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6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7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8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4"/>
  </p:notesMasterIdLst>
  <p:sldIdLst>
    <p:sldId id="1382" r:id="rId2"/>
    <p:sldId id="1304" r:id="rId3"/>
    <p:sldId id="1715" r:id="rId4"/>
    <p:sldId id="1643" r:id="rId5"/>
    <p:sldId id="1645" r:id="rId6"/>
    <p:sldId id="1657" r:id="rId7"/>
    <p:sldId id="1647" r:id="rId8"/>
    <p:sldId id="1768" r:id="rId9"/>
    <p:sldId id="1648" r:id="rId10"/>
    <p:sldId id="1649" r:id="rId11"/>
    <p:sldId id="1830" r:id="rId12"/>
    <p:sldId id="1809" r:id="rId13"/>
    <p:sldId id="1650" r:id="rId14"/>
    <p:sldId id="1651" r:id="rId15"/>
    <p:sldId id="1652" r:id="rId16"/>
    <p:sldId id="1792" r:id="rId17"/>
    <p:sldId id="1653" r:id="rId18"/>
    <p:sldId id="1654" r:id="rId19"/>
    <p:sldId id="1655" r:id="rId20"/>
    <p:sldId id="1656" r:id="rId21"/>
    <p:sldId id="1697" r:id="rId22"/>
    <p:sldId id="1698" r:id="rId23"/>
    <p:sldId id="1758" r:id="rId24"/>
    <p:sldId id="1759" r:id="rId25"/>
    <p:sldId id="1760" r:id="rId26"/>
    <p:sldId id="1761" r:id="rId27"/>
    <p:sldId id="1762" r:id="rId28"/>
    <p:sldId id="1763" r:id="rId29"/>
    <p:sldId id="1810" r:id="rId30"/>
    <p:sldId id="1811" r:id="rId31"/>
    <p:sldId id="1713" r:id="rId32"/>
    <p:sldId id="1383" r:id="rId33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A4A3A4"/>
          </p15:clr>
        </p15:guide>
        <p15:guide id="2" pos="4054">
          <p15:clr>
            <a:srgbClr val="A4A3A4"/>
          </p15:clr>
        </p15:guide>
        <p15:guide id="3" pos="494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pos="7478">
          <p15:clr>
            <a:srgbClr val="A4A3A4"/>
          </p15:clr>
        </p15:guide>
        <p15:guide id="6" pos="6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D7"/>
    <a:srgbClr val="EF1C25"/>
    <a:srgbClr val="5FB31D"/>
    <a:srgbClr val="F08401"/>
    <a:srgbClr val="7AB3EF"/>
    <a:srgbClr val="82B1E5"/>
    <a:srgbClr val="63A1EA"/>
    <a:srgbClr val="F08300"/>
    <a:srgbClr val="EC1D25"/>
    <a:srgbClr val="68B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72268" autoAdjust="0"/>
  </p:normalViewPr>
  <p:slideViewPr>
    <p:cSldViewPr>
      <p:cViewPr varScale="1">
        <p:scale>
          <a:sx n="96" d="100"/>
          <a:sy n="96" d="100"/>
        </p:scale>
        <p:origin x="528" y="90"/>
      </p:cViewPr>
      <p:guideLst>
        <p:guide orient="horz" pos="340"/>
        <p:guide pos="4054"/>
        <p:guide pos="494"/>
        <p:guide orient="horz" pos="4191"/>
        <p:guide pos="7478"/>
        <p:guide pos="6888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&#39318;&#24103;&#23637;&#3103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ocuments\vchat\ChatFiles\Q3&#27969;&#30021;&#24230;&#21450;&#36305;&#20998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&#27983;&#35272;&#22120;&#20869;&#26680;%5bQ3%5d&#25972;&#20307;&#24615;&#33021;&#31454;&#21697;&#23545;&#27604;&#25253;&#21578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&#27983;&#35272;&#22120;&#20869;&#26680;%5bQ3%5d&#25972;&#20307;&#24615;&#33021;&#31454;&#21697;&#23545;&#27604;&#25253;&#21578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&#39318;&#24103;&#23637;&#3103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&#21435;&#25481;&#19977;&#32773;&#22343;&#25171;&#19981;&#24320;&#30340;&#32593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Q3&#27969;&#30021;&#24230;-&#37325;&#26032;&#27979;&#35797;-4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Q3&#27969;&#30021;&#24230;-&#37325;&#26032;&#27979;&#35797;-4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Q3&#27969;&#30021;&#24230;-&#37325;&#26032;&#27979;&#35797;-4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5351;&#26631;&#27979;&#35797;\2019\Q3&#27969;&#30021;&#24230;-&#37325;&#26032;&#27979;&#35797;-4.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1056425\Desktop\&#27983;&#35272;&#22120;&#20869;&#26680;%5bQ3%5d&#25972;&#20307;&#24615;&#33021;&#31454;&#21697;&#23545;&#27604;&#25253;&#21578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代理首帧速度（单位秒）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[首帧展示.xlsx]页面打开速度!$C$31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[首帧展示.xlsx]页面打开速度!$B$32:$B$81</c:f>
              <c:strCache>
                <c:ptCount val="50"/>
                <c:pt idx="0">
                  <c:v>m.iqiyi.com（wifi）</c:v>
                </c:pt>
                <c:pt idx="1">
                  <c:v>m.zwdu.com（wifi）</c:v>
                </c:pt>
                <c:pt idx="2">
                  <c:v>m.120ask.com（wifi）</c:v>
                </c:pt>
                <c:pt idx="3">
                  <c:v>www.zhihu.com（wifi）</c:v>
                </c:pt>
                <c:pt idx="4">
                  <c:v>m.autohome.com.cn（wifi）</c:v>
                </c:pt>
                <c:pt idx="5">
                  <c:v>vivo.yidianzixun.com（wifi）</c:v>
                </c:pt>
                <c:pt idx="6">
                  <c:v>topic.vivo.com.cn（wifi）</c:v>
                </c:pt>
                <c:pt idx="7">
                  <c:v>m.douban.com（wifi）</c:v>
                </c:pt>
                <c:pt idx="8">
                  <c:v>h5.m.taobao.com（wifi）</c:v>
                </c:pt>
                <c:pt idx="9">
                  <c:v>wap.xbiquge6.com（wifi）</c:v>
                </c:pt>
                <c:pt idx="10">
                  <c:v>open.toutiao.com（wifi）</c:v>
                </c:pt>
                <c:pt idx="11">
                  <c:v>jx.tmall.com（wifi）</c:v>
                </c:pt>
                <c:pt idx="12">
                  <c:v>i.ifeng.com（wifi）</c:v>
                </c:pt>
                <c:pt idx="13">
                  <c:v>m.v.qq.com（wifi）</c:v>
                </c:pt>
                <c:pt idx="14">
                  <c:v>hiwifi.wiair.com（wifi）</c:v>
                </c:pt>
                <c:pt idx="15">
                  <c:v>m.weibo.cn（wifi）</c:v>
                </c:pt>
                <c:pt idx="16">
                  <c:v>mp.weixin.qq.com（wifi）</c:v>
                </c:pt>
                <c:pt idx="17">
                  <c:v>a.app.qq.com（wifi）</c:v>
                </c:pt>
                <c:pt idx="18">
                  <c:v>m.baidu.com（wifi）</c:v>
                </c:pt>
                <c:pt idx="19">
                  <c:v>m.sohu.com（wifi）</c:v>
                </c:pt>
                <c:pt idx="20">
                  <c:v>m.youlai.cn（wifi）</c:v>
                </c:pt>
                <c:pt idx="21">
                  <c:v>sina.cn（wifi）</c:v>
                </c:pt>
                <c:pt idx="22">
                  <c:v>xw.qq.com（wifi）</c:v>
                </c:pt>
                <c:pt idx="23">
                  <c:v>wap.sogou.com（wifi）</c:v>
                </c:pt>
                <c:pt idx="24">
                  <c:v>m.jd.com（wifi）</c:v>
                </c:pt>
                <c:pt idx="25">
                  <c:v>m.iqiyi.com（4G）</c:v>
                </c:pt>
                <c:pt idx="26">
                  <c:v>m.zwdu.com（4G）</c:v>
                </c:pt>
                <c:pt idx="27">
                  <c:v>m.120ask.com（4G）</c:v>
                </c:pt>
                <c:pt idx="28">
                  <c:v>www.zhihu.com（4G）</c:v>
                </c:pt>
                <c:pt idx="29">
                  <c:v>m.autohome.com.cn（4G）</c:v>
                </c:pt>
                <c:pt idx="30">
                  <c:v>vivo.yidianzixun.com（4G）</c:v>
                </c:pt>
                <c:pt idx="31">
                  <c:v>topic.vivo.com.cn（4G）</c:v>
                </c:pt>
                <c:pt idx="32">
                  <c:v>m.douban.com（4G）</c:v>
                </c:pt>
                <c:pt idx="33">
                  <c:v>h5.m.taobao.com（4G）</c:v>
                </c:pt>
                <c:pt idx="34">
                  <c:v>wap.xbiquge6.com（4G）</c:v>
                </c:pt>
                <c:pt idx="35">
                  <c:v>open.toutiao.com（4G）</c:v>
                </c:pt>
                <c:pt idx="36">
                  <c:v>jx.tmall.com（4G）</c:v>
                </c:pt>
                <c:pt idx="37">
                  <c:v>i.ifeng.com（4G）</c:v>
                </c:pt>
                <c:pt idx="38">
                  <c:v>m.v.qq.com（4G）</c:v>
                </c:pt>
                <c:pt idx="39">
                  <c:v>hiwifi.wiair.com（4G）</c:v>
                </c:pt>
                <c:pt idx="40">
                  <c:v>m.weibo.cn（4G）</c:v>
                </c:pt>
                <c:pt idx="41">
                  <c:v>mp.weixin.qq.com（4G）</c:v>
                </c:pt>
                <c:pt idx="42">
                  <c:v>a.app.qq.com（4G）</c:v>
                </c:pt>
                <c:pt idx="43">
                  <c:v>m.baidu.com（4G）</c:v>
                </c:pt>
                <c:pt idx="44">
                  <c:v>m.sohu.com（4G）</c:v>
                </c:pt>
                <c:pt idx="45">
                  <c:v>m.youlai.cn（4G）</c:v>
                </c:pt>
                <c:pt idx="46">
                  <c:v>sina.cn（4G）</c:v>
                </c:pt>
                <c:pt idx="47">
                  <c:v>xw.qq.com（4G）</c:v>
                </c:pt>
                <c:pt idx="48">
                  <c:v>wap.sogou.com（4G）</c:v>
                </c:pt>
                <c:pt idx="49">
                  <c:v>m.jd.com（4G）</c:v>
                </c:pt>
              </c:strCache>
            </c:strRef>
          </c:cat>
          <c:val>
            <c:numRef>
              <c:f>[首帧展示.xlsx]页面打开速度!$C$32:$C$81</c:f>
              <c:numCache>
                <c:formatCode>General</c:formatCode>
                <c:ptCount val="50"/>
                <c:pt idx="0">
                  <c:v>0.80476185714285697</c:v>
                </c:pt>
                <c:pt idx="1">
                  <c:v>1.5861125</c:v>
                </c:pt>
                <c:pt idx="2">
                  <c:v>1.4466680000000001</c:v>
                </c:pt>
                <c:pt idx="3">
                  <c:v>0.75238085714285696</c:v>
                </c:pt>
                <c:pt idx="4">
                  <c:v>0.82407399999999997</c:v>
                </c:pt>
                <c:pt idx="5">
                  <c:v>0.886111125</c:v>
                </c:pt>
                <c:pt idx="6">
                  <c:v>0.94603185714285698</c:v>
                </c:pt>
                <c:pt idx="7">
                  <c:v>1.325</c:v>
                </c:pt>
                <c:pt idx="8">
                  <c:v>1.40740666666667</c:v>
                </c:pt>
                <c:pt idx="9">
                  <c:v>1.6347225000000001</c:v>
                </c:pt>
                <c:pt idx="10">
                  <c:v>0.69583324999999996</c:v>
                </c:pt>
                <c:pt idx="11">
                  <c:v>2.137778</c:v>
                </c:pt>
                <c:pt idx="12">
                  <c:v>0.94444485714285697</c:v>
                </c:pt>
                <c:pt idx="13">
                  <c:v>1.0055557500000001</c:v>
                </c:pt>
                <c:pt idx="14">
                  <c:v>0.48571414285714298</c:v>
                </c:pt>
                <c:pt idx="15">
                  <c:v>0.68888875000000005</c:v>
                </c:pt>
                <c:pt idx="16">
                  <c:v>1.45694375</c:v>
                </c:pt>
                <c:pt idx="17">
                  <c:v>1.0777760000000001</c:v>
                </c:pt>
                <c:pt idx="18">
                  <c:v>0.53968257142857101</c:v>
                </c:pt>
                <c:pt idx="19">
                  <c:v>0.97638824999999996</c:v>
                </c:pt>
                <c:pt idx="20">
                  <c:v>1.0507917142857099</c:v>
                </c:pt>
                <c:pt idx="21">
                  <c:v>0.69333339999999999</c:v>
                </c:pt>
                <c:pt idx="22">
                  <c:v>1.4486112499999999</c:v>
                </c:pt>
                <c:pt idx="23">
                  <c:v>0.99365071428571405</c:v>
                </c:pt>
                <c:pt idx="24">
                  <c:v>1.2888900000000001</c:v>
                </c:pt>
                <c:pt idx="25">
                  <c:v>0.85714271428571398</c:v>
                </c:pt>
                <c:pt idx="26">
                  <c:v>1.759998</c:v>
                </c:pt>
                <c:pt idx="27">
                  <c:v>1.59523857142857</c:v>
                </c:pt>
                <c:pt idx="28">
                  <c:v>0.86111099999999996</c:v>
                </c:pt>
                <c:pt idx="29">
                  <c:v>0.90370266666666699</c:v>
                </c:pt>
                <c:pt idx="30">
                  <c:v>0.94814766666666705</c:v>
                </c:pt>
                <c:pt idx="31">
                  <c:v>1.31111142857143</c:v>
                </c:pt>
                <c:pt idx="32">
                  <c:v>0.72698414285714297</c:v>
                </c:pt>
                <c:pt idx="33">
                  <c:v>0.8</c:v>
                </c:pt>
                <c:pt idx="34">
                  <c:v>1.8250012499999999</c:v>
                </c:pt>
                <c:pt idx="35">
                  <c:v>0.82916662500000005</c:v>
                </c:pt>
                <c:pt idx="36">
                  <c:v>2.9638874999999998</c:v>
                </c:pt>
                <c:pt idx="37">
                  <c:v>1.3305575000000001</c:v>
                </c:pt>
                <c:pt idx="38">
                  <c:v>1.2333324999999999</c:v>
                </c:pt>
                <c:pt idx="39">
                  <c:v>0.61388874999999998</c:v>
                </c:pt>
                <c:pt idx="40">
                  <c:v>0.925925</c:v>
                </c:pt>
                <c:pt idx="41">
                  <c:v>1.7041662500000001</c:v>
                </c:pt>
                <c:pt idx="42">
                  <c:v>1.4333320000000001</c:v>
                </c:pt>
                <c:pt idx="43">
                  <c:v>0.59206328571428601</c:v>
                </c:pt>
                <c:pt idx="44">
                  <c:v>1.1902775000000001</c:v>
                </c:pt>
                <c:pt idx="45">
                  <c:v>1.366665</c:v>
                </c:pt>
                <c:pt idx="46">
                  <c:v>1.1055575</c:v>
                </c:pt>
                <c:pt idx="47">
                  <c:v>1.806945</c:v>
                </c:pt>
                <c:pt idx="48">
                  <c:v>1.1680572499999999</c:v>
                </c:pt>
                <c:pt idx="49">
                  <c:v>1.4861124999999999</c:v>
                </c:pt>
              </c:numCache>
            </c:numRef>
          </c:val>
        </c:ser>
        <c:ser>
          <c:idx val="1"/>
          <c:order val="1"/>
          <c:tx>
            <c:strRef>
              <c:f>[首帧展示.xlsx]页面打开速度!$D$31</c:f>
              <c:strCache>
                <c:ptCount val="1"/>
                <c:pt idx="0">
                  <c:v>UC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[首帧展示.xlsx]页面打开速度!$B$32:$B$81</c:f>
              <c:strCache>
                <c:ptCount val="50"/>
                <c:pt idx="0">
                  <c:v>m.iqiyi.com（wifi）</c:v>
                </c:pt>
                <c:pt idx="1">
                  <c:v>m.zwdu.com（wifi）</c:v>
                </c:pt>
                <c:pt idx="2">
                  <c:v>m.120ask.com（wifi）</c:v>
                </c:pt>
                <c:pt idx="3">
                  <c:v>www.zhihu.com（wifi）</c:v>
                </c:pt>
                <c:pt idx="4">
                  <c:v>m.autohome.com.cn（wifi）</c:v>
                </c:pt>
                <c:pt idx="5">
                  <c:v>vivo.yidianzixun.com（wifi）</c:v>
                </c:pt>
                <c:pt idx="6">
                  <c:v>topic.vivo.com.cn（wifi）</c:v>
                </c:pt>
                <c:pt idx="7">
                  <c:v>m.douban.com（wifi）</c:v>
                </c:pt>
                <c:pt idx="8">
                  <c:v>h5.m.taobao.com（wifi）</c:v>
                </c:pt>
                <c:pt idx="9">
                  <c:v>wap.xbiquge6.com（wifi）</c:v>
                </c:pt>
                <c:pt idx="10">
                  <c:v>open.toutiao.com（wifi）</c:v>
                </c:pt>
                <c:pt idx="11">
                  <c:v>jx.tmall.com（wifi）</c:v>
                </c:pt>
                <c:pt idx="12">
                  <c:v>i.ifeng.com（wifi）</c:v>
                </c:pt>
                <c:pt idx="13">
                  <c:v>m.v.qq.com（wifi）</c:v>
                </c:pt>
                <c:pt idx="14">
                  <c:v>hiwifi.wiair.com（wifi）</c:v>
                </c:pt>
                <c:pt idx="15">
                  <c:v>m.weibo.cn（wifi）</c:v>
                </c:pt>
                <c:pt idx="16">
                  <c:v>mp.weixin.qq.com（wifi）</c:v>
                </c:pt>
                <c:pt idx="17">
                  <c:v>a.app.qq.com（wifi）</c:v>
                </c:pt>
                <c:pt idx="18">
                  <c:v>m.baidu.com（wifi）</c:v>
                </c:pt>
                <c:pt idx="19">
                  <c:v>m.sohu.com（wifi）</c:v>
                </c:pt>
                <c:pt idx="20">
                  <c:v>m.youlai.cn（wifi）</c:v>
                </c:pt>
                <c:pt idx="21">
                  <c:v>sina.cn（wifi）</c:v>
                </c:pt>
                <c:pt idx="22">
                  <c:v>xw.qq.com（wifi）</c:v>
                </c:pt>
                <c:pt idx="23">
                  <c:v>wap.sogou.com（wifi）</c:v>
                </c:pt>
                <c:pt idx="24">
                  <c:v>m.jd.com（wifi）</c:v>
                </c:pt>
                <c:pt idx="25">
                  <c:v>m.iqiyi.com（4G）</c:v>
                </c:pt>
                <c:pt idx="26">
                  <c:v>m.zwdu.com（4G）</c:v>
                </c:pt>
                <c:pt idx="27">
                  <c:v>m.120ask.com（4G）</c:v>
                </c:pt>
                <c:pt idx="28">
                  <c:v>www.zhihu.com（4G）</c:v>
                </c:pt>
                <c:pt idx="29">
                  <c:v>m.autohome.com.cn（4G）</c:v>
                </c:pt>
                <c:pt idx="30">
                  <c:v>vivo.yidianzixun.com（4G）</c:v>
                </c:pt>
                <c:pt idx="31">
                  <c:v>topic.vivo.com.cn（4G）</c:v>
                </c:pt>
                <c:pt idx="32">
                  <c:v>m.douban.com（4G）</c:v>
                </c:pt>
                <c:pt idx="33">
                  <c:v>h5.m.taobao.com（4G）</c:v>
                </c:pt>
                <c:pt idx="34">
                  <c:v>wap.xbiquge6.com（4G）</c:v>
                </c:pt>
                <c:pt idx="35">
                  <c:v>open.toutiao.com（4G）</c:v>
                </c:pt>
                <c:pt idx="36">
                  <c:v>jx.tmall.com（4G）</c:v>
                </c:pt>
                <c:pt idx="37">
                  <c:v>i.ifeng.com（4G）</c:v>
                </c:pt>
                <c:pt idx="38">
                  <c:v>m.v.qq.com（4G）</c:v>
                </c:pt>
                <c:pt idx="39">
                  <c:v>hiwifi.wiair.com（4G）</c:v>
                </c:pt>
                <c:pt idx="40">
                  <c:v>m.weibo.cn（4G）</c:v>
                </c:pt>
                <c:pt idx="41">
                  <c:v>mp.weixin.qq.com（4G）</c:v>
                </c:pt>
                <c:pt idx="42">
                  <c:v>a.app.qq.com（4G）</c:v>
                </c:pt>
                <c:pt idx="43">
                  <c:v>m.baidu.com（4G）</c:v>
                </c:pt>
                <c:pt idx="44">
                  <c:v>m.sohu.com（4G）</c:v>
                </c:pt>
                <c:pt idx="45">
                  <c:v>m.youlai.cn（4G）</c:v>
                </c:pt>
                <c:pt idx="46">
                  <c:v>sina.cn（4G）</c:v>
                </c:pt>
                <c:pt idx="47">
                  <c:v>xw.qq.com（4G）</c:v>
                </c:pt>
                <c:pt idx="48">
                  <c:v>wap.sogou.com（4G）</c:v>
                </c:pt>
                <c:pt idx="49">
                  <c:v>m.jd.com（4G）</c:v>
                </c:pt>
              </c:strCache>
            </c:strRef>
          </c:cat>
          <c:val>
            <c:numRef>
              <c:f>[首帧展示.xlsx]页面打开速度!$D$32:$D$81</c:f>
              <c:numCache>
                <c:formatCode>General</c:formatCode>
                <c:ptCount val="50"/>
                <c:pt idx="0">
                  <c:v>0.67777750000000003</c:v>
                </c:pt>
                <c:pt idx="1">
                  <c:v>0.68888899999999997</c:v>
                </c:pt>
                <c:pt idx="2">
                  <c:v>2.0037033333333301</c:v>
                </c:pt>
                <c:pt idx="3">
                  <c:v>1.0724236</c:v>
                </c:pt>
                <c:pt idx="4">
                  <c:v>1.286664</c:v>
                </c:pt>
                <c:pt idx="5">
                  <c:v>1.049998</c:v>
                </c:pt>
                <c:pt idx="6">
                  <c:v>1.17778</c:v>
                </c:pt>
                <c:pt idx="7">
                  <c:v>0.94444399999999995</c:v>
                </c:pt>
                <c:pt idx="8">
                  <c:v>1.73333</c:v>
                </c:pt>
                <c:pt idx="9">
                  <c:v>1.31111</c:v>
                </c:pt>
                <c:pt idx="10">
                  <c:v>0.63333300000000003</c:v>
                </c:pt>
                <c:pt idx="11">
                  <c:v>2.01111</c:v>
                </c:pt>
                <c:pt idx="12">
                  <c:v>0.82222200000000001</c:v>
                </c:pt>
                <c:pt idx="13">
                  <c:v>0.94444399999999995</c:v>
                </c:pt>
                <c:pt idx="14">
                  <c:v>0.81111100000000003</c:v>
                </c:pt>
                <c:pt idx="15">
                  <c:v>0.55555600000000005</c:v>
                </c:pt>
                <c:pt idx="16">
                  <c:v>2.0555599999999998</c:v>
                </c:pt>
                <c:pt idx="17">
                  <c:v>1.45556</c:v>
                </c:pt>
                <c:pt idx="18">
                  <c:v>0.7</c:v>
                </c:pt>
                <c:pt idx="19">
                  <c:v>0.82222200000000001</c:v>
                </c:pt>
                <c:pt idx="20">
                  <c:v>0.97777800000000004</c:v>
                </c:pt>
                <c:pt idx="21">
                  <c:v>1.1000000000000001</c:v>
                </c:pt>
                <c:pt idx="22">
                  <c:v>3.38889</c:v>
                </c:pt>
                <c:pt idx="23">
                  <c:v>1.4666699999999999</c:v>
                </c:pt>
                <c:pt idx="24">
                  <c:v>1.5222199999999999</c:v>
                </c:pt>
                <c:pt idx="25">
                  <c:v>1.3185199999999999</c:v>
                </c:pt>
                <c:pt idx="26">
                  <c:v>1.8277775000000001</c:v>
                </c:pt>
                <c:pt idx="27">
                  <c:v>1.5648133333333301</c:v>
                </c:pt>
                <c:pt idx="28">
                  <c:v>1.0822216</c:v>
                </c:pt>
                <c:pt idx="29">
                  <c:v>1.228888</c:v>
                </c:pt>
                <c:pt idx="30">
                  <c:v>1.06481466666667</c:v>
                </c:pt>
                <c:pt idx="31">
                  <c:v>1.40370333333333</c:v>
                </c:pt>
                <c:pt idx="32">
                  <c:v>0.90185133333333301</c:v>
                </c:pt>
                <c:pt idx="33">
                  <c:v>2.24920571428571</c:v>
                </c:pt>
                <c:pt idx="34">
                  <c:v>1.2555540000000001</c:v>
                </c:pt>
                <c:pt idx="35">
                  <c:v>0.82857128571428595</c:v>
                </c:pt>
                <c:pt idx="36">
                  <c:v>3.3288880000000001</c:v>
                </c:pt>
                <c:pt idx="37">
                  <c:v>1.2277785000000001</c:v>
                </c:pt>
                <c:pt idx="38">
                  <c:v>1.31587285714286</c:v>
                </c:pt>
                <c:pt idx="39">
                  <c:v>0.79841271428571403</c:v>
                </c:pt>
                <c:pt idx="40">
                  <c:v>1.12592483333333</c:v>
                </c:pt>
                <c:pt idx="41">
                  <c:v>1.8759266666666701</c:v>
                </c:pt>
                <c:pt idx="42">
                  <c:v>1.54127142857143</c:v>
                </c:pt>
                <c:pt idx="43">
                  <c:v>0.80740716666666701</c:v>
                </c:pt>
                <c:pt idx="44">
                  <c:v>1.1925933333333301</c:v>
                </c:pt>
                <c:pt idx="45">
                  <c:v>1.6388875000000001</c:v>
                </c:pt>
                <c:pt idx="46">
                  <c:v>1.2222200000000001</c:v>
                </c:pt>
                <c:pt idx="47">
                  <c:v>2.1444424999999998</c:v>
                </c:pt>
                <c:pt idx="48">
                  <c:v>1.80476142857143</c:v>
                </c:pt>
                <c:pt idx="49">
                  <c:v>1.39259333333333</c:v>
                </c:pt>
              </c:numCache>
            </c:numRef>
          </c:val>
        </c:ser>
        <c:ser>
          <c:idx val="2"/>
          <c:order val="2"/>
          <c:tx>
            <c:strRef>
              <c:f>[首帧展示.xlsx]页面打开速度!$E$31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[首帧展示.xlsx]页面打开速度!$B$32:$B$81</c:f>
              <c:strCache>
                <c:ptCount val="50"/>
                <c:pt idx="0">
                  <c:v>m.iqiyi.com（wifi）</c:v>
                </c:pt>
                <c:pt idx="1">
                  <c:v>m.zwdu.com（wifi）</c:v>
                </c:pt>
                <c:pt idx="2">
                  <c:v>m.120ask.com（wifi）</c:v>
                </c:pt>
                <c:pt idx="3">
                  <c:v>www.zhihu.com（wifi）</c:v>
                </c:pt>
                <c:pt idx="4">
                  <c:v>m.autohome.com.cn（wifi）</c:v>
                </c:pt>
                <c:pt idx="5">
                  <c:v>vivo.yidianzixun.com（wifi）</c:v>
                </c:pt>
                <c:pt idx="6">
                  <c:v>topic.vivo.com.cn（wifi）</c:v>
                </c:pt>
                <c:pt idx="7">
                  <c:v>m.douban.com（wifi）</c:v>
                </c:pt>
                <c:pt idx="8">
                  <c:v>h5.m.taobao.com（wifi）</c:v>
                </c:pt>
                <c:pt idx="9">
                  <c:v>wap.xbiquge6.com（wifi）</c:v>
                </c:pt>
                <c:pt idx="10">
                  <c:v>open.toutiao.com（wifi）</c:v>
                </c:pt>
                <c:pt idx="11">
                  <c:v>jx.tmall.com（wifi）</c:v>
                </c:pt>
                <c:pt idx="12">
                  <c:v>i.ifeng.com（wifi）</c:v>
                </c:pt>
                <c:pt idx="13">
                  <c:v>m.v.qq.com（wifi）</c:v>
                </c:pt>
                <c:pt idx="14">
                  <c:v>hiwifi.wiair.com（wifi）</c:v>
                </c:pt>
                <c:pt idx="15">
                  <c:v>m.weibo.cn（wifi）</c:v>
                </c:pt>
                <c:pt idx="16">
                  <c:v>mp.weixin.qq.com（wifi）</c:v>
                </c:pt>
                <c:pt idx="17">
                  <c:v>a.app.qq.com（wifi）</c:v>
                </c:pt>
                <c:pt idx="18">
                  <c:v>m.baidu.com（wifi）</c:v>
                </c:pt>
                <c:pt idx="19">
                  <c:v>m.sohu.com（wifi）</c:v>
                </c:pt>
                <c:pt idx="20">
                  <c:v>m.youlai.cn（wifi）</c:v>
                </c:pt>
                <c:pt idx="21">
                  <c:v>sina.cn（wifi）</c:v>
                </c:pt>
                <c:pt idx="22">
                  <c:v>xw.qq.com（wifi）</c:v>
                </c:pt>
                <c:pt idx="23">
                  <c:v>wap.sogou.com（wifi）</c:v>
                </c:pt>
                <c:pt idx="24">
                  <c:v>m.jd.com（wifi）</c:v>
                </c:pt>
                <c:pt idx="25">
                  <c:v>m.iqiyi.com（4G）</c:v>
                </c:pt>
                <c:pt idx="26">
                  <c:v>m.zwdu.com（4G）</c:v>
                </c:pt>
                <c:pt idx="27">
                  <c:v>m.120ask.com（4G）</c:v>
                </c:pt>
                <c:pt idx="28">
                  <c:v>www.zhihu.com（4G）</c:v>
                </c:pt>
                <c:pt idx="29">
                  <c:v>m.autohome.com.cn（4G）</c:v>
                </c:pt>
                <c:pt idx="30">
                  <c:v>vivo.yidianzixun.com（4G）</c:v>
                </c:pt>
                <c:pt idx="31">
                  <c:v>topic.vivo.com.cn（4G）</c:v>
                </c:pt>
                <c:pt idx="32">
                  <c:v>m.douban.com（4G）</c:v>
                </c:pt>
                <c:pt idx="33">
                  <c:v>h5.m.taobao.com（4G）</c:v>
                </c:pt>
                <c:pt idx="34">
                  <c:v>wap.xbiquge6.com（4G）</c:v>
                </c:pt>
                <c:pt idx="35">
                  <c:v>open.toutiao.com（4G）</c:v>
                </c:pt>
                <c:pt idx="36">
                  <c:v>jx.tmall.com（4G）</c:v>
                </c:pt>
                <c:pt idx="37">
                  <c:v>i.ifeng.com（4G）</c:v>
                </c:pt>
                <c:pt idx="38">
                  <c:v>m.v.qq.com（4G）</c:v>
                </c:pt>
                <c:pt idx="39">
                  <c:v>hiwifi.wiair.com（4G）</c:v>
                </c:pt>
                <c:pt idx="40">
                  <c:v>m.weibo.cn（4G）</c:v>
                </c:pt>
                <c:pt idx="41">
                  <c:v>mp.weixin.qq.com（4G）</c:v>
                </c:pt>
                <c:pt idx="42">
                  <c:v>a.app.qq.com（4G）</c:v>
                </c:pt>
                <c:pt idx="43">
                  <c:v>m.baidu.com（4G）</c:v>
                </c:pt>
                <c:pt idx="44">
                  <c:v>m.sohu.com（4G）</c:v>
                </c:pt>
                <c:pt idx="45">
                  <c:v>m.youlai.cn（4G）</c:v>
                </c:pt>
                <c:pt idx="46">
                  <c:v>sina.cn（4G）</c:v>
                </c:pt>
                <c:pt idx="47">
                  <c:v>xw.qq.com（4G）</c:v>
                </c:pt>
                <c:pt idx="48">
                  <c:v>wap.sogou.com（4G）</c:v>
                </c:pt>
                <c:pt idx="49">
                  <c:v>m.jd.com（4G）</c:v>
                </c:pt>
              </c:strCache>
            </c:strRef>
          </c:cat>
          <c:val>
            <c:numRef>
              <c:f>[首帧展示.xlsx]页面打开速度!$E$32:$E$81</c:f>
              <c:numCache>
                <c:formatCode>General</c:formatCode>
                <c:ptCount val="50"/>
                <c:pt idx="0">
                  <c:v>0.61666675000000004</c:v>
                </c:pt>
                <c:pt idx="1">
                  <c:v>2.38611</c:v>
                </c:pt>
                <c:pt idx="2">
                  <c:v>1.1444463333333299</c:v>
                </c:pt>
                <c:pt idx="3">
                  <c:v>0.59629633333333298</c:v>
                </c:pt>
                <c:pt idx="4">
                  <c:v>0.83750024999999995</c:v>
                </c:pt>
                <c:pt idx="5">
                  <c:v>0.80277787499999997</c:v>
                </c:pt>
                <c:pt idx="6">
                  <c:v>0.9574085</c:v>
                </c:pt>
                <c:pt idx="7">
                  <c:v>1.5111125000000001</c:v>
                </c:pt>
                <c:pt idx="8">
                  <c:v>1.44920714285714</c:v>
                </c:pt>
                <c:pt idx="9">
                  <c:v>1.1638900000000001</c:v>
                </c:pt>
                <c:pt idx="10">
                  <c:v>0.48749999999999999</c:v>
                </c:pt>
                <c:pt idx="11">
                  <c:v>2.34027875</c:v>
                </c:pt>
                <c:pt idx="12">
                  <c:v>0.738888875</c:v>
                </c:pt>
                <c:pt idx="13">
                  <c:v>0.89444425000000005</c:v>
                </c:pt>
                <c:pt idx="14">
                  <c:v>0.51527762499999996</c:v>
                </c:pt>
                <c:pt idx="15">
                  <c:v>0.9222226</c:v>
                </c:pt>
                <c:pt idx="16">
                  <c:v>1.3138875000000001</c:v>
                </c:pt>
                <c:pt idx="17">
                  <c:v>1.0555551249999999</c:v>
                </c:pt>
                <c:pt idx="18">
                  <c:v>0.49861100000000003</c:v>
                </c:pt>
                <c:pt idx="19">
                  <c:v>0.73333325000000005</c:v>
                </c:pt>
                <c:pt idx="20">
                  <c:v>0.96666600000000003</c:v>
                </c:pt>
                <c:pt idx="21">
                  <c:v>0.71805537500000005</c:v>
                </c:pt>
                <c:pt idx="22">
                  <c:v>1.5222212500000001</c:v>
                </c:pt>
                <c:pt idx="23">
                  <c:v>1.1430551250000001</c:v>
                </c:pt>
                <c:pt idx="24">
                  <c:v>1.2027775000000001</c:v>
                </c:pt>
                <c:pt idx="25">
                  <c:v>0.74444442857142901</c:v>
                </c:pt>
                <c:pt idx="26">
                  <c:v>2.3249987499999998</c:v>
                </c:pt>
                <c:pt idx="27">
                  <c:v>1.5513887500000001</c:v>
                </c:pt>
                <c:pt idx="28">
                  <c:v>0.78148150000000005</c:v>
                </c:pt>
                <c:pt idx="29">
                  <c:v>1.2126985714285701</c:v>
                </c:pt>
                <c:pt idx="30">
                  <c:v>0.98412685714285697</c:v>
                </c:pt>
                <c:pt idx="31">
                  <c:v>1.42222</c:v>
                </c:pt>
                <c:pt idx="32">
                  <c:v>0.734722125</c:v>
                </c:pt>
                <c:pt idx="33">
                  <c:v>2.1148150000000001</c:v>
                </c:pt>
                <c:pt idx="34">
                  <c:v>2.2486137500000001</c:v>
                </c:pt>
                <c:pt idx="35">
                  <c:v>0.84305562499999998</c:v>
                </c:pt>
                <c:pt idx="36">
                  <c:v>3.3603171428571401</c:v>
                </c:pt>
                <c:pt idx="37">
                  <c:v>1.19523985714286</c:v>
                </c:pt>
                <c:pt idx="38">
                  <c:v>1.1749974999999999</c:v>
                </c:pt>
                <c:pt idx="39">
                  <c:v>0.54861099999999996</c:v>
                </c:pt>
                <c:pt idx="40">
                  <c:v>1.25079571428571</c:v>
                </c:pt>
                <c:pt idx="41">
                  <c:v>1.5972237499999999</c:v>
                </c:pt>
                <c:pt idx="42">
                  <c:v>1.3527787499999999</c:v>
                </c:pt>
                <c:pt idx="43">
                  <c:v>1.11851833333333</c:v>
                </c:pt>
                <c:pt idx="44">
                  <c:v>1.1638900000000001</c:v>
                </c:pt>
                <c:pt idx="45">
                  <c:v>1.6650785714285701</c:v>
                </c:pt>
                <c:pt idx="46">
                  <c:v>1.2180550000000001</c:v>
                </c:pt>
                <c:pt idx="47">
                  <c:v>1.82222</c:v>
                </c:pt>
                <c:pt idx="48">
                  <c:v>1.4370366666666701</c:v>
                </c:pt>
                <c:pt idx="49">
                  <c:v>1.87222166666667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3730296"/>
        <c:axId val="373976800"/>
      </c:barChart>
      <c:catAx>
        <c:axId val="313730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976800"/>
        <c:crosses val="autoZero"/>
        <c:auto val="1"/>
        <c:lblAlgn val="ctr"/>
        <c:lblOffset val="100"/>
        <c:noMultiLvlLbl val="0"/>
      </c:catAx>
      <c:valAx>
        <c:axId val="37397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730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图片、文字、</a:t>
            </a:r>
            <a:r>
              <a:rPr lang="en-US" altLang="zh-CN"/>
              <a:t>SVG</a:t>
            </a:r>
            <a:r>
              <a:rPr lang="zh-CN" altLang="en-US"/>
              <a:t>渲染性能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'[浏览器内核(Q3)整体性能竞品对比报告.xlsx]内核跑分'!$D$39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'[浏览器内核(Q3)整体性能竞品对比报告.xlsx]内核跑分'!$C$40:$C$42</c:f>
              <c:strCache>
                <c:ptCount val="3"/>
                <c:pt idx="0">
                  <c:v>getImageData() and putImageData()</c:v>
                </c:pt>
                <c:pt idx="1">
                  <c:v>HTML text rendering</c:v>
                </c:pt>
                <c:pt idx="2">
                  <c:v>SVG clip paths</c:v>
                </c:pt>
              </c:strCache>
            </c:strRef>
          </c:cat>
          <c:val>
            <c:numRef>
              <c:f>'[浏览器内核(Q3)整体性能竞品对比报告.xlsx]内核跑分'!$D$40:$D$42</c:f>
              <c:numCache>
                <c:formatCode>General</c:formatCode>
                <c:ptCount val="3"/>
                <c:pt idx="0">
                  <c:v>72.430000000000007</c:v>
                </c:pt>
                <c:pt idx="1">
                  <c:v>43.54</c:v>
                </c:pt>
                <c:pt idx="2">
                  <c:v>224.67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'[浏览器内核(Q3)整体性能竞品对比报告.xlsx]内核跑分'!$E$39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'[浏览器内核(Q3)整体性能竞品对比报告.xlsx]内核跑分'!$C$40:$C$42</c:f>
              <c:strCache>
                <c:ptCount val="3"/>
                <c:pt idx="0">
                  <c:v>getImageData() and putImageData()</c:v>
                </c:pt>
                <c:pt idx="1">
                  <c:v>HTML text rendering</c:v>
                </c:pt>
                <c:pt idx="2">
                  <c:v>SVG clip paths</c:v>
                </c:pt>
              </c:strCache>
            </c:strRef>
          </c:cat>
          <c:val>
            <c:numRef>
              <c:f>'[浏览器内核(Q3)整体性能竞品对比报告.xlsx]内核跑分'!$E$40:$E$42</c:f>
              <c:numCache>
                <c:formatCode>General</c:formatCode>
                <c:ptCount val="3"/>
                <c:pt idx="0">
                  <c:v>85.62</c:v>
                </c:pt>
                <c:pt idx="1">
                  <c:v>37.57</c:v>
                </c:pt>
                <c:pt idx="2">
                  <c:v>170.75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'[浏览器内核(Q3)整体性能竞品对比报告.xlsx]内核跑分'!$F$39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'[浏览器内核(Q3)整体性能竞品对比报告.xlsx]内核跑分'!$C$40:$C$42</c:f>
              <c:strCache>
                <c:ptCount val="3"/>
                <c:pt idx="0">
                  <c:v>getImageData() and putImageData()</c:v>
                </c:pt>
                <c:pt idx="1">
                  <c:v>HTML text rendering</c:v>
                </c:pt>
                <c:pt idx="2">
                  <c:v>SVG clip paths</c:v>
                </c:pt>
              </c:strCache>
            </c:strRef>
          </c:cat>
          <c:val>
            <c:numRef>
              <c:f>'[浏览器内核(Q3)整体性能竞品对比报告.xlsx]内核跑分'!$F$40:$F$42</c:f>
              <c:numCache>
                <c:formatCode>General</c:formatCode>
                <c:ptCount val="3"/>
                <c:pt idx="0">
                  <c:v>26.67</c:v>
                </c:pt>
                <c:pt idx="1">
                  <c:v>19.809999999999999</c:v>
                </c:pt>
                <c:pt idx="2">
                  <c:v>53.92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593056"/>
        <c:axId val="374593448"/>
      </c:barChart>
      <c:catAx>
        <c:axId val="374593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593448"/>
        <c:crosses val="autoZero"/>
        <c:auto val="1"/>
        <c:lblAlgn val="ctr"/>
        <c:lblOffset val="100"/>
        <c:noMultiLvlLbl val="0"/>
      </c:catAx>
      <c:valAx>
        <c:axId val="37459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59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交互响应速度、</a:t>
            </a:r>
            <a:r>
              <a:rPr lang="en-US" altLang="zh-CN"/>
              <a:t>3D</a:t>
            </a:r>
            <a:r>
              <a:rPr lang="zh-CN" altLang="en-US"/>
              <a:t>渲染性能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'[浏览器内核(Q3)整体性能竞品对比报告.xlsx]内核跑分'!$D$63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'[浏览器内核(Q3)整体性能竞品对比报告.xlsx]内核跑分'!$C$64:$C$65</c:f>
              <c:strCache>
                <c:ptCount val="2"/>
                <c:pt idx="0">
                  <c:v>交互响应速度</c:v>
                </c:pt>
                <c:pt idx="1">
                  <c:v>WebGL</c:v>
                </c:pt>
              </c:strCache>
            </c:strRef>
          </c:cat>
          <c:val>
            <c:numRef>
              <c:f>'[浏览器内核(Q3)整体性能竞品对比报告.xlsx]内核跑分'!$D$64:$D$65</c:f>
              <c:numCache>
                <c:formatCode>General</c:formatCode>
                <c:ptCount val="2"/>
                <c:pt idx="0">
                  <c:v>83.6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'[浏览器内核(Q3)整体性能竞品对比报告.xlsx]内核跑分'!$E$63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'[浏览器内核(Q3)整体性能竞品对比报告.xlsx]内核跑分'!$C$64:$C$65</c:f>
              <c:strCache>
                <c:ptCount val="2"/>
                <c:pt idx="0">
                  <c:v>交互响应速度</c:v>
                </c:pt>
                <c:pt idx="1">
                  <c:v>WebGL</c:v>
                </c:pt>
              </c:strCache>
            </c:strRef>
          </c:cat>
          <c:val>
            <c:numRef>
              <c:f>'[浏览器内核(Q3)整体性能竞品对比报告.xlsx]内核跑分'!$E$64:$E$65</c:f>
              <c:numCache>
                <c:formatCode>General</c:formatCode>
                <c:ptCount val="2"/>
                <c:pt idx="0">
                  <c:v>36.229999999999997</c:v>
                </c:pt>
                <c:pt idx="1">
                  <c:v>60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'[浏览器内核(Q3)整体性能竞品对比报告.xlsx]内核跑分'!$F$63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'[浏览器内核(Q3)整体性能竞品对比报告.xlsx]内核跑分'!$C$64:$C$65</c:f>
              <c:strCache>
                <c:ptCount val="2"/>
                <c:pt idx="0">
                  <c:v>交互响应速度</c:v>
                </c:pt>
                <c:pt idx="1">
                  <c:v>WebGL</c:v>
                </c:pt>
              </c:strCache>
            </c:strRef>
          </c:cat>
          <c:val>
            <c:numRef>
              <c:f>'[浏览器内核(Q3)整体性能竞品对比报告.xlsx]内核跑分'!$F$64:$F$65</c:f>
              <c:numCache>
                <c:formatCode>General</c:formatCode>
                <c:ptCount val="2"/>
                <c:pt idx="0">
                  <c:v>47.4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594232"/>
        <c:axId val="374594624"/>
      </c:barChart>
      <c:catAx>
        <c:axId val="3745942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594624"/>
        <c:crosses val="autoZero"/>
        <c:auto val="1"/>
        <c:lblAlgn val="ctr"/>
        <c:lblOffset val="100"/>
        <c:noMultiLvlLbl val="0"/>
      </c:catAx>
      <c:valAx>
        <c:axId val="37459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59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'[浏览器内核(Q3)整体性能竞品对比报告.xlsx]内核跑分'!$B$20</c:f>
              <c:strCache>
                <c:ptCount val="1"/>
                <c:pt idx="0">
                  <c:v>Html5支持度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'[浏览器内核(Q3)整体性能竞品对比报告.xlsx]内核跑分'!$C$19:$E$19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'[浏览器内核(Q3)整体性能竞品对比报告.xlsx]内核跑分'!$C$20:$E$20</c:f>
              <c:numCache>
                <c:formatCode>General</c:formatCode>
                <c:ptCount val="3"/>
                <c:pt idx="0">
                  <c:v>508</c:v>
                </c:pt>
                <c:pt idx="1">
                  <c:v>478</c:v>
                </c:pt>
                <c:pt idx="2">
                  <c:v>496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5269744"/>
        <c:axId val="375270136"/>
      </c:barChart>
      <c:catAx>
        <c:axId val="375269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70136"/>
        <c:crosses val="autoZero"/>
        <c:auto val="1"/>
        <c:lblAlgn val="ctr"/>
        <c:lblOffset val="100"/>
        <c:noMultiLvlLbl val="0"/>
      </c:catAx>
      <c:valAx>
        <c:axId val="37527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6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[Q3流畅度及跑分.xlsx]高端机跑分!$C$21</c:f>
              <c:strCache>
                <c:ptCount val="1"/>
                <c:pt idx="0">
                  <c:v>ARES-6 JS性能测试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[Q3流畅度及跑分.xlsx]高端机跑分!$D$20:$F$20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[Q3流畅度及跑分.xlsx]高端机跑分!$D$21:$F$21</c:f>
              <c:numCache>
                <c:formatCode>General</c:formatCode>
                <c:ptCount val="3"/>
                <c:pt idx="0">
                  <c:v>68.3</c:v>
                </c:pt>
                <c:pt idx="1">
                  <c:v>63.72</c:v>
                </c:pt>
                <c:pt idx="2">
                  <c:v>139.32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5270920"/>
        <c:axId val="375271312"/>
      </c:barChart>
      <c:catAx>
        <c:axId val="375270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71312"/>
        <c:crosses val="autoZero"/>
        <c:auto val="1"/>
        <c:lblAlgn val="ctr"/>
        <c:lblOffset val="100"/>
        <c:noMultiLvlLbl val="0"/>
      </c:catAx>
      <c:valAx>
        <c:axId val="37527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7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前台内存占用（单位</a:t>
            </a:r>
            <a:r>
              <a:rPr lang="en-US" altLang="zh-CN"/>
              <a:t>MB</a:t>
            </a:r>
            <a:r>
              <a:rPr lang="zh-CN" altLang="en-US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'[浏览器内核(Q3)整体性能竞品对比报告.xlsx]UI类'!$C$1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'[浏览器内核(Q3)整体性能竞品对比报告.xlsx]UI类'!$B$3:$B$13</c:f>
              <c:strCache>
                <c:ptCount val="11"/>
                <c:pt idx="0">
                  <c:v>简单页面</c:v>
                </c:pt>
                <c:pt idx="1">
                  <c:v>图片类站点</c:v>
                </c:pt>
                <c:pt idx="2">
                  <c:v>新闻类页面</c:v>
                </c:pt>
                <c:pt idx="3">
                  <c:v>视频播放</c:v>
                </c:pt>
                <c:pt idx="4">
                  <c:v>音乐播放</c:v>
                </c:pt>
                <c:pt idx="5">
                  <c:v>多级链接</c:v>
                </c:pt>
                <c:pt idx="6">
                  <c:v>多标签页</c:v>
                </c:pt>
                <c:pt idx="7">
                  <c:v>小屏播放feeds</c:v>
                </c:pt>
                <c:pt idx="8">
                  <c:v>全屏播放feeds</c:v>
                </c:pt>
                <c:pt idx="9">
                  <c:v>小屏播放页面视频</c:v>
                </c:pt>
                <c:pt idx="10">
                  <c:v>全屏播放页面视频</c:v>
                </c:pt>
              </c:strCache>
            </c:strRef>
          </c:cat>
          <c:val>
            <c:numRef>
              <c:f>'[浏览器内核(Q3)整体性能竞品对比报告.xlsx]UI类'!$C$3:$C$13</c:f>
              <c:numCache>
                <c:formatCode>0.00</c:formatCode>
                <c:ptCount val="11"/>
                <c:pt idx="0">
                  <c:v>408.37</c:v>
                </c:pt>
                <c:pt idx="1">
                  <c:v>673.53</c:v>
                </c:pt>
                <c:pt idx="2">
                  <c:v>426.4</c:v>
                </c:pt>
                <c:pt idx="3">
                  <c:v>511.45</c:v>
                </c:pt>
                <c:pt idx="4">
                  <c:v>500.54</c:v>
                </c:pt>
                <c:pt idx="5" formatCode="General">
                  <c:v>743.71</c:v>
                </c:pt>
                <c:pt idx="6" formatCode="General">
                  <c:v>1027.33</c:v>
                </c:pt>
                <c:pt idx="7">
                  <c:v>330.04</c:v>
                </c:pt>
                <c:pt idx="8">
                  <c:v>377.88</c:v>
                </c:pt>
                <c:pt idx="9">
                  <c:v>428.84</c:v>
                </c:pt>
                <c:pt idx="10">
                  <c:v>433.52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'[浏览器内核(Q3)整体性能竞品对比报告.xlsx]UI类'!$D$1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'[浏览器内核(Q3)整体性能竞品对比报告.xlsx]UI类'!$B$3:$B$13</c:f>
              <c:strCache>
                <c:ptCount val="11"/>
                <c:pt idx="0">
                  <c:v>简单页面</c:v>
                </c:pt>
                <c:pt idx="1">
                  <c:v>图片类站点</c:v>
                </c:pt>
                <c:pt idx="2">
                  <c:v>新闻类页面</c:v>
                </c:pt>
                <c:pt idx="3">
                  <c:v>视频播放</c:v>
                </c:pt>
                <c:pt idx="4">
                  <c:v>音乐播放</c:v>
                </c:pt>
                <c:pt idx="5">
                  <c:v>多级链接</c:v>
                </c:pt>
                <c:pt idx="6">
                  <c:v>多标签页</c:v>
                </c:pt>
                <c:pt idx="7">
                  <c:v>小屏播放feeds</c:v>
                </c:pt>
                <c:pt idx="8">
                  <c:v>全屏播放feeds</c:v>
                </c:pt>
                <c:pt idx="9">
                  <c:v>小屏播放页面视频</c:v>
                </c:pt>
                <c:pt idx="10">
                  <c:v>全屏播放页面视频</c:v>
                </c:pt>
              </c:strCache>
            </c:strRef>
          </c:cat>
          <c:val>
            <c:numRef>
              <c:f>'[浏览器内核(Q3)整体性能竞品对比报告.xlsx]UI类'!$D$3:$D$13</c:f>
              <c:numCache>
                <c:formatCode>General</c:formatCode>
                <c:ptCount val="11"/>
                <c:pt idx="0" formatCode="0.00">
                  <c:v>668.11</c:v>
                </c:pt>
                <c:pt idx="1">
                  <c:v>701.64</c:v>
                </c:pt>
                <c:pt idx="2" formatCode="0.00">
                  <c:v>696.73</c:v>
                </c:pt>
                <c:pt idx="3" formatCode="0.00">
                  <c:v>889.18</c:v>
                </c:pt>
                <c:pt idx="4" formatCode="0.00">
                  <c:v>902.13</c:v>
                </c:pt>
                <c:pt idx="5">
                  <c:v>832.23</c:v>
                </c:pt>
                <c:pt idx="6">
                  <c:v>1080.92</c:v>
                </c:pt>
                <c:pt idx="7" formatCode="0.00">
                  <c:v>643.64</c:v>
                </c:pt>
                <c:pt idx="8" formatCode="0.00">
                  <c:v>670.92</c:v>
                </c:pt>
                <c:pt idx="9" formatCode="0.00">
                  <c:v>837.9</c:v>
                </c:pt>
                <c:pt idx="10" formatCode="0.00">
                  <c:v>832.98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'[浏览器内核(Q3)整体性能竞品对比报告.xlsx]UI类'!$E$1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'[浏览器内核(Q3)整体性能竞品对比报告.xlsx]UI类'!$B$3:$B$13</c:f>
              <c:strCache>
                <c:ptCount val="11"/>
                <c:pt idx="0">
                  <c:v>简单页面</c:v>
                </c:pt>
                <c:pt idx="1">
                  <c:v>图片类站点</c:v>
                </c:pt>
                <c:pt idx="2">
                  <c:v>新闻类页面</c:v>
                </c:pt>
                <c:pt idx="3">
                  <c:v>视频播放</c:v>
                </c:pt>
                <c:pt idx="4">
                  <c:v>音乐播放</c:v>
                </c:pt>
                <c:pt idx="5">
                  <c:v>多级链接</c:v>
                </c:pt>
                <c:pt idx="6">
                  <c:v>多标签页</c:v>
                </c:pt>
                <c:pt idx="7">
                  <c:v>小屏播放feeds</c:v>
                </c:pt>
                <c:pt idx="8">
                  <c:v>全屏播放feeds</c:v>
                </c:pt>
                <c:pt idx="9">
                  <c:v>小屏播放页面视频</c:v>
                </c:pt>
                <c:pt idx="10">
                  <c:v>全屏播放页面视频</c:v>
                </c:pt>
              </c:strCache>
            </c:strRef>
          </c:cat>
          <c:val>
            <c:numRef>
              <c:f>'[浏览器内核(Q3)整体性能竞品对比报告.xlsx]UI类'!$E$3:$E$13</c:f>
              <c:numCache>
                <c:formatCode>General</c:formatCode>
                <c:ptCount val="11"/>
                <c:pt idx="0" formatCode="0.00">
                  <c:v>451.58</c:v>
                </c:pt>
                <c:pt idx="1">
                  <c:v>516.96</c:v>
                </c:pt>
                <c:pt idx="2" formatCode="0.00">
                  <c:v>437.15</c:v>
                </c:pt>
                <c:pt idx="3" formatCode="0.00">
                  <c:v>564.52</c:v>
                </c:pt>
                <c:pt idx="4" formatCode="0.00">
                  <c:v>501.86</c:v>
                </c:pt>
                <c:pt idx="5" formatCode="0.00">
                  <c:v>546.26</c:v>
                </c:pt>
                <c:pt idx="6" formatCode="0.00">
                  <c:v>1072.1099999999999</c:v>
                </c:pt>
                <c:pt idx="7" formatCode="0.00">
                  <c:v>447.09</c:v>
                </c:pt>
                <c:pt idx="8" formatCode="0.00">
                  <c:v>479.79</c:v>
                </c:pt>
                <c:pt idx="9" formatCode="0.00">
                  <c:v>556.47</c:v>
                </c:pt>
                <c:pt idx="10" formatCode="0.00">
                  <c:v>529.79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5272096"/>
        <c:axId val="375272488"/>
      </c:barChart>
      <c:catAx>
        <c:axId val="375272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72488"/>
        <c:crosses val="autoZero"/>
        <c:auto val="1"/>
        <c:lblAlgn val="ctr"/>
        <c:lblOffset val="100"/>
        <c:noMultiLvlLbl val="0"/>
      </c:catAx>
      <c:valAx>
        <c:axId val="37527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7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后台内存占用（单位</a:t>
            </a:r>
            <a:r>
              <a:rPr lang="en-US" altLang="zh-CN"/>
              <a:t>MB</a:t>
            </a:r>
            <a:r>
              <a:rPr lang="zh-CN" altLang="en-US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'[浏览器内核(Q3)整体性能竞品对比报告.xlsx]UI类'!$C$1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'[浏览器内核(Q3)整体性能竞品对比报告.xlsx]UI类'!$B$15:$B$25</c:f>
              <c:strCache>
                <c:ptCount val="11"/>
                <c:pt idx="0">
                  <c:v>简单页面</c:v>
                </c:pt>
                <c:pt idx="1">
                  <c:v>图片类站点</c:v>
                </c:pt>
                <c:pt idx="2">
                  <c:v>新闻类页面</c:v>
                </c:pt>
                <c:pt idx="3">
                  <c:v>视频播放</c:v>
                </c:pt>
                <c:pt idx="4">
                  <c:v>音乐播放</c:v>
                </c:pt>
                <c:pt idx="5">
                  <c:v>多级链接</c:v>
                </c:pt>
                <c:pt idx="6">
                  <c:v>多标签页</c:v>
                </c:pt>
                <c:pt idx="7">
                  <c:v>小屏播放feeds</c:v>
                </c:pt>
                <c:pt idx="8">
                  <c:v>全屏播放feeds</c:v>
                </c:pt>
                <c:pt idx="9">
                  <c:v>小屏播放页面视频</c:v>
                </c:pt>
                <c:pt idx="10">
                  <c:v>全屏播放页面视频</c:v>
                </c:pt>
              </c:strCache>
            </c:strRef>
          </c:cat>
          <c:val>
            <c:numRef>
              <c:f>'[浏览器内核(Q3)整体性能竞品对比报告.xlsx]UI类'!$C$15:$C$25</c:f>
              <c:numCache>
                <c:formatCode>0.00</c:formatCode>
                <c:ptCount val="11"/>
                <c:pt idx="0">
                  <c:v>288.33</c:v>
                </c:pt>
                <c:pt idx="1">
                  <c:v>477.75</c:v>
                </c:pt>
                <c:pt idx="2">
                  <c:v>293.41000000000003</c:v>
                </c:pt>
                <c:pt idx="3">
                  <c:v>424.02</c:v>
                </c:pt>
                <c:pt idx="4">
                  <c:v>368.33</c:v>
                </c:pt>
                <c:pt idx="5" formatCode="General">
                  <c:v>606.91999999999996</c:v>
                </c:pt>
                <c:pt idx="6" formatCode="General">
                  <c:v>805.38</c:v>
                </c:pt>
                <c:pt idx="7">
                  <c:v>226.99</c:v>
                </c:pt>
                <c:pt idx="8">
                  <c:v>277.63</c:v>
                </c:pt>
                <c:pt idx="9">
                  <c:v>347.7</c:v>
                </c:pt>
                <c:pt idx="10">
                  <c:v>368.92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'[浏览器内核(Q3)整体性能竞品对比报告.xlsx]UI类'!$D$1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'[浏览器内核(Q3)整体性能竞品对比报告.xlsx]UI类'!$B$15:$B$25</c:f>
              <c:strCache>
                <c:ptCount val="11"/>
                <c:pt idx="0">
                  <c:v>简单页面</c:v>
                </c:pt>
                <c:pt idx="1">
                  <c:v>图片类站点</c:v>
                </c:pt>
                <c:pt idx="2">
                  <c:v>新闻类页面</c:v>
                </c:pt>
                <c:pt idx="3">
                  <c:v>视频播放</c:v>
                </c:pt>
                <c:pt idx="4">
                  <c:v>音乐播放</c:v>
                </c:pt>
                <c:pt idx="5">
                  <c:v>多级链接</c:v>
                </c:pt>
                <c:pt idx="6">
                  <c:v>多标签页</c:v>
                </c:pt>
                <c:pt idx="7">
                  <c:v>小屏播放feeds</c:v>
                </c:pt>
                <c:pt idx="8">
                  <c:v>全屏播放feeds</c:v>
                </c:pt>
                <c:pt idx="9">
                  <c:v>小屏播放页面视频</c:v>
                </c:pt>
                <c:pt idx="10">
                  <c:v>全屏播放页面视频</c:v>
                </c:pt>
              </c:strCache>
            </c:strRef>
          </c:cat>
          <c:val>
            <c:numRef>
              <c:f>'[浏览器内核(Q3)整体性能竞品对比报告.xlsx]UI类'!$D$15:$D$25</c:f>
              <c:numCache>
                <c:formatCode>General</c:formatCode>
                <c:ptCount val="11"/>
                <c:pt idx="0" formatCode="0.00">
                  <c:v>566.79999999999995</c:v>
                </c:pt>
                <c:pt idx="1">
                  <c:v>544.64</c:v>
                </c:pt>
                <c:pt idx="2" formatCode="0.00">
                  <c:v>550.95000000000005</c:v>
                </c:pt>
                <c:pt idx="3" formatCode="0.00">
                  <c:v>718.03</c:v>
                </c:pt>
                <c:pt idx="4" formatCode="0.00">
                  <c:v>666.23</c:v>
                </c:pt>
                <c:pt idx="5">
                  <c:v>665.26</c:v>
                </c:pt>
                <c:pt idx="6">
                  <c:v>909.74</c:v>
                </c:pt>
                <c:pt idx="7" formatCode="0.00">
                  <c:v>564.52</c:v>
                </c:pt>
                <c:pt idx="8" formatCode="0.00">
                  <c:v>604.34</c:v>
                </c:pt>
                <c:pt idx="9" formatCode="0.00">
                  <c:v>689.97</c:v>
                </c:pt>
                <c:pt idx="10" formatCode="0.00">
                  <c:v>664.49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'[浏览器内核(Q3)整体性能竞品对比报告.xlsx]UI类'!$E$1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'[浏览器内核(Q3)整体性能竞品对比报告.xlsx]UI类'!$B$15:$B$25</c:f>
              <c:strCache>
                <c:ptCount val="11"/>
                <c:pt idx="0">
                  <c:v>简单页面</c:v>
                </c:pt>
                <c:pt idx="1">
                  <c:v>图片类站点</c:v>
                </c:pt>
                <c:pt idx="2">
                  <c:v>新闻类页面</c:v>
                </c:pt>
                <c:pt idx="3">
                  <c:v>视频播放</c:v>
                </c:pt>
                <c:pt idx="4">
                  <c:v>音乐播放</c:v>
                </c:pt>
                <c:pt idx="5">
                  <c:v>多级链接</c:v>
                </c:pt>
                <c:pt idx="6">
                  <c:v>多标签页</c:v>
                </c:pt>
                <c:pt idx="7">
                  <c:v>小屏播放feeds</c:v>
                </c:pt>
                <c:pt idx="8">
                  <c:v>全屏播放feeds</c:v>
                </c:pt>
                <c:pt idx="9">
                  <c:v>小屏播放页面视频</c:v>
                </c:pt>
                <c:pt idx="10">
                  <c:v>全屏播放页面视频</c:v>
                </c:pt>
              </c:strCache>
            </c:strRef>
          </c:cat>
          <c:val>
            <c:numRef>
              <c:f>'[浏览器内核(Q3)整体性能竞品对比报告.xlsx]UI类'!$E$15:$E$25</c:f>
              <c:numCache>
                <c:formatCode>General</c:formatCode>
                <c:ptCount val="11"/>
                <c:pt idx="0" formatCode="0.00">
                  <c:v>389.27</c:v>
                </c:pt>
                <c:pt idx="1">
                  <c:v>446.13</c:v>
                </c:pt>
                <c:pt idx="2" formatCode="0.00">
                  <c:v>389.16</c:v>
                </c:pt>
                <c:pt idx="3" formatCode="0.00">
                  <c:v>490.27</c:v>
                </c:pt>
                <c:pt idx="4" formatCode="0.00">
                  <c:v>432.47</c:v>
                </c:pt>
                <c:pt idx="5" formatCode="0.00">
                  <c:v>502.03</c:v>
                </c:pt>
                <c:pt idx="6" formatCode="0.00">
                  <c:v>992.88</c:v>
                </c:pt>
                <c:pt idx="7" formatCode="0.00">
                  <c:v>396.27</c:v>
                </c:pt>
                <c:pt idx="8" formatCode="0.00">
                  <c:v>423.41</c:v>
                </c:pt>
                <c:pt idx="9" formatCode="0.00">
                  <c:v>495.94</c:v>
                </c:pt>
                <c:pt idx="10" formatCode="0.00">
                  <c:v>487.8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5273272"/>
        <c:axId val="374471000"/>
      </c:barChart>
      <c:catAx>
        <c:axId val="375273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71000"/>
        <c:crosses val="autoZero"/>
        <c:auto val="1"/>
        <c:lblAlgn val="ctr"/>
        <c:lblOffset val="100"/>
        <c:noMultiLvlLbl val="0"/>
      </c:catAx>
      <c:valAx>
        <c:axId val="37447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273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wifi</a:t>
            </a:r>
            <a:r>
              <a:rPr lang="zh-CN" altLang="en-US"/>
              <a:t>代理下视频首帧速度（单位秒）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'[浏览器内核(Q3)整体性能竞品对比报告.xlsx]视频-首帧速度'!$B$2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'[浏览器内核(Q3)整体性能竞品对比报告.xlsx]视频-首帧速度'!$A$3:$A$12</c:f>
              <c:strCache>
                <c:ptCount val="10"/>
                <c:pt idx="0">
                  <c:v>m.youku.com</c:v>
                </c:pt>
                <c:pt idx="1">
                  <c:v>m.tv.sohu.com</c:v>
                </c:pt>
                <c:pt idx="2">
                  <c:v>jingyan.baidu.com</c:v>
                </c:pt>
                <c:pt idx="3">
                  <c:v>m.v.qq.com</c:v>
                </c:pt>
                <c:pt idx="4">
                  <c:v>m.baidu.com</c:v>
                </c:pt>
                <c:pt idx="5">
                  <c:v>baike.sogou.com</c:v>
                </c:pt>
                <c:pt idx="6">
                  <c:v>m.video.baomihua.com</c:v>
                </c:pt>
                <c:pt idx="7">
                  <c:v>sv.baidu.com</c:v>
                </c:pt>
                <c:pt idx="8">
                  <c:v>wap.sogou.com</c:v>
                </c:pt>
                <c:pt idx="9">
                  <c:v>m.imomoe.io</c:v>
                </c:pt>
              </c:strCache>
            </c:strRef>
          </c:cat>
          <c:val>
            <c:numRef>
              <c:f>'[浏览器内核(Q3)整体性能竞品对比报告.xlsx]视频-首帧速度'!$B$3:$B$12</c:f>
              <c:numCache>
                <c:formatCode>0.00</c:formatCode>
                <c:ptCount val="10"/>
                <c:pt idx="0" formatCode="0.00_ ">
                  <c:v>0.70833333333333304</c:v>
                </c:pt>
                <c:pt idx="1">
                  <c:v>0.391666666666667</c:v>
                </c:pt>
                <c:pt idx="2">
                  <c:v>0.65833333333333299</c:v>
                </c:pt>
                <c:pt idx="3">
                  <c:v>0.28333333333333299</c:v>
                </c:pt>
                <c:pt idx="4">
                  <c:v>0.29166666666666702</c:v>
                </c:pt>
                <c:pt idx="5">
                  <c:v>0.72916666666666696</c:v>
                </c:pt>
                <c:pt idx="6">
                  <c:v>0.30416666666666697</c:v>
                </c:pt>
                <c:pt idx="7">
                  <c:v>0.61666666666666703</c:v>
                </c:pt>
                <c:pt idx="8">
                  <c:v>0.68333333333333302</c:v>
                </c:pt>
                <c:pt idx="9">
                  <c:v>0.31666666666666698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'[浏览器内核(Q3)整体性能竞品对比报告.xlsx]视频-首帧速度'!$C$2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'[浏览器内核(Q3)整体性能竞品对比报告.xlsx]视频-首帧速度'!$A$3:$A$12</c:f>
              <c:strCache>
                <c:ptCount val="10"/>
                <c:pt idx="0">
                  <c:v>m.youku.com</c:v>
                </c:pt>
                <c:pt idx="1">
                  <c:v>m.tv.sohu.com</c:v>
                </c:pt>
                <c:pt idx="2">
                  <c:v>jingyan.baidu.com</c:v>
                </c:pt>
                <c:pt idx="3">
                  <c:v>m.v.qq.com</c:v>
                </c:pt>
                <c:pt idx="4">
                  <c:v>m.baidu.com</c:v>
                </c:pt>
                <c:pt idx="5">
                  <c:v>baike.sogou.com</c:v>
                </c:pt>
                <c:pt idx="6">
                  <c:v>m.video.baomihua.com</c:v>
                </c:pt>
                <c:pt idx="7">
                  <c:v>sv.baidu.com</c:v>
                </c:pt>
                <c:pt idx="8">
                  <c:v>wap.sogou.com</c:v>
                </c:pt>
                <c:pt idx="9">
                  <c:v>m.imomoe.io</c:v>
                </c:pt>
              </c:strCache>
            </c:strRef>
          </c:cat>
          <c:val>
            <c:numRef>
              <c:f>'[浏览器内核(Q3)整体性能竞品对比报告.xlsx]视频-首帧速度'!$C$3:$C$12</c:f>
              <c:numCache>
                <c:formatCode>0.00</c:formatCode>
                <c:ptCount val="10"/>
                <c:pt idx="0">
                  <c:v>1.2708333333333299</c:v>
                </c:pt>
                <c:pt idx="1">
                  <c:v>0.22083333333333299</c:v>
                </c:pt>
                <c:pt idx="2">
                  <c:v>0.625</c:v>
                </c:pt>
                <c:pt idx="3">
                  <c:v>0.358333333333333</c:v>
                </c:pt>
                <c:pt idx="4">
                  <c:v>0.65</c:v>
                </c:pt>
                <c:pt idx="5">
                  <c:v>0.60416666666666696</c:v>
                </c:pt>
                <c:pt idx="6">
                  <c:v>0.133333333333333</c:v>
                </c:pt>
                <c:pt idx="7">
                  <c:v>0.63749999999999996</c:v>
                </c:pt>
                <c:pt idx="8">
                  <c:v>0.420833333333333</c:v>
                </c:pt>
                <c:pt idx="9">
                  <c:v>0.625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'[浏览器内核(Q3)整体性能竞品对比报告.xlsx]视频-首帧速度'!$D$2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'[浏览器内核(Q3)整体性能竞品对比报告.xlsx]视频-首帧速度'!$A$3:$A$12</c:f>
              <c:strCache>
                <c:ptCount val="10"/>
                <c:pt idx="0">
                  <c:v>m.youku.com</c:v>
                </c:pt>
                <c:pt idx="1">
                  <c:v>m.tv.sohu.com</c:v>
                </c:pt>
                <c:pt idx="2">
                  <c:v>jingyan.baidu.com</c:v>
                </c:pt>
                <c:pt idx="3">
                  <c:v>m.v.qq.com</c:v>
                </c:pt>
                <c:pt idx="4">
                  <c:v>m.baidu.com</c:v>
                </c:pt>
                <c:pt idx="5">
                  <c:v>baike.sogou.com</c:v>
                </c:pt>
                <c:pt idx="6">
                  <c:v>m.video.baomihua.com</c:v>
                </c:pt>
                <c:pt idx="7">
                  <c:v>sv.baidu.com</c:v>
                </c:pt>
                <c:pt idx="8">
                  <c:v>wap.sogou.com</c:v>
                </c:pt>
                <c:pt idx="9">
                  <c:v>m.imomoe.io</c:v>
                </c:pt>
              </c:strCache>
            </c:strRef>
          </c:cat>
          <c:val>
            <c:numRef>
              <c:f>'[浏览器内核(Q3)整体性能竞品对比报告.xlsx]视频-首帧速度'!$D$3:$D$12</c:f>
              <c:numCache>
                <c:formatCode>0.00</c:formatCode>
                <c:ptCount val="10"/>
                <c:pt idx="0">
                  <c:v>0.47499999999999998</c:v>
                </c:pt>
                <c:pt idx="1">
                  <c:v>1.0916666666666699</c:v>
                </c:pt>
                <c:pt idx="2">
                  <c:v>0.57499999999999996</c:v>
                </c:pt>
                <c:pt idx="3">
                  <c:v>2.3833333333333302</c:v>
                </c:pt>
                <c:pt idx="4">
                  <c:v>0.63749999999999996</c:v>
                </c:pt>
                <c:pt idx="5">
                  <c:v>0.57083333333333297</c:v>
                </c:pt>
                <c:pt idx="6">
                  <c:v>0.25</c:v>
                </c:pt>
                <c:pt idx="7">
                  <c:v>0.91666666666666696</c:v>
                </c:pt>
                <c:pt idx="8">
                  <c:v>0.31666666666666698</c:v>
                </c:pt>
                <c:pt idx="9">
                  <c:v>0.3125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471784"/>
        <c:axId val="374472176"/>
      </c:barChart>
      <c:catAx>
        <c:axId val="3744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72176"/>
        <c:crosses val="autoZero"/>
        <c:auto val="1"/>
        <c:lblAlgn val="ctr"/>
        <c:lblOffset val="100"/>
        <c:noMultiLvlLbl val="0"/>
      </c:catAx>
      <c:valAx>
        <c:axId val="3744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4G</a:t>
            </a:r>
            <a:r>
              <a:rPr lang="zh-CN" altLang="en-US"/>
              <a:t>代理下视频首帧速度（单位秒）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'[浏览器内核(Q3)整体性能竞品对比报告.xlsx]视频-首帧速度'!$E$2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'[浏览器内核(Q3)整体性能竞品对比报告.xlsx]视频-首帧速度'!$A$3:$A$12</c:f>
              <c:strCache>
                <c:ptCount val="10"/>
                <c:pt idx="0">
                  <c:v>m.youku.com</c:v>
                </c:pt>
                <c:pt idx="1">
                  <c:v>m.tv.sohu.com</c:v>
                </c:pt>
                <c:pt idx="2">
                  <c:v>jingyan.baidu.com</c:v>
                </c:pt>
                <c:pt idx="3">
                  <c:v>m.v.qq.com</c:v>
                </c:pt>
                <c:pt idx="4">
                  <c:v>m.baidu.com</c:v>
                </c:pt>
                <c:pt idx="5">
                  <c:v>baike.sogou.com</c:v>
                </c:pt>
                <c:pt idx="6">
                  <c:v>m.video.baomihua.com</c:v>
                </c:pt>
                <c:pt idx="7">
                  <c:v>sv.baidu.com</c:v>
                </c:pt>
                <c:pt idx="8">
                  <c:v>wap.sogou.com</c:v>
                </c:pt>
                <c:pt idx="9">
                  <c:v>m.imomoe.io</c:v>
                </c:pt>
              </c:strCache>
            </c:strRef>
          </c:cat>
          <c:val>
            <c:numRef>
              <c:f>'[浏览器内核(Q3)整体性能竞品对比报告.xlsx]视频-首帧速度'!$E$3:$E$12</c:f>
              <c:numCache>
                <c:formatCode>0.00_ </c:formatCode>
                <c:ptCount val="10"/>
                <c:pt idx="0">
                  <c:v>1.2208333333333301</c:v>
                </c:pt>
                <c:pt idx="1">
                  <c:v>0.99166666666666703</c:v>
                </c:pt>
                <c:pt idx="2">
                  <c:v>0.75833333333333297</c:v>
                </c:pt>
                <c:pt idx="3">
                  <c:v>0.71666666666666701</c:v>
                </c:pt>
                <c:pt idx="4">
                  <c:v>0.66666666666666696</c:v>
                </c:pt>
                <c:pt idx="5">
                  <c:v>0.87083333333333302</c:v>
                </c:pt>
                <c:pt idx="6">
                  <c:v>1</c:v>
                </c:pt>
                <c:pt idx="7">
                  <c:v>1</c:v>
                </c:pt>
                <c:pt idx="8">
                  <c:v>0.83333333333333304</c:v>
                </c:pt>
                <c:pt idx="9">
                  <c:v>0.98333333333333295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'[浏览器内核(Q3)整体性能竞品对比报告.xlsx]视频-首帧速度'!$F$2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'[浏览器内核(Q3)整体性能竞品对比报告.xlsx]视频-首帧速度'!$A$3:$A$12</c:f>
              <c:strCache>
                <c:ptCount val="10"/>
                <c:pt idx="0">
                  <c:v>m.youku.com</c:v>
                </c:pt>
                <c:pt idx="1">
                  <c:v>m.tv.sohu.com</c:v>
                </c:pt>
                <c:pt idx="2">
                  <c:v>jingyan.baidu.com</c:v>
                </c:pt>
                <c:pt idx="3">
                  <c:v>m.v.qq.com</c:v>
                </c:pt>
                <c:pt idx="4">
                  <c:v>m.baidu.com</c:v>
                </c:pt>
                <c:pt idx="5">
                  <c:v>baike.sogou.com</c:v>
                </c:pt>
                <c:pt idx="6">
                  <c:v>m.video.baomihua.com</c:v>
                </c:pt>
                <c:pt idx="7">
                  <c:v>sv.baidu.com</c:v>
                </c:pt>
                <c:pt idx="8">
                  <c:v>wap.sogou.com</c:v>
                </c:pt>
                <c:pt idx="9">
                  <c:v>m.imomoe.io</c:v>
                </c:pt>
              </c:strCache>
            </c:strRef>
          </c:cat>
          <c:val>
            <c:numRef>
              <c:f>'[浏览器内核(Q3)整体性能竞品对比报告.xlsx]视频-首帧速度'!$F$3:$F$12</c:f>
              <c:numCache>
                <c:formatCode>0.00_ </c:formatCode>
                <c:ptCount val="10"/>
                <c:pt idx="0">
                  <c:v>1.6875</c:v>
                </c:pt>
                <c:pt idx="1">
                  <c:v>1.24166666666667</c:v>
                </c:pt>
                <c:pt idx="2">
                  <c:v>2.7625000000000002</c:v>
                </c:pt>
                <c:pt idx="3">
                  <c:v>1.125</c:v>
                </c:pt>
                <c:pt idx="4">
                  <c:v>1.0249999999999999</c:v>
                </c:pt>
                <c:pt idx="5">
                  <c:v>0.82916666666666705</c:v>
                </c:pt>
                <c:pt idx="6">
                  <c:v>0.94166666666666698</c:v>
                </c:pt>
                <c:pt idx="7">
                  <c:v>1.35</c:v>
                </c:pt>
                <c:pt idx="8">
                  <c:v>1</c:v>
                </c:pt>
                <c:pt idx="9">
                  <c:v>1.1041666666666701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'[浏览器内核(Q3)整体性能竞品对比报告.xlsx]视频-首帧速度'!$G$2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'[浏览器内核(Q3)整体性能竞品对比报告.xlsx]视频-首帧速度'!$A$3:$A$12</c:f>
              <c:strCache>
                <c:ptCount val="10"/>
                <c:pt idx="0">
                  <c:v>m.youku.com</c:v>
                </c:pt>
                <c:pt idx="1">
                  <c:v>m.tv.sohu.com</c:v>
                </c:pt>
                <c:pt idx="2">
                  <c:v>jingyan.baidu.com</c:v>
                </c:pt>
                <c:pt idx="3">
                  <c:v>m.v.qq.com</c:v>
                </c:pt>
                <c:pt idx="4">
                  <c:v>m.baidu.com</c:v>
                </c:pt>
                <c:pt idx="5">
                  <c:v>baike.sogou.com</c:v>
                </c:pt>
                <c:pt idx="6">
                  <c:v>m.video.baomihua.com</c:v>
                </c:pt>
                <c:pt idx="7">
                  <c:v>sv.baidu.com</c:v>
                </c:pt>
                <c:pt idx="8">
                  <c:v>wap.sogou.com</c:v>
                </c:pt>
                <c:pt idx="9">
                  <c:v>m.imomoe.io</c:v>
                </c:pt>
              </c:strCache>
            </c:strRef>
          </c:cat>
          <c:val>
            <c:numRef>
              <c:f>'[浏览器内核(Q3)整体性能竞品对比报告.xlsx]视频-首帧速度'!$G$3:$G$12</c:f>
              <c:numCache>
                <c:formatCode>0.00_ </c:formatCode>
                <c:ptCount val="10"/>
                <c:pt idx="0">
                  <c:v>1.0291666666666699</c:v>
                </c:pt>
                <c:pt idx="1">
                  <c:v>1.4166666666666701</c:v>
                </c:pt>
                <c:pt idx="2">
                  <c:v>0.64166666666666705</c:v>
                </c:pt>
                <c:pt idx="3">
                  <c:v>3.5</c:v>
                </c:pt>
                <c:pt idx="4">
                  <c:v>0.47083333333333299</c:v>
                </c:pt>
                <c:pt idx="5">
                  <c:v>0.83333333333333304</c:v>
                </c:pt>
                <c:pt idx="6">
                  <c:v>0.50416666666666698</c:v>
                </c:pt>
                <c:pt idx="7">
                  <c:v>0.78333333333333299</c:v>
                </c:pt>
                <c:pt idx="8">
                  <c:v>0.68333333333333302</c:v>
                </c:pt>
                <c:pt idx="9">
                  <c:v>0.75416666666666698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472960"/>
        <c:axId val="374473352"/>
      </c:barChart>
      <c:catAx>
        <c:axId val="37447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73352"/>
        <c:crosses val="autoZero"/>
        <c:auto val="1"/>
        <c:lblAlgn val="ctr"/>
        <c:lblOffset val="100"/>
        <c:noMultiLvlLbl val="0"/>
      </c:catAx>
      <c:valAx>
        <c:axId val="37447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7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多媒体格式支持（单位格式）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'D:\我的文档\11056425\Desktop\视频格式\[视频格式支持-.xlsx]Sheet1'!$B$3</c:f>
              <c:strCache>
                <c:ptCount val="1"/>
                <c:pt idx="0">
                  <c:v>正常播放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'D:\我的文档\11056425\Desktop\视频格式\[视频格式支持-.xlsx]Sheet1'!$A$4:$A$6</c:f>
              <c:strCache>
                <c:ptCount val="3"/>
                <c:pt idx="0">
                  <c:v>vivo</c:v>
                </c:pt>
                <c:pt idx="1">
                  <c:v>QQ</c:v>
                </c:pt>
                <c:pt idx="2">
                  <c:v>UC</c:v>
                </c:pt>
              </c:strCache>
            </c:strRef>
          </c:cat>
          <c:val>
            <c:numRef>
              <c:f>'D:\我的文档\11056425\Desktop\视频格式\[视频格式支持-.xlsx]Sheet1'!$B$4:$B$6</c:f>
              <c:numCache>
                <c:formatCode>General</c:formatCode>
                <c:ptCount val="3"/>
                <c:pt idx="0">
                  <c:v>129</c:v>
                </c:pt>
                <c:pt idx="1">
                  <c:v>173</c:v>
                </c:pt>
                <c:pt idx="2">
                  <c:v>163</c:v>
                </c:pt>
              </c:numCache>
            </c:numRef>
          </c:val>
        </c:ser>
        <c:ser>
          <c:idx val="1"/>
          <c:order val="1"/>
          <c:tx>
            <c:strRef>
              <c:f>'D:\我的文档\11056425\Desktop\视频格式\[视频格式支持-.xlsx]Sheet1'!$C$3</c:f>
              <c:strCache>
                <c:ptCount val="1"/>
                <c:pt idx="0">
                  <c:v>播放异常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'D:\我的文档\11056425\Desktop\视频格式\[视频格式支持-.xlsx]Sheet1'!$A$4:$A$6</c:f>
              <c:strCache>
                <c:ptCount val="3"/>
                <c:pt idx="0">
                  <c:v>vivo</c:v>
                </c:pt>
                <c:pt idx="1">
                  <c:v>QQ</c:v>
                </c:pt>
                <c:pt idx="2">
                  <c:v>UC</c:v>
                </c:pt>
              </c:strCache>
            </c:strRef>
          </c:cat>
          <c:val>
            <c:numRef>
              <c:f>'D:\我的文档\11056425\Desktop\视频格式\[视频格式支持-.xlsx]Sheet1'!$C$4:$C$6</c:f>
              <c:numCache>
                <c:formatCode>General</c:formatCode>
                <c:ptCount val="3"/>
                <c:pt idx="0">
                  <c:v>43</c:v>
                </c:pt>
                <c:pt idx="1">
                  <c:v>12</c:v>
                </c:pt>
                <c:pt idx="2">
                  <c:v>16</c:v>
                </c:pt>
              </c:numCache>
            </c:numRef>
          </c:val>
        </c:ser>
        <c:ser>
          <c:idx val="2"/>
          <c:order val="2"/>
          <c:tx>
            <c:strRef>
              <c:f>'D:\我的文档\11056425\Desktop\视频格式\[视频格式支持-.xlsx]Sheet1'!$D$3</c:f>
              <c:strCache>
                <c:ptCount val="1"/>
                <c:pt idx="0">
                  <c:v>无法播放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'D:\我的文档\11056425\Desktop\视频格式\[视频格式支持-.xlsx]Sheet1'!$A$4:$A$6</c:f>
              <c:strCache>
                <c:ptCount val="3"/>
                <c:pt idx="0">
                  <c:v>vivo</c:v>
                </c:pt>
                <c:pt idx="1">
                  <c:v>QQ</c:v>
                </c:pt>
                <c:pt idx="2">
                  <c:v>UC</c:v>
                </c:pt>
              </c:strCache>
            </c:strRef>
          </c:cat>
          <c:val>
            <c:numRef>
              <c:f>'D:\我的文档\11056425\Desktop\视频格式\[视频格式支持-.xlsx]Sheet1'!$D$4:$D$6</c:f>
              <c:numCache>
                <c:formatCode>General</c:formatCode>
                <c:ptCount val="3"/>
                <c:pt idx="0">
                  <c:v>29</c:v>
                </c:pt>
                <c:pt idx="1">
                  <c:v>17</c:v>
                </c:pt>
                <c:pt idx="2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4474528"/>
        <c:axId val="375627432"/>
      </c:barChart>
      <c:catAx>
        <c:axId val="3744745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27432"/>
        <c:crosses val="autoZero"/>
        <c:auto val="1"/>
        <c:lblAlgn val="ctr"/>
        <c:lblOffset val="100"/>
        <c:noMultiLvlLbl val="0"/>
      </c:catAx>
      <c:valAx>
        <c:axId val="375627432"/>
        <c:scaling>
          <c:orientation val="minMax"/>
          <c:max val="220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7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wifi</a:t>
            </a:r>
            <a:r>
              <a:rPr lang="zh-CN" altLang="en-US"/>
              <a:t>播放成功率（单位网页视频）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'[浏览器内核(Q3)整体性能竞品对比报告.xlsx]视频播放成功率'!$A$4</c:f>
              <c:strCache>
                <c:ptCount val="1"/>
                <c:pt idx="0">
                  <c:v>正常播放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'[浏览器内核(Q3)整体性能竞品对比报告.xlsx]视频播放成功率'!$B$3:$D$3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'[浏览器内核(Q3)整体性能竞品对比报告.xlsx]视频播放成功率'!$B$4:$D$4</c:f>
              <c:numCache>
                <c:formatCode>General</c:formatCode>
                <c:ptCount val="3"/>
                <c:pt idx="0">
                  <c:v>499</c:v>
                </c:pt>
                <c:pt idx="1">
                  <c:v>497</c:v>
                </c:pt>
                <c:pt idx="2">
                  <c:v>497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'[浏览器内核(Q3)整体性能竞品对比报告.xlsx]视频播放成功率'!$A$5</c:f>
              <c:strCache>
                <c:ptCount val="1"/>
                <c:pt idx="0">
                  <c:v>无法播放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'[浏览器内核(Q3)整体性能竞品对比报告.xlsx]视频播放成功率'!$B$3:$D$3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'[浏览器内核(Q3)整体性能竞品对比报告.xlsx]视频播放成功率'!$B$5:$D$5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5628216"/>
        <c:axId val="375628608"/>
      </c:barChart>
      <c:catAx>
        <c:axId val="375628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28608"/>
        <c:crosses val="autoZero"/>
        <c:auto val="1"/>
        <c:lblAlgn val="ctr"/>
        <c:lblOffset val="100"/>
        <c:noMultiLvlLbl val="0"/>
      </c:catAx>
      <c:valAx>
        <c:axId val="375628608"/>
        <c:scaling>
          <c:orientation val="minMax"/>
          <c:min val="35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2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直连首帧速度（单位秒）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[首帧展示.xlsx]页面打开速度!$J$31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[首帧展示.xlsx]页面打开速度!$I$32:$I$81</c:f>
              <c:strCache>
                <c:ptCount val="50"/>
                <c:pt idx="0">
                  <c:v>m.iqiyi.com（wifi）</c:v>
                </c:pt>
                <c:pt idx="1">
                  <c:v>m.zwdu.com（wifi）</c:v>
                </c:pt>
                <c:pt idx="2">
                  <c:v>m.120ask.com（wifi）</c:v>
                </c:pt>
                <c:pt idx="3">
                  <c:v>www.zhihu.com（wifi）</c:v>
                </c:pt>
                <c:pt idx="4">
                  <c:v>m.autohome.com.cn（wifi）</c:v>
                </c:pt>
                <c:pt idx="5">
                  <c:v>vivo.yidianzixun.com（wifi）</c:v>
                </c:pt>
                <c:pt idx="6">
                  <c:v>topic.vivo.com.cn（wifi）</c:v>
                </c:pt>
                <c:pt idx="7">
                  <c:v>m.douban.com（wifi）</c:v>
                </c:pt>
                <c:pt idx="8">
                  <c:v>h5.m.taobao.com（wifi）</c:v>
                </c:pt>
                <c:pt idx="9">
                  <c:v>wap.xbiquge6.com（wifi）</c:v>
                </c:pt>
                <c:pt idx="10">
                  <c:v>open.toutiao.com（wifi）</c:v>
                </c:pt>
                <c:pt idx="11">
                  <c:v>jx.tmall.com（wifi）</c:v>
                </c:pt>
                <c:pt idx="12">
                  <c:v>i.ifeng.com（wifi）</c:v>
                </c:pt>
                <c:pt idx="13">
                  <c:v>m.v.qq.com（wifi）</c:v>
                </c:pt>
                <c:pt idx="14">
                  <c:v>hiwifi.wiair.com（wifi）</c:v>
                </c:pt>
                <c:pt idx="15">
                  <c:v>m.weibo.cn（wifi）</c:v>
                </c:pt>
                <c:pt idx="16">
                  <c:v>mp.weixin.qq.com（wifi）</c:v>
                </c:pt>
                <c:pt idx="17">
                  <c:v>a.app.qq.com（wifi）</c:v>
                </c:pt>
                <c:pt idx="18">
                  <c:v>m.baidu.com（wifi）</c:v>
                </c:pt>
                <c:pt idx="19">
                  <c:v>m.sohu.com（wifi）</c:v>
                </c:pt>
                <c:pt idx="20">
                  <c:v>m.youlai.cn（wifi）</c:v>
                </c:pt>
                <c:pt idx="21">
                  <c:v>sina.cn（wifi）</c:v>
                </c:pt>
                <c:pt idx="22">
                  <c:v>xw.qq.com（wifi）</c:v>
                </c:pt>
                <c:pt idx="23">
                  <c:v>wap.sogou.com（wifi）</c:v>
                </c:pt>
                <c:pt idx="24">
                  <c:v>m.jd.com（wifi）</c:v>
                </c:pt>
                <c:pt idx="25">
                  <c:v>m.iqiyi.com（4G）</c:v>
                </c:pt>
                <c:pt idx="26">
                  <c:v>m.zwdu.com（4G）</c:v>
                </c:pt>
                <c:pt idx="27">
                  <c:v>m.120ask.com（4G）</c:v>
                </c:pt>
                <c:pt idx="28">
                  <c:v>www.zhihu.com（4G）</c:v>
                </c:pt>
                <c:pt idx="29">
                  <c:v>m.autohome.com.cn（4G）</c:v>
                </c:pt>
                <c:pt idx="30">
                  <c:v>vivo.yidianzixun.com（4G）</c:v>
                </c:pt>
                <c:pt idx="31">
                  <c:v>topic.vivo.com.cn（4G）</c:v>
                </c:pt>
                <c:pt idx="32">
                  <c:v>m.douban.com（4G）</c:v>
                </c:pt>
                <c:pt idx="33">
                  <c:v>h5.m.taobao.com（4G）</c:v>
                </c:pt>
                <c:pt idx="34">
                  <c:v>wap.xbiquge6.com（4G）</c:v>
                </c:pt>
                <c:pt idx="35">
                  <c:v>open.toutiao.com（4G）</c:v>
                </c:pt>
                <c:pt idx="36">
                  <c:v>jx.tmall.com（4G）</c:v>
                </c:pt>
                <c:pt idx="37">
                  <c:v>i.ifeng.com（4G）</c:v>
                </c:pt>
                <c:pt idx="38">
                  <c:v>m.v.qq.com（4G）</c:v>
                </c:pt>
                <c:pt idx="39">
                  <c:v>hiwifi.wiair.com（4G）</c:v>
                </c:pt>
                <c:pt idx="40">
                  <c:v>m.weibo.cn（4G）</c:v>
                </c:pt>
                <c:pt idx="41">
                  <c:v>mp.weixin.qq.com（4G）</c:v>
                </c:pt>
                <c:pt idx="42">
                  <c:v>a.app.qq.com（4G）</c:v>
                </c:pt>
                <c:pt idx="43">
                  <c:v>m.baidu.com（4G）</c:v>
                </c:pt>
                <c:pt idx="44">
                  <c:v>m.sohu.com（4G）</c:v>
                </c:pt>
                <c:pt idx="45">
                  <c:v>m.youlai.cn（4G）</c:v>
                </c:pt>
                <c:pt idx="46">
                  <c:v>sina.cn（4G）</c:v>
                </c:pt>
                <c:pt idx="47">
                  <c:v>xw.qq.com（4G）</c:v>
                </c:pt>
                <c:pt idx="48">
                  <c:v>wap.sogou.com（4G）</c:v>
                </c:pt>
                <c:pt idx="49">
                  <c:v>m.jd.com（4G）</c:v>
                </c:pt>
              </c:strCache>
            </c:strRef>
          </c:cat>
          <c:val>
            <c:numRef>
              <c:f>[首帧展示.xlsx]页面打开速度!$J$32:$J$81</c:f>
              <c:numCache>
                <c:formatCode>General</c:formatCode>
                <c:ptCount val="50"/>
                <c:pt idx="0">
                  <c:v>0.90277799999999997</c:v>
                </c:pt>
                <c:pt idx="1">
                  <c:v>1.7833333333333301</c:v>
                </c:pt>
                <c:pt idx="2">
                  <c:v>1.60158857142857</c:v>
                </c:pt>
                <c:pt idx="3">
                  <c:v>0.709259166666667</c:v>
                </c:pt>
                <c:pt idx="4">
                  <c:v>0.85872899999999996</c:v>
                </c:pt>
                <c:pt idx="5">
                  <c:v>0.78</c:v>
                </c:pt>
                <c:pt idx="6">
                  <c:v>1.040278</c:v>
                </c:pt>
                <c:pt idx="7">
                  <c:v>1.21851666666667</c:v>
                </c:pt>
                <c:pt idx="8">
                  <c:v>1.742224</c:v>
                </c:pt>
                <c:pt idx="9">
                  <c:v>1.8755539999999999</c:v>
                </c:pt>
                <c:pt idx="10">
                  <c:v>0.72916674999999997</c:v>
                </c:pt>
                <c:pt idx="11">
                  <c:v>2.30139</c:v>
                </c:pt>
                <c:pt idx="12">
                  <c:v>0.81111100000000003</c:v>
                </c:pt>
                <c:pt idx="13">
                  <c:v>1.1499975</c:v>
                </c:pt>
                <c:pt idx="14">
                  <c:v>0.538095285714286</c:v>
                </c:pt>
                <c:pt idx="15">
                  <c:v>0.89444449999999998</c:v>
                </c:pt>
                <c:pt idx="16">
                  <c:v>1.5569437500000001</c:v>
                </c:pt>
                <c:pt idx="17">
                  <c:v>1.7833349999999999</c:v>
                </c:pt>
                <c:pt idx="18">
                  <c:v>0.58253971428571405</c:v>
                </c:pt>
                <c:pt idx="19">
                  <c:v>0.98095185714285704</c:v>
                </c:pt>
                <c:pt idx="20">
                  <c:v>0.95555533333333298</c:v>
                </c:pt>
                <c:pt idx="21">
                  <c:v>0.7444442</c:v>
                </c:pt>
                <c:pt idx="22">
                  <c:v>1.37936428571429</c:v>
                </c:pt>
                <c:pt idx="23">
                  <c:v>1.0305562500000001</c:v>
                </c:pt>
                <c:pt idx="24">
                  <c:v>1.2644439999999999</c:v>
                </c:pt>
                <c:pt idx="25">
                  <c:v>0.90000024999999995</c:v>
                </c:pt>
                <c:pt idx="26">
                  <c:v>0.91666599999999998</c:v>
                </c:pt>
                <c:pt idx="27">
                  <c:v>1.7069449999999999</c:v>
                </c:pt>
                <c:pt idx="28">
                  <c:v>0.92222199999999999</c:v>
                </c:pt>
                <c:pt idx="29">
                  <c:v>0.84920628571428602</c:v>
                </c:pt>
                <c:pt idx="30">
                  <c:v>0.886111125</c:v>
                </c:pt>
                <c:pt idx="31">
                  <c:v>1.26349</c:v>
                </c:pt>
                <c:pt idx="32">
                  <c:v>0.82499975000000003</c:v>
                </c:pt>
                <c:pt idx="33">
                  <c:v>0.93333299999999997</c:v>
                </c:pt>
                <c:pt idx="34">
                  <c:v>1.8138875000000001</c:v>
                </c:pt>
                <c:pt idx="35">
                  <c:v>0.94305512499999999</c:v>
                </c:pt>
                <c:pt idx="36">
                  <c:v>2.9841271428571399</c:v>
                </c:pt>
                <c:pt idx="37">
                  <c:v>0.875</c:v>
                </c:pt>
                <c:pt idx="38">
                  <c:v>1.17778</c:v>
                </c:pt>
                <c:pt idx="39">
                  <c:v>0.64722199999999996</c:v>
                </c:pt>
                <c:pt idx="40">
                  <c:v>0.97500074999999997</c:v>
                </c:pt>
                <c:pt idx="41">
                  <c:v>1.77936428571429</c:v>
                </c:pt>
                <c:pt idx="42">
                  <c:v>1.57777833333333</c:v>
                </c:pt>
                <c:pt idx="43">
                  <c:v>0.55777759999999998</c:v>
                </c:pt>
                <c:pt idx="44">
                  <c:v>1.16111125</c:v>
                </c:pt>
                <c:pt idx="45">
                  <c:v>1.393332</c:v>
                </c:pt>
                <c:pt idx="46">
                  <c:v>1.0888899999999999</c:v>
                </c:pt>
                <c:pt idx="47">
                  <c:v>1.8527787499999999</c:v>
                </c:pt>
                <c:pt idx="48">
                  <c:v>1.2888900000000001</c:v>
                </c:pt>
                <c:pt idx="49">
                  <c:v>1.6222220000000001</c:v>
                </c:pt>
              </c:numCache>
            </c:numRef>
          </c:val>
        </c:ser>
        <c:ser>
          <c:idx val="1"/>
          <c:order val="1"/>
          <c:tx>
            <c:strRef>
              <c:f>[首帧展示.xlsx]页面打开速度!$K$31</c:f>
              <c:strCache>
                <c:ptCount val="1"/>
                <c:pt idx="0">
                  <c:v>UC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[首帧展示.xlsx]页面打开速度!$I$32:$I$81</c:f>
              <c:strCache>
                <c:ptCount val="50"/>
                <c:pt idx="0">
                  <c:v>m.iqiyi.com（wifi）</c:v>
                </c:pt>
                <c:pt idx="1">
                  <c:v>m.zwdu.com（wifi）</c:v>
                </c:pt>
                <c:pt idx="2">
                  <c:v>m.120ask.com（wifi）</c:v>
                </c:pt>
                <c:pt idx="3">
                  <c:v>www.zhihu.com（wifi）</c:v>
                </c:pt>
                <c:pt idx="4">
                  <c:v>m.autohome.com.cn（wifi）</c:v>
                </c:pt>
                <c:pt idx="5">
                  <c:v>vivo.yidianzixun.com（wifi）</c:v>
                </c:pt>
                <c:pt idx="6">
                  <c:v>topic.vivo.com.cn（wifi）</c:v>
                </c:pt>
                <c:pt idx="7">
                  <c:v>m.douban.com（wifi）</c:v>
                </c:pt>
                <c:pt idx="8">
                  <c:v>h5.m.taobao.com（wifi）</c:v>
                </c:pt>
                <c:pt idx="9">
                  <c:v>wap.xbiquge6.com（wifi）</c:v>
                </c:pt>
                <c:pt idx="10">
                  <c:v>open.toutiao.com（wifi）</c:v>
                </c:pt>
                <c:pt idx="11">
                  <c:v>jx.tmall.com（wifi）</c:v>
                </c:pt>
                <c:pt idx="12">
                  <c:v>i.ifeng.com（wifi）</c:v>
                </c:pt>
                <c:pt idx="13">
                  <c:v>m.v.qq.com（wifi）</c:v>
                </c:pt>
                <c:pt idx="14">
                  <c:v>hiwifi.wiair.com（wifi）</c:v>
                </c:pt>
                <c:pt idx="15">
                  <c:v>m.weibo.cn（wifi）</c:v>
                </c:pt>
                <c:pt idx="16">
                  <c:v>mp.weixin.qq.com（wifi）</c:v>
                </c:pt>
                <c:pt idx="17">
                  <c:v>a.app.qq.com（wifi）</c:v>
                </c:pt>
                <c:pt idx="18">
                  <c:v>m.baidu.com（wifi）</c:v>
                </c:pt>
                <c:pt idx="19">
                  <c:v>m.sohu.com（wifi）</c:v>
                </c:pt>
                <c:pt idx="20">
                  <c:v>m.youlai.cn（wifi）</c:v>
                </c:pt>
                <c:pt idx="21">
                  <c:v>sina.cn（wifi）</c:v>
                </c:pt>
                <c:pt idx="22">
                  <c:v>xw.qq.com（wifi）</c:v>
                </c:pt>
                <c:pt idx="23">
                  <c:v>wap.sogou.com（wifi）</c:v>
                </c:pt>
                <c:pt idx="24">
                  <c:v>m.jd.com（wifi）</c:v>
                </c:pt>
                <c:pt idx="25">
                  <c:v>m.iqiyi.com（4G）</c:v>
                </c:pt>
                <c:pt idx="26">
                  <c:v>m.zwdu.com（4G）</c:v>
                </c:pt>
                <c:pt idx="27">
                  <c:v>m.120ask.com（4G）</c:v>
                </c:pt>
                <c:pt idx="28">
                  <c:v>www.zhihu.com（4G）</c:v>
                </c:pt>
                <c:pt idx="29">
                  <c:v>m.autohome.com.cn（4G）</c:v>
                </c:pt>
                <c:pt idx="30">
                  <c:v>vivo.yidianzixun.com（4G）</c:v>
                </c:pt>
                <c:pt idx="31">
                  <c:v>topic.vivo.com.cn（4G）</c:v>
                </c:pt>
                <c:pt idx="32">
                  <c:v>m.douban.com（4G）</c:v>
                </c:pt>
                <c:pt idx="33">
                  <c:v>h5.m.taobao.com（4G）</c:v>
                </c:pt>
                <c:pt idx="34">
                  <c:v>wap.xbiquge6.com（4G）</c:v>
                </c:pt>
                <c:pt idx="35">
                  <c:v>open.toutiao.com（4G）</c:v>
                </c:pt>
                <c:pt idx="36">
                  <c:v>jx.tmall.com（4G）</c:v>
                </c:pt>
                <c:pt idx="37">
                  <c:v>i.ifeng.com（4G）</c:v>
                </c:pt>
                <c:pt idx="38">
                  <c:v>m.v.qq.com（4G）</c:v>
                </c:pt>
                <c:pt idx="39">
                  <c:v>hiwifi.wiair.com（4G）</c:v>
                </c:pt>
                <c:pt idx="40">
                  <c:v>m.weibo.cn（4G）</c:v>
                </c:pt>
                <c:pt idx="41">
                  <c:v>mp.weixin.qq.com（4G）</c:v>
                </c:pt>
                <c:pt idx="42">
                  <c:v>a.app.qq.com（4G）</c:v>
                </c:pt>
                <c:pt idx="43">
                  <c:v>m.baidu.com（4G）</c:v>
                </c:pt>
                <c:pt idx="44">
                  <c:v>m.sohu.com（4G）</c:v>
                </c:pt>
                <c:pt idx="45">
                  <c:v>m.youlai.cn（4G）</c:v>
                </c:pt>
                <c:pt idx="46">
                  <c:v>sina.cn（4G）</c:v>
                </c:pt>
                <c:pt idx="47">
                  <c:v>xw.qq.com（4G）</c:v>
                </c:pt>
                <c:pt idx="48">
                  <c:v>wap.sogou.com（4G）</c:v>
                </c:pt>
                <c:pt idx="49">
                  <c:v>m.jd.com（4G）</c:v>
                </c:pt>
              </c:strCache>
            </c:strRef>
          </c:cat>
          <c:val>
            <c:numRef>
              <c:f>[首帧展示.xlsx]页面打开速度!$K$32:$K$81</c:f>
              <c:numCache>
                <c:formatCode>General</c:formatCode>
                <c:ptCount val="50"/>
                <c:pt idx="0">
                  <c:v>1.2833325</c:v>
                </c:pt>
                <c:pt idx="1">
                  <c:v>1.6382596</c:v>
                </c:pt>
                <c:pt idx="2">
                  <c:v>1.5648150000000001</c:v>
                </c:pt>
                <c:pt idx="3">
                  <c:v>1.16296333333333</c:v>
                </c:pt>
                <c:pt idx="4">
                  <c:v>0.81555540000000004</c:v>
                </c:pt>
                <c:pt idx="5">
                  <c:v>0.78095242857142899</c:v>
                </c:pt>
                <c:pt idx="6">
                  <c:v>1.6444399999999999</c:v>
                </c:pt>
                <c:pt idx="7">
                  <c:v>1.6111150000000001</c:v>
                </c:pt>
                <c:pt idx="8">
                  <c:v>1.6873028571428601</c:v>
                </c:pt>
                <c:pt idx="9">
                  <c:v>0.95555475000000001</c:v>
                </c:pt>
                <c:pt idx="10">
                  <c:v>0.76031728571428603</c:v>
                </c:pt>
                <c:pt idx="11">
                  <c:v>2.3915280000000001</c:v>
                </c:pt>
                <c:pt idx="12">
                  <c:v>1.1688890000000001</c:v>
                </c:pt>
                <c:pt idx="13">
                  <c:v>1.26667</c:v>
                </c:pt>
                <c:pt idx="14">
                  <c:v>0.77777799999999997</c:v>
                </c:pt>
                <c:pt idx="15">
                  <c:v>1.311115</c:v>
                </c:pt>
                <c:pt idx="16">
                  <c:v>1.82222</c:v>
                </c:pt>
                <c:pt idx="17">
                  <c:v>1.2027760000000001</c:v>
                </c:pt>
                <c:pt idx="18">
                  <c:v>0.47499999999999998</c:v>
                </c:pt>
                <c:pt idx="19">
                  <c:v>0.92222199999999999</c:v>
                </c:pt>
                <c:pt idx="20">
                  <c:v>2.0444399999999998</c:v>
                </c:pt>
                <c:pt idx="21">
                  <c:v>0.66666700000000001</c:v>
                </c:pt>
                <c:pt idx="22">
                  <c:v>1.46851833333333</c:v>
                </c:pt>
                <c:pt idx="23">
                  <c:v>1.2650785714285699</c:v>
                </c:pt>
                <c:pt idx="24">
                  <c:v>1.3222240000000001</c:v>
                </c:pt>
                <c:pt idx="25">
                  <c:v>0.93809485714285701</c:v>
                </c:pt>
                <c:pt idx="26">
                  <c:v>0.87407400000000002</c:v>
                </c:pt>
                <c:pt idx="27">
                  <c:v>1.7833349999999999</c:v>
                </c:pt>
                <c:pt idx="28">
                  <c:v>0.80370366666666704</c:v>
                </c:pt>
                <c:pt idx="29">
                  <c:v>1.7055549999999999</c:v>
                </c:pt>
                <c:pt idx="30">
                  <c:v>1.01269814285714</c:v>
                </c:pt>
                <c:pt idx="31">
                  <c:v>1.6027775</c:v>
                </c:pt>
                <c:pt idx="32">
                  <c:v>0.75396828571428598</c:v>
                </c:pt>
                <c:pt idx="33">
                  <c:v>2.2999999999999998</c:v>
                </c:pt>
                <c:pt idx="34">
                  <c:v>1.4666675</c:v>
                </c:pt>
                <c:pt idx="35">
                  <c:v>0.50793628571428595</c:v>
                </c:pt>
                <c:pt idx="36">
                  <c:v>2.6916660000000001</c:v>
                </c:pt>
                <c:pt idx="37">
                  <c:v>1.4138900000000001</c:v>
                </c:pt>
                <c:pt idx="38">
                  <c:v>1.2466660000000001</c:v>
                </c:pt>
                <c:pt idx="39">
                  <c:v>0.9</c:v>
                </c:pt>
                <c:pt idx="40">
                  <c:v>1.0499995</c:v>
                </c:pt>
                <c:pt idx="41">
                  <c:v>1.8</c:v>
                </c:pt>
                <c:pt idx="42">
                  <c:v>1.4555549999999999</c:v>
                </c:pt>
                <c:pt idx="43">
                  <c:v>0.58444439999999998</c:v>
                </c:pt>
                <c:pt idx="44">
                  <c:v>1.664444</c:v>
                </c:pt>
                <c:pt idx="45">
                  <c:v>1.6666675</c:v>
                </c:pt>
                <c:pt idx="46">
                  <c:v>1.02592333333333</c:v>
                </c:pt>
                <c:pt idx="47">
                  <c:v>1.8799980000000001</c:v>
                </c:pt>
                <c:pt idx="48">
                  <c:v>1.26667</c:v>
                </c:pt>
                <c:pt idx="49">
                  <c:v>1.2333324999999999</c:v>
                </c:pt>
              </c:numCache>
            </c:numRef>
          </c:val>
        </c:ser>
        <c:ser>
          <c:idx val="2"/>
          <c:order val="2"/>
          <c:tx>
            <c:strRef>
              <c:f>[首帧展示.xlsx]页面打开速度!$L$31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[首帧展示.xlsx]页面打开速度!$I$32:$I$81</c:f>
              <c:strCache>
                <c:ptCount val="50"/>
                <c:pt idx="0">
                  <c:v>m.iqiyi.com（wifi）</c:v>
                </c:pt>
                <c:pt idx="1">
                  <c:v>m.zwdu.com（wifi）</c:v>
                </c:pt>
                <c:pt idx="2">
                  <c:v>m.120ask.com（wifi）</c:v>
                </c:pt>
                <c:pt idx="3">
                  <c:v>www.zhihu.com（wifi）</c:v>
                </c:pt>
                <c:pt idx="4">
                  <c:v>m.autohome.com.cn（wifi）</c:v>
                </c:pt>
                <c:pt idx="5">
                  <c:v>vivo.yidianzixun.com（wifi）</c:v>
                </c:pt>
                <c:pt idx="6">
                  <c:v>topic.vivo.com.cn（wifi）</c:v>
                </c:pt>
                <c:pt idx="7">
                  <c:v>m.douban.com（wifi）</c:v>
                </c:pt>
                <c:pt idx="8">
                  <c:v>h5.m.taobao.com（wifi）</c:v>
                </c:pt>
                <c:pt idx="9">
                  <c:v>wap.xbiquge6.com（wifi）</c:v>
                </c:pt>
                <c:pt idx="10">
                  <c:v>open.toutiao.com（wifi）</c:v>
                </c:pt>
                <c:pt idx="11">
                  <c:v>jx.tmall.com（wifi）</c:v>
                </c:pt>
                <c:pt idx="12">
                  <c:v>i.ifeng.com（wifi）</c:v>
                </c:pt>
                <c:pt idx="13">
                  <c:v>m.v.qq.com（wifi）</c:v>
                </c:pt>
                <c:pt idx="14">
                  <c:v>hiwifi.wiair.com（wifi）</c:v>
                </c:pt>
                <c:pt idx="15">
                  <c:v>m.weibo.cn（wifi）</c:v>
                </c:pt>
                <c:pt idx="16">
                  <c:v>mp.weixin.qq.com（wifi）</c:v>
                </c:pt>
                <c:pt idx="17">
                  <c:v>a.app.qq.com（wifi）</c:v>
                </c:pt>
                <c:pt idx="18">
                  <c:v>m.baidu.com（wifi）</c:v>
                </c:pt>
                <c:pt idx="19">
                  <c:v>m.sohu.com（wifi）</c:v>
                </c:pt>
                <c:pt idx="20">
                  <c:v>m.youlai.cn（wifi）</c:v>
                </c:pt>
                <c:pt idx="21">
                  <c:v>sina.cn（wifi）</c:v>
                </c:pt>
                <c:pt idx="22">
                  <c:v>xw.qq.com（wifi）</c:v>
                </c:pt>
                <c:pt idx="23">
                  <c:v>wap.sogou.com（wifi）</c:v>
                </c:pt>
                <c:pt idx="24">
                  <c:v>m.jd.com（wifi）</c:v>
                </c:pt>
                <c:pt idx="25">
                  <c:v>m.iqiyi.com（4G）</c:v>
                </c:pt>
                <c:pt idx="26">
                  <c:v>m.zwdu.com（4G）</c:v>
                </c:pt>
                <c:pt idx="27">
                  <c:v>m.120ask.com（4G）</c:v>
                </c:pt>
                <c:pt idx="28">
                  <c:v>www.zhihu.com（4G）</c:v>
                </c:pt>
                <c:pt idx="29">
                  <c:v>m.autohome.com.cn（4G）</c:v>
                </c:pt>
                <c:pt idx="30">
                  <c:v>vivo.yidianzixun.com（4G）</c:v>
                </c:pt>
                <c:pt idx="31">
                  <c:v>topic.vivo.com.cn（4G）</c:v>
                </c:pt>
                <c:pt idx="32">
                  <c:v>m.douban.com（4G）</c:v>
                </c:pt>
                <c:pt idx="33">
                  <c:v>h5.m.taobao.com（4G）</c:v>
                </c:pt>
                <c:pt idx="34">
                  <c:v>wap.xbiquge6.com（4G）</c:v>
                </c:pt>
                <c:pt idx="35">
                  <c:v>open.toutiao.com（4G）</c:v>
                </c:pt>
                <c:pt idx="36">
                  <c:v>jx.tmall.com（4G）</c:v>
                </c:pt>
                <c:pt idx="37">
                  <c:v>i.ifeng.com（4G）</c:v>
                </c:pt>
                <c:pt idx="38">
                  <c:v>m.v.qq.com（4G）</c:v>
                </c:pt>
                <c:pt idx="39">
                  <c:v>hiwifi.wiair.com（4G）</c:v>
                </c:pt>
                <c:pt idx="40">
                  <c:v>m.weibo.cn（4G）</c:v>
                </c:pt>
                <c:pt idx="41">
                  <c:v>mp.weixin.qq.com（4G）</c:v>
                </c:pt>
                <c:pt idx="42">
                  <c:v>a.app.qq.com（4G）</c:v>
                </c:pt>
                <c:pt idx="43">
                  <c:v>m.baidu.com（4G）</c:v>
                </c:pt>
                <c:pt idx="44">
                  <c:v>m.sohu.com（4G）</c:v>
                </c:pt>
                <c:pt idx="45">
                  <c:v>m.youlai.cn（4G）</c:v>
                </c:pt>
                <c:pt idx="46">
                  <c:v>sina.cn（4G）</c:v>
                </c:pt>
                <c:pt idx="47">
                  <c:v>xw.qq.com（4G）</c:v>
                </c:pt>
                <c:pt idx="48">
                  <c:v>wap.sogou.com（4G）</c:v>
                </c:pt>
                <c:pt idx="49">
                  <c:v>m.jd.com（4G）</c:v>
                </c:pt>
              </c:strCache>
            </c:strRef>
          </c:cat>
          <c:val>
            <c:numRef>
              <c:f>[首帧展示.xlsx]页面打开速度!$L$32:$L$81</c:f>
              <c:numCache>
                <c:formatCode>General</c:formatCode>
                <c:ptCount val="50"/>
                <c:pt idx="0">
                  <c:v>0.654166625</c:v>
                </c:pt>
                <c:pt idx="1">
                  <c:v>2.55714142857143</c:v>
                </c:pt>
                <c:pt idx="2">
                  <c:v>1.2355560000000001</c:v>
                </c:pt>
                <c:pt idx="3">
                  <c:v>0.588889</c:v>
                </c:pt>
                <c:pt idx="4">
                  <c:v>0.91666733333333295</c:v>
                </c:pt>
                <c:pt idx="5">
                  <c:v>0.85277775</c:v>
                </c:pt>
                <c:pt idx="6">
                  <c:v>1.0624996250000001</c:v>
                </c:pt>
                <c:pt idx="7">
                  <c:v>1.3933340000000001</c:v>
                </c:pt>
                <c:pt idx="8">
                  <c:v>1.688885</c:v>
                </c:pt>
                <c:pt idx="9">
                  <c:v>2.4079371428571399</c:v>
                </c:pt>
                <c:pt idx="10">
                  <c:v>0.60370366666666697</c:v>
                </c:pt>
                <c:pt idx="11">
                  <c:v>2.4873014285714299</c:v>
                </c:pt>
                <c:pt idx="12">
                  <c:v>0.78888883333333304</c:v>
                </c:pt>
                <c:pt idx="13">
                  <c:v>0.96825314285714303</c:v>
                </c:pt>
                <c:pt idx="14">
                  <c:v>0.44814816666666701</c:v>
                </c:pt>
                <c:pt idx="15">
                  <c:v>0.98888975000000001</c:v>
                </c:pt>
                <c:pt idx="16">
                  <c:v>1.6</c:v>
                </c:pt>
                <c:pt idx="17">
                  <c:v>1.1629628333333299</c:v>
                </c:pt>
                <c:pt idx="18">
                  <c:v>0.59722212500000005</c:v>
                </c:pt>
                <c:pt idx="19">
                  <c:v>0.83888866666666695</c:v>
                </c:pt>
                <c:pt idx="20">
                  <c:v>1.251112</c:v>
                </c:pt>
                <c:pt idx="21">
                  <c:v>0.78333324999999998</c:v>
                </c:pt>
                <c:pt idx="22">
                  <c:v>1.5185183333333301</c:v>
                </c:pt>
                <c:pt idx="23">
                  <c:v>1.1648146666666701</c:v>
                </c:pt>
                <c:pt idx="24">
                  <c:v>1.25555285714286</c:v>
                </c:pt>
                <c:pt idx="25">
                  <c:v>0.84444385714285697</c:v>
                </c:pt>
                <c:pt idx="26">
                  <c:v>2.444445</c:v>
                </c:pt>
                <c:pt idx="27">
                  <c:v>1.62698428571429</c:v>
                </c:pt>
                <c:pt idx="28">
                  <c:v>0.80833350000000004</c:v>
                </c:pt>
                <c:pt idx="29">
                  <c:v>1.1888871428571399</c:v>
                </c:pt>
                <c:pt idx="30">
                  <c:v>1.149999625</c:v>
                </c:pt>
                <c:pt idx="31">
                  <c:v>1.293334</c:v>
                </c:pt>
                <c:pt idx="32">
                  <c:v>0.82083262499999998</c:v>
                </c:pt>
                <c:pt idx="33">
                  <c:v>0.81666675</c:v>
                </c:pt>
                <c:pt idx="34">
                  <c:v>2.2958337499999999</c:v>
                </c:pt>
                <c:pt idx="35">
                  <c:v>0.87361112500000004</c:v>
                </c:pt>
                <c:pt idx="36">
                  <c:v>3.2055549999999999</c:v>
                </c:pt>
                <c:pt idx="37">
                  <c:v>1.2166666666666699</c:v>
                </c:pt>
                <c:pt idx="38">
                  <c:v>1.37638875</c:v>
                </c:pt>
                <c:pt idx="39">
                  <c:v>0.58611112499999996</c:v>
                </c:pt>
                <c:pt idx="40">
                  <c:v>1.2866679999999999</c:v>
                </c:pt>
                <c:pt idx="41">
                  <c:v>1.6055537499999999</c:v>
                </c:pt>
                <c:pt idx="42">
                  <c:v>1.4902787500000001</c:v>
                </c:pt>
                <c:pt idx="43">
                  <c:v>0.61527787499999997</c:v>
                </c:pt>
                <c:pt idx="44">
                  <c:v>1.2305550000000001</c:v>
                </c:pt>
                <c:pt idx="45">
                  <c:v>1.425</c:v>
                </c:pt>
                <c:pt idx="46">
                  <c:v>1.1603171428571399</c:v>
                </c:pt>
                <c:pt idx="47">
                  <c:v>1.8277766666666699</c:v>
                </c:pt>
                <c:pt idx="48">
                  <c:v>1.49166</c:v>
                </c:pt>
                <c:pt idx="49">
                  <c:v>1.8539699999999999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3530392"/>
        <c:axId val="313530784"/>
      </c:barChart>
      <c:catAx>
        <c:axId val="313530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30784"/>
        <c:crosses val="autoZero"/>
        <c:auto val="1"/>
        <c:lblAlgn val="ctr"/>
        <c:lblOffset val="100"/>
        <c:noMultiLvlLbl val="0"/>
      </c:catAx>
      <c:valAx>
        <c:axId val="31353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3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4G</a:t>
            </a:r>
            <a:r>
              <a:rPr lang="zh-CN" altLang="en-US"/>
              <a:t>播放成功率（单位网页视频）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'[浏览器内核(Q3)整体性能竞品对比报告.xlsx]视频播放成功率'!$A$17</c:f>
              <c:strCache>
                <c:ptCount val="1"/>
                <c:pt idx="0">
                  <c:v>正常播放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'[浏览器内核(Q3)整体性能竞品对比报告.xlsx]视频播放成功率'!$B$16:$D$16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'[浏览器内核(Q3)整体性能竞品对比报告.xlsx]视频播放成功率'!$B$17:$D$17</c:f>
              <c:numCache>
                <c:formatCode>General</c:formatCode>
                <c:ptCount val="3"/>
                <c:pt idx="0">
                  <c:v>498</c:v>
                </c:pt>
                <c:pt idx="1">
                  <c:v>497</c:v>
                </c:pt>
                <c:pt idx="2">
                  <c:v>498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'[浏览器内核(Q3)整体性能竞品对比报告.xlsx]视频播放成功率'!$A$18</c:f>
              <c:strCache>
                <c:ptCount val="1"/>
                <c:pt idx="0">
                  <c:v>无法播放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'[浏览器内核(Q3)整体性能竞品对比报告.xlsx]视频播放成功率'!$B$16:$D$16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'[浏览器内核(Q3)整体性能竞品对比报告.xlsx]视频播放成功率'!$B$18:$D$18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629392"/>
        <c:axId val="375629784"/>
      </c:barChart>
      <c:catAx>
        <c:axId val="3756293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29784"/>
        <c:crosses val="autoZero"/>
        <c:auto val="1"/>
        <c:lblAlgn val="ctr"/>
        <c:lblOffset val="100"/>
        <c:noMultiLvlLbl val="0"/>
      </c:catAx>
      <c:valAx>
        <c:axId val="375629784"/>
        <c:scaling>
          <c:orientation val="minMax"/>
          <c:min val="35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2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HTML5</a:t>
            </a:r>
            <a:r>
              <a:rPr lang="zh-CN" altLang="en-US"/>
              <a:t>兼容性测试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'[浏览器内核(Q3)整体性能竞品对比报告.xlsx]76升级'!$B$5</c:f>
              <c:strCache>
                <c:ptCount val="1"/>
                <c:pt idx="0">
                  <c:v>HTML5兼容性测试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'[浏览器内核(Q3)整体性能竞品对比报告.xlsx]76升级'!$A$6:$A$7</c:f>
              <c:strCache>
                <c:ptCount val="2"/>
                <c:pt idx="0">
                  <c:v>Chromium</c:v>
                </c:pt>
                <c:pt idx="1">
                  <c:v>vivo</c:v>
                </c:pt>
              </c:strCache>
            </c:strRef>
          </c:cat>
          <c:val>
            <c:numRef>
              <c:f>'[浏览器内核(Q3)整体性能竞品对比报告.xlsx]76升级'!$B$6:$B$7</c:f>
              <c:numCache>
                <c:formatCode>General</c:formatCode>
                <c:ptCount val="2"/>
                <c:pt idx="0">
                  <c:v>476</c:v>
                </c:pt>
                <c:pt idx="1">
                  <c:v>508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5630176"/>
        <c:axId val="375630568"/>
      </c:barChart>
      <c:catAx>
        <c:axId val="375630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30568"/>
        <c:crosses val="autoZero"/>
        <c:auto val="1"/>
        <c:lblAlgn val="ctr"/>
        <c:lblOffset val="100"/>
        <c:noMultiLvlLbl val="0"/>
      </c:catAx>
      <c:valAx>
        <c:axId val="37563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63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'[浏览器内核(Q3)整体性能竞品对比报告.xlsx]76升级'!$B$21</c:f>
              <c:strCache>
                <c:ptCount val="1"/>
                <c:pt idx="0">
                  <c:v>ARES-6 JS性能测试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'[浏览器内核(Q3)整体性能竞品对比报告.xlsx]76升级'!$A$22:$A$23</c:f>
              <c:strCache>
                <c:ptCount val="2"/>
                <c:pt idx="0">
                  <c:v>Chromium</c:v>
                </c:pt>
                <c:pt idx="1">
                  <c:v>vivo</c:v>
                </c:pt>
              </c:strCache>
            </c:strRef>
          </c:cat>
          <c:val>
            <c:numRef>
              <c:f>'[浏览器内核(Q3)整体性能竞品对比报告.xlsx]76升级'!$B$22:$B$23</c:f>
              <c:numCache>
                <c:formatCode>General</c:formatCode>
                <c:ptCount val="2"/>
                <c:pt idx="0">
                  <c:v>47.45</c:v>
                </c:pt>
                <c:pt idx="1">
                  <c:v>52.26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442688"/>
        <c:axId val="376443080"/>
      </c:barChart>
      <c:catAx>
        <c:axId val="376442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3080"/>
        <c:crosses val="autoZero"/>
        <c:auto val="1"/>
        <c:lblAlgn val="ctr"/>
        <c:lblOffset val="100"/>
        <c:noMultiLvlLbl val="0"/>
      </c:catAx>
      <c:valAx>
        <c:axId val="3764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'[浏览器内核(Q3)整体性能竞品对比报告.xlsx]76升级'!$B$39</c:f>
              <c:strCache>
                <c:ptCount val="1"/>
                <c:pt idx="0">
                  <c:v>MotionMark图形性能测试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'[浏览器内核(Q3)整体性能竞品对比报告.xlsx]76升级'!$A$40:$A$41</c:f>
              <c:strCache>
                <c:ptCount val="2"/>
                <c:pt idx="0">
                  <c:v>Chromium</c:v>
                </c:pt>
                <c:pt idx="1">
                  <c:v>vivo</c:v>
                </c:pt>
              </c:strCache>
            </c:strRef>
          </c:cat>
          <c:val>
            <c:numRef>
              <c:f>'[浏览器内核(Q3)整体性能竞品对比报告.xlsx]76升级'!$B$40:$B$41</c:f>
              <c:numCache>
                <c:formatCode>General</c:formatCode>
                <c:ptCount val="2"/>
                <c:pt idx="0">
                  <c:v>192.28</c:v>
                </c:pt>
                <c:pt idx="1">
                  <c:v>207.43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443864"/>
        <c:axId val="376444256"/>
      </c:barChart>
      <c:catAx>
        <c:axId val="37644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4256"/>
        <c:crosses val="autoZero"/>
        <c:auto val="1"/>
        <c:lblAlgn val="ctr"/>
        <c:lblOffset val="100"/>
        <c:noMultiLvlLbl val="0"/>
      </c:catAx>
      <c:valAx>
        <c:axId val="37644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'[浏览器内核(Q3)整体性能竞品对比报告.xlsx]76升级'!$B$54</c:f>
              <c:strCache>
                <c:ptCount val="1"/>
                <c:pt idx="0">
                  <c:v>Speedometer用户操作性能测试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'[浏览器内核(Q3)整体性能竞品对比报告.xlsx]76升级'!$A$55:$A$56</c:f>
              <c:strCache>
                <c:ptCount val="2"/>
                <c:pt idx="0">
                  <c:v>Chromium</c:v>
                </c:pt>
                <c:pt idx="1">
                  <c:v>vivo</c:v>
                </c:pt>
              </c:strCache>
            </c:strRef>
          </c:cat>
          <c:val>
            <c:numRef>
              <c:f>'[浏览器内核(Q3)整体性能竞品对比报告.xlsx]76升级'!$B$55:$B$56</c:f>
              <c:numCache>
                <c:formatCode>General</c:formatCode>
                <c:ptCount val="2"/>
                <c:pt idx="0">
                  <c:v>66.599999999999994</c:v>
                </c:pt>
                <c:pt idx="1">
                  <c:v>69.75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445040"/>
        <c:axId val="376445432"/>
      </c:barChart>
      <c:catAx>
        <c:axId val="376445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5432"/>
        <c:crosses val="autoZero"/>
        <c:auto val="1"/>
        <c:lblAlgn val="ctr"/>
        <c:lblOffset val="100"/>
        <c:noMultiLvlLbl val="0"/>
      </c:catAx>
      <c:valAx>
        <c:axId val="376445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'[浏览器内核(Q3)整体性能竞品对比报告.xlsx]76升级'!$B$73</c:f>
              <c:strCache>
                <c:ptCount val="1"/>
                <c:pt idx="0">
                  <c:v>WebGL 3D硬件加速性能测试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'[浏览器内核(Q3)整体性能竞品对比报告.xlsx]76升级'!$A$74:$A$75</c:f>
              <c:strCache>
                <c:ptCount val="2"/>
                <c:pt idx="0">
                  <c:v>Chromium</c:v>
                </c:pt>
                <c:pt idx="1">
                  <c:v>vivo</c:v>
                </c:pt>
              </c:strCache>
            </c:strRef>
          </c:cat>
          <c:val>
            <c:numRef>
              <c:f>'[浏览器内核(Q3)整体性能竞品对比报告.xlsx]76升级'!$B$74:$B$75</c:f>
              <c:numCache>
                <c:formatCode>General</c:formatCode>
                <c:ptCount val="2"/>
                <c:pt idx="0">
                  <c:v>53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446216"/>
        <c:axId val="376180528"/>
      </c:barChart>
      <c:catAx>
        <c:axId val="376446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180528"/>
        <c:crosses val="autoZero"/>
        <c:auto val="1"/>
        <c:lblAlgn val="ctr"/>
        <c:lblOffset val="100"/>
        <c:noMultiLvlLbl val="0"/>
      </c:catAx>
      <c:valAx>
        <c:axId val="3761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446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'[浏览器内核(Q3)整体性能竞品对比报告.xlsx]76升级'!$B$91</c:f>
              <c:strCache>
                <c:ptCount val="1"/>
                <c:pt idx="0">
                  <c:v>安装包大小测试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'[浏览器内核(Q3)整体性能竞品对比报告.xlsx]76升级'!$A$92:$A$93</c:f>
              <c:strCache>
                <c:ptCount val="2"/>
                <c:pt idx="0">
                  <c:v>Chromium</c:v>
                </c:pt>
                <c:pt idx="1">
                  <c:v>vivo</c:v>
                </c:pt>
              </c:strCache>
            </c:strRef>
          </c:cat>
          <c:val>
            <c:numRef>
              <c:f>'[浏览器内核(Q3)整体性能竞品对比报告.xlsx]76升级'!$B$92:$B$93</c:f>
              <c:numCache>
                <c:formatCode>General</c:formatCode>
                <c:ptCount val="2"/>
                <c:pt idx="0">
                  <c:v>50</c:v>
                </c:pt>
                <c:pt idx="1">
                  <c:v>47.4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6181312"/>
        <c:axId val="376181704"/>
      </c:barChart>
      <c:catAx>
        <c:axId val="3761813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181704"/>
        <c:crosses val="autoZero"/>
        <c:auto val="1"/>
        <c:lblAlgn val="ctr"/>
        <c:lblOffset val="100"/>
        <c:noMultiLvlLbl val="0"/>
      </c:catAx>
      <c:valAx>
        <c:axId val="37618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181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连通率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[去掉三者均打不开的网站.xlsx]Sheet1!$H$2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[去掉三者均打不开的网站.xlsx]Sheet1!$G$3:$G$6</c:f>
              <c:strCache>
                <c:ptCount val="4"/>
                <c:pt idx="0">
                  <c:v>wifi-代理</c:v>
                </c:pt>
                <c:pt idx="1">
                  <c:v>4G-代理</c:v>
                </c:pt>
                <c:pt idx="2">
                  <c:v>wifi-直连</c:v>
                </c:pt>
                <c:pt idx="3">
                  <c:v>4G-直连</c:v>
                </c:pt>
              </c:strCache>
            </c:strRef>
          </c:cat>
          <c:val>
            <c:numRef>
              <c:f>[去掉三者均打不开的网站.xlsx]Sheet1!$H$3:$H$6</c:f>
              <c:numCache>
                <c:formatCode>0.00%</c:formatCode>
                <c:ptCount val="4"/>
                <c:pt idx="0">
                  <c:v>0.935400516795866</c:v>
                </c:pt>
                <c:pt idx="1">
                  <c:v>0.94254445964432298</c:v>
                </c:pt>
                <c:pt idx="2">
                  <c:v>0.95436766623207303</c:v>
                </c:pt>
                <c:pt idx="3">
                  <c:v>0.96244784422809504</c:v>
                </c:pt>
              </c:numCache>
            </c:numRef>
          </c:val>
        </c:ser>
        <c:ser>
          <c:idx val="1"/>
          <c:order val="1"/>
          <c:tx>
            <c:strRef>
              <c:f>[去掉三者均打不开的网站.xlsx]Sheet1!$I$2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[去掉三者均打不开的网站.xlsx]Sheet1!$G$3:$G$6</c:f>
              <c:strCache>
                <c:ptCount val="4"/>
                <c:pt idx="0">
                  <c:v>wifi-代理</c:v>
                </c:pt>
                <c:pt idx="1">
                  <c:v>4G-代理</c:v>
                </c:pt>
                <c:pt idx="2">
                  <c:v>wifi-直连</c:v>
                </c:pt>
                <c:pt idx="3">
                  <c:v>4G-直连</c:v>
                </c:pt>
              </c:strCache>
            </c:strRef>
          </c:cat>
          <c:val>
            <c:numRef>
              <c:f>[去掉三者均打不开的网站.xlsx]Sheet1!$I$3:$I$6</c:f>
              <c:numCache>
                <c:formatCode>0.00%</c:formatCode>
                <c:ptCount val="4"/>
                <c:pt idx="0">
                  <c:v>0.86950904392764905</c:v>
                </c:pt>
                <c:pt idx="1">
                  <c:v>0.90013679890560905</c:v>
                </c:pt>
                <c:pt idx="2">
                  <c:v>0.88657105606258102</c:v>
                </c:pt>
                <c:pt idx="3">
                  <c:v>0.92767732962447802</c:v>
                </c:pt>
              </c:numCache>
            </c:numRef>
          </c:val>
        </c:ser>
        <c:ser>
          <c:idx val="2"/>
          <c:order val="2"/>
          <c:tx>
            <c:strRef>
              <c:f>[去掉三者均打不开的网站.xlsx]Sheet1!$J$2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[去掉三者均打不开的网站.xlsx]Sheet1!$G$3:$G$6</c:f>
              <c:strCache>
                <c:ptCount val="4"/>
                <c:pt idx="0">
                  <c:v>wifi-代理</c:v>
                </c:pt>
                <c:pt idx="1">
                  <c:v>4G-代理</c:v>
                </c:pt>
                <c:pt idx="2">
                  <c:v>wifi-直连</c:v>
                </c:pt>
                <c:pt idx="3">
                  <c:v>4G-直连</c:v>
                </c:pt>
              </c:strCache>
            </c:strRef>
          </c:cat>
          <c:val>
            <c:numRef>
              <c:f>[去掉三者均打不开的网站.xlsx]Sheet1!$J$3:$J$6</c:f>
              <c:numCache>
                <c:formatCode>0.00%</c:formatCode>
                <c:ptCount val="4"/>
                <c:pt idx="0">
                  <c:v>0.93798449612403101</c:v>
                </c:pt>
                <c:pt idx="1">
                  <c:v>0.92886456908344694</c:v>
                </c:pt>
                <c:pt idx="2">
                  <c:v>0.94002607561929596</c:v>
                </c:pt>
                <c:pt idx="3">
                  <c:v>0.92767732962447802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3529608"/>
        <c:axId val="313529216"/>
      </c:barChart>
      <c:catAx>
        <c:axId val="31352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29216"/>
        <c:crosses val="autoZero"/>
        <c:auto val="1"/>
        <c:lblAlgn val="ctr"/>
        <c:lblOffset val="100"/>
        <c:noMultiLvlLbl val="0"/>
      </c:catAx>
      <c:valAx>
        <c:axId val="31352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2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X9</a:t>
            </a:r>
            <a:r>
              <a:rPr lang="zh-CN" altLang="en-US"/>
              <a:t>机型手指拖动页面（单位帧率）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'[Q3流畅度-重新测试-4.0.xlsx]低端机--慢速滑动帧率'!$F$64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'[Q3流畅度-重新测试-4.0.xlsx]低端机--慢速滑动帧率'!$E$65:$E$70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'[Q3流畅度-重新测试-4.0.xlsx]低端机--慢速滑动帧率'!$F$65:$F$70</c:f>
              <c:numCache>
                <c:formatCode>0.00_ </c:formatCode>
                <c:ptCount val="6"/>
                <c:pt idx="0">
                  <c:v>42.25</c:v>
                </c:pt>
                <c:pt idx="1">
                  <c:v>33.33</c:v>
                </c:pt>
                <c:pt idx="2">
                  <c:v>50</c:v>
                </c:pt>
                <c:pt idx="3">
                  <c:v>25.42</c:v>
                </c:pt>
                <c:pt idx="4">
                  <c:v>47.62</c:v>
                </c:pt>
                <c:pt idx="5">
                  <c:v>52.63</c:v>
                </c:pt>
              </c:numCache>
            </c:numRef>
          </c:val>
        </c:ser>
        <c:ser>
          <c:idx val="1"/>
          <c:order val="1"/>
          <c:tx>
            <c:strRef>
              <c:f>'[Q3流畅度-重新测试-4.0.xlsx]低端机--慢速滑动帧率'!$G$64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'[Q3流畅度-重新测试-4.0.xlsx]低端机--慢速滑动帧率'!$E$65:$E$70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'[Q3流畅度-重新测试-4.0.xlsx]低端机--慢速滑动帧率'!$G$65:$G$70</c:f>
              <c:numCache>
                <c:formatCode>General</c:formatCode>
                <c:ptCount val="6"/>
                <c:pt idx="0">
                  <c:v>36.14</c:v>
                </c:pt>
                <c:pt idx="1">
                  <c:v>14.49</c:v>
                </c:pt>
                <c:pt idx="2">
                  <c:v>30.3</c:v>
                </c:pt>
                <c:pt idx="3">
                  <c:v>18.399999999999999</c:v>
                </c:pt>
                <c:pt idx="4">
                  <c:v>22.39</c:v>
                </c:pt>
                <c:pt idx="5">
                  <c:v>9.2899999999999991</c:v>
                </c:pt>
              </c:numCache>
            </c:numRef>
          </c:val>
        </c:ser>
        <c:ser>
          <c:idx val="2"/>
          <c:order val="2"/>
          <c:tx>
            <c:strRef>
              <c:f>'[Q3流畅度-重新测试-4.0.xlsx]低端机--慢速滑动帧率'!$H$64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'[Q3流畅度-重新测试-4.0.xlsx]低端机--慢速滑动帧率'!$E$65:$E$70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'[Q3流畅度-重新测试-4.0.xlsx]低端机--慢速滑动帧率'!$H$65:$H$70</c:f>
              <c:numCache>
                <c:formatCode>General</c:formatCode>
                <c:ptCount val="6"/>
                <c:pt idx="0">
                  <c:v>31.25</c:v>
                </c:pt>
                <c:pt idx="1">
                  <c:v>4.47</c:v>
                </c:pt>
                <c:pt idx="2">
                  <c:v>35.29</c:v>
                </c:pt>
                <c:pt idx="3">
                  <c:v>15.38</c:v>
                </c:pt>
                <c:pt idx="4">
                  <c:v>28.57</c:v>
                </c:pt>
                <c:pt idx="5">
                  <c:v>7.52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3531176"/>
        <c:axId val="313531568"/>
      </c:barChart>
      <c:catAx>
        <c:axId val="313531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31568"/>
        <c:crosses val="autoZero"/>
        <c:auto val="1"/>
        <c:lblAlgn val="ctr"/>
        <c:lblOffset val="100"/>
        <c:noMultiLvlLbl val="0"/>
      </c:catAx>
      <c:valAx>
        <c:axId val="31353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3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NEX 3</a:t>
            </a:r>
            <a:r>
              <a:rPr lang="zh-CN" altLang="en-US"/>
              <a:t>机型手指拖动页面（单位帧率）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'高端机--慢速滑动帧率'!$F$65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'高端机--慢速滑动帧率'!$E$66:$E$71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'高端机--慢速滑动帧率'!$F$66:$F$71</c:f>
              <c:numCache>
                <c:formatCode>0.00_);[Red]\(0.00\)</c:formatCode>
                <c:ptCount val="6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'高端机--慢速滑动帧率'!$G$65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'高端机--慢速滑动帧率'!$E$66:$E$71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'高端机--慢速滑动帧率'!$G$66:$G$71</c:f>
              <c:numCache>
                <c:formatCode>General</c:formatCode>
                <c:ptCount val="6"/>
                <c:pt idx="0" formatCode="0.00_);[Red]\(0.00\)">
                  <c:v>60</c:v>
                </c:pt>
                <c:pt idx="1">
                  <c:v>42.86</c:v>
                </c:pt>
                <c:pt idx="2" formatCode="0.00_);[Red]\(0.00\)">
                  <c:v>60</c:v>
                </c:pt>
                <c:pt idx="3" formatCode="0.00_);[Red]\(0.00\)">
                  <c:v>60</c:v>
                </c:pt>
                <c:pt idx="4" formatCode="0.00_);[Red]\(0.00\)">
                  <c:v>60</c:v>
                </c:pt>
                <c:pt idx="5">
                  <c:v>37.97</c:v>
                </c:pt>
              </c:numCache>
            </c:numRef>
          </c:val>
        </c:ser>
        <c:ser>
          <c:idx val="2"/>
          <c:order val="2"/>
          <c:tx>
            <c:strRef>
              <c:f>'高端机--慢速滑动帧率'!$H$65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'高端机--慢速滑动帧率'!$E$66:$E$71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'高端机--慢速滑动帧率'!$H$66:$H$71</c:f>
              <c:numCache>
                <c:formatCode>General</c:formatCode>
                <c:ptCount val="6"/>
                <c:pt idx="0" formatCode="0.00_);[Red]\(0.00\)">
                  <c:v>60</c:v>
                </c:pt>
                <c:pt idx="1">
                  <c:v>42.25</c:v>
                </c:pt>
                <c:pt idx="2" formatCode="0.00_);[Red]\(0.00\)">
                  <c:v>60</c:v>
                </c:pt>
                <c:pt idx="3">
                  <c:v>57.69</c:v>
                </c:pt>
                <c:pt idx="4" formatCode="0.00_);[Red]\(0.00\)">
                  <c:v>60</c:v>
                </c:pt>
                <c:pt idx="5">
                  <c:v>32.97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1537136"/>
        <c:axId val="314786424"/>
      </c:barChart>
      <c:catAx>
        <c:axId val="31153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6424"/>
        <c:crosses val="autoZero"/>
        <c:auto val="1"/>
        <c:lblAlgn val="ctr"/>
        <c:lblOffset val="100"/>
        <c:noMultiLvlLbl val="0"/>
      </c:catAx>
      <c:valAx>
        <c:axId val="314786424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53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X9</a:t>
            </a:r>
            <a:r>
              <a:rPr lang="zh-CN" altLang="en-US"/>
              <a:t>机型惯性滚动页面（单位帧率）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'[Q3流畅度-重新测试-4.0.xlsx]低端机--快速滑动帧率'!$F$65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'[Q3流畅度-重新测试-4.0.xlsx]低端机--快速滑动帧率'!$E$66:$E$71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'[Q3流畅度-重新测试-4.0.xlsx]低端机--快速滑动帧率'!$F$66:$F$71</c:f>
              <c:numCache>
                <c:formatCode>0.00_ </c:formatCode>
                <c:ptCount val="6"/>
                <c:pt idx="0" formatCode="0.00_);[Red]\(0.00\)">
                  <c:v>48.39</c:v>
                </c:pt>
                <c:pt idx="1">
                  <c:v>36.590000000000003</c:v>
                </c:pt>
                <c:pt idx="2">
                  <c:v>34.479999999999997</c:v>
                </c:pt>
                <c:pt idx="3">
                  <c:v>31.25</c:v>
                </c:pt>
                <c:pt idx="4">
                  <c:v>37.97</c:v>
                </c:pt>
                <c:pt idx="5">
                  <c:v>35.29</c:v>
                </c:pt>
              </c:numCache>
            </c:numRef>
          </c:val>
        </c:ser>
        <c:ser>
          <c:idx val="1"/>
          <c:order val="1"/>
          <c:tx>
            <c:strRef>
              <c:f>'[Q3流畅度-重新测试-4.0.xlsx]低端机--快速滑动帧率'!$G$65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'[Q3流畅度-重新测试-4.0.xlsx]低端机--快速滑动帧率'!$E$66:$E$71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'[Q3流畅度-重新测试-4.0.xlsx]低端机--快速滑动帧率'!$G$66:$G$71</c:f>
              <c:numCache>
                <c:formatCode>General</c:formatCode>
                <c:ptCount val="6"/>
                <c:pt idx="0" formatCode="0.00_);[Red]\(0.00\)">
                  <c:v>32.97</c:v>
                </c:pt>
                <c:pt idx="1">
                  <c:v>13.22</c:v>
                </c:pt>
                <c:pt idx="2">
                  <c:v>31.58</c:v>
                </c:pt>
                <c:pt idx="3">
                  <c:v>15.08</c:v>
                </c:pt>
                <c:pt idx="4">
                  <c:v>22.39</c:v>
                </c:pt>
                <c:pt idx="5">
                  <c:v>10.45</c:v>
                </c:pt>
              </c:numCache>
            </c:numRef>
          </c:val>
        </c:ser>
        <c:ser>
          <c:idx val="2"/>
          <c:order val="2"/>
          <c:tx>
            <c:strRef>
              <c:f>'[Q3流畅度-重新测试-4.0.xlsx]低端机--快速滑动帧率'!$H$65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'[Q3流畅度-重新测试-4.0.xlsx]低端机--快速滑动帧率'!$E$66:$E$71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'[Q3流畅度-重新测试-4.0.xlsx]低端机--快速滑动帧率'!$H$66:$H$71</c:f>
              <c:numCache>
                <c:formatCode>General</c:formatCode>
                <c:ptCount val="6"/>
                <c:pt idx="0" formatCode="0.00_);[Red]\(0.00\)">
                  <c:v>44.78</c:v>
                </c:pt>
                <c:pt idx="1">
                  <c:v>14.22</c:v>
                </c:pt>
                <c:pt idx="2">
                  <c:v>37.97</c:v>
                </c:pt>
                <c:pt idx="3">
                  <c:v>17.14</c:v>
                </c:pt>
                <c:pt idx="4">
                  <c:v>34.479999999999997</c:v>
                </c:pt>
                <c:pt idx="5">
                  <c:v>7.59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4787208"/>
        <c:axId val="314787600"/>
      </c:barChart>
      <c:catAx>
        <c:axId val="314787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7600"/>
        <c:crosses val="autoZero"/>
        <c:auto val="1"/>
        <c:lblAlgn val="ctr"/>
        <c:lblOffset val="100"/>
        <c:noMultiLvlLbl val="0"/>
      </c:catAx>
      <c:valAx>
        <c:axId val="31478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7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NEX 3</a:t>
            </a:r>
            <a:r>
              <a:rPr lang="zh-CN" altLang="en-US"/>
              <a:t>机型惯性滚动页面（单位帧率）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'[Q3流畅度-重新测试-4.0.xlsx]高端机--快速滑动帧率'!$F$66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'[Q3流畅度-重新测试-4.0.xlsx]高端机--快速滑动帧率'!$E$67:$E$72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'[Q3流畅度-重新测试-4.0.xlsx]高端机--快速滑动帧率'!$F$67:$F$72</c:f>
              <c:numCache>
                <c:formatCode>General</c:formatCode>
                <c:ptCount val="6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52.63</c:v>
                </c:pt>
                <c:pt idx="4">
                  <c:v>60</c:v>
                </c:pt>
                <c:pt idx="5">
                  <c:v>54.55</c:v>
                </c:pt>
              </c:numCache>
            </c:numRef>
          </c:val>
        </c:ser>
        <c:ser>
          <c:idx val="1"/>
          <c:order val="1"/>
          <c:tx>
            <c:strRef>
              <c:f>'[Q3流畅度-重新测试-4.0.xlsx]高端机--快速滑动帧率'!$G$66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'[Q3流畅度-重新测试-4.0.xlsx]高端机--快速滑动帧率'!$E$67:$E$72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'[Q3流畅度-重新测试-4.0.xlsx]高端机--快速滑动帧率'!$G$67:$G$72</c:f>
              <c:numCache>
                <c:formatCode>General</c:formatCode>
                <c:ptCount val="6"/>
                <c:pt idx="0">
                  <c:v>60</c:v>
                </c:pt>
                <c:pt idx="1">
                  <c:v>49.18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43.48</c:v>
                </c:pt>
              </c:numCache>
            </c:numRef>
          </c:val>
        </c:ser>
        <c:ser>
          <c:idx val="2"/>
          <c:order val="2"/>
          <c:tx>
            <c:strRef>
              <c:f>'[Q3流畅度-重新测试-4.0.xlsx]高端机--快速滑动帧率'!$H$66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'[Q3流畅度-重新测试-4.0.xlsx]高端机--快速滑动帧率'!$E$67:$E$72</c:f>
              <c:strCache>
                <c:ptCount val="6"/>
                <c:pt idx="0">
                  <c:v>新浪首页</c:v>
                </c:pt>
                <c:pt idx="1">
                  <c:v>腾讯首页</c:v>
                </c:pt>
                <c:pt idx="2">
                  <c:v>搜狗图片</c:v>
                </c:pt>
                <c:pt idx="3">
                  <c:v>京东首页</c:v>
                </c:pt>
                <c:pt idx="4">
                  <c:v>中关村在线</c:v>
                </c:pt>
                <c:pt idx="5">
                  <c:v>京东PC版</c:v>
                </c:pt>
              </c:strCache>
            </c:strRef>
          </c:cat>
          <c:val>
            <c:numRef>
              <c:f>'[Q3流畅度-重新测试-4.0.xlsx]高端机--快速滑动帧率'!$H$67:$H$72</c:f>
              <c:numCache>
                <c:formatCode>General</c:formatCode>
                <c:ptCount val="6"/>
                <c:pt idx="0">
                  <c:v>60</c:v>
                </c:pt>
                <c:pt idx="1">
                  <c:v>46.88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26.79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4788384"/>
        <c:axId val="314788776"/>
      </c:barChart>
      <c:catAx>
        <c:axId val="314788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8776"/>
        <c:crosses val="autoZero"/>
        <c:auto val="1"/>
        <c:lblAlgn val="ctr"/>
        <c:lblOffset val="100"/>
        <c:noMultiLvlLbl val="0"/>
      </c:catAx>
      <c:valAx>
        <c:axId val="314788776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CSS</a:t>
            </a:r>
            <a:r>
              <a:rPr lang="zh-CN" altLang="en-US"/>
              <a:t>渲染性能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'[浏览器内核(Q3)整体性能竞品对比报告.xlsx]内核跑分'!$D$29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'[浏览器内核(Q3)整体性能竞品对比报告.xlsx]内核跑分'!$C$30:$C$32</c:f>
              <c:strCache>
                <c:ptCount val="3"/>
                <c:pt idx="0">
                  <c:v>CSS border radius</c:v>
                </c:pt>
                <c:pt idx="1">
                  <c:v>CSS-transformed elements</c:v>
                </c:pt>
                <c:pt idx="2">
                  <c:v>CSS blur filter, opacity</c:v>
                </c:pt>
              </c:strCache>
            </c:strRef>
          </c:cat>
          <c:val>
            <c:numRef>
              <c:f>'[浏览器内核(Q3)整体性能竞品对比报告.xlsx]内核跑分'!$D$30:$D$32</c:f>
              <c:numCache>
                <c:formatCode>General</c:formatCode>
                <c:ptCount val="3"/>
                <c:pt idx="0">
                  <c:v>253.45</c:v>
                </c:pt>
                <c:pt idx="1">
                  <c:v>325.11</c:v>
                </c:pt>
                <c:pt idx="2">
                  <c:v>65.290000000000006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'[浏览器内核(Q3)整体性能竞品对比报告.xlsx]内核跑分'!$E$29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'[浏览器内核(Q3)整体性能竞品对比报告.xlsx]内核跑分'!$C$30:$C$32</c:f>
              <c:strCache>
                <c:ptCount val="3"/>
                <c:pt idx="0">
                  <c:v>CSS border radius</c:v>
                </c:pt>
                <c:pt idx="1">
                  <c:v>CSS-transformed elements</c:v>
                </c:pt>
                <c:pt idx="2">
                  <c:v>CSS blur filter, opacity</c:v>
                </c:pt>
              </c:strCache>
            </c:strRef>
          </c:cat>
          <c:val>
            <c:numRef>
              <c:f>'[浏览器内核(Q3)整体性能竞品对比报告.xlsx]内核跑分'!$E$30:$E$32</c:f>
              <c:numCache>
                <c:formatCode>General</c:formatCode>
                <c:ptCount val="3"/>
                <c:pt idx="0">
                  <c:v>236.68</c:v>
                </c:pt>
                <c:pt idx="1">
                  <c:v>311.10000000000002</c:v>
                </c:pt>
                <c:pt idx="2">
                  <c:v>49.1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'[浏览器内核(Q3)整体性能竞品对比报告.xlsx]内核跑分'!$F$29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'[浏览器内核(Q3)整体性能竞品对比报告.xlsx]内核跑分'!$C$30:$C$32</c:f>
              <c:strCache>
                <c:ptCount val="3"/>
                <c:pt idx="0">
                  <c:v>CSS border radius</c:v>
                </c:pt>
                <c:pt idx="1">
                  <c:v>CSS-transformed elements</c:v>
                </c:pt>
                <c:pt idx="2">
                  <c:v>CSS blur filter, opacity</c:v>
                </c:pt>
              </c:strCache>
            </c:strRef>
          </c:cat>
          <c:val>
            <c:numRef>
              <c:f>'[浏览器内核(Q3)整体性能竞品对比报告.xlsx]内核跑分'!$F$30:$F$32</c:f>
              <c:numCache>
                <c:formatCode>General</c:formatCode>
                <c:ptCount val="3"/>
                <c:pt idx="0">
                  <c:v>114.03</c:v>
                </c:pt>
                <c:pt idx="1">
                  <c:v>75.38</c:v>
                </c:pt>
                <c:pt idx="2">
                  <c:v>29.27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4789560"/>
        <c:axId val="314789952"/>
      </c:barChart>
      <c:catAx>
        <c:axId val="314789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9952"/>
        <c:crosses val="autoZero"/>
        <c:auto val="1"/>
        <c:lblAlgn val="ctr"/>
        <c:lblOffset val="100"/>
        <c:noMultiLvlLbl val="0"/>
      </c:catAx>
      <c:valAx>
        <c:axId val="31478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78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Canvas</a:t>
            </a:r>
            <a:r>
              <a:rPr lang="zh-CN" altLang="en-US"/>
              <a:t>渲染性能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'[浏览器内核(Q3)整体性能竞品对比报告.xlsx]内核跑分'!$D$34</c:f>
              <c:strCache>
                <c:ptCount val="1"/>
                <c:pt idx="0">
                  <c:v>vivo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'[浏览器内核(Q3)整体性能竞品对比报告.xlsx]内核跑分'!$C$35:$C$37</c:f>
              <c:strCache>
                <c:ptCount val="3"/>
                <c:pt idx="0">
                  <c:v>Canvas path fills and arcs</c:v>
                </c:pt>
                <c:pt idx="1">
                  <c:v>Canvas line, quadratic, and Bezier</c:v>
                </c:pt>
                <c:pt idx="2">
                  <c:v>Canvas line segments</c:v>
                </c:pt>
              </c:strCache>
            </c:strRef>
          </c:cat>
          <c:val>
            <c:numRef>
              <c:f>'[浏览器内核(Q3)整体性能竞品对比报告.xlsx]内核跑分'!$D$35:$D$37</c:f>
              <c:numCache>
                <c:formatCode>General</c:formatCode>
                <c:ptCount val="3"/>
                <c:pt idx="0">
                  <c:v>372.47</c:v>
                </c:pt>
                <c:pt idx="1">
                  <c:v>1043.7</c:v>
                </c:pt>
                <c:pt idx="2">
                  <c:v>2672.25</c:v>
                </c:pt>
              </c:numCache>
            </c:numRef>
          </c:val>
        </c:ser>
        <c:ser>
          <c:idx val="1"/>
          <c:order val="1"/>
          <c:tx>
            <c:strRef>
              <c:f>'[浏览器内核(Q3)整体性能竞品对比报告.xlsx]内核跑分'!$E$34</c:f>
              <c:strCache>
                <c:ptCount val="1"/>
                <c:pt idx="0">
                  <c:v>UC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'[浏览器内核(Q3)整体性能竞品对比报告.xlsx]内核跑分'!$C$35:$C$37</c:f>
              <c:strCache>
                <c:ptCount val="3"/>
                <c:pt idx="0">
                  <c:v>Canvas path fills and arcs</c:v>
                </c:pt>
                <c:pt idx="1">
                  <c:v>Canvas line, quadratic, and Bezier</c:v>
                </c:pt>
                <c:pt idx="2">
                  <c:v>Canvas line segments</c:v>
                </c:pt>
              </c:strCache>
            </c:strRef>
          </c:cat>
          <c:val>
            <c:numRef>
              <c:f>'[浏览器内核(Q3)整体性能竞品对比报告.xlsx]内核跑分'!$E$35:$E$37</c:f>
              <c:numCache>
                <c:formatCode>General</c:formatCode>
                <c:ptCount val="3"/>
                <c:pt idx="0">
                  <c:v>391.51</c:v>
                </c:pt>
                <c:pt idx="1">
                  <c:v>1274.17</c:v>
                </c:pt>
                <c:pt idx="2">
                  <c:v>1846.68</c:v>
                </c:pt>
              </c:numCache>
            </c:numRef>
          </c:val>
        </c:ser>
        <c:ser>
          <c:idx val="2"/>
          <c:order val="2"/>
          <c:tx>
            <c:strRef>
              <c:f>'[浏览器内核(Q3)整体性能竞品对比报告.xlsx]内核跑分'!$F$34</c:f>
              <c:strCache>
                <c:ptCount val="1"/>
                <c:pt idx="0">
                  <c:v>QQ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'[浏览器内核(Q3)整体性能竞品对比报告.xlsx]内核跑分'!$C$35:$C$37</c:f>
              <c:strCache>
                <c:ptCount val="3"/>
                <c:pt idx="0">
                  <c:v>Canvas path fills and arcs</c:v>
                </c:pt>
                <c:pt idx="1">
                  <c:v>Canvas line, quadratic, and Bezier</c:v>
                </c:pt>
                <c:pt idx="2">
                  <c:v>Canvas line segments</c:v>
                </c:pt>
              </c:strCache>
            </c:strRef>
          </c:cat>
          <c:val>
            <c:numRef>
              <c:f>'[浏览器内核(Q3)整体性能竞品对比报告.xlsx]内核跑分'!$F$35:$F$37</c:f>
              <c:numCache>
                <c:formatCode>General</c:formatCode>
                <c:ptCount val="3"/>
                <c:pt idx="0">
                  <c:v>220.5</c:v>
                </c:pt>
                <c:pt idx="1">
                  <c:v>603.09</c:v>
                </c:pt>
                <c:pt idx="2">
                  <c:v>868.21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591880"/>
        <c:axId val="374592272"/>
      </c:barChart>
      <c:catAx>
        <c:axId val="374591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592272"/>
        <c:crosses val="autoZero"/>
        <c:auto val="1"/>
        <c:lblAlgn val="ctr"/>
        <c:lblOffset val="100"/>
        <c:noMultiLvlLbl val="0"/>
      </c:catAx>
      <c:valAx>
        <c:axId val="3745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59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66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564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5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0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24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4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976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11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281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117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70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3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505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29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617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872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444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422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336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351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308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83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618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99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757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4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0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2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64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2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93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5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8CD7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 dirty="0"/>
          </a:p>
        </p:txBody>
      </p:sp>
      <p:sp>
        <p:nvSpPr>
          <p:cNvPr id="18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82B1E5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171315" y="2554605"/>
            <a:ext cx="480441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8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浏览器内核技术</a:t>
            </a:r>
            <a:endParaRPr lang="zh-CN" altLang="en-US" sz="6400" b="1" cap="all" spc="3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40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Q3</a:t>
            </a:r>
            <a:r>
              <a:rPr lang="zh-CN" altLang="en-US" sz="40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分析报告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2019 BROWSER CORE TECHNOLOGY analysis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52711" y="2450701"/>
            <a:ext cx="4032448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3800" cap="all" spc="3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30" y="494806"/>
            <a:ext cx="1960364" cy="64412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55130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流畅性（滑屏）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61919" y="5537200"/>
            <a:ext cx="592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</a:t>
            </a:r>
            <a:r>
              <a:rPr lang="en-US" altLang="zh-CN" dirty="0"/>
              <a:t>vivo</a:t>
            </a:r>
            <a:r>
              <a:rPr lang="zh-CN" altLang="en-US" dirty="0"/>
              <a:t>优于竞品，特别是在相对复杂的页面上。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024120" y="4977765"/>
            <a:ext cx="2317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注：数值越高代表流畅度越好。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1238250" y="224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6362700" y="224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55130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流畅性（滑屏）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05430" y="5537200"/>
            <a:ext cx="6000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</a:t>
            </a:r>
            <a:r>
              <a:rPr lang="en-US" altLang="zh-CN" dirty="0">
                <a:sym typeface="+mn-ea"/>
              </a:rPr>
              <a:t>vivo</a:t>
            </a:r>
            <a:r>
              <a:rPr lang="zh-CN" altLang="en-US" dirty="0">
                <a:sym typeface="+mn-ea"/>
              </a:rPr>
              <a:t>优于竞品，特别是在相对复杂的页面上。</a:t>
            </a:r>
            <a:endParaRPr lang="zh-CN" alt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5382895" y="4977765"/>
            <a:ext cx="2317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注：数值越高代表流畅度越好。</a:t>
            </a:r>
          </a:p>
        </p:txBody>
      </p:sp>
      <p:graphicFrame>
        <p:nvGraphicFramePr>
          <p:cNvPr id="3" name="图表 2"/>
          <p:cNvGraphicFramePr/>
          <p:nvPr/>
        </p:nvGraphicFramePr>
        <p:xfrm>
          <a:off x="1352550" y="224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6391275" y="224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61226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流畅性（渲染性能）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 noChangeAspect="1"/>
          </p:cNvGraphicFramePr>
          <p:nvPr/>
        </p:nvGraphicFramePr>
        <p:xfrm>
          <a:off x="2172335" y="1188085"/>
          <a:ext cx="388620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 noChangeAspect="1"/>
          </p:cNvGraphicFramePr>
          <p:nvPr/>
        </p:nvGraphicFramePr>
        <p:xfrm>
          <a:off x="6307455" y="1188085"/>
          <a:ext cx="388620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 noChangeAspect="1"/>
          </p:cNvGraphicFramePr>
          <p:nvPr/>
        </p:nvGraphicFramePr>
        <p:xfrm>
          <a:off x="2162175" y="3697605"/>
          <a:ext cx="388620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>
            <a:graphicFrameLocks noChangeAspect="1"/>
          </p:cNvGraphicFramePr>
          <p:nvPr/>
        </p:nvGraphicFramePr>
        <p:xfrm>
          <a:off x="6337935" y="3687445"/>
          <a:ext cx="388620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44370" y="6398260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胜出</a:t>
            </a:r>
            <a:r>
              <a:rPr lang="en-US" altLang="zh-CN"/>
              <a:t>8</a:t>
            </a:r>
            <a:r>
              <a:rPr lang="zh-CN" altLang="en-US"/>
              <a:t>次，</a:t>
            </a:r>
            <a:r>
              <a:rPr lang="en-US" altLang="zh-CN"/>
              <a:t>UC</a:t>
            </a:r>
            <a:r>
              <a:rPr lang="zh-CN" altLang="en-US"/>
              <a:t>胜出</a:t>
            </a:r>
            <a:r>
              <a:rPr lang="en-US" altLang="zh-CN"/>
              <a:t>2</a:t>
            </a:r>
            <a:r>
              <a:rPr lang="zh-CN" altLang="en-US"/>
              <a:t>次，</a:t>
            </a:r>
            <a:r>
              <a:rPr lang="en-US" altLang="zh-CN"/>
              <a:t>3D</a:t>
            </a:r>
            <a:r>
              <a:rPr lang="zh-CN" altLang="en-US"/>
              <a:t>性能打平，</a:t>
            </a:r>
            <a:r>
              <a:rPr lang="en-US" altLang="zh-CN"/>
              <a:t>vivo</a:t>
            </a:r>
            <a:r>
              <a:rPr lang="zh-CN" altLang="en-US"/>
              <a:t>整体表现优于竞品。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130800" y="6054090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注：数值越高代表性能越好。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45986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性能跑分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图表 2"/>
          <p:cNvGraphicFramePr/>
          <p:nvPr/>
        </p:nvGraphicFramePr>
        <p:xfrm>
          <a:off x="1532255" y="224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6663055" y="2244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2475865" y="5049520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注：数值越高代表支持度越好。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40980" y="5033010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注：数值越低代表性能越好。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74900" y="5680710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的</a:t>
            </a:r>
            <a:r>
              <a:rPr lang="en-US" altLang="zh-CN"/>
              <a:t>HTML5</a:t>
            </a:r>
            <a:r>
              <a:rPr lang="zh-CN" altLang="en-US"/>
              <a:t>兼容性优于竞品，</a:t>
            </a:r>
            <a:r>
              <a:rPr lang="en-US" altLang="zh-CN"/>
              <a:t>JS</a:t>
            </a:r>
            <a:r>
              <a:rPr lang="zh-CN" altLang="en-US"/>
              <a:t>性能略差于</a:t>
            </a:r>
            <a:r>
              <a:rPr lang="en-US" altLang="zh-CN"/>
              <a:t>UC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45986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页面内存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图表 1"/>
          <p:cNvGraphicFramePr/>
          <p:nvPr/>
        </p:nvGraphicFramePr>
        <p:xfrm>
          <a:off x="600710" y="1903730"/>
          <a:ext cx="5825490" cy="342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6490335" y="1912620"/>
          <a:ext cx="5791200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44370" y="5680710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测试结果：前台内存占用，</a:t>
            </a:r>
            <a:r>
              <a:rPr lang="en-US" altLang="zh-CN"/>
              <a:t>vivo</a:t>
            </a:r>
            <a:r>
              <a:rPr lang="zh-CN" altLang="en-US"/>
              <a:t>优于竞品。后台内存占用，</a:t>
            </a:r>
            <a:r>
              <a:rPr lang="en-US" altLang="zh-CN"/>
              <a:t>vivo</a:t>
            </a:r>
            <a:r>
              <a:rPr lang="zh-CN" altLang="en-US"/>
              <a:t>优于竞品。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274310" y="5336540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注：数值越低表示内存占用越低。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701675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视频首帧速度（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WIFI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代理）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5"/>
          <p:cNvSpPr txBox="1"/>
          <p:nvPr/>
        </p:nvSpPr>
        <p:spPr>
          <a:xfrm>
            <a:off x="5561330" y="5480050"/>
            <a:ext cx="216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注：数值越低表示速度越</a:t>
            </a:r>
            <a:r>
              <a:rPr lang="zh-CN" altLang="en-US" sz="1200" dirty="0" smtClean="0"/>
              <a:t>快。</a:t>
            </a:r>
            <a:endParaRPr lang="zh-CN" altLang="en-US" sz="1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087880" y="5895975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与竞品表现差不多，但是不存在打开很慢的网站。</a:t>
            </a:r>
          </a:p>
        </p:txBody>
      </p:sp>
      <p:graphicFrame>
        <p:nvGraphicFramePr>
          <p:cNvPr id="5" name="图表 4"/>
          <p:cNvGraphicFramePr>
            <a:graphicFrameLocks noChangeAspect="1"/>
          </p:cNvGraphicFramePr>
          <p:nvPr/>
        </p:nvGraphicFramePr>
        <p:xfrm>
          <a:off x="2235835" y="1978978"/>
          <a:ext cx="8446512" cy="35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68027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视频首帧速度（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4G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代理）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31390" y="5895975"/>
            <a:ext cx="837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整体表现略差于</a:t>
            </a:r>
            <a:r>
              <a:rPr lang="en-US" altLang="zh-CN"/>
              <a:t>QQ</a:t>
            </a:r>
            <a:r>
              <a:rPr lang="zh-CN" altLang="en-US"/>
              <a:t>，优于</a:t>
            </a:r>
            <a:r>
              <a:rPr lang="en-US" altLang="zh-CN"/>
              <a:t>UC</a:t>
            </a:r>
            <a:r>
              <a:rPr lang="zh-CN" altLang="en-US"/>
              <a:t>，但是竞品都存在打开很慢的网站。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346065" y="5480050"/>
            <a:ext cx="230744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注：数值越低表示速度越快。</a:t>
            </a:r>
          </a:p>
        </p:txBody>
      </p:sp>
      <p:graphicFrame>
        <p:nvGraphicFramePr>
          <p:cNvPr id="7" name="图表 6"/>
          <p:cNvGraphicFramePr>
            <a:graphicFrameLocks noChangeAspect="1"/>
          </p:cNvGraphicFramePr>
          <p:nvPr/>
        </p:nvGraphicFramePr>
        <p:xfrm>
          <a:off x="2231708" y="1970088"/>
          <a:ext cx="8457244" cy="3514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55130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多媒体格式支持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 noChangeAspect="1"/>
          </p:cNvGraphicFramePr>
          <p:nvPr/>
        </p:nvGraphicFramePr>
        <p:xfrm>
          <a:off x="2115503" y="1671955"/>
          <a:ext cx="8494383" cy="4107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87880" y="6111240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与竞品相比，在长尾格式的支持上还有一定差距。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274309" y="5767070"/>
            <a:ext cx="220430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注：正常播放数值越高越好。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5817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多媒体播放成功率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982028" y="2244725"/>
          <a:ext cx="52015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555423" y="2244725"/>
          <a:ext cx="5226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87880" y="5537200"/>
            <a:ext cx="38374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测试结果：</a:t>
            </a:r>
            <a:r>
              <a:rPr lang="en-US" altLang="zh-CN" dirty="0"/>
              <a:t>vivo</a:t>
            </a:r>
            <a:r>
              <a:rPr lang="zh-CN" altLang="en-US" dirty="0"/>
              <a:t>整体表现优于竞品。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346065" y="5049520"/>
            <a:ext cx="223543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注：正常播放数值越高越好。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20859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总结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1471295"/>
            <a:ext cx="10878820" cy="4657725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l"/>
            </a:pPr>
            <a:endParaRPr lang="zh-CN" altLang="en-US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992505" y="1543050"/>
            <a:ext cx="10878820" cy="4646295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dirty="0" smtClean="0">
                <a:latin typeface="+mn-ea"/>
                <a:ea typeface="+mn-ea"/>
              </a:rPr>
              <a:t>vivo</a:t>
            </a:r>
            <a:r>
              <a:rPr lang="zh-CN" altLang="en-US" sz="2000" dirty="0" smtClean="0">
                <a:latin typeface="+mn-ea"/>
                <a:ea typeface="+mn-ea"/>
              </a:rPr>
              <a:t>浏览器内核在连通率、流畅性、内存占用、视频播放成功率上表现优于竞品，我们需要持续关注竞品能力，同时不断拓展新的测试维度，持续优化保持优势。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dirty="0" smtClean="0">
                <a:latin typeface="+mn-ea"/>
                <a:ea typeface="+mn-ea"/>
              </a:rPr>
              <a:t>vivo</a:t>
            </a:r>
            <a:r>
              <a:rPr lang="zh-CN" altLang="en-US" sz="2000" dirty="0" smtClean="0">
                <a:latin typeface="+mn-ea"/>
                <a:ea typeface="+mn-ea"/>
              </a:rPr>
              <a:t>浏览器内核在首帧速度、跑分方面表现与竞品互有胜负。我们还需要在与竞品表现相当的项目上继续开展优化，争取超越竞品，同时评估升级内核的必要性。</a:t>
            </a:r>
          </a:p>
          <a:p>
            <a:pPr marL="0" indent="0">
              <a:buNone/>
            </a:pPr>
            <a:endParaRPr lang="zh-CN" altLang="en-US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 dirty="0" smtClean="0">
                <a:latin typeface="+mn-ea"/>
                <a:ea typeface="+mn-ea"/>
              </a:rPr>
              <a:t>vivo</a:t>
            </a:r>
            <a:r>
              <a:rPr lang="zh-CN" altLang="en-US" sz="2000" dirty="0" smtClean="0">
                <a:latin typeface="+mn-ea"/>
                <a:ea typeface="+mn-ea"/>
              </a:rPr>
              <a:t>浏览器内核在多媒体格式支持、视频打开耗时上表现不如竞品，需要尽快查找问题，实施改善计划，补上差距。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cap="all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80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67200" y="2078404"/>
            <a:ext cx="16052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竞品对比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13351" y="2883396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67200" y="2848024"/>
            <a:ext cx="30276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内核升级选型评估</a:t>
            </a:r>
          </a:p>
        </p:txBody>
      </p:sp>
      <p:sp>
        <p:nvSpPr>
          <p:cNvPr id="5" name="TextBox 148"/>
          <p:cNvSpPr txBox="1"/>
          <p:nvPr/>
        </p:nvSpPr>
        <p:spPr>
          <a:xfrm>
            <a:off x="5282565" y="990600"/>
            <a:ext cx="4952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cap="all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总目录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/>
      <p:bldP spid="39" grpId="0"/>
      <p:bldP spid="40" grpId="0" bldLvl="0" animBg="1"/>
      <p:bldP spid="41" grpId="0" animBg="1"/>
      <p:bldP spid="43" grpId="0" animBg="1"/>
      <p:bldP spid="2" grpId="0" bldLvl="0" animBg="1"/>
      <p:bldP spid="3" grpId="0" bldLvl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26955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改进计划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3" name="图片 2" descr="改进计划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993775"/>
            <a:ext cx="10968151" cy="571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213351" y="2905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13351" y="3667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cap="all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80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67200" y="2078404"/>
            <a:ext cx="16052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整体情况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67200" y="2868979"/>
            <a:ext cx="16052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基础测试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68010" y="3659554"/>
            <a:ext cx="8940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5282251" y="3647908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" name="TextBox 148"/>
          <p:cNvSpPr txBox="1"/>
          <p:nvPr/>
        </p:nvSpPr>
        <p:spPr>
          <a:xfrm>
            <a:off x="5282565" y="990600"/>
            <a:ext cx="5233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b="1" cap="all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内核升级选型评估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 bldLvl="0" animBg="1"/>
      <p:bldP spid="4" grpId="0" bldLvl="0" animBg="1"/>
      <p:bldP spid="37" grpId="0" bldLvl="0" animBg="1"/>
      <p:bldP spid="38" grpId="0"/>
      <p:bldP spid="39" grpId="0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61" grpId="0" bldLvl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91828"/>
            <a:ext cx="12881849" cy="6872852"/>
            <a:chOff x="0" y="365801"/>
            <a:chExt cx="12881849" cy="6872852"/>
          </a:xfrm>
        </p:grpSpPr>
        <p:sp>
          <p:nvSpPr>
            <p:cNvPr id="36" name="任意多边形 35"/>
            <p:cNvSpPr/>
            <p:nvPr/>
          </p:nvSpPr>
          <p:spPr>
            <a:xfrm>
              <a:off x="0" y="36580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36580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36580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44464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整体情况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18049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783590" y="1562100"/>
          <a:ext cx="1132967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4030"/>
                <a:gridCol w="57556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新增主要特性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LazyLoad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BlockingDownloadsInAdFrameWithoutUserActivation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ResourceLoadScheduler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AvoidFlashBetweenNavigation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BuiltInModule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ScriptStreamingOnPreload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LayoutNG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CSSBackdropFilter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ScriptStreaming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FastBorderRadius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CodeCache/ScriptCache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MixedContentAutoupgrade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RasterInducingScroll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DisplayLocking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BlinkGenPropertyTrees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NavigationPredictor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WebXr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CheckDamageEarly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ImageAnimationResync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WebViewEnableSharedImage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OopRasterization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WebViewEnableVulkan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OopRasterizationDDL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4225" y="880110"/>
            <a:ext cx="113290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相比62内核版本，Chromium新增了许多特性，这里面包括架构、排版、渲染、 V8等优化，主要是性能相关的改进，整体代码结构对比62已经发生了巨大改变。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整体情况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482725"/>
            <a:ext cx="10615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整体架构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endParaRPr lang="zh-CN" altLang="en-US">
              <a:latin typeface="+mn-ea"/>
              <a:ea typeface="+mn-ea"/>
              <a:cs typeface="+mn-ea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整体架构向着“万物皆服务”的方向发展。</a:t>
            </a: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Chromium内核未来会形成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MiniCore + Mojo + Service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的架构，大多数功能模块将独立成各种Service，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MiniCore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（微内核）通过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Mojo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IPC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通路）使用类似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CS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的模型调用各种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Service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Cache开发中。</a:t>
            </a: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之前谷歌出于安全性考虑，在代码中移除了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。但浏览器发展到今天，前进后退历史项缓存始终是用户的刚需功能。虽然基于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的各个内核开发厂商都实现了自己的缓存功能，但与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相比都存在内存占用大，各种网页数据难以同步等问题。如果厂商自己实现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又存在内核代码浸入过大不利于跟进升级，稳定性差等问题。因此开发者希望谷歌能重新实现该功能。目前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Cache已经被列入谷歌开发计划中，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76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版本已经存在相关代码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整体情况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482725"/>
            <a:ext cx="1061529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排版引擎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endParaRPr lang="zh-CN" altLang="en-US">
              <a:latin typeface="+mn-ea"/>
              <a:ea typeface="+mn-ea"/>
              <a:cs typeface="+mn-ea"/>
            </a:endParaRP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下一代排版引擎“LayoutNG”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开发中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LayoutNG是新一代排版引擎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。由于之前的排版引擎的设计限制，很多布局错误难以修复。同时对于各种复杂布局如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Flex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的支持也较差。谷歌开发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LayoutNG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旨在修复之前排版引擎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的各种错误，更好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支持各种复杂布局。</a:t>
            </a:r>
          </a:p>
          <a:p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各种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W3C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新标准支持。</a:t>
            </a: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谷歌持续快速实现了各种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W3C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新标准，如LazyLoad、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AnimationWorklet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PaintWorklet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等，这些新标准给前端开发者更大的发挥空间，同时也有助于提升浏览器的网页加载速度和渲染效率。</a:t>
            </a: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深色模式。</a:t>
            </a:r>
          </a:p>
          <a:p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的深色模式不仅支持响应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系统设置，还支持网页自定义深色模式中的样式。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整体情况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482725"/>
            <a:ext cx="1061529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渲染引擎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endParaRPr lang="zh-CN" altLang="en-US">
              <a:latin typeface="+mn-ea"/>
              <a:ea typeface="+mn-ea"/>
              <a:cs typeface="+mn-ea"/>
            </a:endParaRP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Sliming Paint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开发中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Sliming Paint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是一项长期计划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在内核中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使用DisplayList代替layer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渲染数据结构，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调整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Paint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Composite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顺序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以达到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降低分层和遍历开销，提高渲染效率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修正渲染错误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等目的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该计划分五个阶段完成，目前已经进行到第五阶段。</a:t>
            </a:r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OOP Raster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开发中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OOP Raster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网页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光栅化过程移到GPU进程/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线程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中，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以达到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降低CommandBuffer跨进程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传输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开销，减少内存占用，提高稳定性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等目的。这也是一项艰巨的架构改造工作。</a:t>
            </a:r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Vulkan渲染引擎支持。</a:t>
            </a: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Vulkan的支持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工作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也在进行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未来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计划将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Vulkan作为后端替换掉OpenGL，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从而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提高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网页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渲染合成效率。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整体情况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482725"/>
            <a:ext cx="283019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  <a:ea typeface="+mn-ea"/>
                <a:cs typeface="+mn-ea"/>
              </a:rPr>
              <a:t>V8</a:t>
            </a:r>
            <a:r>
              <a:rPr lang="zh-CN" altLang="en-US" sz="2400">
                <a:latin typeface="+mn-ea"/>
                <a:ea typeface="+mn-ea"/>
                <a:cs typeface="+mn-ea"/>
              </a:rPr>
              <a:t>引擎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endParaRPr lang="zh-CN" altLang="en-US">
              <a:latin typeface="+mn-ea"/>
              <a:ea typeface="+mn-ea"/>
              <a:cs typeface="+mn-ea"/>
            </a:endParaRP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V8方面性能提升巨大，内存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占用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降低。</a:t>
            </a:r>
          </a:p>
          <a:p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M61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开始，谷歌持续对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V8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引擎进行优化工作。目前谷歌宣称的数据：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相对于</a:t>
            </a:r>
            <a:r>
              <a:rPr lang="en-US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76上的V8引擎速度提升100%，内存占用减少20%。</a:t>
            </a:r>
          </a:p>
        </p:txBody>
      </p:sp>
      <p:pic>
        <p:nvPicPr>
          <p:cNvPr id="3" name="图片 2" descr="v8对比结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10" y="1415415"/>
            <a:ext cx="8507792" cy="5422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整体情况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482725"/>
            <a:ext cx="106152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多媒体支持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endParaRPr lang="zh-CN" altLang="en-US">
              <a:latin typeface="+mn-ea"/>
              <a:ea typeface="+mn-ea"/>
              <a:cs typeface="+mn-ea"/>
            </a:endParaRP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EXOPlayer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支持基本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没有动作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之前预测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EXOPlayer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会成为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甚至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Android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的默认媒体播放器。但从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76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代码来看，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内核对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EXOPlayer</a:t>
            </a:r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的支持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</a:rPr>
              <a:t>并没有进一步进展，比推测的慢很多。</a:t>
            </a:r>
          </a:p>
          <a:p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产品特性支持</a:t>
            </a:r>
          </a:p>
          <a:p>
            <a:r>
              <a:rPr lang="zh-CN">
                <a:latin typeface="宋体" panose="02010600030101010101" pitchFamily="2" charset="-122"/>
                <a:cs typeface="宋体" panose="02010600030101010101" pitchFamily="2" charset="-122"/>
              </a:rPr>
              <a:t>实现了一些小的产品特性，如画中画等。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基础测试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155" y="1195705"/>
            <a:ext cx="1061529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测试版本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+mn-ea"/>
                <a:sym typeface="+mn-ea"/>
              </a:rPr>
              <a:t>Chromium_public</a:t>
            </a:r>
            <a:r>
              <a:rPr lang="zh-CN" altLang="en-US" sz="1800">
                <a:latin typeface="宋体" panose="02010600030101010101" pitchFamily="2" charset="-122"/>
                <a:cs typeface="+mn-ea"/>
              </a:rPr>
              <a:t> M76    76.0.3809.99</a:t>
            </a:r>
            <a:endParaRPr lang="zh-CN" altLang="en-US" sz="1800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版本编译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M76编译参数使用：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is_component_build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target_os = "android"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target_cpu = "arm"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is_debug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is_clang = true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测试机型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vivo nex Android 9.0版本。</a:t>
            </a:r>
            <a:r>
              <a:rPr lang="zh-CN" altLang="en-US" sz="1800">
                <a:latin typeface="+mn-ea"/>
                <a:ea typeface="+mn-ea"/>
                <a:cs typeface="+mn-ea"/>
              </a:rPr>
              <a:t> </a:t>
            </a: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atin typeface="+mn-ea"/>
              <a:ea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对比浏览器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Chromium public                Chromium M76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宋体" panose="02010600030101010101" pitchFamily="2" charset="-122"/>
              </a:rPr>
              <a:t>vivo浏览器6.7.22.0-内核2.21    Chromium M62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基础测试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895985" y="2691130"/>
          <a:ext cx="109340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25"/>
                <a:gridCol w="74066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测试项目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测试方法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HTML5兼容性测试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</a:t>
                      </a:r>
                      <a:r>
                        <a:rPr 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内核</a:t>
                      </a: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对于Html5标准的支持程度。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ARES-6 JS性能测试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测试内核对于JavaScript特性的支持程度和性能。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MotionMark图形性能测试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</a:t>
                      </a:r>
                      <a:r>
                        <a:rPr 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内核</a:t>
                      </a: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CSS、普通图片、SVG图片、文本、Canvas的基本绘制、动画性能。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Speedometer用户操作性能测试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</a:t>
                      </a:r>
                      <a:r>
                        <a:rPr 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内核</a:t>
                      </a: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用户交互的响应速度，例如点击和滑动</a:t>
                      </a:r>
                      <a:r>
                        <a:rPr 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性能</a:t>
                      </a:r>
                      <a:r>
                        <a:rPr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等。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WebGL 3D硬件加速性能测试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测试内核Canvas 3D绘制性能。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内核库大小测试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测试内核库文件大小。</a:t>
                      </a:r>
                      <a:endParaRPr lang="zh-CN" altLang="en-US" sz="1600">
                        <a:latin typeface="华文细黑" panose="02010600040101010101" charset="-122"/>
                        <a:ea typeface="华文细黑" panose="02010600040101010101" charset="-122"/>
                        <a:cs typeface="华文细黑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3155" y="1482725"/>
            <a:ext cx="1061529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测试项目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>
                <a:latin typeface="宋体" panose="02010600030101010101" pitchFamily="2" charset="-122"/>
                <a:cs typeface="+mn-ea"/>
              </a:rPr>
              <a:t>选型评估主要测试标准支持度、性能跑分、内核库大小。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10972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总目录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竞品对比</a:t>
            </a:r>
            <a:endParaRPr lang="zh-CN" altLang="en-US" sz="2000" dirty="0" smtClean="0">
              <a:latin typeface="+mn-ea"/>
              <a:ea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通过测试对比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vivo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内核与主要竞争对手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UC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QQ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的技术指标现状，找出差距，制定改善计划。</a:t>
            </a:r>
            <a:endParaRPr lang="zh-CN" altLang="en-US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内核升级选型评估</a:t>
            </a:r>
            <a:endParaRPr lang="zh-CN" altLang="en-US" sz="2000" dirty="0" smtClean="0">
              <a:latin typeface="+mn-ea"/>
              <a:ea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Chromium M76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被选为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Android Q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的系统内核版本，其作为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vivo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浏览器内核升级的目标版本在可靠性上值得信赖。通过对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M76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的技术扫描，掌握谷歌技术发展现状，给出升级工作的选型评估结论。</a:t>
            </a:r>
            <a:endParaRPr lang="zh-CN" altLang="en-US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9147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基础测试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graphicFrame>
        <p:nvGraphicFramePr>
          <p:cNvPr id="2" name="图表 1"/>
          <p:cNvGraphicFramePr>
            <a:graphicFrameLocks noChangeAspect="1"/>
          </p:cNvGraphicFramePr>
          <p:nvPr/>
        </p:nvGraphicFramePr>
        <p:xfrm>
          <a:off x="250825" y="1300163"/>
          <a:ext cx="3886202" cy="243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图表 2"/>
          <p:cNvGraphicFramePr>
            <a:graphicFrameLocks noChangeAspect="1"/>
          </p:cNvGraphicFramePr>
          <p:nvPr/>
        </p:nvGraphicFramePr>
        <p:xfrm>
          <a:off x="4281805" y="1300480"/>
          <a:ext cx="4060190" cy="243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 noChangeAspect="1"/>
          </p:cNvGraphicFramePr>
          <p:nvPr/>
        </p:nvGraphicFramePr>
        <p:xfrm>
          <a:off x="8500110" y="1300480"/>
          <a:ext cx="4060190" cy="243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图表 5"/>
          <p:cNvGraphicFramePr>
            <a:graphicFrameLocks noChangeAspect="1"/>
          </p:cNvGraphicFramePr>
          <p:nvPr/>
        </p:nvGraphicFramePr>
        <p:xfrm>
          <a:off x="250825" y="3884930"/>
          <a:ext cx="388620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图表 6"/>
          <p:cNvGraphicFramePr>
            <a:graphicFrameLocks noChangeAspect="1"/>
          </p:cNvGraphicFramePr>
          <p:nvPr/>
        </p:nvGraphicFramePr>
        <p:xfrm>
          <a:off x="4281805" y="3884930"/>
          <a:ext cx="406019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图表 7"/>
          <p:cNvGraphicFramePr>
            <a:graphicFrameLocks noChangeAspect="1"/>
          </p:cNvGraphicFramePr>
          <p:nvPr/>
        </p:nvGraphicFramePr>
        <p:xfrm>
          <a:off x="8500110" y="3884930"/>
          <a:ext cx="4060190" cy="23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7880" y="6470015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测试结果：使用</a:t>
            </a:r>
            <a:r>
              <a:rPr lang="en-US" altLang="zh-CN"/>
              <a:t>M76</a:t>
            </a:r>
            <a:r>
              <a:rPr lang="zh-CN" altLang="en-US"/>
              <a:t>的</a:t>
            </a:r>
            <a:r>
              <a:rPr lang="en-US" altLang="zh-CN"/>
              <a:t>Chromium</a:t>
            </a:r>
            <a:r>
              <a:rPr lang="zh-CN" altLang="en-US"/>
              <a:t>，在多项测试中表现不如基于</a:t>
            </a:r>
            <a:r>
              <a:rPr lang="en-US" altLang="zh-CN"/>
              <a:t>M62</a:t>
            </a:r>
            <a:r>
              <a:rPr lang="zh-CN" altLang="en-US"/>
              <a:t>的</a:t>
            </a:r>
            <a:r>
              <a:rPr lang="en-US" altLang="zh-CN"/>
              <a:t>vivo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6040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3051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内核升级选型评估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总结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969010"/>
            <a:ext cx="10878820" cy="5996940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052195"/>
            <a:ext cx="1061529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性能测试总结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在多项性能测试中，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M76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的表现差于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M62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内核。分析这可能由以下因素造成：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的多项优化工作还在进行中，效果还没有体现出来。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M76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只是一个中间版本，并不是一个性能优化的节点版本（如之前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M53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内存优化版本）。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的优化工作的方向更多的考虑实际应用，如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V8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针对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Node.js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的性能优化。又比如考虑到内存和耗电的原因，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ServiceWorker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使用懒启动方式，这些都可能造成在一些跑分测试中吃亏。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vivo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内核团队也在持续的进行优化功能，我们在一些使用场景上表现优于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，这在跑分测试中也可以得到一定体现。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latin typeface="+mn-ea"/>
              <a:ea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  <a:ea typeface="+mn-ea"/>
                <a:cs typeface="+mn-ea"/>
              </a:rPr>
              <a:t>M76</a:t>
            </a:r>
            <a:r>
              <a:rPr lang="zh-CN" altLang="en-US" sz="2400">
                <a:latin typeface="+mn-ea"/>
                <a:ea typeface="+mn-ea"/>
                <a:cs typeface="+mn-ea"/>
              </a:rPr>
              <a:t>的价值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从对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内核代码的分析来看，相比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M62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上线了众多优化，这些优化都在一些激活场景上做到了性能的提升；同时新内核也修复了旧内核的大量错误和安全漏洞，对稳定性的提升有所帮助。作为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内核最大的用户体验瓶颈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功能目前也已经存在，这对于开发者来说价值巨大。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>
              <a:latin typeface="+mn-ea"/>
              <a:ea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  <a:ea typeface="+mn-ea"/>
                <a:cs typeface="+mn-ea"/>
              </a:rPr>
              <a:t>选型评估结论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由于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M76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相对于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M62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内核的代码结构发生巨大改变，对升级工作中的代码复用性提出较大挑战；同时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M62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在内核团队的持续优化下，稳定性和性能也都能够满足当前业务的需求；但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</a:rPr>
              <a:t>Chromium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</a:rPr>
              <a:t>的性能优化以及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BackForward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Cache功能有可能给新内核带来能力上的明显提升。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因此，对升级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M76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内核持谨慎态度，建议继续观望并进行深入评估。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/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8CD7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 dirty="0"/>
          </a:p>
        </p:txBody>
      </p:sp>
      <p:sp>
        <p:nvSpPr>
          <p:cNvPr id="18" name="Freeform 7"/>
          <p:cNvSpPr/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82B1E5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READ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812751" y="2910761"/>
            <a:ext cx="64087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9600" cap="all" spc="3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感谢阅读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30" y="494806"/>
            <a:ext cx="1960364" cy="64412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213351" y="2905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13351" y="3667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cap="all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8000" b="1" cap="all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67200" y="2078404"/>
            <a:ext cx="23164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测试方案介绍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67200" y="2868979"/>
            <a:ext cx="23164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数据对比分析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68010" y="3659554"/>
            <a:ext cx="8940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5282251" y="3647908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67200" y="4450129"/>
            <a:ext cx="902811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48"/>
          <p:cNvSpPr txBox="1"/>
          <p:nvPr/>
        </p:nvSpPr>
        <p:spPr>
          <a:xfrm>
            <a:off x="5282565" y="990600"/>
            <a:ext cx="4952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cap="all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竞品对比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5282251" y="4449913"/>
            <a:ext cx="714280" cy="588896"/>
          </a:xfrm>
          <a:prstGeom prst="roundRect">
            <a:avLst/>
          </a:prstGeom>
          <a:solidFill>
            <a:srgbClr val="008CD7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88281" y="450201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2B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76265" y="4502199"/>
            <a:ext cx="1605280" cy="6076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改进计划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79" grpId="0" bldLvl="0" animBg="1"/>
      <p:bldP spid="4" grpId="0" bldLvl="0" animBg="1"/>
      <p:bldP spid="37" grpId="0" bldLvl="0" animBg="1"/>
      <p:bldP spid="38" grpId="0"/>
      <p:bldP spid="39" grpId="0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61" grpId="0" bldLvl="0" animBg="1"/>
      <p:bldP spid="70" grpId="0" bldLvl="0" animBg="1"/>
      <p:bldP spid="2" grpId="0"/>
      <p:bldP spid="3" grpId="0" bldLvl="0" animBg="1"/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3051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测试方案介绍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992505" y="897255"/>
            <a:ext cx="10727055" cy="5320665"/>
          </a:xfrm>
          <a:prstGeom prst="rect">
            <a:avLst/>
          </a:prstGeom>
        </p:spPr>
        <p:txBody>
          <a:bodyPr lIns="127997" tIns="63999" rIns="127997" bIns="63999"/>
          <a:lstStyle>
            <a:lvl1pPr marL="507365" indent="-507365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2600" kern="1200" spc="148" baseline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粗黑_GBK" panose="02000000000000000000" pitchFamily="2" charset="-122"/>
              </a:defRPr>
            </a:lvl1pPr>
            <a:lvl2pPr marL="1040130" indent="-40005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2pPr>
            <a:lvl3pPr marL="1600200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3pPr>
            <a:lvl4pPr marL="223964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4pPr>
            <a:lvl5pPr marL="2879725" indent="-320040" algn="l" defTabSz="127952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 spc="148" baseline="0">
                <a:solidFill>
                  <a:schemeClr val="tx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方正兰亭纤黑_GBK" panose="02000000000000000000" pitchFamily="2" charset="-122"/>
              </a:defRPr>
            </a:lvl5pPr>
            <a:lvl6pPr marL="351980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5988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5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9410" indent="-320040" algn="l" defTabSz="12795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使用软件版本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en-US" altLang="zh-CN" sz="1800" dirty="0" smtClean="0">
                <a:latin typeface="+mn-ea"/>
                <a:ea typeface="+mn-ea"/>
              </a:rPr>
              <a:t>vivo(6.7.22.0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r>
              <a:rPr lang="zh-CN" altLang="en-US" sz="1800" dirty="0">
                <a:latin typeface="+mn-ea"/>
                <a:ea typeface="+mn-ea"/>
              </a:rPr>
              <a:t>， </a:t>
            </a:r>
            <a:r>
              <a:rPr lang="en-US" altLang="zh-CN" sz="1800" dirty="0">
                <a:latin typeface="+mn-ea"/>
                <a:ea typeface="+mn-ea"/>
              </a:rPr>
              <a:t>UC(V12.6.6.1046)</a:t>
            </a:r>
            <a:r>
              <a:rPr lang="zh-CN" altLang="en-US" sz="1800" dirty="0">
                <a:latin typeface="+mn-ea"/>
                <a:ea typeface="+mn-ea"/>
              </a:rPr>
              <a:t>， </a:t>
            </a:r>
            <a:r>
              <a:rPr lang="en-US" altLang="zh-CN" sz="1800" dirty="0">
                <a:latin typeface="+mn-ea"/>
                <a:ea typeface="+mn-ea"/>
              </a:rPr>
              <a:t>QQ(V9.7.1.5324)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buAutoNum type="arabicPeriod" startAt="2"/>
            </a:pPr>
            <a:r>
              <a:rPr lang="zh-CN" altLang="en-US" dirty="0" smtClean="0"/>
              <a:t>测试对比内容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smtClean="0">
                <a:latin typeface="+mn-ea"/>
                <a:ea typeface="+mn-ea"/>
              </a:rPr>
              <a:t>      1.</a:t>
            </a:r>
            <a:r>
              <a:rPr lang="zh-CN" altLang="en-US" sz="1600" dirty="0" smtClean="0">
                <a:latin typeface="+mn-ea"/>
                <a:ea typeface="+mn-ea"/>
              </a:rPr>
              <a:t>首帧速度（测试浏览器打开网页出现首块内容的时间，用户感知为打开网页的快慢）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  <a:ea typeface="+mn-ea"/>
              </a:rPr>
              <a:t>       </a:t>
            </a:r>
            <a:r>
              <a:rPr lang="en-US" altLang="zh-CN" sz="1600" dirty="0" smtClean="0">
                <a:latin typeface="+mn-ea"/>
                <a:ea typeface="+mn-ea"/>
              </a:rPr>
              <a:t>2.</a:t>
            </a:r>
            <a:r>
              <a:rPr lang="zh-CN" altLang="en-US" sz="1600" dirty="0">
                <a:latin typeface="+mn-ea"/>
                <a:ea typeface="+mn-ea"/>
              </a:rPr>
              <a:t>连通率（测试浏览器打开网页的成功率，用户感知为是否能正常打开网页）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      3.</a:t>
            </a:r>
            <a:r>
              <a:rPr lang="zh-CN" altLang="zh-CN" sz="1600" dirty="0">
                <a:latin typeface="+mn-ea"/>
                <a:ea typeface="+mn-ea"/>
              </a:rPr>
              <a:t>流畅性</a:t>
            </a:r>
            <a:r>
              <a:rPr lang="zh-CN" altLang="en-US" sz="1600" dirty="0" smtClean="0">
                <a:latin typeface="+mn-ea"/>
                <a:ea typeface="+mn-ea"/>
              </a:rPr>
              <a:t>（测试浏览器滑动网页的帧率及各种动画、交互的性能，用户感知</a:t>
            </a:r>
            <a:r>
              <a:rPr lang="zh-CN" altLang="en-US" sz="1600" dirty="0" smtClean="0">
                <a:latin typeface="+mn-ea"/>
                <a:ea typeface="+mn-ea"/>
              </a:rPr>
              <a:t>为网页</a:t>
            </a:r>
            <a:r>
              <a:rPr lang="zh-CN" altLang="en-US" sz="1600" dirty="0" smtClean="0">
                <a:latin typeface="+mn-ea"/>
                <a:ea typeface="+mn-ea"/>
              </a:rPr>
              <a:t>的流畅度）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       4.</a:t>
            </a:r>
            <a:r>
              <a:rPr lang="zh-CN" altLang="en-US" sz="1600" dirty="0" smtClean="0">
                <a:latin typeface="+mn-ea"/>
                <a:ea typeface="+mn-ea"/>
              </a:rPr>
              <a:t>性能跑分（测试浏览器</a:t>
            </a:r>
            <a:r>
              <a:rPr lang="en-US" altLang="zh-CN" sz="1600" dirty="0" smtClean="0">
                <a:latin typeface="+mn-ea"/>
                <a:ea typeface="+mn-ea"/>
              </a:rPr>
              <a:t>HTML5</a:t>
            </a:r>
            <a:r>
              <a:rPr lang="zh-CN" altLang="en-US" sz="1600" dirty="0" smtClean="0">
                <a:latin typeface="+mn-ea"/>
                <a:ea typeface="+mn-ea"/>
              </a:rPr>
              <a:t>支持度、</a:t>
            </a:r>
            <a:r>
              <a:rPr lang="en-US" altLang="zh-CN" sz="1600" dirty="0" smtClean="0">
                <a:latin typeface="+mn-ea"/>
                <a:ea typeface="+mn-ea"/>
              </a:rPr>
              <a:t>JS</a:t>
            </a:r>
            <a:r>
              <a:rPr lang="zh-CN" altLang="en-US" sz="1600" dirty="0" smtClean="0">
                <a:latin typeface="+mn-ea"/>
                <a:ea typeface="+mn-ea"/>
              </a:rPr>
              <a:t>性能，这些指标影响网页展示的正确性和响应速度）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  <a:ea typeface="+mn-ea"/>
              </a:rPr>
              <a:t>       </a:t>
            </a:r>
            <a:r>
              <a:rPr lang="en-US" altLang="zh-CN" sz="1600" dirty="0" smtClean="0">
                <a:latin typeface="+mn-ea"/>
                <a:ea typeface="+mn-ea"/>
              </a:rPr>
              <a:t>5.</a:t>
            </a:r>
            <a:r>
              <a:rPr lang="zh-CN" altLang="en-US" sz="1600" dirty="0" smtClean="0">
                <a:latin typeface="+mn-ea"/>
                <a:ea typeface="+mn-ea"/>
              </a:rPr>
              <a:t>页面</a:t>
            </a:r>
            <a:r>
              <a:rPr lang="zh-CN" altLang="en-US" sz="1600" dirty="0" smtClean="0">
                <a:latin typeface="+mn-ea"/>
                <a:ea typeface="+mn-ea"/>
                <a:sym typeface="+mn-ea"/>
              </a:rPr>
              <a:t>内存（测试浏览器打开网页的内存占用情况）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  <a:ea typeface="+mn-ea"/>
                <a:sym typeface="+mn-ea"/>
              </a:rPr>
              <a:t>       </a:t>
            </a:r>
            <a:r>
              <a:rPr lang="en-US" altLang="zh-CN" sz="1600" dirty="0" smtClean="0">
                <a:latin typeface="+mn-ea"/>
                <a:ea typeface="+mn-ea"/>
              </a:rPr>
              <a:t>6.</a:t>
            </a:r>
            <a:r>
              <a:rPr lang="zh-CN" altLang="en-US" sz="1600" dirty="0" smtClean="0">
                <a:latin typeface="+mn-ea"/>
                <a:ea typeface="+mn-ea"/>
              </a:rPr>
              <a:t>视频首帧速度（测试浏览器打开视频出现首个画面的速度，用户感知为点击视频</a:t>
            </a:r>
            <a:r>
              <a:rPr lang="zh-CN" altLang="en-US" sz="1600" dirty="0" smtClean="0">
                <a:latin typeface="+mn-ea"/>
                <a:ea typeface="+mn-ea"/>
              </a:rPr>
              <a:t>后播放</a:t>
            </a:r>
            <a:r>
              <a:rPr lang="zh-CN" altLang="en-US" sz="1600" dirty="0" smtClean="0">
                <a:latin typeface="+mn-ea"/>
                <a:ea typeface="+mn-ea"/>
              </a:rPr>
              <a:t>的快慢）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  <a:ea typeface="+mn-ea"/>
              </a:rPr>
              <a:t>       </a:t>
            </a:r>
            <a:r>
              <a:rPr lang="en-US" altLang="zh-CN" sz="1600" dirty="0" smtClean="0">
                <a:latin typeface="+mn-ea"/>
                <a:ea typeface="+mn-ea"/>
              </a:rPr>
              <a:t>7.</a:t>
            </a:r>
            <a:r>
              <a:rPr lang="zh-CN" altLang="en-US" sz="1600" dirty="0" smtClean="0">
                <a:latin typeface="+mn-ea"/>
                <a:ea typeface="+mn-ea"/>
              </a:rPr>
              <a:t>多媒体格式支持（测试浏览器对各种多媒体格式的支持程度，影响多媒体播放成功率）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+mn-ea"/>
                <a:ea typeface="+mn-ea"/>
              </a:rPr>
              <a:t>       </a:t>
            </a:r>
            <a:r>
              <a:rPr lang="en-US" altLang="zh-CN" sz="1600" dirty="0" smtClean="0">
                <a:latin typeface="+mn-ea"/>
                <a:ea typeface="+mn-ea"/>
              </a:rPr>
              <a:t>8.</a:t>
            </a:r>
            <a:r>
              <a:rPr lang="zh-CN" altLang="en-US" sz="1600" dirty="0" smtClean="0">
                <a:latin typeface="+mn-ea"/>
                <a:ea typeface="+mn-ea"/>
              </a:rPr>
              <a:t>多媒体播放成功率（测试浏览器打开网页多媒体的成功率，用户感知为是否能正常播放多媒体）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33051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测试方案介绍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824230" y="1901825"/>
          <a:ext cx="10934065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235"/>
                <a:gridCol w="879983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测试项目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测试方法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+mn-ea"/>
                          <a:sym typeface="+mn-ea"/>
                        </a:rPr>
                        <a:t>首帧速度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4G/wifi（代理、直连）条件下，测试TOP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25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网站首帧耗时。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+mn-ea"/>
                          <a:sym typeface="+mn-ea"/>
                        </a:rPr>
                        <a:t>连通率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4G/wifi（代理、直连）条件下，测试TOP1000 url，按域名去重（最多保留5个）链接，去除无效网站（竞品都无法打开的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url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）。10s未打开或出错的PV/总PV。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流畅性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在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6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种类型的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TOP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网站上使用高端、低端机型进行慢速拖动和快速滚动测试流畅性。使用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MotionMark、Speedomoter、WebGL 3D测试网站进行跑分测试渲染性能。</a:t>
                      </a:r>
                      <a:endParaRPr lang="zh-CN" altLang="en-US" sz="1600">
                        <a:latin typeface="华文细黑" panose="02010600040101010101" charset="-122"/>
                        <a:ea typeface="华文细黑" panose="02010600040101010101" charset="-122"/>
                        <a:cs typeface="华文细黑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+mn-ea"/>
                          <a:sym typeface="+mn-ea"/>
                        </a:rPr>
                        <a:t>性能跑分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使用HTML5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Test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测试网站测试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HTML5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兼容性、使用ARES-6 JS测试网站测试</a:t>
                      </a:r>
                      <a:r>
                        <a:rPr lang="en-US" altLang="zh-CN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JS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性能。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+mn-ea"/>
                          <a:sym typeface="+mn-ea"/>
                        </a:rPr>
                        <a:t>页面内存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测试图片、资讯、视频网站及多标签页下等11个场景前后台内存。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+mn-ea"/>
                          <a:sym typeface="+mn-ea"/>
                        </a:rPr>
                        <a:t>视频首帧速度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4G/wifi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  <a:sym typeface="+mn-ea"/>
                        </a:rPr>
                        <a:t>（代理）</a:t>
                      </a: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条件下，测试TOP10 视频站点链接。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+mn-ea"/>
                          <a:sym typeface="+mn-ea"/>
                        </a:rPr>
                        <a:t>多媒体格式支持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观察不同音/视频源组合的视频是否可以正常播放，现有测试网址：203个。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+mn-ea"/>
                          <a:sym typeface="+mn-ea"/>
                        </a:rPr>
                        <a:t>多媒体播放成功率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华文细黑" panose="02010600040101010101" charset="-122"/>
                          <a:ea typeface="华文细黑" panose="02010600040101010101" charset="-122"/>
                          <a:cs typeface="华文细黑" panose="02010600040101010101" charset="-122"/>
                        </a:rPr>
                        <a:t>4G/wifi（代理）条件下，测试TOP500 url,按域名去重（最多保留5个）链接。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5817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首帧速度（代理）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4370" y="5752465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胜出</a:t>
            </a:r>
            <a:r>
              <a:rPr lang="en-US" altLang="zh-CN"/>
              <a:t>20</a:t>
            </a:r>
            <a:r>
              <a:rPr lang="zh-CN" altLang="en-US"/>
              <a:t>次，</a:t>
            </a:r>
            <a:r>
              <a:rPr lang="en-US" altLang="zh-CN">
                <a:sym typeface="+mn-ea"/>
              </a:rPr>
              <a:t>UC</a:t>
            </a:r>
            <a:r>
              <a:rPr lang="zh-CN" altLang="en-US">
                <a:sym typeface="+mn-ea"/>
              </a:rPr>
              <a:t>胜出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次，</a:t>
            </a:r>
            <a:r>
              <a:rPr lang="en-US" altLang="zh-CN"/>
              <a:t>QQ</a:t>
            </a:r>
            <a:r>
              <a:rPr lang="zh-CN" altLang="en-US"/>
              <a:t>胜出</a:t>
            </a:r>
            <a:r>
              <a:rPr lang="en-US" altLang="zh-CN"/>
              <a:t>23</a:t>
            </a:r>
            <a:r>
              <a:rPr lang="zh-CN" altLang="en-US"/>
              <a:t>次。</a:t>
            </a:r>
            <a:r>
              <a:rPr lang="en-US" altLang="zh-CN"/>
              <a:t>vivo</a:t>
            </a:r>
            <a:r>
              <a:rPr lang="zh-CN" altLang="en-US"/>
              <a:t>略差于</a:t>
            </a:r>
            <a:r>
              <a:rPr lang="en-US" altLang="zh-CN"/>
              <a:t>QQ</a:t>
            </a:r>
            <a:r>
              <a:rPr lang="zh-CN" altLang="en-US"/>
              <a:t>，明显优于</a:t>
            </a:r>
            <a:r>
              <a:rPr lang="en-US" altLang="zh-CN"/>
              <a:t>UC</a:t>
            </a:r>
            <a:r>
              <a:rPr lang="zh-CN" altLang="en-US"/>
              <a:t>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417820" y="5480050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</a:t>
            </a:r>
            <a:r>
              <a:rPr lang="zh-CN" altLang="en-US" sz="1200" dirty="0" smtClean="0">
                <a:sym typeface="+mn-ea"/>
              </a:rPr>
              <a:t>数值越低代表速度越快。</a:t>
            </a:r>
            <a:endParaRPr lang="zh-CN" altLang="en-US" sz="1200" dirty="0" smtClean="0"/>
          </a:p>
        </p:txBody>
      </p:sp>
      <p:graphicFrame>
        <p:nvGraphicFramePr>
          <p:cNvPr id="5" name="图表 4"/>
          <p:cNvGraphicFramePr>
            <a:graphicFrameLocks noChangeAspect="1"/>
          </p:cNvGraphicFramePr>
          <p:nvPr/>
        </p:nvGraphicFramePr>
        <p:xfrm>
          <a:off x="1542098" y="1014413"/>
          <a:ext cx="9860756" cy="449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5817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首帧速度（直连）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4370" y="5752465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胜出</a:t>
            </a:r>
            <a:r>
              <a:rPr lang="en-US" altLang="zh-CN"/>
              <a:t>18</a:t>
            </a:r>
            <a:r>
              <a:rPr lang="zh-CN" altLang="en-US"/>
              <a:t>次，</a:t>
            </a:r>
            <a:r>
              <a:rPr lang="en-US" altLang="zh-CN"/>
              <a:t>UC</a:t>
            </a:r>
            <a:r>
              <a:rPr lang="zh-CN" altLang="en-US"/>
              <a:t>胜出</a:t>
            </a:r>
            <a:r>
              <a:rPr lang="en-US" altLang="zh-CN"/>
              <a:t>16</a:t>
            </a:r>
            <a:r>
              <a:rPr lang="zh-CN" altLang="en-US"/>
              <a:t>次，</a:t>
            </a:r>
            <a:r>
              <a:rPr lang="en-US" altLang="zh-CN"/>
              <a:t>QQ</a:t>
            </a:r>
            <a:r>
              <a:rPr lang="zh-CN" altLang="en-US"/>
              <a:t>胜出</a:t>
            </a:r>
            <a:r>
              <a:rPr lang="en-US" altLang="zh-CN"/>
              <a:t>16</a:t>
            </a:r>
            <a:r>
              <a:rPr lang="zh-CN" altLang="en-US"/>
              <a:t>次。</a:t>
            </a:r>
            <a:r>
              <a:rPr lang="en-US" altLang="zh-CN"/>
              <a:t>vivo</a:t>
            </a:r>
            <a:r>
              <a:rPr lang="zh-CN" altLang="en-US"/>
              <a:t>略优于竞品。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5417820" y="5480050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</a:t>
            </a:r>
            <a:r>
              <a:rPr lang="zh-CN" altLang="en-US" sz="1200" dirty="0" smtClean="0">
                <a:sym typeface="+mn-ea"/>
              </a:rPr>
              <a:t>数值越低代表速度越快。</a:t>
            </a:r>
            <a:endParaRPr lang="zh-CN" altLang="en-US" sz="1200" dirty="0" smtClean="0"/>
          </a:p>
        </p:txBody>
      </p:sp>
      <p:graphicFrame>
        <p:nvGraphicFramePr>
          <p:cNvPr id="5" name="图表 4"/>
          <p:cNvGraphicFramePr>
            <a:graphicFrameLocks noChangeAspect="1"/>
          </p:cNvGraphicFramePr>
          <p:nvPr/>
        </p:nvGraphicFramePr>
        <p:xfrm>
          <a:off x="1556703" y="979805"/>
          <a:ext cx="9869333" cy="4579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2B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-1" fmla="*/ 18984824 w 19575949"/>
                <a:gd name="connsiteY0-2" fmla="*/ 0 h 1182250"/>
                <a:gd name="connsiteX1-3" fmla="*/ 19575949 w 19575949"/>
                <a:gd name="connsiteY1-4" fmla="*/ 591125 h 1182250"/>
                <a:gd name="connsiteX2-5" fmla="*/ 18984824 w 19575949"/>
                <a:gd name="connsiteY2-6" fmla="*/ 1182250 h 1182250"/>
                <a:gd name="connsiteX3-7" fmla="*/ 18906855 w 19575949"/>
                <a:gd name="connsiteY3-8" fmla="*/ 1174390 h 1182250"/>
                <a:gd name="connsiteX4-9" fmla="*/ 16539100 w 19575949"/>
                <a:gd name="connsiteY4-10" fmla="*/ 1174390 h 1182250"/>
                <a:gd name="connsiteX5-11" fmla="*/ 0 w 19575949"/>
                <a:gd name="connsiteY5-12" fmla="*/ 112703 h 1182250"/>
                <a:gd name="connsiteX6-13" fmla="*/ 18906855 w 19575949"/>
                <a:gd name="connsiteY6-14" fmla="*/ 7860 h 1182250"/>
                <a:gd name="connsiteX7" fmla="*/ 18984824 w 19575949"/>
                <a:gd name="connsiteY7" fmla="*/ 0 h 1182250"/>
                <a:gd name="connsiteX0-15" fmla="*/ 18984826 w 19575951"/>
                <a:gd name="connsiteY0-16" fmla="*/ 0 h 1182250"/>
                <a:gd name="connsiteX1-17" fmla="*/ 19575951 w 19575951"/>
                <a:gd name="connsiteY1-18" fmla="*/ 591125 h 1182250"/>
                <a:gd name="connsiteX2-19" fmla="*/ 18984826 w 19575951"/>
                <a:gd name="connsiteY2-20" fmla="*/ 1182250 h 1182250"/>
                <a:gd name="connsiteX3-21" fmla="*/ 18906857 w 19575951"/>
                <a:gd name="connsiteY3-22" fmla="*/ 1174390 h 1182250"/>
                <a:gd name="connsiteX4-23" fmla="*/ 0 w 19575951"/>
                <a:gd name="connsiteY4-24" fmla="*/ 1148181 h 1182250"/>
                <a:gd name="connsiteX5-25" fmla="*/ 2 w 19575951"/>
                <a:gd name="connsiteY5-26" fmla="*/ 112703 h 1182250"/>
                <a:gd name="connsiteX6-27" fmla="*/ 18906857 w 19575951"/>
                <a:gd name="connsiteY6-28" fmla="*/ 7860 h 1182250"/>
                <a:gd name="connsiteX7-29" fmla="*/ 18984826 w 19575951"/>
                <a:gd name="connsiteY7-30" fmla="*/ 0 h 118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29" y="connsiteY7-30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27688" y="222291"/>
              <a:ext cx="650240" cy="58356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TextBox 41"/>
            <p:cNvSpPr txBox="1"/>
            <p:nvPr/>
          </p:nvSpPr>
          <p:spPr>
            <a:xfrm>
              <a:off x="1969590" y="301131"/>
              <a:ext cx="4293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竞品对比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数据分析对比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-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sym typeface="+mn-ea"/>
                </a:rPr>
                <a:t>连通率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008C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动作按钮: 上一张 15">
            <a:hlinkClick r:id="" action="ppaction://hlinkshowjump?jump=lastslideviewed" highlightClick="1"/>
          </p:cNvPr>
          <p:cNvSpPr/>
          <p:nvPr/>
        </p:nvSpPr>
        <p:spPr>
          <a:xfrm>
            <a:off x="12240000" y="324000"/>
            <a:ext cx="432048" cy="432000"/>
          </a:xfrm>
          <a:prstGeom prst="actionButtonReturn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4370" y="5752465"/>
            <a:ext cx="902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测试结果：</a:t>
            </a:r>
            <a:r>
              <a:rPr lang="en-US" altLang="zh-CN"/>
              <a:t>vivo</a:t>
            </a:r>
            <a:r>
              <a:rPr lang="zh-CN" altLang="en-US"/>
              <a:t>整体优于竞品。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5130800" y="5408295"/>
            <a:ext cx="307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注：数值越高代表连通率越好。</a:t>
            </a:r>
          </a:p>
        </p:txBody>
      </p:sp>
      <p:graphicFrame>
        <p:nvGraphicFramePr>
          <p:cNvPr id="6" name="图表 5"/>
          <p:cNvGraphicFramePr>
            <a:graphicFrameLocks noChangeAspect="1"/>
          </p:cNvGraphicFramePr>
          <p:nvPr/>
        </p:nvGraphicFramePr>
        <p:xfrm>
          <a:off x="2650808" y="1527810"/>
          <a:ext cx="7678110" cy="385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bdd7de3-c3d6-4051-8b08-56b765f60596}"/>
</p:tagLst>
</file>

<file path=ppt/theme/theme1.xml><?xml version="1.0" encoding="utf-8"?>
<a:theme xmlns:a="http://schemas.openxmlformats.org/drawingml/2006/main" name="第一PPT，www.1ppt.co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2681</Words>
  <Application>Microsoft Office PowerPoint</Application>
  <PresentationFormat>自定义</PresentationFormat>
  <Paragraphs>325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方正兰亭粗黑_GBK</vt:lpstr>
      <vt:lpstr>华文细黑</vt:lpstr>
      <vt:lpstr>宋体</vt:lpstr>
      <vt:lpstr>微软雅黑</vt:lpstr>
      <vt:lpstr>Arial</vt:lpstr>
      <vt:lpstr>Calibri</vt:lpstr>
      <vt:lpstr>Cambria Math</vt:lpstr>
      <vt:lpstr>Franklin Gothic Book</vt:lpstr>
      <vt:lpstr>Franklin Gothic Medium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/>
  <cp:revision>657</cp:revision>
  <dcterms:created xsi:type="dcterms:W3CDTF">2016-09-15T16:21:00Z</dcterms:created>
  <dcterms:modified xsi:type="dcterms:W3CDTF">2019-10-23T13:07:55Z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