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32"/>
  </p:notesMasterIdLst>
  <p:sldIdLst>
    <p:sldId id="257" r:id="rId4"/>
    <p:sldId id="299" r:id="rId5"/>
    <p:sldId id="288" r:id="rId6"/>
    <p:sldId id="326" r:id="rId7"/>
    <p:sldId id="293" r:id="rId8"/>
    <p:sldId id="315" r:id="rId9"/>
    <p:sldId id="364" r:id="rId10"/>
    <p:sldId id="389" r:id="rId11"/>
    <p:sldId id="316" r:id="rId12"/>
    <p:sldId id="358" r:id="rId13"/>
    <p:sldId id="360" r:id="rId14"/>
    <p:sldId id="361" r:id="rId15"/>
    <p:sldId id="363" r:id="rId16"/>
    <p:sldId id="373" r:id="rId17"/>
    <p:sldId id="304" r:id="rId18"/>
    <p:sldId id="351" r:id="rId19"/>
    <p:sldId id="365" r:id="rId20"/>
    <p:sldId id="366" r:id="rId21"/>
    <p:sldId id="367" r:id="rId22"/>
    <p:sldId id="368" r:id="rId23"/>
    <p:sldId id="369" r:id="rId24"/>
    <p:sldId id="370" r:id="rId25"/>
    <p:sldId id="372" r:id="rId26"/>
    <p:sldId id="305" r:id="rId27"/>
    <p:sldId id="347" r:id="rId28"/>
    <p:sldId id="306" r:id="rId29"/>
    <p:sldId id="357" r:id="rId30"/>
    <p:sldId id="27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5105;&#30340;&#25991;&#26723;\10938098\Documents\vchat\ChatFiles\&#20869;&#26680;&#31454;&#21697;&#23545;&#27604;&#27979;&#35797;&#32467;&#26524;-6&#26376;-&#20869;&#26680;V2.5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0938098\Documents\vchat\ChatFiles\&#20869;&#26680;&#31454;&#21697;&#23545;&#27604;&#27979;&#35797;&#32467;&#26524;-6&#26376;-&#20869;&#26680;V2.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0938098\Documents\vchat\ChatFiles\&#20869;&#26680;&#31454;&#21697;&#23545;&#27604;&#27979;&#35797;&#32467;&#26524;-6&#26376;-&#20869;&#26680;V2.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5105;&#30340;&#25991;&#26723;\10938098\Documents\vchat\ChatFiles\&#20869;&#26680;&#31454;&#21697;&#23545;&#27604;&#27979;&#35797;&#32467;&#26524;-6&#26376;-&#20869;&#26680;V2.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5105;&#30340;&#25991;&#26723;\10938098\Documents\vchat\ChatFiles\&#20869;&#26680;&#31454;&#21697;&#23545;&#27604;&#27979;&#35797;&#32467;&#26524;-6&#26376;-&#20869;&#26680;V2.5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105;&#30340;&#25991;&#26723;\10938098\Documents\vchat\ChatFiles\&#20869;&#26680;&#31454;&#21697;&#23545;&#27604;&#27979;&#35797;&#32467;&#26524;-6&#26376;-&#20869;&#26680;V2.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网页打开时间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内核类!$B$1</c:f>
              <c:strCache>
                <c:ptCount val="1"/>
                <c:pt idx="0">
                  <c:v>vivo_2.5</c:v>
                </c:pt>
              </c:strCache>
            </c:strRef>
          </c:tx>
          <c:invertIfNegative val="0"/>
          <c:cat>
            <c:strRef>
              <c:f>内核类!$A$2:$A$13</c:f>
              <c:strCache>
                <c:ptCount val="12"/>
                <c:pt idx="0">
                  <c:v>m.iqiyi.com</c:v>
                </c:pt>
                <c:pt idx="1">
                  <c:v>tieba.baidu.com</c:v>
                </c:pt>
                <c:pt idx="2">
                  <c:v>m.baidu.com</c:v>
                </c:pt>
                <c:pt idx="3">
                  <c:v>h5.m.taobao.com</c:v>
                </c:pt>
                <c:pt idx="4">
                  <c:v>v.html5.qq.com</c:v>
                </c:pt>
                <c:pt idx="5">
                  <c:v>m.sohu.com</c:v>
                </c:pt>
                <c:pt idx="6">
                  <c:v>m.31xs.org</c:v>
                </c:pt>
                <c:pt idx="7">
                  <c:v>m.v.qq.com</c:v>
                </c:pt>
                <c:pt idx="8">
                  <c:v>shop.vivo.com.cn</c:v>
                </c:pt>
                <c:pt idx="9">
                  <c:v>m.ctrip.com</c:v>
                </c:pt>
                <c:pt idx="10">
                  <c:v>m.autohome.com.cn</c:v>
                </c:pt>
                <c:pt idx="11">
                  <c:v>wap.xxbiquge.com</c:v>
                </c:pt>
              </c:strCache>
            </c:strRef>
          </c:cat>
          <c:val>
            <c:numRef>
              <c:f>内核类!$B$2:$B$13</c:f>
              <c:numCache>
                <c:formatCode>General</c:formatCode>
                <c:ptCount val="12"/>
                <c:pt idx="0">
                  <c:v>0.45380100000000001</c:v>
                </c:pt>
                <c:pt idx="1">
                  <c:v>0.60277784999999995</c:v>
                </c:pt>
                <c:pt idx="2">
                  <c:v>0.4583333</c:v>
                </c:pt>
                <c:pt idx="3">
                  <c:v>0.77716044444444399</c:v>
                </c:pt>
                <c:pt idx="4">
                  <c:v>0.95029242105263201</c:v>
                </c:pt>
                <c:pt idx="5">
                  <c:v>0.40166675000000002</c:v>
                </c:pt>
                <c:pt idx="6">
                  <c:v>0.60499999999999998</c:v>
                </c:pt>
                <c:pt idx="7">
                  <c:v>0.29111124999999999</c:v>
                </c:pt>
                <c:pt idx="8">
                  <c:v>0.39111115000000002</c:v>
                </c:pt>
                <c:pt idx="9">
                  <c:v>0.27166689999999999</c:v>
                </c:pt>
                <c:pt idx="10">
                  <c:v>0.29666674999999998</c:v>
                </c:pt>
                <c:pt idx="11">
                  <c:v>0.56666670588235302</c:v>
                </c:pt>
              </c:numCache>
            </c:numRef>
          </c:val>
        </c:ser>
        <c:ser>
          <c:idx val="1"/>
          <c:order val="1"/>
          <c:tx>
            <c:strRef>
              <c:f>内核类!$C$1</c:f>
              <c:strCache>
                <c:ptCount val="1"/>
                <c:pt idx="0">
                  <c:v>UC_12.0.2.982</c:v>
                </c:pt>
              </c:strCache>
            </c:strRef>
          </c:tx>
          <c:invertIfNegative val="0"/>
          <c:cat>
            <c:strRef>
              <c:f>内核类!$A$2:$A$13</c:f>
              <c:strCache>
                <c:ptCount val="12"/>
                <c:pt idx="0">
                  <c:v>m.iqiyi.com</c:v>
                </c:pt>
                <c:pt idx="1">
                  <c:v>tieba.baidu.com</c:v>
                </c:pt>
                <c:pt idx="2">
                  <c:v>m.baidu.com</c:v>
                </c:pt>
                <c:pt idx="3">
                  <c:v>h5.m.taobao.com</c:v>
                </c:pt>
                <c:pt idx="4">
                  <c:v>v.html5.qq.com</c:v>
                </c:pt>
                <c:pt idx="5">
                  <c:v>m.sohu.com</c:v>
                </c:pt>
                <c:pt idx="6">
                  <c:v>m.31xs.org</c:v>
                </c:pt>
                <c:pt idx="7">
                  <c:v>m.v.qq.com</c:v>
                </c:pt>
                <c:pt idx="8">
                  <c:v>shop.vivo.com.cn</c:v>
                </c:pt>
                <c:pt idx="9">
                  <c:v>m.ctrip.com</c:v>
                </c:pt>
                <c:pt idx="10">
                  <c:v>m.autohome.com.cn</c:v>
                </c:pt>
                <c:pt idx="11">
                  <c:v>wap.xxbiquge.com</c:v>
                </c:pt>
              </c:strCache>
            </c:strRef>
          </c:cat>
          <c:val>
            <c:numRef>
              <c:f>内核类!$C$2:$C$13</c:f>
              <c:numCache>
                <c:formatCode>General</c:formatCode>
                <c:ptCount val="12"/>
                <c:pt idx="0">
                  <c:v>0.32999990000000001</c:v>
                </c:pt>
                <c:pt idx="1">
                  <c:v>0.34722219999999998</c:v>
                </c:pt>
                <c:pt idx="2">
                  <c:v>0.39444439999999997</c:v>
                </c:pt>
                <c:pt idx="3">
                  <c:v>0.87098766666666705</c:v>
                </c:pt>
                <c:pt idx="4">
                  <c:v>0.7472221</c:v>
                </c:pt>
                <c:pt idx="5">
                  <c:v>0.54999989999999999</c:v>
                </c:pt>
                <c:pt idx="6">
                  <c:v>0.67309931578947402</c:v>
                </c:pt>
                <c:pt idx="7">
                  <c:v>0.66388884999999997</c:v>
                </c:pt>
                <c:pt idx="8">
                  <c:v>0.34777775</c:v>
                </c:pt>
                <c:pt idx="9">
                  <c:v>0.67055545000000005</c:v>
                </c:pt>
                <c:pt idx="10">
                  <c:v>0.30555559999999998</c:v>
                </c:pt>
                <c:pt idx="11">
                  <c:v>0.56198826315789496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6503920"/>
        <c:axId val="246504304"/>
      </c:barChart>
      <c:catAx>
        <c:axId val="2465039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6504304"/>
        <c:crosses val="autoZero"/>
        <c:auto val="1"/>
        <c:lblAlgn val="ctr"/>
        <c:lblOffset val="100"/>
        <c:noMultiLvlLbl val="0"/>
      </c:catAx>
      <c:valAx>
        <c:axId val="2465043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6503920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联通率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vivo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0.00%</c:formatCode>
                <c:ptCount val="1"/>
                <c:pt idx="0">
                  <c:v>0.878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0.00%</c:formatCode>
                <c:ptCount val="1"/>
                <c:pt idx="0">
                  <c:v>0.88100000000000001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qq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0.00%</c:formatCode>
                <c:ptCount val="1"/>
                <c:pt idx="0">
                  <c:v>0.88200000000000001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440888"/>
        <c:axId val="212441280"/>
      </c:barChart>
      <c:catAx>
        <c:axId val="2124408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441280"/>
        <c:crosses val="autoZero"/>
        <c:auto val="1"/>
        <c:lblAlgn val="ctr"/>
        <c:lblOffset val="100"/>
        <c:noMultiLvlLbl val="0"/>
      </c:catAx>
      <c:valAx>
        <c:axId val="21244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440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PD1728</a:t>
            </a:r>
            <a:r>
              <a:rPr lang="zh-CN" altLang="en-US"/>
              <a:t>帧率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网页流畅度!$F$2</c:f>
              <c:strCache>
                <c:ptCount val="1"/>
                <c:pt idx="0">
                  <c:v>vivo_5.4.50 #25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网页流畅度!$S$4:$S$15</c:f>
              <c:strCache>
                <c:ptCount val="11"/>
                <c:pt idx="0">
                  <c:v>sina.cn</c:v>
                </c:pt>
                <c:pt idx="2">
                  <c:v>m.iqiyi.com</c:v>
                </c:pt>
                <c:pt idx="4">
                  <c:v>pic.sogou.com</c:v>
                </c:pt>
                <c:pt idx="6">
                  <c:v>www.tmall.com</c:v>
                </c:pt>
                <c:pt idx="8">
                  <c:v>m.baidu.com</c:v>
                </c:pt>
                <c:pt idx="10">
                  <c:v>www.sina.com.cn</c:v>
                </c:pt>
              </c:strCache>
            </c:strRef>
          </c:cat>
          <c:val>
            <c:numRef>
              <c:f>网页流畅度!$T$4:$T$15</c:f>
              <c:numCache>
                <c:formatCode>General</c:formatCode>
                <c:ptCount val="12"/>
                <c:pt idx="0">
                  <c:v>59.199773333333297</c:v>
                </c:pt>
                <c:pt idx="2">
                  <c:v>59.562263333333298</c:v>
                </c:pt>
                <c:pt idx="4">
                  <c:v>59.6527666666667</c:v>
                </c:pt>
                <c:pt idx="6">
                  <c:v>59.663223333333299</c:v>
                </c:pt>
                <c:pt idx="8">
                  <c:v>59.6520266666667</c:v>
                </c:pt>
                <c:pt idx="10">
                  <c:v>59.809536666666702</c:v>
                </c:pt>
              </c:numCache>
            </c:numRef>
          </c:val>
        </c:ser>
        <c:ser>
          <c:idx val="1"/>
          <c:order val="1"/>
          <c:tx>
            <c:strRef>
              <c:f>网页流畅度!$J$2</c:f>
              <c:strCache>
                <c:ptCount val="1"/>
                <c:pt idx="0">
                  <c:v>UC(V12.0.2.982)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网页流畅度!$S$4:$S$15</c:f>
              <c:strCache>
                <c:ptCount val="11"/>
                <c:pt idx="0">
                  <c:v>sina.cn</c:v>
                </c:pt>
                <c:pt idx="2">
                  <c:v>m.iqiyi.com</c:v>
                </c:pt>
                <c:pt idx="4">
                  <c:v>pic.sogou.com</c:v>
                </c:pt>
                <c:pt idx="6">
                  <c:v>www.tmall.com</c:v>
                </c:pt>
                <c:pt idx="8">
                  <c:v>m.baidu.com</c:v>
                </c:pt>
                <c:pt idx="10">
                  <c:v>www.sina.com.cn</c:v>
                </c:pt>
              </c:strCache>
            </c:strRef>
          </c:cat>
          <c:val>
            <c:numRef>
              <c:f>网页流畅度!$U$4:$U$15</c:f>
              <c:numCache>
                <c:formatCode>General</c:formatCode>
                <c:ptCount val="12"/>
                <c:pt idx="0">
                  <c:v>59.19556</c:v>
                </c:pt>
                <c:pt idx="2">
                  <c:v>59.62865</c:v>
                </c:pt>
                <c:pt idx="4">
                  <c:v>59.725893333333303</c:v>
                </c:pt>
                <c:pt idx="6">
                  <c:v>59.65363</c:v>
                </c:pt>
                <c:pt idx="8">
                  <c:v>59.720223333333301</c:v>
                </c:pt>
                <c:pt idx="10">
                  <c:v>59.534999999999997</c:v>
                </c:pt>
              </c:numCache>
            </c:numRef>
          </c:val>
        </c:ser>
        <c:ser>
          <c:idx val="2"/>
          <c:order val="2"/>
          <c:tx>
            <c:strRef>
              <c:f>网页流畅度!$N$2</c:f>
              <c:strCache>
                <c:ptCount val="1"/>
                <c:pt idx="0">
                  <c:v>QQ(8.5.0.4220)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网页流畅度!$S$4:$S$15</c:f>
              <c:strCache>
                <c:ptCount val="11"/>
                <c:pt idx="0">
                  <c:v>sina.cn</c:v>
                </c:pt>
                <c:pt idx="2">
                  <c:v>m.iqiyi.com</c:v>
                </c:pt>
                <c:pt idx="4">
                  <c:v>pic.sogou.com</c:v>
                </c:pt>
                <c:pt idx="6">
                  <c:v>www.tmall.com</c:v>
                </c:pt>
                <c:pt idx="8">
                  <c:v>m.baidu.com</c:v>
                </c:pt>
                <c:pt idx="10">
                  <c:v>www.sina.com.cn</c:v>
                </c:pt>
              </c:strCache>
            </c:strRef>
          </c:cat>
          <c:val>
            <c:numRef>
              <c:f>网页流畅度!$V$4:$V$15</c:f>
              <c:numCache>
                <c:formatCode>General</c:formatCode>
                <c:ptCount val="12"/>
                <c:pt idx="0">
                  <c:v>58.362432661742702</c:v>
                </c:pt>
                <c:pt idx="2">
                  <c:v>59.848018779830703</c:v>
                </c:pt>
                <c:pt idx="4">
                  <c:v>59.370961916720802</c:v>
                </c:pt>
                <c:pt idx="6">
                  <c:v>57.549450612629002</c:v>
                </c:pt>
                <c:pt idx="8">
                  <c:v>58.613282009332401</c:v>
                </c:pt>
                <c:pt idx="10">
                  <c:v>59.855928443600199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6814552"/>
        <c:axId val="247003280"/>
      </c:barChart>
      <c:catAx>
        <c:axId val="24681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003280"/>
        <c:crosses val="autoZero"/>
        <c:auto val="1"/>
        <c:lblAlgn val="ctr"/>
        <c:lblOffset val="100"/>
        <c:noMultiLvlLbl val="0"/>
      </c:catAx>
      <c:valAx>
        <c:axId val="24700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6814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PD1621A</a:t>
            </a:r>
            <a:r>
              <a:rPr lang="zh-CN" altLang="en-US"/>
              <a:t>帧率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网页流畅度!$F$2</c:f>
              <c:strCache>
                <c:ptCount val="1"/>
                <c:pt idx="0">
                  <c:v>vivo_5.4.50 #25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网页流畅度!$S$57:$S$62</c:f>
              <c:strCache>
                <c:ptCount val="6"/>
                <c:pt idx="0">
                  <c:v>sina.cn</c:v>
                </c:pt>
                <c:pt idx="1">
                  <c:v>m.iqiyi.com</c:v>
                </c:pt>
                <c:pt idx="2">
                  <c:v>pic.sogou.com</c:v>
                </c:pt>
                <c:pt idx="3">
                  <c:v>www.tmall.com</c:v>
                </c:pt>
                <c:pt idx="4">
                  <c:v>m.baidu.com</c:v>
                </c:pt>
                <c:pt idx="5">
                  <c:v>www.sina.com.cn</c:v>
                </c:pt>
              </c:strCache>
            </c:strRef>
          </c:cat>
          <c:val>
            <c:numRef>
              <c:f>网页流畅度!$T$57:$T$62</c:f>
              <c:numCache>
                <c:formatCode>General</c:formatCode>
                <c:ptCount val="6"/>
                <c:pt idx="0">
                  <c:v>55.814341557666999</c:v>
                </c:pt>
                <c:pt idx="1">
                  <c:v>59.055771892787398</c:v>
                </c:pt>
                <c:pt idx="2">
                  <c:v>59.832806921389803</c:v>
                </c:pt>
                <c:pt idx="3">
                  <c:v>59.4832973879058</c:v>
                </c:pt>
                <c:pt idx="4">
                  <c:v>59.7016323887703</c:v>
                </c:pt>
                <c:pt idx="5">
                  <c:v>59.388963035377898</c:v>
                </c:pt>
              </c:numCache>
            </c:numRef>
          </c:val>
        </c:ser>
        <c:ser>
          <c:idx val="1"/>
          <c:order val="1"/>
          <c:tx>
            <c:strRef>
              <c:f>网页流畅度!$J$2</c:f>
              <c:strCache>
                <c:ptCount val="1"/>
                <c:pt idx="0">
                  <c:v>UC(V12.0.2.982)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网页流畅度!$S$57:$S$62</c:f>
              <c:strCache>
                <c:ptCount val="6"/>
                <c:pt idx="0">
                  <c:v>sina.cn</c:v>
                </c:pt>
                <c:pt idx="1">
                  <c:v>m.iqiyi.com</c:v>
                </c:pt>
                <c:pt idx="2">
                  <c:v>pic.sogou.com</c:v>
                </c:pt>
                <c:pt idx="3">
                  <c:v>www.tmall.com</c:v>
                </c:pt>
                <c:pt idx="4">
                  <c:v>m.baidu.com</c:v>
                </c:pt>
                <c:pt idx="5">
                  <c:v>www.sina.com.cn</c:v>
                </c:pt>
              </c:strCache>
            </c:strRef>
          </c:cat>
          <c:val>
            <c:numRef>
              <c:f>网页流畅度!$U$57:$U$62</c:f>
              <c:numCache>
                <c:formatCode>General</c:formatCode>
                <c:ptCount val="6"/>
                <c:pt idx="0">
                  <c:v>59.364917685935303</c:v>
                </c:pt>
                <c:pt idx="1">
                  <c:v>59.5585762262521</c:v>
                </c:pt>
                <c:pt idx="2">
                  <c:v>59.526817887874003</c:v>
                </c:pt>
                <c:pt idx="3">
                  <c:v>59.443364956566597</c:v>
                </c:pt>
                <c:pt idx="4">
                  <c:v>59.755467358898002</c:v>
                </c:pt>
                <c:pt idx="5">
                  <c:v>59.917155782659002</c:v>
                </c:pt>
              </c:numCache>
            </c:numRef>
          </c:val>
        </c:ser>
        <c:ser>
          <c:idx val="2"/>
          <c:order val="2"/>
          <c:tx>
            <c:strRef>
              <c:f>网页流畅度!$N$2</c:f>
              <c:strCache>
                <c:ptCount val="1"/>
                <c:pt idx="0">
                  <c:v>QQ(8.5.0.4220)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网页流畅度!$S$57:$S$62</c:f>
              <c:strCache>
                <c:ptCount val="6"/>
                <c:pt idx="0">
                  <c:v>sina.cn</c:v>
                </c:pt>
                <c:pt idx="1">
                  <c:v>m.iqiyi.com</c:v>
                </c:pt>
                <c:pt idx="2">
                  <c:v>pic.sogou.com</c:v>
                </c:pt>
                <c:pt idx="3">
                  <c:v>www.tmall.com</c:v>
                </c:pt>
                <c:pt idx="4">
                  <c:v>m.baidu.com</c:v>
                </c:pt>
                <c:pt idx="5">
                  <c:v>www.sina.com.cn</c:v>
                </c:pt>
              </c:strCache>
            </c:strRef>
          </c:cat>
          <c:val>
            <c:numRef>
              <c:f>网页流畅度!$V$57:$V$62</c:f>
              <c:numCache>
                <c:formatCode>General</c:formatCode>
                <c:ptCount val="6"/>
                <c:pt idx="0">
                  <c:v>59.779720655997203</c:v>
                </c:pt>
                <c:pt idx="1">
                  <c:v>59.678278769031401</c:v>
                </c:pt>
                <c:pt idx="2">
                  <c:v>59.747880944973303</c:v>
                </c:pt>
                <c:pt idx="3">
                  <c:v>59.854259038140903</c:v>
                </c:pt>
                <c:pt idx="4">
                  <c:v>59.5395142813774</c:v>
                </c:pt>
                <c:pt idx="5">
                  <c:v>59.668826612560601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7063664"/>
        <c:axId val="247064048"/>
      </c:barChart>
      <c:catAx>
        <c:axId val="24706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064048"/>
        <c:crosses val="autoZero"/>
        <c:auto val="1"/>
        <c:lblAlgn val="ctr"/>
        <c:lblOffset val="100"/>
        <c:noMultiLvlLbl val="0"/>
      </c:catAx>
      <c:valAx>
        <c:axId val="24706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06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启动速度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内核类!$B$15</c:f>
              <c:strCache>
                <c:ptCount val="1"/>
                <c:pt idx="0">
                  <c:v>vivo_2.5</c:v>
                </c:pt>
              </c:strCache>
            </c:strRef>
          </c:tx>
          <c:invertIfNegative val="0"/>
          <c:cat>
            <c:strRef>
              <c:f>内核类!$A$16:$A$19</c:f>
              <c:strCache>
                <c:ptCount val="4"/>
                <c:pt idx="0">
                  <c:v>高端机 - 菜单退出后启动耗时(ms)</c:v>
                </c:pt>
                <c:pt idx="1">
                  <c:v>高端机 - 一键加速后启动耗时(ms)</c:v>
                </c:pt>
                <c:pt idx="2">
                  <c:v>低端机 - 菜单退出后启动耗时(ms)</c:v>
                </c:pt>
                <c:pt idx="3">
                  <c:v>低端机 - 一键加速后启动耗时(ms)</c:v>
                </c:pt>
              </c:strCache>
            </c:strRef>
          </c:cat>
          <c:val>
            <c:numRef>
              <c:f>内核类!$B$16:$B$19</c:f>
              <c:numCache>
                <c:formatCode>0.00_);[Red]\(0.00\)</c:formatCode>
                <c:ptCount val="4"/>
                <c:pt idx="0">
                  <c:v>0.45500000000000002</c:v>
                </c:pt>
                <c:pt idx="1">
                  <c:v>1.085</c:v>
                </c:pt>
                <c:pt idx="2">
                  <c:v>0.46</c:v>
                </c:pt>
                <c:pt idx="3">
                  <c:v>1.71332</c:v>
                </c:pt>
              </c:numCache>
            </c:numRef>
          </c:val>
        </c:ser>
        <c:ser>
          <c:idx val="1"/>
          <c:order val="1"/>
          <c:tx>
            <c:strRef>
              <c:f>内核类!$C$15</c:f>
              <c:strCache>
                <c:ptCount val="1"/>
                <c:pt idx="0">
                  <c:v>UC_12.0.2.982</c:v>
                </c:pt>
              </c:strCache>
            </c:strRef>
          </c:tx>
          <c:invertIfNegative val="0"/>
          <c:cat>
            <c:strRef>
              <c:f>内核类!$A$16:$A$19</c:f>
              <c:strCache>
                <c:ptCount val="4"/>
                <c:pt idx="0">
                  <c:v>高端机 - 菜单退出后启动耗时(ms)</c:v>
                </c:pt>
                <c:pt idx="1">
                  <c:v>高端机 - 一键加速后启动耗时(ms)</c:v>
                </c:pt>
                <c:pt idx="2">
                  <c:v>低端机 - 菜单退出后启动耗时(ms)</c:v>
                </c:pt>
                <c:pt idx="3">
                  <c:v>低端机 - 一键加速后启动耗时(ms)</c:v>
                </c:pt>
              </c:strCache>
            </c:strRef>
          </c:cat>
          <c:val>
            <c:numRef>
              <c:f>内核类!$C$16:$C$19</c:f>
              <c:numCache>
                <c:formatCode>0.00_);[Red]\(0.00\)</c:formatCode>
                <c:ptCount val="4"/>
                <c:pt idx="0">
                  <c:v>0.69</c:v>
                </c:pt>
                <c:pt idx="1">
                  <c:v>0.97333999999999998</c:v>
                </c:pt>
                <c:pt idx="2">
                  <c:v>0.84001999999999999</c:v>
                </c:pt>
                <c:pt idx="3">
                  <c:v>1.595</c:v>
                </c:pt>
              </c:numCache>
            </c:numRef>
          </c:val>
        </c:ser>
        <c:ser>
          <c:idx val="2"/>
          <c:order val="2"/>
          <c:tx>
            <c:strRef>
              <c:f>内核类!$D$15</c:f>
              <c:strCache>
                <c:ptCount val="1"/>
                <c:pt idx="0">
                  <c:v>QQ_8.5.0.4220</c:v>
                </c:pt>
              </c:strCache>
            </c:strRef>
          </c:tx>
          <c:invertIfNegative val="0"/>
          <c:cat>
            <c:strRef>
              <c:f>内核类!$A$16:$A$19</c:f>
              <c:strCache>
                <c:ptCount val="4"/>
                <c:pt idx="0">
                  <c:v>高端机 - 菜单退出后启动耗时(ms)</c:v>
                </c:pt>
                <c:pt idx="1">
                  <c:v>高端机 - 一键加速后启动耗时(ms)</c:v>
                </c:pt>
                <c:pt idx="2">
                  <c:v>低端机 - 菜单退出后启动耗时(ms)</c:v>
                </c:pt>
                <c:pt idx="3">
                  <c:v>低端机 - 一键加速后启动耗时(ms)</c:v>
                </c:pt>
              </c:strCache>
            </c:strRef>
          </c:cat>
          <c:val>
            <c:numRef>
              <c:f>内核类!$D$16:$D$19</c:f>
              <c:numCache>
                <c:formatCode>General</c:formatCode>
                <c:ptCount val="4"/>
                <c:pt idx="0">
                  <c:v>0.59831999999999996</c:v>
                </c:pt>
                <c:pt idx="1">
                  <c:v>0.95152000000000003</c:v>
                </c:pt>
                <c:pt idx="2">
                  <c:v>0.59165999999999996</c:v>
                </c:pt>
                <c:pt idx="3">
                  <c:v>1.2450000000000001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6896496"/>
        <c:axId val="247123376"/>
      </c:barChart>
      <c:catAx>
        <c:axId val="2468964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123376"/>
        <c:crosses val="autoZero"/>
        <c:auto val="1"/>
        <c:lblAlgn val="ctr"/>
        <c:lblOffset val="100"/>
        <c:noMultiLvlLbl val="0"/>
      </c:catAx>
      <c:valAx>
        <c:axId val="247123376"/>
        <c:scaling>
          <c:orientation val="minMax"/>
        </c:scaling>
        <c:delete val="0"/>
        <c:axPos val="l"/>
        <c:majorGridlines/>
        <c:numFmt formatCode="0.00_);[Red]\(0.00\)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6896496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页面内存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内核类!$B$20</c:f>
              <c:strCache>
                <c:ptCount val="1"/>
                <c:pt idx="0">
                  <c:v>vivo_2.5</c:v>
                </c:pt>
              </c:strCache>
            </c:strRef>
          </c:tx>
          <c:invertIfNegative val="0"/>
          <c:cat>
            <c:strRef>
              <c:f>内核类!$A$21:$A$34</c:f>
              <c:strCache>
                <c:ptCount val="14"/>
                <c:pt idx="0">
                  <c:v>前台 - 简单页面（http://m.baidu.com/)</c:v>
                </c:pt>
                <c:pt idx="1">
                  <c:v>前台 - 图片类站点（http://pic.sogou.com）</c:v>
                </c:pt>
                <c:pt idx="2">
                  <c:v>前台 - 新闻类页面（https://sina.cn）</c:v>
                </c:pt>
                <c:pt idx="3">
                  <c:v>前台 - 视频播放（http://m.iqiyi.com/）</c:v>
                </c:pt>
                <c:pt idx="4">
                  <c:v>前台 - 音乐播放（http://m.kugou.com）</c:v>
                </c:pt>
                <c:pt idx="5">
                  <c:v>前台 - 多级链接（新浪下10级链接）</c:v>
                </c:pt>
                <c:pt idx="6">
                  <c:v>前台 - 多标签页（打开10个标签页使用的内存大小）</c:v>
                </c:pt>
                <c:pt idx="7">
                  <c:v>后台 - 简单页面（http://m.baidu.com/)</c:v>
                </c:pt>
                <c:pt idx="8">
                  <c:v>后台 - 图片类站点（http://pic.sogou.com）</c:v>
                </c:pt>
                <c:pt idx="9">
                  <c:v>后台 - 新闻类页面（https://sina.cn）</c:v>
                </c:pt>
                <c:pt idx="10">
                  <c:v>后台 - 视频播放（http://m.iqiyi.com/）</c:v>
                </c:pt>
                <c:pt idx="11">
                  <c:v>后台 - 音乐播放（http://m.kugou.com）</c:v>
                </c:pt>
                <c:pt idx="12">
                  <c:v>后台 - 多级链接（新浪下10级链接）</c:v>
                </c:pt>
                <c:pt idx="13">
                  <c:v>后台 - 多标签页（打开10个标签页使用的内存大小）</c:v>
                </c:pt>
              </c:strCache>
            </c:strRef>
          </c:cat>
          <c:val>
            <c:numRef>
              <c:f>内核类!$B$21:$B$34</c:f>
              <c:numCache>
                <c:formatCode>0.00_);[Red]\(0.00\)</c:formatCode>
                <c:ptCount val="14"/>
                <c:pt idx="0">
                  <c:v>275.79570312499999</c:v>
                </c:pt>
                <c:pt idx="1">
                  <c:v>391.32148437500001</c:v>
                </c:pt>
                <c:pt idx="2">
                  <c:v>322.77089843750002</c:v>
                </c:pt>
                <c:pt idx="3">
                  <c:v>303.33867187499999</c:v>
                </c:pt>
                <c:pt idx="4">
                  <c:v>309.87363281249998</c:v>
                </c:pt>
                <c:pt idx="5">
                  <c:v>474.060546875</c:v>
                </c:pt>
                <c:pt idx="6">
                  <c:v>547.79902343749995</c:v>
                </c:pt>
                <c:pt idx="7">
                  <c:v>230.86953124999999</c:v>
                </c:pt>
                <c:pt idx="8">
                  <c:v>345.46464843749999</c:v>
                </c:pt>
                <c:pt idx="9">
                  <c:v>277.76894531250002</c:v>
                </c:pt>
                <c:pt idx="10">
                  <c:v>264.5712890625</c:v>
                </c:pt>
                <c:pt idx="11">
                  <c:v>233.66562500000001</c:v>
                </c:pt>
                <c:pt idx="12">
                  <c:v>424.60507812499998</c:v>
                </c:pt>
                <c:pt idx="13">
                  <c:v>479.78925781250001</c:v>
                </c:pt>
              </c:numCache>
            </c:numRef>
          </c:val>
        </c:ser>
        <c:ser>
          <c:idx val="1"/>
          <c:order val="1"/>
          <c:tx>
            <c:strRef>
              <c:f>内核类!$C$20</c:f>
              <c:strCache>
                <c:ptCount val="1"/>
                <c:pt idx="0">
                  <c:v>UC_12.0.2.982</c:v>
                </c:pt>
              </c:strCache>
            </c:strRef>
          </c:tx>
          <c:invertIfNegative val="0"/>
          <c:cat>
            <c:strRef>
              <c:f>内核类!$A$21:$A$34</c:f>
              <c:strCache>
                <c:ptCount val="14"/>
                <c:pt idx="0">
                  <c:v>前台 - 简单页面（http://m.baidu.com/)</c:v>
                </c:pt>
                <c:pt idx="1">
                  <c:v>前台 - 图片类站点（http://pic.sogou.com）</c:v>
                </c:pt>
                <c:pt idx="2">
                  <c:v>前台 - 新闻类页面（https://sina.cn）</c:v>
                </c:pt>
                <c:pt idx="3">
                  <c:v>前台 - 视频播放（http://m.iqiyi.com/）</c:v>
                </c:pt>
                <c:pt idx="4">
                  <c:v>前台 - 音乐播放（http://m.kugou.com）</c:v>
                </c:pt>
                <c:pt idx="5">
                  <c:v>前台 - 多级链接（新浪下10级链接）</c:v>
                </c:pt>
                <c:pt idx="6">
                  <c:v>前台 - 多标签页（打开10个标签页使用的内存大小）</c:v>
                </c:pt>
                <c:pt idx="7">
                  <c:v>后台 - 简单页面（http://m.baidu.com/)</c:v>
                </c:pt>
                <c:pt idx="8">
                  <c:v>后台 - 图片类站点（http://pic.sogou.com）</c:v>
                </c:pt>
                <c:pt idx="9">
                  <c:v>后台 - 新闻类页面（https://sina.cn）</c:v>
                </c:pt>
                <c:pt idx="10">
                  <c:v>后台 - 视频播放（http://m.iqiyi.com/）</c:v>
                </c:pt>
                <c:pt idx="11">
                  <c:v>后台 - 音乐播放（http://m.kugou.com）</c:v>
                </c:pt>
                <c:pt idx="12">
                  <c:v>后台 - 多级链接（新浪下10级链接）</c:v>
                </c:pt>
                <c:pt idx="13">
                  <c:v>后台 - 多标签页（打开10个标签页使用的内存大小）</c:v>
                </c:pt>
              </c:strCache>
            </c:strRef>
          </c:cat>
          <c:val>
            <c:numRef>
              <c:f>内核类!$C$21:$C$34</c:f>
              <c:numCache>
                <c:formatCode>0.00_);[Red]\(0.00\)</c:formatCode>
                <c:ptCount val="14"/>
                <c:pt idx="0">
                  <c:v>458.72800000000001</c:v>
                </c:pt>
                <c:pt idx="1">
                  <c:v>539.24</c:v>
                </c:pt>
                <c:pt idx="2">
                  <c:v>536.88400000000001</c:v>
                </c:pt>
                <c:pt idx="3">
                  <c:v>615.18799999999999</c:v>
                </c:pt>
                <c:pt idx="4">
                  <c:v>510.06200000000001</c:v>
                </c:pt>
                <c:pt idx="5">
                  <c:v>542.86800000000005</c:v>
                </c:pt>
                <c:pt idx="6">
                  <c:v>676.77</c:v>
                </c:pt>
                <c:pt idx="7">
                  <c:v>347.20600000000002</c:v>
                </c:pt>
                <c:pt idx="8">
                  <c:v>389.14400000000001</c:v>
                </c:pt>
                <c:pt idx="9">
                  <c:v>362.93599999999998</c:v>
                </c:pt>
                <c:pt idx="10">
                  <c:v>484.42599999999999</c:v>
                </c:pt>
                <c:pt idx="11">
                  <c:v>350.25200000000001</c:v>
                </c:pt>
                <c:pt idx="12">
                  <c:v>433.15</c:v>
                </c:pt>
                <c:pt idx="13">
                  <c:v>499.49400000000003</c:v>
                </c:pt>
              </c:numCache>
            </c:numRef>
          </c:val>
        </c:ser>
        <c:ser>
          <c:idx val="2"/>
          <c:order val="2"/>
          <c:tx>
            <c:strRef>
              <c:f>内核类!$D$20</c:f>
              <c:strCache>
                <c:ptCount val="1"/>
                <c:pt idx="0">
                  <c:v>QQ_8.5.0.4220</c:v>
                </c:pt>
              </c:strCache>
            </c:strRef>
          </c:tx>
          <c:invertIfNegative val="0"/>
          <c:cat>
            <c:strRef>
              <c:f>内核类!$A$21:$A$34</c:f>
              <c:strCache>
                <c:ptCount val="14"/>
                <c:pt idx="0">
                  <c:v>前台 - 简单页面（http://m.baidu.com/)</c:v>
                </c:pt>
                <c:pt idx="1">
                  <c:v>前台 - 图片类站点（http://pic.sogou.com）</c:v>
                </c:pt>
                <c:pt idx="2">
                  <c:v>前台 - 新闻类页面（https://sina.cn）</c:v>
                </c:pt>
                <c:pt idx="3">
                  <c:v>前台 - 视频播放（http://m.iqiyi.com/）</c:v>
                </c:pt>
                <c:pt idx="4">
                  <c:v>前台 - 音乐播放（http://m.kugou.com）</c:v>
                </c:pt>
                <c:pt idx="5">
                  <c:v>前台 - 多级链接（新浪下10级链接）</c:v>
                </c:pt>
                <c:pt idx="6">
                  <c:v>前台 - 多标签页（打开10个标签页使用的内存大小）</c:v>
                </c:pt>
                <c:pt idx="7">
                  <c:v>后台 - 简单页面（http://m.baidu.com/)</c:v>
                </c:pt>
                <c:pt idx="8">
                  <c:v>后台 - 图片类站点（http://pic.sogou.com）</c:v>
                </c:pt>
                <c:pt idx="9">
                  <c:v>后台 - 新闻类页面（https://sina.cn）</c:v>
                </c:pt>
                <c:pt idx="10">
                  <c:v>后台 - 视频播放（http://m.iqiyi.com/）</c:v>
                </c:pt>
                <c:pt idx="11">
                  <c:v>后台 - 音乐播放（http://m.kugou.com）</c:v>
                </c:pt>
                <c:pt idx="12">
                  <c:v>后台 - 多级链接（新浪下10级链接）</c:v>
                </c:pt>
                <c:pt idx="13">
                  <c:v>后台 - 多标签页（打开10个标签页使用的内存大小）</c:v>
                </c:pt>
              </c:strCache>
            </c:strRef>
          </c:cat>
          <c:val>
            <c:numRef>
              <c:f>内核类!$D$21:$D$34</c:f>
              <c:numCache>
                <c:formatCode>General</c:formatCode>
                <c:ptCount val="14"/>
                <c:pt idx="0">
                  <c:v>273.95600000000002</c:v>
                </c:pt>
                <c:pt idx="1">
                  <c:v>322.53399999999999</c:v>
                </c:pt>
                <c:pt idx="2">
                  <c:v>364.16800000000001</c:v>
                </c:pt>
                <c:pt idx="3">
                  <c:v>413.536</c:v>
                </c:pt>
                <c:pt idx="4">
                  <c:v>384.29199999999997</c:v>
                </c:pt>
                <c:pt idx="5">
                  <c:v>398.4</c:v>
                </c:pt>
                <c:pt idx="6">
                  <c:v>545.33600000000001</c:v>
                </c:pt>
                <c:pt idx="7">
                  <c:v>220.75800000000001</c:v>
                </c:pt>
                <c:pt idx="8">
                  <c:v>219.07</c:v>
                </c:pt>
                <c:pt idx="9">
                  <c:v>250.428</c:v>
                </c:pt>
                <c:pt idx="10">
                  <c:v>317.10599999999999</c:v>
                </c:pt>
                <c:pt idx="11">
                  <c:v>210.86799999999999</c:v>
                </c:pt>
                <c:pt idx="12">
                  <c:v>325.13200000000001</c:v>
                </c:pt>
                <c:pt idx="13">
                  <c:v>392.22399999999999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7089424"/>
        <c:axId val="247089816"/>
      </c:barChart>
      <c:catAx>
        <c:axId val="2470894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089816"/>
        <c:crosses val="autoZero"/>
        <c:auto val="1"/>
        <c:lblAlgn val="ctr"/>
        <c:lblOffset val="100"/>
        <c:noMultiLvlLbl val="0"/>
      </c:catAx>
      <c:valAx>
        <c:axId val="247089816"/>
        <c:scaling>
          <c:orientation val="minMax"/>
        </c:scaling>
        <c:delete val="0"/>
        <c:axPos val="l"/>
        <c:majorGridlines/>
        <c:numFmt formatCode="0.00_);[Red]\(0.00\)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089424"/>
        <c:crosses val="autoZero"/>
        <c:crossBetween val="between"/>
      </c:valAx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包大小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内核类!$F$86</c:f>
              <c:strCache>
                <c:ptCount val="1"/>
                <c:pt idx="0">
                  <c:v>apk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内核类!$G$85:$I$85</c:f>
              <c:strCache>
                <c:ptCount val="3"/>
                <c:pt idx="0">
                  <c:v>vivo</c:v>
                </c:pt>
                <c:pt idx="1">
                  <c:v>uc</c:v>
                </c:pt>
                <c:pt idx="2">
                  <c:v>qq</c:v>
                </c:pt>
              </c:strCache>
            </c:strRef>
          </c:cat>
          <c:val>
            <c:numRef>
              <c:f>内核类!$G$86:$I$86</c:f>
              <c:numCache>
                <c:formatCode>General</c:formatCode>
                <c:ptCount val="3"/>
                <c:pt idx="0">
                  <c:v>13.7</c:v>
                </c:pt>
                <c:pt idx="1">
                  <c:v>22.4</c:v>
                </c:pt>
                <c:pt idx="2">
                  <c:v>14</c:v>
                </c:pt>
              </c:numCache>
            </c:numRef>
          </c:val>
        </c:ser>
        <c:ser>
          <c:idx val="1"/>
          <c:order val="1"/>
          <c:tx>
            <c:strRef>
              <c:f>内核类!$F$87</c:f>
              <c:strCache>
                <c:ptCount val="1"/>
                <c:pt idx="0">
                  <c:v>so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内核类!$G$85:$I$85</c:f>
              <c:strCache>
                <c:ptCount val="3"/>
                <c:pt idx="0">
                  <c:v>vivo</c:v>
                </c:pt>
                <c:pt idx="1">
                  <c:v>uc</c:v>
                </c:pt>
                <c:pt idx="2">
                  <c:v>qq</c:v>
                </c:pt>
              </c:strCache>
            </c:strRef>
          </c:cat>
          <c:val>
            <c:numRef>
              <c:f>内核类!$G$87:$I$87</c:f>
              <c:numCache>
                <c:formatCode>General</c:formatCode>
                <c:ptCount val="3"/>
                <c:pt idx="0">
                  <c:v>24.4</c:v>
                </c:pt>
                <c:pt idx="1">
                  <c:v>24.4</c:v>
                </c:pt>
                <c:pt idx="2">
                  <c:v>16.3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7090600"/>
        <c:axId val="247090992"/>
      </c:barChart>
      <c:catAx>
        <c:axId val="247090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090992"/>
        <c:crosses val="autoZero"/>
        <c:auto val="1"/>
        <c:lblAlgn val="ctr"/>
        <c:lblOffset val="100"/>
        <c:noMultiLvlLbl val="0"/>
      </c:catAx>
      <c:valAx>
        <c:axId val="24709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090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749999999999998"/>
          <c:y val="0.89837962962963003"/>
          <c:w val="0.31263888888888902"/>
          <c:h val="7.54629629629629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BE480-BD81-47F0-A3EA-C6B7371B6FA4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24D6E-02A1-4877-A1A9-9F913EFEF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4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空间清理</a:t>
            </a:r>
          </a:p>
          <a:p>
            <a:r>
              <a:rPr lang="zh-CN" altLang="en-US"/>
              <a:t>华为：</a:t>
            </a:r>
            <a:r>
              <a:rPr lang="zh-CN" altLang="en-US">
                <a:sym typeface="+mn-ea"/>
              </a:rPr>
              <a:t>无空间清理功能</a:t>
            </a:r>
            <a:endParaRPr lang="zh-CN" altLang="en-US"/>
          </a:p>
          <a:p>
            <a:r>
              <a:rPr lang="en-US" altLang="zh-CN"/>
              <a:t>vivo</a:t>
            </a:r>
            <a:r>
              <a:rPr lang="zh-CN" altLang="en-US"/>
              <a:t>：有空间清理功能</a:t>
            </a:r>
          </a:p>
          <a:p>
            <a:r>
              <a:rPr lang="en-US" altLang="zh-CN"/>
              <a:t>oppo:</a:t>
            </a:r>
            <a:r>
              <a:rPr lang="zh-CN" altLang="en-US"/>
              <a:t>无空间清理功能</a:t>
            </a:r>
            <a:endParaRPr lang="en-US" altLang="zh-CN"/>
          </a:p>
          <a:p>
            <a:r>
              <a:rPr lang="zh-CN" altLang="en-US"/>
              <a:t>应用宝：</a:t>
            </a:r>
            <a:r>
              <a:rPr lang="zh-CN" altLang="en-US">
                <a:sym typeface="+mn-ea"/>
              </a:rPr>
              <a:t>有空间清理功能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快应用支持</a:t>
            </a:r>
          </a:p>
          <a:p>
            <a:r>
              <a:rPr lang="zh-CN" altLang="en-US"/>
              <a:t>华为：显示快应用（即使</a:t>
            </a:r>
            <a:r>
              <a:rPr lang="zh-CN" altLang="en-US">
                <a:sym typeface="+mn-ea"/>
              </a:rPr>
              <a:t>未安装快应用引擎</a:t>
            </a:r>
            <a:r>
              <a:rPr lang="zh-CN" altLang="en-US"/>
              <a:t>），并引导用户安装快应用引擎</a:t>
            </a:r>
          </a:p>
          <a:p>
            <a:r>
              <a:rPr lang="en-US" altLang="zh-CN"/>
              <a:t>vivo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未见快应用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安装快应用引擎后可见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r>
              <a:rPr lang="en-US" altLang="zh-CN"/>
              <a:t>oppo</a:t>
            </a:r>
            <a:r>
              <a:rPr lang="zh-CN" altLang="en-US"/>
              <a:t>：未见快应用</a:t>
            </a:r>
          </a:p>
          <a:p>
            <a:r>
              <a:rPr lang="zh-CN" altLang="en-US"/>
              <a:t>应用宝：未见快应用</a:t>
            </a:r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搜索</a:t>
            </a:r>
          </a:p>
          <a:p>
            <a:r>
              <a:rPr lang="zh-CN" altLang="en-US"/>
              <a:t>华为：应用、游戏、视频、书籍</a:t>
            </a:r>
          </a:p>
          <a:p>
            <a:r>
              <a:rPr lang="en-US" altLang="zh-CN"/>
              <a:t>vivo</a:t>
            </a:r>
            <a:r>
              <a:rPr lang="zh-CN" altLang="en-US"/>
              <a:t>：应用、游戏</a:t>
            </a:r>
          </a:p>
          <a:p>
            <a:r>
              <a:rPr lang="zh-CN" altLang="en-US"/>
              <a:t>应用宝：应用、游戏、内容</a:t>
            </a:r>
          </a:p>
          <a:p>
            <a:r>
              <a:rPr lang="en-US" altLang="zh-CN"/>
              <a:t>oppo:</a:t>
            </a:r>
            <a:r>
              <a:rPr lang="zh-CN" altLang="en-US">
                <a:sym typeface="+mn-ea"/>
              </a:rPr>
              <a:t>应用、游戏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4.WLAN</a:t>
            </a:r>
            <a:r>
              <a:rPr lang="zh-CN" altLang="en-US"/>
              <a:t>自升级开关与应用更新开关</a:t>
            </a:r>
          </a:p>
          <a:p>
            <a:r>
              <a:rPr lang="zh-CN" altLang="en-US"/>
              <a:t>华为：无应用自动更新功能</a:t>
            </a:r>
          </a:p>
          <a:p>
            <a:r>
              <a:rPr lang="en-US" altLang="zh-CN"/>
              <a:t>vivo</a:t>
            </a:r>
            <a:r>
              <a:rPr lang="zh-CN" altLang="en-US"/>
              <a:t>：首次启动提示</a:t>
            </a:r>
            <a:r>
              <a:rPr lang="en-US" altLang="zh-CN"/>
              <a:t>WLAN</a:t>
            </a:r>
            <a:r>
              <a:rPr lang="zh-CN" altLang="en-US"/>
              <a:t>自升级开关与</a:t>
            </a:r>
            <a:r>
              <a:rPr lang="zh-CN" altLang="en-US">
                <a:sym typeface="+mn-ea"/>
              </a:rPr>
              <a:t>应用自动更新开关勾选，但用户可关闭</a:t>
            </a:r>
            <a:endParaRPr lang="zh-CN" altLang="en-US"/>
          </a:p>
          <a:p>
            <a:r>
              <a:rPr lang="en-US" altLang="zh-CN"/>
              <a:t>oppo</a:t>
            </a:r>
            <a:r>
              <a:rPr lang="zh-CN" altLang="en-US"/>
              <a:t>：第一次启动时强制开启</a:t>
            </a:r>
            <a:r>
              <a:rPr lang="en-US" altLang="zh-CN"/>
              <a:t>WLAN</a:t>
            </a:r>
            <a:r>
              <a:rPr lang="zh-CN" altLang="en-US"/>
              <a:t>自升级与应用自动更新开关且不可关闭</a:t>
            </a:r>
          </a:p>
          <a:p>
            <a:r>
              <a:rPr lang="zh-CN" altLang="en-US"/>
              <a:t>应用宝：</a:t>
            </a:r>
            <a:r>
              <a:rPr lang="zh-CN" altLang="en-US">
                <a:sym typeface="+mn-ea"/>
              </a:rPr>
              <a:t>无应用自动更新功能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免流服务</a:t>
            </a:r>
          </a:p>
          <a:p>
            <a:r>
              <a:rPr lang="zh-CN" altLang="en-US"/>
              <a:t>华为：无</a:t>
            </a:r>
          </a:p>
          <a:p>
            <a:r>
              <a:rPr lang="en-US" altLang="zh-CN">
                <a:sym typeface="+mn-ea"/>
              </a:rPr>
              <a:t>vivo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粉卡</a:t>
            </a:r>
          </a:p>
          <a:p>
            <a:r>
              <a:rPr lang="en-US" altLang="zh-CN">
                <a:sym typeface="+mn-ea"/>
              </a:rPr>
              <a:t>OPPO</a:t>
            </a:r>
            <a:r>
              <a:rPr lang="zh-CN" altLang="en-US">
                <a:sym typeface="+mn-ea"/>
              </a:rPr>
              <a:t>：无</a:t>
            </a:r>
          </a:p>
          <a:p>
            <a:r>
              <a:rPr lang="zh-CN" altLang="en-US">
                <a:sym typeface="+mn-ea"/>
              </a:rPr>
              <a:t>应用宝：腾讯王卡</a:t>
            </a:r>
          </a:p>
        </p:txBody>
      </p:sp>
    </p:spTree>
    <p:extLst>
      <p:ext uri="{BB962C8B-B14F-4D97-AF65-F5344CB8AC3E}">
        <p14:creationId xmlns:p14="http://schemas.microsoft.com/office/powerpoint/2010/main" val="2745715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vivo:V</a:t>
            </a:r>
            <a:r>
              <a:rPr lang="zh-CN" altLang="en-US"/>
              <a:t>粉卡</a:t>
            </a:r>
          </a:p>
          <a:p>
            <a:endParaRPr lang="zh-CN" altLang="en-US"/>
          </a:p>
          <a:p>
            <a:r>
              <a:rPr lang="zh-CN" altLang="en-US"/>
              <a:t>应用宝：腾讯王卡</a:t>
            </a:r>
          </a:p>
        </p:txBody>
      </p:sp>
    </p:spTree>
    <p:extLst>
      <p:ext uri="{BB962C8B-B14F-4D97-AF65-F5344CB8AC3E}">
        <p14:creationId xmlns:p14="http://schemas.microsoft.com/office/powerpoint/2010/main" val="2978824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vivo:V</a:t>
            </a:r>
            <a:r>
              <a:rPr lang="zh-CN" altLang="en-US"/>
              <a:t>粉卡</a:t>
            </a:r>
          </a:p>
          <a:p>
            <a:endParaRPr lang="zh-CN" altLang="en-US"/>
          </a:p>
          <a:p>
            <a:r>
              <a:rPr lang="zh-CN" altLang="en-US"/>
              <a:t>应用宝：腾讯王卡</a:t>
            </a:r>
          </a:p>
        </p:txBody>
      </p:sp>
    </p:spTree>
    <p:extLst>
      <p:ext uri="{BB962C8B-B14F-4D97-AF65-F5344CB8AC3E}">
        <p14:creationId xmlns:p14="http://schemas.microsoft.com/office/powerpoint/2010/main" val="2803396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vivo:V</a:t>
            </a:r>
            <a:r>
              <a:rPr lang="zh-CN" altLang="en-US"/>
              <a:t>粉卡</a:t>
            </a:r>
          </a:p>
          <a:p>
            <a:endParaRPr lang="zh-CN" altLang="en-US"/>
          </a:p>
          <a:p>
            <a:r>
              <a:rPr lang="zh-CN" altLang="en-US"/>
              <a:t>应用宝：腾讯王卡</a:t>
            </a:r>
          </a:p>
        </p:txBody>
      </p:sp>
    </p:spTree>
    <p:extLst>
      <p:ext uri="{BB962C8B-B14F-4D97-AF65-F5344CB8AC3E}">
        <p14:creationId xmlns:p14="http://schemas.microsoft.com/office/powerpoint/2010/main" val="1544026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vivo:V</a:t>
            </a:r>
            <a:r>
              <a:rPr lang="zh-CN" altLang="en-US"/>
              <a:t>粉卡</a:t>
            </a:r>
          </a:p>
          <a:p>
            <a:endParaRPr lang="zh-CN" altLang="en-US"/>
          </a:p>
          <a:p>
            <a:r>
              <a:rPr lang="zh-CN" altLang="en-US"/>
              <a:t>应用宝：腾讯王卡</a:t>
            </a:r>
          </a:p>
        </p:txBody>
      </p:sp>
    </p:spTree>
    <p:extLst>
      <p:ext uri="{BB962C8B-B14F-4D97-AF65-F5344CB8AC3E}">
        <p14:creationId xmlns:p14="http://schemas.microsoft.com/office/powerpoint/2010/main" val="2388483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vivo:V</a:t>
            </a:r>
            <a:r>
              <a:rPr lang="zh-CN" altLang="en-US"/>
              <a:t>粉卡</a:t>
            </a:r>
          </a:p>
          <a:p>
            <a:endParaRPr lang="zh-CN" altLang="en-US"/>
          </a:p>
          <a:p>
            <a:r>
              <a:rPr lang="zh-CN" altLang="en-US"/>
              <a:t>应用宝：腾讯王卡</a:t>
            </a:r>
          </a:p>
        </p:txBody>
      </p:sp>
    </p:spTree>
    <p:extLst>
      <p:ext uri="{BB962C8B-B14F-4D97-AF65-F5344CB8AC3E}">
        <p14:creationId xmlns:p14="http://schemas.microsoft.com/office/powerpoint/2010/main" val="1996454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vivo:V</a:t>
            </a:r>
            <a:r>
              <a:rPr lang="zh-CN" altLang="en-US"/>
              <a:t>粉卡</a:t>
            </a:r>
          </a:p>
          <a:p>
            <a:endParaRPr lang="zh-CN" altLang="en-US"/>
          </a:p>
          <a:p>
            <a:r>
              <a:rPr lang="zh-CN" altLang="en-US"/>
              <a:t>应用宝：腾讯王卡</a:t>
            </a:r>
          </a:p>
        </p:txBody>
      </p:sp>
    </p:spTree>
    <p:extLst>
      <p:ext uri="{BB962C8B-B14F-4D97-AF65-F5344CB8AC3E}">
        <p14:creationId xmlns:p14="http://schemas.microsoft.com/office/powerpoint/2010/main" val="4101355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vivo:V</a:t>
            </a:r>
            <a:r>
              <a:rPr lang="zh-CN" altLang="en-US"/>
              <a:t>粉卡</a:t>
            </a:r>
          </a:p>
          <a:p>
            <a:endParaRPr lang="zh-CN" altLang="en-US"/>
          </a:p>
          <a:p>
            <a:r>
              <a:rPr lang="zh-CN" altLang="en-US"/>
              <a:t>应用宝：腾讯王卡</a:t>
            </a:r>
          </a:p>
        </p:txBody>
      </p:sp>
    </p:spTree>
    <p:extLst>
      <p:ext uri="{BB962C8B-B14F-4D97-AF65-F5344CB8AC3E}">
        <p14:creationId xmlns:p14="http://schemas.microsoft.com/office/powerpoint/2010/main" val="4163348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vivo:V</a:t>
            </a:r>
            <a:r>
              <a:rPr lang="zh-CN" altLang="en-US"/>
              <a:t>粉卡</a:t>
            </a:r>
          </a:p>
          <a:p>
            <a:endParaRPr lang="zh-CN" altLang="en-US"/>
          </a:p>
          <a:p>
            <a:r>
              <a:rPr lang="zh-CN" altLang="en-US"/>
              <a:t>应用宝：腾讯王卡</a:t>
            </a:r>
          </a:p>
        </p:txBody>
      </p:sp>
    </p:spTree>
    <p:extLst>
      <p:ext uri="{BB962C8B-B14F-4D97-AF65-F5344CB8AC3E}">
        <p14:creationId xmlns:p14="http://schemas.microsoft.com/office/powerpoint/2010/main" val="321575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53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7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926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90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0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5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05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60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645B-FE10-41EC-BB42-BD9AE0BA6A1F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D89F-4EEA-4FBC-8146-BD5D35B1B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645B-FE10-41EC-BB42-BD9AE0BA6A1F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D89F-4EEA-4FBC-8146-BD5D35B1B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645B-FE10-41EC-BB42-BD9AE0BA6A1F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D89F-4EEA-4FBC-8146-BD5D35B1B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645B-FE10-41EC-BB42-BD9AE0BA6A1F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D89F-4EEA-4FBC-8146-BD5D35B1B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889002" y="2266951"/>
            <a:ext cx="10414001" cy="23241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645B-FE10-41EC-BB42-BD9AE0BA6A1F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D89F-4EEA-4FBC-8146-BD5D35B1B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889002" y="2266951"/>
            <a:ext cx="10414001" cy="23241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645B-FE10-41EC-BB42-BD9AE0BA6A1F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D89F-4EEA-4FBC-8146-BD5D35B1B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645B-FE10-41EC-BB42-BD9AE0BA6A1F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D89F-4EEA-4FBC-8146-BD5D35B1B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645B-FE10-41EC-BB42-BD9AE0BA6A1F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D89F-4EEA-4FBC-8146-BD5D35B1B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645B-FE10-41EC-BB42-BD9AE0BA6A1F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D89F-4EEA-4FBC-8146-BD5D35B1B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645B-FE10-41EC-BB42-BD9AE0BA6A1F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D89F-4EEA-4FBC-8146-BD5D35B1B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645B-FE10-41EC-BB42-BD9AE0BA6A1F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D89F-4EEA-4FBC-8146-BD5D35B1B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B645B-FE10-41EC-BB42-BD9AE0BA6A1F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D89F-4EEA-4FBC-8146-BD5D35B1B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71392" y="267805"/>
            <a:ext cx="11787059" cy="6406127"/>
          </a:xfrm>
          <a:prstGeom prst="rect">
            <a:avLst/>
          </a:prstGeom>
          <a:solidFill>
            <a:schemeClr val="bg1"/>
          </a:solidFill>
          <a:ln w="28575" cap="flat">
            <a:solidFill>
              <a:srgbClr val="008AC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5911D-3551-4925-A3D8-7E606C5A1585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42A75-4DD4-4D52-8C3D-09B1F8BAED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71392" y="267805"/>
            <a:ext cx="11787059" cy="6406127"/>
          </a:xfrm>
          <a:prstGeom prst="rect">
            <a:avLst/>
          </a:prstGeom>
          <a:solidFill>
            <a:schemeClr val="bg1"/>
          </a:solidFill>
          <a:ln w="28575" cap="flat">
            <a:solidFill>
              <a:srgbClr val="008AC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inal Vivo Logo_Curved-01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832667" y="1"/>
            <a:ext cx="1431067" cy="14310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703542" y="2556699"/>
            <a:ext cx="26212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18AC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Hiragino Sans W3" charset="-128"/>
              </a:rPr>
              <a:t>竞品分析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828138" y="4483914"/>
            <a:ext cx="10900567" cy="0"/>
          </a:xfrm>
          <a:prstGeom prst="line">
            <a:avLst/>
          </a:prstGeom>
          <a:noFill/>
          <a:ln w="25400" cap="flat">
            <a:solidFill>
              <a:srgbClr val="018AC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200" y="656177"/>
            <a:ext cx="162095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zh-CN" altLang="en-US" sz="2800" dirty="0"/>
              <a:t>智能预读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45322" y="2813263"/>
            <a:ext cx="615823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UC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QQ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浏览器在网页中有「下一页」、「下一章」这种翻页文字和链接时，都会提前对下一页的内容做提前拉取。用户点击相关链接后可以秒开。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我们这块已经有计划实现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0790"/>
            <a:ext cx="2316188" cy="48869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406" y="1540790"/>
            <a:ext cx="2316189" cy="48869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3562" y="555998"/>
            <a:ext cx="162095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zh-CN" altLang="en-US" sz="2800" dirty="0"/>
              <a:t>酷影模式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25222" y="2644587"/>
            <a:ext cx="61582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图是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普通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右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图是开启了「酷影模式」的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UC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可以提升用户浏览体验，我们这块已经在预研了，预计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Q3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会在小说和酷影下都有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3" y="1339195"/>
            <a:ext cx="2447365" cy="51636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19" y="1357125"/>
            <a:ext cx="2438867" cy="51457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8" y="1329035"/>
            <a:ext cx="2447365" cy="51636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14" y="1346965"/>
            <a:ext cx="2438867" cy="51457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1954" y="412563"/>
            <a:ext cx="198003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zh-CN" altLang="en-US" sz="2800" dirty="0" smtClean="0"/>
              <a:t>链接放大镜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5548706" y="3092821"/>
            <a:ext cx="6158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UC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浏览器对这种密集的连接，做了放大镜功能；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类功能可以减少「误点」问题；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目前我们已有计划实现。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5" y="1114119"/>
            <a:ext cx="2968716" cy="5277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0324" y="815975"/>
            <a:ext cx="233910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zh-CN" altLang="en-US" sz="2800" dirty="0"/>
              <a:t>双指缩放重排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775728" y="2519081"/>
            <a:ext cx="2941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UC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QQ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浏览器在双指缩放后，会重新排版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Vivo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浏览器无此功能，阅读体验差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目前已有计划实现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63" y="1712259"/>
            <a:ext cx="2256164" cy="47602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999" y="1712259"/>
            <a:ext cx="2256163" cy="47602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734" y="1712259"/>
            <a:ext cx="2256164" cy="47602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2623" y="558523"/>
            <a:ext cx="1013804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en-US" altLang="zh-CN" sz="2800" dirty="0" smtClean="0"/>
              <a:t>AR/AI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9072980" y="2785412"/>
            <a:ext cx="294114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QQ 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浏览器在首页下拉会出现一些与「摄像头」相关的探索项目，包括「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识物」、「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体验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」、「解题」、「翻译」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会针对一些商业场景做产品推广，比如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QQ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浏览器的新版本广告、世界杯专题推广等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目前这一块我们还没有规划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3" y="1595803"/>
            <a:ext cx="2056467" cy="43389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25" y="1594151"/>
            <a:ext cx="2057250" cy="4340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10" y="1594150"/>
            <a:ext cx="2057250" cy="4340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95" y="1594150"/>
            <a:ext cx="2057701" cy="43415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3540372" y="2343388"/>
            <a:ext cx="5111261" cy="1364615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indent="-514350" algn="l" defTabSz="457200">
              <a:defRPr sz="6000">
                <a:solidFill>
                  <a:srgbClr val="009EDB"/>
                </a:solidFill>
                <a:latin typeface="Noto Sans S Chinese Bold Bold"/>
                <a:ea typeface="Noto Sans S Chinese Bold Bold"/>
                <a:cs typeface="Noto Sans S Chinese Bold Bold"/>
                <a:sym typeface="Noto Sans S Chinese Bold Bold"/>
              </a:defRPr>
            </a:lvl1pPr>
          </a:lstStyle>
          <a:p>
            <a:pPr marL="0" marR="0" lvl="0" indent="-685800" algn="ctr" defTabSz="608965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6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ED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Noto Sans S Chinese Bold Bold"/>
              </a:rPr>
              <a:t>3</a:t>
            </a:r>
            <a:r>
              <a:rPr kumimoji="0" lang="zh-CN" altLang="en-US" sz="426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ED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Noto Sans S Chinese Bold Bold"/>
              </a:rPr>
              <a:t>、</a:t>
            </a:r>
            <a:r>
              <a:rPr lang="zh-CN" altLang="en-US" sz="4265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技术指标分析</a:t>
            </a:r>
            <a:endParaRPr kumimoji="0" lang="en-US" altLang="zh-CN" sz="4265" b="1" i="0" u="none" strike="noStrike" kern="1200" cap="none" spc="0" normalizeH="0" baseline="0" noProof="0" dirty="0">
              <a:ln>
                <a:noFill/>
              </a:ln>
              <a:solidFill>
                <a:srgbClr val="009ED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Noto Sans S Chinese Bold Bold"/>
            </a:endParaRPr>
          </a:p>
        </p:txBody>
      </p:sp>
      <p:pic>
        <p:nvPicPr>
          <p:cNvPr id="128" name="Final Vivo Logo_Curved-01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832432" y="-8235"/>
            <a:ext cx="1431067" cy="143106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74675" y="815975"/>
            <a:ext cx="162736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00B0F0"/>
                </a:solidFill>
                <a:sym typeface="+mn-ea"/>
              </a:rPr>
              <a:t>标准支持</a:t>
            </a:r>
            <a:endParaRPr lang="zh-CN" altLang="en-US" sz="2800" b="1" dirty="0">
              <a:solidFill>
                <a:srgbClr val="00B0F0"/>
              </a:solidFill>
              <a:sym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17936" y="1792339"/>
          <a:ext cx="11506202" cy="33156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3824"/>
                <a:gridCol w="1795655"/>
                <a:gridCol w="1973948"/>
                <a:gridCol w="2282775"/>
              </a:tblGrid>
              <a:tr h="27630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300" b="1" u="none" strike="noStrike" dirty="0">
                          <a:effectLst/>
                        </a:rPr>
                        <a:t>内核跑分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vivo_5.4.50 #25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effectLst/>
                        </a:rPr>
                        <a:t>UC(V12.0.2.982)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</a:rPr>
                        <a:t>QQ(8.5.0.4220)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337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Html5</a:t>
                      </a:r>
                      <a:r>
                        <a:rPr lang="zh-CN" altLang="en-US" sz="1200" u="none" strike="noStrike" dirty="0">
                          <a:effectLst/>
                        </a:rPr>
                        <a:t>支持度 （</a:t>
                      </a:r>
                      <a:r>
                        <a:rPr lang="en-US" sz="1200" u="none" strike="noStrike" dirty="0">
                          <a:effectLst/>
                        </a:rPr>
                        <a:t>http://html5test.com/）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effectLst/>
                        </a:rPr>
                        <a:t>496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484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497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337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Acid</a:t>
                      </a:r>
                      <a:r>
                        <a:rPr lang="zh-CN" altLang="en-US" sz="1200" u="none" strike="noStrike" dirty="0">
                          <a:effectLst/>
                        </a:rPr>
                        <a:t>标准兼容性（</a:t>
                      </a:r>
                      <a:r>
                        <a:rPr lang="en-US" sz="1200" u="none" strike="noStrike" dirty="0">
                          <a:effectLst/>
                        </a:rPr>
                        <a:t>http://acid3.acidtests.org/）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97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337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Mozilla：Dromaeo</a:t>
                      </a:r>
                      <a:r>
                        <a:rPr lang="en-US" sz="1200" u="none" strike="noStrike" dirty="0">
                          <a:effectLst/>
                        </a:rPr>
                        <a:t> JS</a:t>
                      </a:r>
                      <a:r>
                        <a:rPr lang="zh-CN" altLang="en-US" sz="1200" u="none" strike="noStrike" dirty="0">
                          <a:effectLst/>
                        </a:rPr>
                        <a:t>性能（</a:t>
                      </a:r>
                      <a:r>
                        <a:rPr lang="en-US" sz="1200" u="none" strike="noStrike" dirty="0">
                          <a:effectLst/>
                        </a:rPr>
                        <a:t>http://dromaeo.com/?dromaeo|v8）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591.66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237.41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538.25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337709">
                <a:tc>
                  <a:txBody>
                    <a:bodyPr/>
                    <a:lstStyle/>
                    <a:p>
                      <a:pPr algn="l" fontAlgn="ctr"/>
                      <a:r>
                        <a:rPr lang="nn-NO" sz="1200" u="none" strike="noStrike" dirty="0">
                          <a:effectLst/>
                        </a:rPr>
                        <a:t>V8：Octane JS性能（http://chromium.github.io/octane/）</a:t>
                      </a:r>
                      <a:endParaRPr lang="nn-NO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4485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>
                          <a:effectLst/>
                        </a:rPr>
                        <a:t>6,612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9064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337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Webkit：JetStream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JS性能（替换SunSpider</a:t>
                      </a:r>
                      <a:r>
                        <a:rPr lang="en-US" sz="1200" u="none" strike="noStrike" dirty="0">
                          <a:effectLst/>
                        </a:rPr>
                        <a:t>）(http://browserbench.org/JetStream/)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54.110</a:t>
                      </a:r>
                      <a:r>
                        <a:rPr lang="zh-CN" altLang="en-US" sz="1200" u="none" strike="noStrike">
                          <a:effectLst/>
                        </a:rPr>
                        <a:t>（</a:t>
                      </a:r>
                      <a:r>
                        <a:rPr lang="en-US" altLang="zh-CN" sz="1200" u="none" strike="noStrike">
                          <a:effectLst/>
                        </a:rPr>
                        <a:t>±0.58883</a:t>
                      </a:r>
                      <a:r>
                        <a:rPr lang="zh-CN" altLang="en-US" sz="1200" u="none" strike="noStrike">
                          <a:effectLst/>
                        </a:rPr>
                        <a:t>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error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12.210</a:t>
                      </a:r>
                      <a:r>
                        <a:rPr lang="zh-CN" altLang="en-US" sz="1200" u="none" strike="noStrike">
                          <a:effectLst/>
                        </a:rPr>
                        <a:t>（</a:t>
                      </a:r>
                      <a:r>
                        <a:rPr lang="en-US" altLang="zh-CN" sz="1200" u="none" strike="noStrike">
                          <a:effectLst/>
                        </a:rPr>
                        <a:t>±1.5935</a:t>
                      </a:r>
                      <a:r>
                        <a:rPr lang="zh-CN" altLang="en-US" sz="1200" u="none" strike="noStrike">
                          <a:effectLst/>
                        </a:rPr>
                        <a:t>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337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Webkit：ARES-6 JS</a:t>
                      </a:r>
                      <a:r>
                        <a:rPr lang="zh-CN" altLang="en-US" sz="1200" u="none" strike="noStrike" dirty="0">
                          <a:effectLst/>
                        </a:rPr>
                        <a:t>新特性性能（</a:t>
                      </a:r>
                      <a:r>
                        <a:rPr lang="en-US" sz="1200" u="none" strike="noStrike" dirty="0">
                          <a:effectLst/>
                        </a:rPr>
                        <a:t>http://browserbench.org/ARES-6/）（</a:t>
                      </a:r>
                      <a:r>
                        <a:rPr lang="zh-CN" altLang="en-US" sz="1200" u="none" strike="noStrike" dirty="0">
                          <a:effectLst/>
                        </a:rPr>
                        <a:t>分数越低越好）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351.19(±55.09)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88.49(±2.73)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test failure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337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Webkit：MotionMark</a:t>
                      </a:r>
                      <a:r>
                        <a:rPr lang="zh-CN" altLang="en-US" sz="1200" u="none" strike="noStrike" dirty="0">
                          <a:effectLst/>
                        </a:rPr>
                        <a:t>图形性能（</a:t>
                      </a:r>
                      <a:r>
                        <a:rPr lang="en-US" sz="1200" u="none" strike="noStrike" dirty="0">
                          <a:effectLst/>
                        </a:rPr>
                        <a:t>http://browserbench.org/</a:t>
                      </a:r>
                      <a:r>
                        <a:rPr lang="en-US" sz="1200" u="none" strike="noStrike" dirty="0" err="1">
                          <a:effectLst/>
                        </a:rPr>
                        <a:t>MotionMark</a:t>
                      </a:r>
                      <a:r>
                        <a:rPr lang="en-US" sz="1200" u="none" strike="noStrike" dirty="0">
                          <a:effectLst/>
                        </a:rPr>
                        <a:t>/）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101.03(±5.21%)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84.14(±16.41%)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98.09(±21.70%)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337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Webkit：Speedometer</a:t>
                      </a:r>
                      <a:r>
                        <a:rPr lang="zh-CN" altLang="en-US" sz="1200" u="none" strike="noStrike" dirty="0">
                          <a:effectLst/>
                        </a:rPr>
                        <a:t>用户操作（</a:t>
                      </a:r>
                      <a:r>
                        <a:rPr lang="en-US" sz="1200" u="none" strike="noStrike" dirty="0">
                          <a:effectLst/>
                        </a:rPr>
                        <a:t>http://browserbench.org/Speedometer/）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40.96(±0.23)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41.12(±0.24)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31.72(±0.22)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337709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u="none" strike="noStrike" dirty="0">
                          <a:effectLst/>
                        </a:rPr>
                        <a:t>WebGL 3D硬件加速（http://webglsamples.org/aquarium/aquarium.html）500条鱼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40~60</a:t>
                      </a:r>
                      <a:r>
                        <a:rPr lang="zh-CN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波动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40~60</a:t>
                      </a:r>
                      <a:r>
                        <a:rPr lang="zh-CN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波动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 smtClean="0">
                          <a:effectLst/>
                        </a:rPr>
                        <a:t>最终</a:t>
                      </a:r>
                      <a:r>
                        <a:rPr lang="zh-CN" altLang="en-US" sz="1200" u="none" strike="noStrike" dirty="0">
                          <a:effectLst/>
                        </a:rPr>
                        <a:t>降至</a:t>
                      </a:r>
                      <a:r>
                        <a:rPr lang="en-US" altLang="zh-CN" sz="1200" u="none" strike="noStrike" dirty="0">
                          <a:effectLst/>
                        </a:rPr>
                        <a:t>30</a:t>
                      </a:r>
                      <a:r>
                        <a:rPr lang="zh-CN" altLang="en-US" sz="1200" u="none" strike="noStrike" dirty="0">
                          <a:effectLst/>
                        </a:rPr>
                        <a:t>左右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438762" y="5565784"/>
            <a:ext cx="622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基本</a:t>
            </a:r>
            <a:r>
              <a:rPr lang="zh-CN" altLang="en-US" dirty="0" smtClean="0"/>
              <a:t>与竞品持平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vivo</a:t>
            </a:r>
            <a:r>
              <a:rPr lang="zh-CN" altLang="en-US" sz="1600" dirty="0" smtClean="0"/>
              <a:t>有三项领先、</a:t>
            </a:r>
            <a:r>
              <a:rPr lang="en-US" altLang="zh-CN" sz="1600" dirty="0" smtClean="0"/>
              <a:t>QQ</a:t>
            </a:r>
            <a:r>
              <a:rPr lang="zh-CN" altLang="en-US" sz="1600" dirty="0" smtClean="0"/>
              <a:t>三项领先、</a:t>
            </a:r>
            <a:r>
              <a:rPr lang="en-US" altLang="zh-CN" sz="1600" dirty="0" smtClean="0"/>
              <a:t>UC</a:t>
            </a:r>
            <a:r>
              <a:rPr lang="zh-CN" altLang="en-US" sz="1600" dirty="0" smtClean="0"/>
              <a:t>四项领先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74675" y="815975"/>
            <a:ext cx="162736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00B0F0"/>
                </a:solidFill>
                <a:sym typeface="+mn-ea"/>
              </a:rPr>
              <a:t>加载速度</a:t>
            </a:r>
            <a:endParaRPr lang="zh-CN" altLang="en-US" sz="2800" b="1" dirty="0">
              <a:solidFill>
                <a:srgbClr val="00B0F0"/>
              </a:solidFill>
              <a:sym typeface="+mn-ea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2292195" y="1627417"/>
          <a:ext cx="7229859" cy="3602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081655" y="5311140"/>
            <a:ext cx="658000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重点关注的</a:t>
            </a:r>
            <a:r>
              <a:rPr lang="en-US" altLang="zh-CN" dirty="0"/>
              <a:t>TOP</a:t>
            </a:r>
            <a:r>
              <a:rPr lang="zh-CN" altLang="en-US" dirty="0"/>
              <a:t>站点基本打</a:t>
            </a:r>
            <a:r>
              <a:rPr lang="zh-CN" altLang="en-US" dirty="0" smtClean="0"/>
              <a:t>平：</a:t>
            </a:r>
            <a:r>
              <a:rPr lang="en-US" altLang="zh-CN" dirty="0" smtClean="0"/>
              <a:t>vivo</a:t>
            </a:r>
            <a:r>
              <a:rPr lang="zh-CN" altLang="en-US" dirty="0" smtClean="0"/>
              <a:t>有六项领先，</a:t>
            </a:r>
            <a:r>
              <a:rPr lang="en-US" altLang="zh-CN" dirty="0" smtClean="0"/>
              <a:t>UC</a:t>
            </a:r>
            <a:r>
              <a:rPr lang="zh-CN" altLang="en-US" dirty="0" smtClean="0"/>
              <a:t>六项领先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后续优化工作，保持以下状态：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不慢于</a:t>
            </a:r>
            <a:r>
              <a:rPr lang="en-US" altLang="zh-CN" sz="1600" dirty="0"/>
              <a:t>vivo</a:t>
            </a:r>
            <a:r>
              <a:rPr lang="zh-CN" altLang="en-US" sz="1600" dirty="0"/>
              <a:t>旧版本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与竞品持平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74675" y="815975"/>
            <a:ext cx="126669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00B0F0"/>
                </a:solidFill>
                <a:sym typeface="+mn-ea"/>
              </a:rPr>
              <a:t>连通率</a:t>
            </a:r>
            <a:endParaRPr lang="zh-CN" altLang="en-US" sz="2800" b="1" dirty="0">
              <a:solidFill>
                <a:srgbClr val="00B0F0"/>
              </a:solidFill>
              <a:sym typeface="+mn-ea"/>
            </a:endParaRP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232955610"/>
              </p:ext>
            </p:extLst>
          </p:nvPr>
        </p:nvGraphicFramePr>
        <p:xfrm>
          <a:off x="2275068" y="1645641"/>
          <a:ext cx="5560992" cy="3707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442259" y="5822066"/>
            <a:ext cx="63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vivo</a:t>
            </a:r>
            <a:r>
              <a:rPr lang="zh-CN" altLang="en-US" dirty="0" smtClean="0"/>
              <a:t>联通率差于</a:t>
            </a:r>
            <a:r>
              <a:rPr lang="en-US" altLang="zh-CN" dirty="0" smtClean="0"/>
              <a:t>UC</a:t>
            </a:r>
            <a:r>
              <a:rPr lang="zh-CN" altLang="en-US" dirty="0" smtClean="0"/>
              <a:t>跟</a:t>
            </a:r>
            <a:r>
              <a:rPr lang="en-US" altLang="zh-CN" dirty="0" smtClean="0"/>
              <a:t>QQ</a:t>
            </a:r>
            <a:r>
              <a:rPr lang="zh-CN" altLang="en-US" dirty="0" smtClean="0"/>
              <a:t>，跟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优化有关，已经安排优化处理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74675" y="815975"/>
            <a:ext cx="90601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B0F0"/>
                </a:solidFill>
                <a:sym typeface="+mn-ea"/>
              </a:rPr>
              <a:t>帧率</a:t>
            </a:r>
          </a:p>
        </p:txBody>
      </p:sp>
      <p:graphicFrame>
        <p:nvGraphicFramePr>
          <p:cNvPr id="4" name="图表 3"/>
          <p:cNvGraphicFramePr/>
          <p:nvPr/>
        </p:nvGraphicFramePr>
        <p:xfrm>
          <a:off x="926285" y="2125345"/>
          <a:ext cx="4555191" cy="2785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6403645" y="21671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507865" y="5545455"/>
            <a:ext cx="393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高端机保持</a:t>
            </a:r>
            <a:r>
              <a:rPr lang="zh-CN" altLang="en-US" dirty="0"/>
              <a:t>竞品同一</a:t>
            </a:r>
            <a:r>
              <a:rPr lang="zh-CN" altLang="en-US" dirty="0" smtClean="0"/>
              <a:t>水平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低端</a:t>
            </a:r>
            <a:r>
              <a:rPr lang="zh-CN" altLang="en-US" dirty="0" smtClean="0"/>
              <a:t>机略差于竞品，加入优化任务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1281624" y="1712544"/>
            <a:ext cx="9581448" cy="3743960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indent="-514350" algn="l" defTabSz="457200">
              <a:defRPr sz="6000">
                <a:solidFill>
                  <a:srgbClr val="009EDB"/>
                </a:solidFill>
                <a:latin typeface="Noto Sans S Chinese Bold Bold"/>
                <a:ea typeface="Noto Sans S Chinese Bold Bold"/>
                <a:cs typeface="Noto Sans S Chinese Bold Bold"/>
                <a:sym typeface="Noto Sans S Chinese Bold Bold"/>
              </a:defRPr>
            </a:lvl1pPr>
          </a:lstStyle>
          <a:p>
            <a:pPr marL="0" marR="0" lvl="0" indent="-51435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ED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Noto Sans S Chinese Bold Bold"/>
              </a:rPr>
              <a:t>目录：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9ED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Noto Sans S Chinese Bold Bold"/>
            </a:endParaRPr>
          </a:p>
          <a:p>
            <a:pPr marL="0" marR="0" lvl="0" indent="-51435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ED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Noto Sans S Chinese Bold Bold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ED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Noto Sans S Chinese Bold Bold"/>
              </a:rPr>
              <a:t>、竞品介绍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9ED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Noto Sans S Chinese Bold Bold"/>
            </a:endParaRPr>
          </a:p>
          <a:p>
            <a:pPr marL="0" marR="0" lvl="0" indent="-51435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ED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Noto Sans S Chinese Bold Bold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ED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Noto Sans S Chinese Bold Bold"/>
              </a:rPr>
              <a:t>、功能分析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9ED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Noto Sans S Chinese Bold Bold"/>
            </a:endParaRPr>
          </a:p>
          <a:p>
            <a:pPr marL="0" marR="0" lvl="0" indent="-51435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ED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Noto Sans S Chinese Bold Bold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ED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Noto Sans S Chinese Bold Bold"/>
              </a:rPr>
              <a:t>、技术指标分析</a:t>
            </a:r>
          </a:p>
          <a:p>
            <a:pPr marL="0" marR="0" lvl="0" indent="-51435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ED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Noto Sans S Chinese Bold Bold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ED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Noto Sans S Chinese Bold Bold"/>
              </a:rPr>
              <a:t>、新技术分析</a:t>
            </a:r>
          </a:p>
          <a:p>
            <a:pPr marL="0" marR="0" lvl="0" indent="-51435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ED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Noto Sans S Chinese Bold Bold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ED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Noto Sans S Chinese Bold Bold"/>
              </a:rPr>
              <a:t>、总结</a:t>
            </a:r>
          </a:p>
        </p:txBody>
      </p:sp>
      <p:cxnSp>
        <p:nvCxnSpPr>
          <p:cNvPr id="11" name="直线连接符 10"/>
          <p:cNvCxnSpPr/>
          <p:nvPr/>
        </p:nvCxnSpPr>
        <p:spPr>
          <a:xfrm>
            <a:off x="832432" y="1904276"/>
            <a:ext cx="0" cy="3529873"/>
          </a:xfrm>
          <a:prstGeom prst="line">
            <a:avLst/>
          </a:prstGeom>
          <a:noFill/>
          <a:ln w="12700" cap="flat">
            <a:solidFill>
              <a:srgbClr val="128BD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8" name="Final Vivo Logo_Curved-01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832432" y="-8235"/>
            <a:ext cx="1431067" cy="143106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74675" y="815975"/>
            <a:ext cx="90601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00B0F0"/>
                </a:solidFill>
                <a:sym typeface="+mn-ea"/>
              </a:rPr>
              <a:t>广告</a:t>
            </a:r>
            <a:endParaRPr lang="zh-CN" altLang="en-US" sz="2800" b="1" dirty="0">
              <a:solidFill>
                <a:srgbClr val="00B0F0"/>
              </a:solidFill>
              <a:sym typeface="+mn-ea"/>
            </a:endParaRPr>
          </a:p>
        </p:txBody>
      </p:sp>
      <p:pic>
        <p:nvPicPr>
          <p:cNvPr id="2052" name="Picture 4" descr="http://172.20.114.224/FileUploads/OtherFileDir/20180526/8e5adf9d0caa4b4e9aae17db9539be7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1" y="1864934"/>
            <a:ext cx="604837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618990" y="5313045"/>
            <a:ext cx="1383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领先竞品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74675" y="815975"/>
            <a:ext cx="162736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00B0F0"/>
                </a:solidFill>
                <a:sym typeface="+mn-ea"/>
              </a:rPr>
              <a:t>启动速度</a:t>
            </a:r>
            <a:endParaRPr lang="zh-CN" altLang="en-US" sz="2800" b="1" dirty="0">
              <a:solidFill>
                <a:srgbClr val="00B0F0"/>
              </a:solidFill>
              <a:sym typeface="+mn-ea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2056197" y="1540751"/>
          <a:ext cx="7457088" cy="4430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636135" y="6069330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冷启动慢于竞</a:t>
            </a:r>
            <a:r>
              <a:rPr lang="zh-CN" altLang="en-US" dirty="0" smtClean="0"/>
              <a:t>品，加入优化项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74675" y="815975"/>
            <a:ext cx="90601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00B0F0"/>
                </a:solidFill>
                <a:sym typeface="+mn-ea"/>
              </a:rPr>
              <a:t>内存</a:t>
            </a:r>
            <a:endParaRPr lang="zh-CN" altLang="en-US" sz="2800" b="1" dirty="0">
              <a:solidFill>
                <a:srgbClr val="00B0F0"/>
              </a:solidFill>
              <a:sym typeface="+mn-ea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1354511" y="1492119"/>
          <a:ext cx="8999228" cy="4903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636135" y="6069330"/>
            <a:ext cx="28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</a:t>
            </a:r>
            <a:r>
              <a:rPr lang="en-US" altLang="zh-CN" dirty="0" smtClean="0"/>
              <a:t>ivo</a:t>
            </a:r>
            <a:r>
              <a:rPr lang="zh-CN" altLang="en-US" dirty="0" smtClean="0"/>
              <a:t>优于</a:t>
            </a:r>
            <a:r>
              <a:rPr lang="en-US" altLang="zh-CN" dirty="0" smtClean="0"/>
              <a:t>UC</a:t>
            </a:r>
            <a:r>
              <a:rPr lang="zh-CN" altLang="en-US" dirty="0" smtClean="0"/>
              <a:t>，略差于</a:t>
            </a:r>
            <a:r>
              <a:rPr lang="en-US" altLang="zh-CN" dirty="0" smtClean="0"/>
              <a:t>QQ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74675" y="815975"/>
            <a:ext cx="126669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00B0F0"/>
                </a:solidFill>
                <a:sym typeface="+mn-ea"/>
              </a:rPr>
              <a:t>包大小</a:t>
            </a:r>
            <a:endParaRPr lang="zh-CN" altLang="en-US" sz="2800" b="1" dirty="0">
              <a:solidFill>
                <a:srgbClr val="00B0F0"/>
              </a:solidFill>
              <a:sym typeface="+mn-ea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3606221" y="21288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143250" y="5344795"/>
            <a:ext cx="555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优于</a:t>
            </a:r>
            <a:r>
              <a:rPr lang="en-US" altLang="zh-CN" dirty="0" smtClean="0"/>
              <a:t>UC</a:t>
            </a:r>
            <a:r>
              <a:rPr lang="zh-CN" altLang="en-US" dirty="0" smtClean="0"/>
              <a:t>，差于</a:t>
            </a:r>
            <a:r>
              <a:rPr lang="en-US" altLang="zh-CN" dirty="0" smtClean="0"/>
              <a:t>QQ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这</a:t>
            </a:r>
            <a:r>
              <a:rPr lang="zh-CN" altLang="en-US" dirty="0"/>
              <a:t>块在考虑分包压缩方案，预期可以达到竞品水平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88000" y="4591050"/>
            <a:ext cx="386715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800"/>
              <a:t>外壳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3540372" y="2343388"/>
            <a:ext cx="5111261" cy="1364615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indent="-514350" algn="l" defTabSz="457200">
              <a:defRPr sz="6000">
                <a:solidFill>
                  <a:srgbClr val="009EDB"/>
                </a:solidFill>
                <a:latin typeface="Noto Sans S Chinese Bold Bold"/>
                <a:ea typeface="Noto Sans S Chinese Bold Bold"/>
                <a:cs typeface="Noto Sans S Chinese Bold Bold"/>
                <a:sym typeface="Noto Sans S Chinese Bold Bold"/>
              </a:defRPr>
            </a:lvl1pPr>
          </a:lstStyle>
          <a:p>
            <a:pPr marL="0" marR="0" lvl="0" indent="-685800" algn="ctr" defTabSz="608965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6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ED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Noto Sans S Chinese Bold Bold"/>
              </a:rPr>
              <a:t>4</a:t>
            </a:r>
            <a:r>
              <a:rPr kumimoji="0" lang="zh-CN" altLang="en-US" sz="426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ED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Noto Sans S Chinese Bold Bold"/>
              </a:rPr>
              <a:t>、新</a:t>
            </a:r>
            <a:r>
              <a:rPr lang="zh-CN" altLang="en-US" sz="4265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技术分析</a:t>
            </a:r>
            <a:endParaRPr kumimoji="0" lang="en-US" altLang="zh-CN" sz="4265" b="1" i="0" u="none" strike="noStrike" kern="1200" cap="none" spc="0" normalizeH="0" baseline="0" noProof="0" dirty="0">
              <a:ln>
                <a:noFill/>
              </a:ln>
              <a:solidFill>
                <a:srgbClr val="009ED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Noto Sans S Chinese Bold Bold"/>
            </a:endParaRPr>
          </a:p>
        </p:txBody>
      </p:sp>
      <p:pic>
        <p:nvPicPr>
          <p:cNvPr id="128" name="Final Vivo Logo_Curved-01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832432" y="-8235"/>
            <a:ext cx="1431067" cy="143106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Final Vivo Logo_Curved-01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832432" y="-8235"/>
            <a:ext cx="1431067" cy="14310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369820" y="777875"/>
            <a:ext cx="4766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B0F0"/>
                </a:solidFill>
              </a:rPr>
              <a:t>竞品</a:t>
            </a:r>
            <a:r>
              <a:rPr lang="en-US" altLang="zh-CN" sz="3600" b="1">
                <a:solidFill>
                  <a:srgbClr val="00B0F0"/>
                </a:solidFill>
              </a:rPr>
              <a:t>技术</a:t>
            </a:r>
            <a:endParaRPr lang="zh-CN" altLang="en-US" sz="3600" b="1">
              <a:solidFill>
                <a:schemeClr val="accent6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2485" y="1362075"/>
            <a:ext cx="10361295" cy="530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省流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加速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QQ 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浏览器使用了 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QUIC 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代理协议，速度有 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15% 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有效提升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UC 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代理有一定的翻墙能力，提升了一些境外站点的连通率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Vivo 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目前已经在预研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QUIC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代理，预计在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Q3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实现；翻墙能力也在下半年计划做预研；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云端解码：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UC 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浏览器依靠云端能力为浏览器提供了很多额外的能力支持，包括酷影模式、小说、论坛模式等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vivo 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目前已在预研，预计 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Q3 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先在小说和酷影下做尝试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SDK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腾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讯的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TBS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主要依靠微信、手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等产品，获得较大流量和数据，变现方式还在探索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UC 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目前只有阿里系的部分产品在使用；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WebRTC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TBS 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场景已有一些针对银行视频验证业务的实践；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AI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深圳团队在推进这类方向的探索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小游戏</a:t>
            </a: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QQ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浏览器团队的基于独立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v8 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引擎及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WebGL 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绑定的小游戏方案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其他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x5 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内核正在升级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M66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3540372" y="2343388"/>
            <a:ext cx="5111261" cy="1364615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indent="-514350" algn="l" defTabSz="457200">
              <a:defRPr sz="6000">
                <a:solidFill>
                  <a:srgbClr val="009EDB"/>
                </a:solidFill>
                <a:latin typeface="Noto Sans S Chinese Bold Bold"/>
                <a:ea typeface="Noto Sans S Chinese Bold Bold"/>
                <a:cs typeface="Noto Sans S Chinese Bold Bold"/>
                <a:sym typeface="Noto Sans S Chinese Bold Bold"/>
              </a:defRPr>
            </a:lvl1pPr>
          </a:lstStyle>
          <a:p>
            <a:pPr marL="0" marR="0" lvl="0" indent="-685800" algn="ctr" defTabSz="608965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6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ED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Noto Sans S Chinese Bold Bold"/>
              </a:rPr>
              <a:t>5</a:t>
            </a:r>
            <a:r>
              <a:rPr kumimoji="0" lang="zh-CN" altLang="en-US" sz="426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ED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Noto Sans S Chinese Bold Bold"/>
              </a:rPr>
              <a:t>、总结</a:t>
            </a:r>
            <a:endParaRPr kumimoji="0" lang="en-US" altLang="zh-CN" sz="4265" b="1" i="0" u="none" strike="noStrike" kern="1200" cap="none" spc="0" normalizeH="0" baseline="0" noProof="0" dirty="0">
              <a:ln>
                <a:noFill/>
              </a:ln>
              <a:solidFill>
                <a:srgbClr val="009ED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Noto Sans S Chinese Bold Bold"/>
            </a:endParaRPr>
          </a:p>
        </p:txBody>
      </p:sp>
      <p:pic>
        <p:nvPicPr>
          <p:cNvPr id="128" name="Final Vivo Logo_Curved-01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832432" y="-8235"/>
            <a:ext cx="1431067" cy="143106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Final Vivo Logo_Curved-01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832432" y="-8235"/>
            <a:ext cx="1431067" cy="14310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369820" y="777875"/>
            <a:ext cx="4766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B0F0"/>
                </a:solidFill>
                <a:sym typeface="+mn-ea"/>
              </a:rPr>
              <a:t>总结</a:t>
            </a:r>
            <a:endParaRPr lang="zh-CN" altLang="en-US" sz="3600" b="1">
              <a:solidFill>
                <a:schemeClr val="accent6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0250" y="1517650"/>
            <a:ext cx="1054417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新技术方面：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ea typeface="宋体" panose="02010600030101010101" pitchFamily="2" charset="-122"/>
              </a:rPr>
              <a:t>较实用的一些技术，都有计划跟进；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ea typeface="宋体" panose="02010600030101010101" pitchFamily="2" charset="-122"/>
              </a:rPr>
              <a:t>较前沿的探索类技术，先保持关注，看竞品的效果；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ea typeface="宋体" panose="02010600030101010101" pitchFamily="2" charset="-122"/>
              </a:rPr>
              <a:t>下期竞品对比需要考虑 </a:t>
            </a:r>
            <a:r>
              <a:rPr lang="en-US" altLang="zh-CN" dirty="0">
                <a:ea typeface="宋体" panose="02010600030101010101" pitchFamily="2" charset="-122"/>
              </a:rPr>
              <a:t>Chromium </a:t>
            </a:r>
            <a:r>
              <a:rPr lang="zh-CN" altLang="en-US" dirty="0">
                <a:ea typeface="宋体" panose="02010600030101010101" pitchFamily="2" charset="-122"/>
              </a:rPr>
              <a:t>动向；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</a:rPr>
              <a:t>性能</a:t>
            </a:r>
            <a:r>
              <a:rPr lang="zh-CN" altLang="en-US" dirty="0">
                <a:ea typeface="宋体" panose="02010600030101010101" pitchFamily="2" charset="-122"/>
              </a:rPr>
              <a:t>方面：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速度、广告、内存指标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与竞品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持平；联通率</a:t>
            </a:r>
            <a:r>
              <a:rPr lang="zh-CN" altLang="en-US" dirty="0" smtClean="0">
                <a:ea typeface="宋体" panose="02010600030101010101" pitchFamily="2" charset="-122"/>
              </a:rPr>
              <a:t>、帧率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、启动速度、包大小需要进一步优化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后续保持持续跟进，每个版本会做一次回归，落后再追赶；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重新规划和设计内核性能埋点监控；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zh-CN" altLang="en-US" dirty="0" smtClean="0">
                <a:ea typeface="宋体" panose="02010600030101010101" pitchFamily="2" charset="-122"/>
              </a:rPr>
              <a:t>功能</a:t>
            </a:r>
            <a:r>
              <a:rPr lang="zh-CN" altLang="en-US" dirty="0">
                <a:ea typeface="宋体" panose="02010600030101010101" pitchFamily="2" charset="-122"/>
              </a:rPr>
              <a:t>方面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AutoNum type="alphaLcParenR"/>
            </a:pPr>
            <a:r>
              <a:rPr lang="zh-CN" altLang="en-US" dirty="0">
                <a:ea typeface="宋体" panose="02010600030101010101" pitchFamily="2" charset="-122"/>
              </a:rPr>
              <a:t>预</a:t>
            </a:r>
            <a:r>
              <a:rPr lang="zh-CN" altLang="en-US" dirty="0" smtClean="0">
                <a:ea typeface="宋体" panose="02010600030101010101" pitchFamily="2" charset="-122"/>
              </a:rPr>
              <a:t>读、酷影、放大镜等都在今年年度的计划内；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AutoNum type="alphaLcParenR"/>
            </a:pPr>
            <a:r>
              <a:rPr lang="zh-CN" altLang="en-US" dirty="0">
                <a:ea typeface="宋体" panose="02010600030101010101" pitchFamily="2" charset="-122"/>
              </a:rPr>
              <a:t>即点即</a:t>
            </a:r>
            <a:r>
              <a:rPr lang="zh-CN" altLang="en-US" dirty="0" smtClean="0">
                <a:ea typeface="宋体" panose="02010600030101010101" pitchFamily="2" charset="-122"/>
              </a:rPr>
              <a:t>开应用有初步的预研，具体方案下半年考虑；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AutoNum type="alphaLcParenR"/>
            </a:pPr>
            <a:r>
              <a:rPr lang="en-US" altLang="zh-CN" dirty="0" smtClean="0">
                <a:ea typeface="宋体" panose="02010600030101010101" pitchFamily="2" charset="-122"/>
              </a:rPr>
              <a:t>AR/AI 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WebRTC </a:t>
            </a:r>
            <a:r>
              <a:rPr lang="zh-CN" altLang="en-US" dirty="0" smtClean="0">
                <a:ea typeface="宋体" panose="02010600030101010101" pitchFamily="2" charset="-122"/>
              </a:rPr>
              <a:t>等新方向上需要投入一些人力做预研储备；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00100" lvl="1" indent="-342900">
              <a:buFont typeface="+mj-lt"/>
              <a:buAutoNum type="alphaLcParenR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inal Vivo Logo_Curved-01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832667" y="1"/>
            <a:ext cx="1431067" cy="14310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8816340" y="3141345"/>
            <a:ext cx="2209165" cy="778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dist" defTabSz="824865" hangingPunct="0"/>
            <a:r>
              <a:rPr lang="zh-CN" altLang="en-US" sz="4400" b="1" dirty="0">
                <a:solidFill>
                  <a:srgbClr val="018AC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altLang="en-US" sz="2800" dirty="0">
              <a:solidFill>
                <a:srgbClr val="018AC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10573" y="3952429"/>
            <a:ext cx="1153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en-US" altLang="zh-CN" dirty="0">
                <a:solidFill>
                  <a:srgbClr val="018AC3"/>
                </a:solidFill>
                <a:latin typeface="Calibri" panose="020F0502020204030204"/>
                <a:ea typeface="Hiragino Sans W3" charset="-128"/>
                <a:cs typeface="Hiragino Sans W3" charset="-128"/>
              </a:rPr>
              <a:t>Thank</a:t>
            </a:r>
            <a:r>
              <a:rPr lang="zh-CN" altLang="en-US" dirty="0">
                <a:solidFill>
                  <a:srgbClr val="018AC3"/>
                </a:solidFill>
                <a:latin typeface="Calibri" panose="020F0502020204030204"/>
                <a:ea typeface="Hiragino Sans W3" charset="-128"/>
                <a:cs typeface="Hiragino Sans W3" charset="-128"/>
              </a:rPr>
              <a:t> </a:t>
            </a:r>
            <a:r>
              <a:rPr lang="en-US" altLang="zh-CN" dirty="0">
                <a:solidFill>
                  <a:srgbClr val="018AC3"/>
                </a:solidFill>
                <a:latin typeface="Calibri" panose="020F0502020204030204"/>
                <a:ea typeface="Hiragino Sans W3" charset="-128"/>
                <a:cs typeface="Hiragino Sans W3" charset="-128"/>
              </a:rPr>
              <a:t>you</a:t>
            </a:r>
            <a:endParaRPr lang="zh-CN" altLang="en-US" sz="1400" dirty="0">
              <a:solidFill>
                <a:srgbClr val="018AC3"/>
              </a:solidFill>
              <a:latin typeface="Calibri" panose="020F0502020204030204"/>
              <a:ea typeface="Hiragino Sans W3" charset="-128"/>
              <a:cs typeface="Hiragino Sans W3" charset="-128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828138" y="3920669"/>
            <a:ext cx="10900567" cy="0"/>
          </a:xfrm>
          <a:prstGeom prst="line">
            <a:avLst/>
          </a:prstGeom>
          <a:noFill/>
          <a:ln w="25400" cap="flat">
            <a:solidFill>
              <a:srgbClr val="018AC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4324375" y="2343388"/>
            <a:ext cx="3595176" cy="1364615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indent="-514350" algn="l" defTabSz="457200">
              <a:defRPr sz="6000">
                <a:solidFill>
                  <a:srgbClr val="009EDB"/>
                </a:solidFill>
                <a:latin typeface="Noto Sans S Chinese Bold Bold"/>
                <a:ea typeface="Noto Sans S Chinese Bold Bold"/>
                <a:cs typeface="Noto Sans S Chinese Bold Bold"/>
                <a:sym typeface="Noto Sans S Chinese Bold Bold"/>
              </a:defRPr>
            </a:lvl1pPr>
          </a:lstStyle>
          <a:p>
            <a:pPr marL="0" marR="0" lvl="0" indent="-685800" algn="ctr" defTabSz="608965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65" b="1" i="0" u="none" strike="noStrike" kern="1200" cap="none" spc="0" normalizeH="0" baseline="0" noProof="0" dirty="0">
                <a:ln>
                  <a:noFill/>
                </a:ln>
                <a:solidFill>
                  <a:srgbClr val="009ED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Noto Sans S Chinese Bold Bold"/>
              </a:rPr>
              <a:t>1</a:t>
            </a:r>
            <a:r>
              <a:rPr kumimoji="0" lang="zh-CN" altLang="en-US" sz="426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ED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Noto Sans S Chinese Bold Bold"/>
              </a:rPr>
              <a:t>、竞品介绍</a:t>
            </a:r>
            <a:endParaRPr kumimoji="0" lang="en-US" altLang="zh-CN" sz="4265" b="1" i="0" u="none" strike="noStrike" kern="1200" cap="none" spc="0" normalizeH="0" baseline="0" noProof="0" dirty="0">
              <a:ln>
                <a:noFill/>
              </a:ln>
              <a:solidFill>
                <a:srgbClr val="009ED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Noto Sans S Chinese Bold Bold"/>
            </a:endParaRPr>
          </a:p>
        </p:txBody>
      </p:sp>
      <p:pic>
        <p:nvPicPr>
          <p:cNvPr id="128" name="Final Vivo Logo_Curved-01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832432" y="-8235"/>
            <a:ext cx="1431067" cy="143106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2460" y="1433830"/>
            <a:ext cx="196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选取竞品的原则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2460" y="2759710"/>
            <a:ext cx="2722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竞品在市场的表现特征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1835" y="4301490"/>
            <a:ext cx="270827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vivo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和竞品的主要差距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62730" y="1433830"/>
            <a:ext cx="517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选取市场上几款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竞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品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选取国内市场占有率最高的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QQ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浏览器和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UC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62730" y="2759710"/>
            <a:ext cx="5516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QQ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浏览器和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UC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浏览器长期在国内浏览器市场占有较大比重，且在行业内对新技术的跟进都比较及时，也有一些创新性的功能会不断推出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2730" y="4331970"/>
            <a:ext cx="55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新功能的跟进速度较慢，缺少预研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3540372" y="2343388"/>
            <a:ext cx="5111261" cy="1364615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indent="-514350" algn="l" defTabSz="457200">
              <a:defRPr sz="6000">
                <a:solidFill>
                  <a:srgbClr val="009EDB"/>
                </a:solidFill>
                <a:latin typeface="Noto Sans S Chinese Bold Bold"/>
                <a:ea typeface="Noto Sans S Chinese Bold Bold"/>
                <a:cs typeface="Noto Sans S Chinese Bold Bold"/>
                <a:sym typeface="Noto Sans S Chinese Bold Bold"/>
              </a:defRPr>
            </a:lvl1pPr>
          </a:lstStyle>
          <a:p>
            <a:pPr marL="0" marR="0" lvl="0" indent="-685800" algn="ctr" defTabSz="608965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65" b="1" i="0" u="none" strike="noStrike" kern="1200" cap="none" spc="0" normalizeH="0" baseline="0" noProof="0" dirty="0">
                <a:ln>
                  <a:noFill/>
                </a:ln>
                <a:solidFill>
                  <a:srgbClr val="009ED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Noto Sans S Chinese Bold Bold"/>
              </a:rPr>
              <a:t>2</a:t>
            </a:r>
            <a:r>
              <a:rPr kumimoji="0" lang="zh-CN" altLang="en-US" sz="426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ED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Noto Sans S Chinese Bold Bold"/>
              </a:rPr>
              <a:t>、</a:t>
            </a:r>
            <a:r>
              <a:rPr lang="zh-CN" altLang="en-US" sz="4265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功能分析</a:t>
            </a:r>
            <a:endParaRPr kumimoji="0" lang="en-US" altLang="zh-CN" sz="4265" b="1" i="0" u="none" strike="noStrike" kern="1200" cap="none" spc="0" normalizeH="0" baseline="0" noProof="0" dirty="0">
              <a:ln>
                <a:noFill/>
              </a:ln>
              <a:solidFill>
                <a:srgbClr val="009ED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Noto Sans S Chinese Bold Bold"/>
            </a:endParaRPr>
          </a:p>
        </p:txBody>
      </p:sp>
      <p:pic>
        <p:nvPicPr>
          <p:cNvPr id="128" name="Final Vivo Logo_Curved-01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832432" y="-8235"/>
            <a:ext cx="1431067" cy="143106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769" y="412563"/>
            <a:ext cx="161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sym typeface="+mn-ea"/>
              </a:rPr>
              <a:t>功能差异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2355963" y="1242620"/>
          <a:ext cx="6824980" cy="478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</a:tblGrid>
              <a:tr h="517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smtClean="0"/>
                        <a:t>Vivo</a:t>
                      </a:r>
                      <a:r>
                        <a:rPr lang="zh-CN" altLang="en-US" dirty="0" smtClean="0"/>
                        <a:t>浏览器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浏览器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smtClean="0"/>
                        <a:t>UC</a:t>
                      </a:r>
                      <a:r>
                        <a:rPr lang="zh-CN" altLang="en-US" dirty="0" smtClean="0"/>
                        <a:t>浏览器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 smtClean="0"/>
                        <a:t>图片、视频</a:t>
                      </a:r>
                      <a:endParaRPr lang="en-US" altLang="zh-CN" dirty="0" smtClean="0"/>
                    </a:p>
                    <a:p>
                      <a:pPr algn="ctr">
                        <a:buNone/>
                      </a:pPr>
                      <a:r>
                        <a:rPr lang="zh-CN" altLang="en-US" dirty="0" smtClean="0"/>
                        <a:t>商业化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有</a:t>
                      </a:r>
                    </a:p>
                  </a:txBody>
                  <a:tcPr anchor="ctr"/>
                </a:tc>
              </a:tr>
              <a:tr h="517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 smtClean="0"/>
                        <a:t>即点即开应用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17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搜索强化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无</a:t>
                      </a:r>
                    </a:p>
                  </a:txBody>
                  <a:tcPr anchor="ctr"/>
                </a:tc>
              </a:tr>
              <a:tr h="517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 smtClean="0"/>
                        <a:t>智能预读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17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 smtClean="0"/>
                        <a:t>酷影模式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17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 smtClean="0"/>
                        <a:t>链接放大镜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17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 smtClean="0"/>
                        <a:t>双指缩放重排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17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smtClean="0"/>
                        <a:t>AR/AI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有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无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0326" y="815975"/>
            <a:ext cx="233910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zh-CN" altLang="en-US" sz="2800" dirty="0"/>
              <a:t>即点即开应用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557669" y="4546027"/>
            <a:ext cx="615823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竞品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UC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QQ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浏览器都加入了类似「小程序」的即点即开应用；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入口稍有区别，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UC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做到了下拉框里，像是一种探索；而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QQ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浏览器则在搜索框有明显的导航提示；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目前应用种类都不多。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QQ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浏览器是直接移植的微信小程序，找开发者去做二次开发的适配接入；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Vivo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可以考虑直接接入「快应用」，这块还在考虑中。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Aft>
                <a:spcPts val="600"/>
              </a:spcAft>
            </a:pP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6" y="1981199"/>
            <a:ext cx="2124448" cy="44823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29" y="1989173"/>
            <a:ext cx="2120669" cy="44743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669" y="466165"/>
            <a:ext cx="1712048" cy="36122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59" y="443482"/>
            <a:ext cx="173355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518" y="443483"/>
            <a:ext cx="173355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0208" y="432435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zh-CN" altLang="en-US" sz="2800" dirty="0"/>
              <a:t>搜索强化</a:t>
            </a:r>
          </a:p>
        </p:txBody>
      </p:sp>
      <p:pic>
        <p:nvPicPr>
          <p:cNvPr id="5" name="图片 4" descr="Screenshot_20180614_1105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350" y="1026160"/>
            <a:ext cx="2371725" cy="47440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图片 6" descr="Screenshot_20180614_1104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160" y="1026160"/>
            <a:ext cx="2372360" cy="47453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图片 7" descr="Screenshot_20180614_1104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7995" y="1056640"/>
            <a:ext cx="2357120" cy="4714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8519795" y="5977890"/>
            <a:ext cx="32905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QQ</a:t>
            </a:r>
            <a:r>
              <a:rPr lang="zh-CN" altLang="en-US" dirty="0"/>
              <a:t>浏览器一直在强化输入框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web</a:t>
            </a:r>
            <a:r>
              <a:rPr lang="zh-CN" altLang="en-US" dirty="0"/>
              <a:t>、小程序、内容直出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97510" y="6108700"/>
            <a:ext cx="74561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1600" dirty="0">
                <a:sym typeface="+mn-ea"/>
              </a:rPr>
              <a:t>QQ </a:t>
            </a:r>
            <a:r>
              <a:rPr lang="zh-CN" altLang="en-US" sz="1600" dirty="0">
                <a:sym typeface="+mn-ea"/>
              </a:rPr>
              <a:t>那边「浏览器产品部」更名「移动浏览服务产品部」，弱化 「浏览器」的概念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510" y="1056640"/>
            <a:ext cx="2356485" cy="4714875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17" name="矩形 16"/>
          <p:cNvSpPr/>
          <p:nvPr/>
        </p:nvSpPr>
        <p:spPr>
          <a:xfrm>
            <a:off x="507365" y="1257300"/>
            <a:ext cx="2137410" cy="112839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0326" y="600822"/>
            <a:ext cx="269817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zh-CN" altLang="en-US" sz="2800" dirty="0" smtClean="0"/>
              <a:t>图片视频商业化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9" y="1428896"/>
            <a:ext cx="2849130" cy="5065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27" y="1428896"/>
            <a:ext cx="2849130" cy="5065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591046" y="1731317"/>
            <a:ext cx="50742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竞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品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QQ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浏览器加入广告位提升收益，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UC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暂未发现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； 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QQ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浏览器在暂停视频播放时，会弹出一个广告，并且在播放结束时有相关视频的推荐作为一个导流入口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Vivo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可以考虑增加播放结束，相关视频推荐的商业化功能，而暂停的弹框考虑到用户体验建议不加；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1592</Words>
  <Application>Microsoft Office PowerPoint</Application>
  <PresentationFormat>宽屏</PresentationFormat>
  <Paragraphs>245</Paragraphs>
  <Slides>28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Helvetica Light</vt:lpstr>
      <vt:lpstr>Hiragino Sans W3</vt:lpstr>
      <vt:lpstr>Noto Sans S Chinese Bold Bold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Wingdings</vt:lpstr>
      <vt:lpstr>Office 主题​​</vt:lpstr>
      <vt:lpstr>2_Office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vivo</dc:creator>
  <cp:lastModifiedBy>李广</cp:lastModifiedBy>
  <cp:revision>452</cp:revision>
  <dcterms:created xsi:type="dcterms:W3CDTF">2018-02-24T03:27:00Z</dcterms:created>
  <dcterms:modified xsi:type="dcterms:W3CDTF">2018-06-20T12:29:28Z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