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8ade9ef5_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8ade9ef5_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ade9ef5_0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ade9ef5_0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030209e_3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030209e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ade9ef5_0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ade9ef5_0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4cd1b3a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4cd1b3a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4cd1b3a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4cd1b3a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ade9ef5_0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ade9ef5_0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ade9ef5_0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ade9ef5_0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ade9ef5_0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ade9ef5_0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ade9ef5_0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ade9ef5_0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ade9ef5_0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ade9ef5_0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aadabcda_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aadabcda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4cd1b3a_15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4cd1b3a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ade9ef5_0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ade9ef5_0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ade9ef5_0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8ade9ef5_0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8ade9ef5_0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8ade9ef5_0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ade9ef5_0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ade9ef5_0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ade9ef5_0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8ade9ef5_0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ade9ef5_0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ade9ef5_0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ade9ef5_0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ade9ef5_0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ade9ef5_0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8ade9ef5_0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ade9ef5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ade9ef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f030209e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f030209e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ade9ef5_02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ade9ef5_0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f030209e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f030209e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ade9ef5_0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8ade9ef5_0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14cd1b3a_15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14cd1b3a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ade9ef5_0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8ade9ef5_0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ade9ef5_0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8ade9ef5_0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8ade9ef5_0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8ade9ef5_0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adabcda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adabcda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ade9ef5_0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ade9ef5_0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ade9ef5_0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ade9ef5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030209e_3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030209e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030209e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030209e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4cd1b3a_15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4cd1b3a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spcFirstLastPara="1" rIns="75425" wrap="square" tIns="75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191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838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2573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6764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Font typeface="Arial"/>
              <a:buChar char="■"/>
              <a:defRPr sz="23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143000" y="2108835"/>
            <a:ext cx="6858000" cy="925800"/>
          </a:xfrm>
          <a:prstGeom prst="rect">
            <a:avLst/>
          </a:prstGeom>
          <a:noFill/>
          <a:ln>
            <a:noFill/>
          </a:ln>
        </p:spPr>
        <p:txBody>
          <a:bodyPr anchorCtr="1" anchor="t" bIns="75425" lIns="75425" spcFirstLastPara="1" rIns="75425" wrap="square" tIns="75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1E1E1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spcFirstLastPara="1" rIns="75425" wrap="square" tIns="75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191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838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2573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6764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Font typeface="Arial"/>
              <a:buChar char="■"/>
              <a:defRPr sz="23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191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838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2573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6764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/>
          <p:nvPr/>
        </p:nvSpPr>
        <p:spPr>
          <a:xfrm>
            <a:off x="45720" y="4732020"/>
            <a:ext cx="361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25" spcFirstLastPara="1" rIns="75425" wrap="square" tIns="37700">
            <a:noAutofit/>
          </a:bodyPr>
          <a:lstStyle/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8123" y="205740"/>
            <a:ext cx="971907" cy="190309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/>
          <p:nvPr/>
        </p:nvSpPr>
        <p:spPr>
          <a:xfrm>
            <a:off x="8659653" y="4886325"/>
            <a:ext cx="372900" cy="21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37700" lIns="75425" spcFirstLastPara="1" rIns="75425" wrap="square" tIns="37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spcFirstLastPara="1" rIns="75425" wrap="square" tIns="75425"/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191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838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2573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6764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0480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■"/>
              <a:defRPr b="0" i="0" sz="23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45720" y="4732020"/>
            <a:ext cx="361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25" spcFirstLastPara="1" rIns="75425" wrap="square" tIns="37700">
            <a:noAutofit/>
          </a:bodyPr>
          <a:lstStyle/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45266" y="205740"/>
            <a:ext cx="975122" cy="1905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spcFirstLastPara="1" rIns="75425" wrap="square" tIns="75425"/>
          <a:lstStyle>
            <a:lvl1pPr indent="-76200" lvl="0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191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838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2573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676400" marR="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0480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■"/>
              <a:defRPr b="0" i="0" sz="23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de.google.com/p/chromium/codesearch#chromium/src/content/&amp;q=synchronous_com&amp;sq=package:chromium&amp;l=1" TargetMode="External"/><Relationship Id="rId4" Type="http://schemas.openxmlformats.org/officeDocument/2006/relationships/hyperlink" Target="https://code.google.com/p/chromium/codesearch#chromium/src/content/browser/&amp;q=synchronous_com&amp;sq=package:chromium&amp;l=1" TargetMode="External"/><Relationship Id="rId5" Type="http://schemas.openxmlformats.org/officeDocument/2006/relationships/hyperlink" Target="https://code.google.com/p/chromium/codesearch#chromium/src/content/browser/android/&amp;q=synchronous_com&amp;sq=package:chromium&amp;l=1" TargetMode="External"/><Relationship Id="rId6" Type="http://schemas.openxmlformats.org/officeDocument/2006/relationships/hyperlink" Target="https://code.google.com/p/chromium/codesearch#chromium/src/content/browser/android/in_process/&amp;q=synchronous_com&amp;sq=package:chromium&amp;l=1" TargetMode="External"/><Relationship Id="rId7" Type="http://schemas.openxmlformats.org/officeDocument/2006/relationships/hyperlink" Target="https://code.google.com/p/chromium/codesearch#chromium/src/content/browser/android/in_process/synchronous_compositor_output_surface.h&amp;q=synchronous_com&amp;sq=package:chromium&amp;l=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1091565" y="1903095"/>
            <a:ext cx="6960900" cy="928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7700" lIns="75425" spcFirstLastPara="1" rIns="75425" wrap="square" tIns="37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E1E1E"/>
                </a:solidFill>
              </a:rPr>
              <a:t>Android WebView Rendering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4"/>
          <p:cNvSpPr/>
          <p:nvPr/>
        </p:nvSpPr>
        <p:spPr>
          <a:xfrm>
            <a:off x="1137285" y="3086100"/>
            <a:ext cx="468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25" spcFirstLastPara="1" rIns="75425" wrap="square" tIns="37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025600" y="919400"/>
            <a:ext cx="56613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1524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Pagination using software screenshots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834863"/>
            <a:ext cx="8229600" cy="20763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Google Books</a:t>
            </a:r>
            <a:r>
              <a:rPr lang="en"/>
              <a:t>: Each chapter is one giant WebView.  Uses WebView.onDraw() with translation matrices to render individual pages into software bitmaps.  Then uploads those into textures and does fancy page-turning using its own GL.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790375" y="3421700"/>
            <a:ext cx="8028600" cy="132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924125" y="3725700"/>
            <a:ext cx="6894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1      Page 2        Page 3          Page 4      Page 5      Page 6      Page 7   ...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4693600" y="3385225"/>
            <a:ext cx="936300" cy="1446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4608475" y="3008275"/>
            <a:ext cx="1143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860475" y="3005925"/>
            <a:ext cx="3498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WebView (entirely offscreen)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legacy WebView APIs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WebView.capturePicture()</a:t>
            </a:r>
            <a:r>
              <a:rPr lang="en"/>
              <a:t>: Return a “Picture” object (Java wrapper around SkPicture) for the entire document.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WebView.setPictureListener(): </a:t>
            </a:r>
            <a:r>
              <a:rPr lang="en"/>
              <a:t>Call this callback, providing a Picture object for the entire document, every time it changes.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View.onDraw(Canvas)</a:t>
            </a:r>
            <a:r>
              <a:rPr lang="en"/>
              <a:t>: Synchronously draw the view into an Java-wrapped SkCanvas.  SkCanvas usually backed by a software bitmap.  Cannot checkerboard, and an arbitrary matrix can be applied.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View.get/setScrollX/Y(): </a:t>
            </a:r>
            <a:r>
              <a:rPr lang="en"/>
              <a:t>Synchronously set or read scroll offset.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View matrix setters:</a:t>
            </a:r>
            <a:r>
              <a:rPr lang="en"/>
              <a:t> Synchronously translate/scale.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in View base class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57200" y="31779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assumes all Views are quick and easy to redraw from scratch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Other types of Android Views tend to simple enough to regenerate from scratch on a single thread at 60fps.</a:t>
            </a:r>
            <a:endParaRPr/>
          </a:p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Web content is complex enough that we have an async pipeline generating a tile cache instead.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57200" y="340215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Android View is a bit like a RenderObject in Blink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Every frame, Android walks the View tree, performs layout if needed, and asks all Views to issue draw commands at the latest size and position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It’s a “pull” rendering model rather than the “push” model that’s dominant in Chromium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(To be fair, the average Android View is more heavyweight than the average RenderObject.)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57200" y="47589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 #1: Android decides our scroll offset and tells us at the last minute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57200" y="1384300"/>
            <a:ext cx="8229600" cy="35826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The scroll offset or matrix may change just a few instructions before the draw call.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It may even suddenly teleport us to a distant part of the document.  In software mode, correct rendering is still expected when this happens (cannot “checkerboard”).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 #2: Nothing can be async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anything</a:t>
            </a:r>
            <a:r>
              <a:rPr lang="en"/>
              <a:t> is async in the input or graphics pipeline, it would no longer work to write a Java method that synchronously:</a:t>
            </a:r>
            <a:endParaRPr/>
          </a:p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1. Hands WebView a touch event</a:t>
            </a:r>
            <a:endParaRPr/>
          </a:p>
          <a:p>
            <a:pPr indent="0" lvl="0" marL="1524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2. Reads the WebView’s scroll offset</a:t>
            </a:r>
            <a:endParaRPr/>
          </a:p>
          <a:p>
            <a:pPr indent="0" lvl="0" marL="1524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3. Applies a matrix to another View relative to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351665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 #3: Always be ready for software draws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1281625"/>
            <a:ext cx="8229600" cy="34077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b="1" lang="en">
                <a:solidFill>
                  <a:srgbClr val="000000"/>
                </a:solidFill>
              </a:rPr>
              <a:t>API says nothing about “hardware mode” or “software mode”</a:t>
            </a:r>
            <a:r>
              <a:rPr lang="en">
                <a:solidFill>
                  <a:srgbClr val="000000"/>
                </a:solidFill>
              </a:rPr>
              <a:t>.  Although hardware draws can only happen when the WebView is attached to a hardware-accelerated View tree, software draws to a side canvas may occur at </a:t>
            </a:r>
            <a:r>
              <a:rPr b="1" lang="en">
                <a:solidFill>
                  <a:srgbClr val="000000"/>
                </a:solidFill>
              </a:rPr>
              <a:t>any</a:t>
            </a:r>
            <a:r>
              <a:rPr lang="en">
                <a:solidFill>
                  <a:srgbClr val="000000"/>
                </a:solidFill>
              </a:rPr>
              <a:t> time.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implementation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(TLDR: clone classic Android WebView architecture by reshuffling Chromium components)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model summary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57200" y="540276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Chrome</a:t>
            </a:r>
            <a:endParaRPr b="1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/>
              <a:t>Multi-process</a:t>
            </a:r>
            <a:endParaRPr sz="2000"/>
          </a:p>
          <a:p>
            <a:pPr indent="-317500" lvl="0" marL="381000" rtl="0" algn="l">
              <a:spcBef>
                <a:spcPts val="200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UI thread</a:t>
            </a:r>
            <a:endParaRPr sz="2000"/>
          </a:p>
          <a:p>
            <a:pPr indent="-317500" lvl="0" marL="381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GPU thread</a:t>
            </a:r>
            <a:endParaRPr sz="2000"/>
          </a:p>
          <a:p>
            <a:pPr indent="-317500" lvl="0" marL="381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Texture upload thread</a:t>
            </a:r>
            <a:endParaRPr sz="2000"/>
          </a:p>
          <a:p>
            <a:pPr indent="-317500" lvl="0" marL="381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Per renderer process:</a:t>
            </a:r>
            <a:endParaRPr sz="2000"/>
          </a:p>
          <a:p>
            <a:pPr indent="-304800" lvl="1" marL="7493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000"/>
              <a:buChar char="○"/>
            </a:pPr>
            <a:r>
              <a:rPr lang="en" sz="2000">
                <a:solidFill>
                  <a:srgbClr val="555555"/>
                </a:solidFill>
              </a:rPr>
              <a:t>Blink thread</a:t>
            </a:r>
            <a:endParaRPr sz="2000">
              <a:solidFill>
                <a:srgbClr val="555555"/>
              </a:solidFill>
            </a:endParaRPr>
          </a:p>
          <a:p>
            <a:pPr indent="-304800" lvl="1" marL="7493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000"/>
              <a:buChar char="○"/>
            </a:pPr>
            <a:r>
              <a:rPr lang="en" sz="2000">
                <a:solidFill>
                  <a:srgbClr val="555555"/>
                </a:solidFill>
              </a:rPr>
              <a:t>CC impl thread</a:t>
            </a:r>
            <a:endParaRPr sz="2000">
              <a:solidFill>
                <a:srgbClr val="555555"/>
              </a:solidFill>
            </a:endParaRPr>
          </a:p>
          <a:p>
            <a:pPr indent="-304800" lvl="1" marL="7493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000"/>
              <a:buChar char="○"/>
            </a:pPr>
            <a:r>
              <a:rPr lang="en" sz="2000">
                <a:solidFill>
                  <a:srgbClr val="555555"/>
                </a:solidFill>
              </a:rPr>
              <a:t>Raster thread</a:t>
            </a:r>
            <a:endParaRPr sz="200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691835" y="540287"/>
            <a:ext cx="3842400" cy="39357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WebView</a:t>
            </a:r>
            <a:endParaRPr b="1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/>
              <a:t>Single-process</a:t>
            </a:r>
            <a:endParaRPr sz="2000"/>
          </a:p>
          <a:p>
            <a:pPr indent="-317500" lvl="0" marL="381000" rtl="0" algn="l">
              <a:spcBef>
                <a:spcPts val="200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Combined UI + renderer CC thread</a:t>
            </a:r>
            <a:endParaRPr sz="2000"/>
          </a:p>
          <a:p>
            <a:pPr indent="-317500" lvl="0" marL="381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Android RenderThread (+in-process GPU thread)</a:t>
            </a:r>
            <a:endParaRPr sz="2000"/>
          </a:p>
          <a:p>
            <a:pPr indent="-317500" lvl="0" marL="381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Canvas/WebGL GPU thread</a:t>
            </a:r>
            <a:endParaRPr sz="2000"/>
          </a:p>
          <a:p>
            <a:pPr indent="-317500" lvl="0" marL="381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Blink thread</a:t>
            </a:r>
            <a:endParaRPr sz="2000"/>
          </a:p>
          <a:p>
            <a:pPr indent="-317500" lvl="0" marL="381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Raster thread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 WebView?</a:t>
            </a:r>
            <a:endParaRPr/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Web content in a box:</a:t>
            </a:r>
            <a:endParaRPr/>
          </a:p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Powers browsers such as AOSP Browser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Displays almost all mobile banner ads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Can be used to create portable HTML-based apps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Often intermixed imperceptibly with native Views: for example, to layout a paragraph of text in a fancy way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model summary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2084250" y="1373825"/>
            <a:ext cx="2532600" cy="7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UI thread + Chrome renderer compositor thread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5632050" y="797875"/>
            <a:ext cx="2167200" cy="4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RenderThread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5212950" y="1999525"/>
            <a:ext cx="2167200" cy="7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 GL thread (WebGL/canvas/GPU raster)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237525" y="2434775"/>
            <a:ext cx="1544100" cy="7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raster thread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2259150" y="3587225"/>
            <a:ext cx="2357700" cy="7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main thread</a:t>
            </a:r>
            <a:endParaRPr/>
          </a:p>
        </p:txBody>
      </p:sp>
      <p:cxnSp>
        <p:nvCxnSpPr>
          <p:cNvPr id="195" name="Google Shape;195;p33"/>
          <p:cNvCxnSpPr/>
          <p:nvPr/>
        </p:nvCxnSpPr>
        <p:spPr>
          <a:xfrm flipH="1" rot="10800000">
            <a:off x="3431250" y="2175125"/>
            <a:ext cx="13500" cy="131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3"/>
          <p:cNvCxnSpPr/>
          <p:nvPr/>
        </p:nvCxnSpPr>
        <p:spPr>
          <a:xfrm flipH="1">
            <a:off x="1232550" y="1654000"/>
            <a:ext cx="784500" cy="73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3"/>
          <p:cNvCxnSpPr/>
          <p:nvPr/>
        </p:nvCxnSpPr>
        <p:spPr>
          <a:xfrm flipH="1">
            <a:off x="4674600" y="1039638"/>
            <a:ext cx="899700" cy="57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3"/>
          <p:cNvCxnSpPr/>
          <p:nvPr/>
        </p:nvCxnSpPr>
        <p:spPr>
          <a:xfrm rot="10800000">
            <a:off x="4674600" y="2079725"/>
            <a:ext cx="517500" cy="27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3"/>
          <p:cNvCxnSpPr/>
          <p:nvPr/>
        </p:nvCxnSpPr>
        <p:spPr>
          <a:xfrm flipH="1" rot="10800000">
            <a:off x="6286950" y="1247875"/>
            <a:ext cx="19200" cy="7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3"/>
          <p:cNvSpPr txBox="1"/>
          <p:nvPr/>
        </p:nvSpPr>
        <p:spPr>
          <a:xfrm>
            <a:off x="974900" y="1676400"/>
            <a:ext cx="650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Tiles</a:t>
            </a:r>
            <a:endParaRPr sz="1200"/>
          </a:p>
        </p:txBody>
      </p:sp>
      <p:sp>
        <p:nvSpPr>
          <p:cNvPr id="201" name="Google Shape;201;p33"/>
          <p:cNvSpPr txBox="1"/>
          <p:nvPr/>
        </p:nvSpPr>
        <p:spPr>
          <a:xfrm>
            <a:off x="4802850" y="1819300"/>
            <a:ext cx="463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GL</a:t>
            </a:r>
            <a:endParaRPr sz="1200"/>
          </a:p>
        </p:txBody>
      </p:sp>
      <p:sp>
        <p:nvSpPr>
          <p:cNvPr id="202" name="Google Shape;202;p33"/>
          <p:cNvSpPr txBox="1"/>
          <p:nvPr/>
        </p:nvSpPr>
        <p:spPr>
          <a:xfrm>
            <a:off x="6483750" y="1422100"/>
            <a:ext cx="1170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EGL sharing</a:t>
            </a:r>
            <a:endParaRPr sz="1200"/>
          </a:p>
        </p:txBody>
      </p:sp>
      <p:cxnSp>
        <p:nvCxnSpPr>
          <p:cNvPr id="203" name="Google Shape;203;p33"/>
          <p:cNvCxnSpPr/>
          <p:nvPr/>
        </p:nvCxnSpPr>
        <p:spPr>
          <a:xfrm flipH="1">
            <a:off x="4732350" y="2915813"/>
            <a:ext cx="899700" cy="57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3"/>
          <p:cNvSpPr txBox="1"/>
          <p:nvPr/>
        </p:nvSpPr>
        <p:spPr>
          <a:xfrm>
            <a:off x="4892550" y="2915825"/>
            <a:ext cx="463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GL</a:t>
            </a:r>
            <a:endParaRPr sz="1200"/>
          </a:p>
        </p:txBody>
      </p:sp>
      <p:sp>
        <p:nvSpPr>
          <p:cNvPr id="205" name="Google Shape;205;p33"/>
          <p:cNvSpPr txBox="1"/>
          <p:nvPr/>
        </p:nvSpPr>
        <p:spPr>
          <a:xfrm>
            <a:off x="3748350" y="813188"/>
            <a:ext cx="16473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DelegatedFrameData</a:t>
            </a:r>
            <a:endParaRPr sz="1200"/>
          </a:p>
        </p:txBody>
      </p:sp>
      <p:sp>
        <p:nvSpPr>
          <p:cNvPr id="206" name="Google Shape;206;p33"/>
          <p:cNvSpPr txBox="1"/>
          <p:nvPr/>
        </p:nvSpPr>
        <p:spPr>
          <a:xfrm>
            <a:off x="3431250" y="2586125"/>
            <a:ext cx="1107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Layer tree of SkPictures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graphics components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457200" y="919400"/>
            <a:ext cx="3970800" cy="37164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Chrome</a:t>
            </a:r>
            <a:endParaRPr b="1"/>
          </a:p>
          <a:p>
            <a:pPr indent="-317500" lvl="0" marL="381000" rtl="0" algn="l">
              <a:spcBef>
                <a:spcPts val="200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SurfaceView hardware overlay</a:t>
            </a:r>
            <a:endParaRPr sz="2000"/>
          </a:p>
          <a:p>
            <a:pPr indent="-317500" lvl="0" marL="3810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Async uploads using EGLImage and glTexSubImage2D().</a:t>
            </a:r>
            <a:endParaRPr sz="2000"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4479635" y="919412"/>
            <a:ext cx="4299600" cy="39357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WebView</a:t>
            </a:r>
            <a:endParaRPr b="1"/>
          </a:p>
          <a:p>
            <a:pPr indent="-317500" lvl="0" marL="381000" rtl="0" algn="l">
              <a:spcBef>
                <a:spcPts val="200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“Draw functor”: inject draw calls into system GL context.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CC impl thread and UI thread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Classic Android WebView used the UI thread for compositing.  That’s why it had all those synchronicity properties.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We considered keeping the renderer CC thread and using sync IPCs.  But, just about everything would have ended up as a sync IPC.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Single-process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Avoids shipping vast data for capturePicture.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CC currently doesn’t support commit across processes.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There were other non-graphics reasons to go this route, so this assumption was locked in early anyway.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RenderThread + GPU thread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New as of L release.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Android now pushes DisplayLists and runs all GL on this thread instead of on the UI thread.  Benefit: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apply a matrix on Views for off-main-thread transition animations.  (Same motivation as our Chrome’s compositing thread, but doesn’t handle input.)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We’re using DelegatingRenderer for this.  Parent compositor (pushing to in-process GL commandbuffer) is on the RenderThread, child compositor on the UI thread.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Canvas/WebGL thread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505850" y="65575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Provides asynchronicity and isolation.  (Would be scary to expose system GL context to arbitrary GL.)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Output surface shared with system context using EGLImage.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 the future, we plan to move GPU tile raster work to this thread as well.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and raster threads still separate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Finally a place where not much weird happens :).  They were separate in classic WebView as well.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Note that raster thread is only used for hardware rendering.  Software rendering is rastered synchronously on the UI thread.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Optionally, SkPicture recordings can be infinite-sized to deal with the teleportation+software-draw problem.  For newer targetSdkVersion we limit the size of the recording by default for better scalability.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“Draw functor”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Private API.  The WebView injects a callback onto the display list.  When the painting reaches that step, the callback is called and the WebView runs arbitrary code to produce arbitrary GL, then returns.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Implicit contract to save/restore GL state.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Had to be used instead of public A</a:t>
            </a:r>
            <a:r>
              <a:rPr lang="en" sz="2400"/>
              <a:t>PIs “SurfaceView” and “TextureView”: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public APIs push frames asynchronously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WebView software rendering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Shares some code with desktop platform “software compositing” but very distinct in other ways.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Also shares some code with GPU raster.  Skia runs on the UI thread rastering all the SkPictures into the target canvas.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Tiling and raster thread infrastructure not used at all.  Reasons: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Maintaining software and hardware tiles at the same time would be huge headache.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Would have caused memory usage and invalidation time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No support for RenderSurface-based features, and alpha blend ordering is incorrect.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differences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Still uses ThreadProxy between Blink and UI thread…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But CC doesn’t make its own scheduling decisions.  It draws immediately whenever Android decides.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When the CC state machine decides a draw is needed, it calls out to Android View.invalidate().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Draws can also be forced for View-system-related reasons (for example, another small view is animating on top of us).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have several bugs/hacks around unpredictable draw timing (differently sized draws that race CC invalidations, draws that don’t come after CC “requested” them)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6th Blink platform</a:t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- Same compile-time flags as Chrome for Android, but lots of runtime differences:</a:t>
            </a:r>
            <a:endParaRPr/>
          </a:p>
          <a:p>
            <a:pPr indent="-304800" lvl="0" marL="914400" rtl="0" algn="l">
              <a:spcBef>
                <a:spcPts val="2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Single-process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externally managed, synchronous rendering model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provides hooks to override cookies, networking, inject Javascript, etc etc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few “quirks” WebSettings for legacy compat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the code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android_webview/ : Upstream Chromium directory with most of the WebView code.</a:t>
            </a:r>
            <a:endParaRPr/>
          </a:p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frameworks/webview: Android tree with WebView “glue” code for private APIs like draw functor.</a:t>
            </a:r>
            <a:endParaRPr sz="1400"/>
          </a:p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content</a:t>
            </a:r>
            <a:r>
              <a:rPr lang="en" sz="2400">
                <a:solidFill>
                  <a:srgbClr val="000000"/>
                </a:solidFill>
              </a:rPr>
              <a:t>/</a:t>
            </a:r>
            <a:r>
              <a:rPr lang="en" sz="2400">
                <a:solidFill>
                  <a:srgbClr val="000000"/>
                </a:solidFill>
                <a:uFill>
                  <a:noFill/>
                </a:uFill>
                <a:hlinkClick r:id="rId4"/>
              </a:rPr>
              <a:t>browser</a:t>
            </a:r>
            <a:r>
              <a:rPr lang="en" sz="2400">
                <a:solidFill>
                  <a:srgbClr val="000000"/>
                </a:solidFill>
              </a:rPr>
              <a:t>/</a:t>
            </a:r>
            <a:r>
              <a:rPr lang="en" sz="2400">
                <a:solidFill>
                  <a:srgbClr val="000000"/>
                </a:solidFill>
                <a:uFill>
                  <a:noFill/>
                </a:uFill>
                <a:hlinkClick r:id="rId5"/>
              </a:rPr>
              <a:t>android</a:t>
            </a:r>
            <a:r>
              <a:rPr lang="en" sz="2400">
                <a:solidFill>
                  <a:srgbClr val="000000"/>
                </a:solidFill>
              </a:rPr>
              <a:t>/</a:t>
            </a:r>
            <a:r>
              <a:rPr lang="en" sz="2400">
                <a:solidFill>
                  <a:srgbClr val="000000"/>
                </a:solidFill>
                <a:uFill>
                  <a:noFill/>
                </a:uFill>
                <a:hlinkClick r:id="rId6"/>
              </a:rPr>
              <a:t>in_process</a:t>
            </a:r>
            <a:r>
              <a:rPr lang="en" sz="2400">
                <a:solidFill>
                  <a:srgbClr val="000000"/>
                </a:solidFill>
              </a:rPr>
              <a:t>/</a:t>
            </a:r>
            <a:r>
              <a:rPr lang="en" sz="2400" u="sng">
                <a:solidFill>
                  <a:srgbClr val="551A8B"/>
                </a:solidFill>
                <a:hlinkClick r:id="rId7"/>
              </a:rPr>
              <a:t>synchronous_compositor_output_surface.h</a:t>
            </a:r>
            <a:r>
              <a:rPr lang="en" sz="2400"/>
              <a:t> : main interface between CC and android_webview/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WebView?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Under active debate at the moment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Opposing use cases: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WebView as a browser-in-a-box, VS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WebView as one tool in a hybrid app toolset</a:t>
            </a:r>
            <a:endParaRPr sz="2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Opposing update priorities: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App developers want the latest features and performance improvements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They also want stability to the point of bug-for-bug compatibility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Contact the team at </a:t>
            </a:r>
            <a:r>
              <a:rPr b="1" lang="en"/>
              <a:t>android-webview-dev@chromium.org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slides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“Gralloc” zero-copy buffers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Stopped using these in Android L WebView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Motivation #1 was an early plan for hybrid software rendering that involved unified hardware/software tiles: relied on gralloc explicitly exposing unified memory model.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Motivation #2 was the idea that gralloc is much better and WebView would be pioneering it for Chrome to later adopt. 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But it turns out gralloc kind of sucks (memory fragmentation, filehandle limits…)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rendering initialization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All WebViews start by supporting only software draws.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When the WebView is attached to a View tree marked for hardware acceleration, *and* the first hardware draw occurs, CC’s GL infrastructure is synchronously initialized and a frame is drawn.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When the View is detached from the View tree, the GL infrastructure is torn down and all resources are deallocated.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Can still respond to software draws at any point in the lifetime.  Not a mutually exclusive mode like in Chrome.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Viewport model differences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Additional matrix to be applied above the CC root layer.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Draw functor allows CC to clobber the entire screen.  We must carefully restrict ourselves to the View bounds.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WebView can be extremely tall (sized to document).  In this case, fixed-pos layers are positioned according to WebView size, while tiling decisions must be based on actual visible size.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Scissor for a single draw may be smaller than actual visible size too (“another small view animating on top of us” case)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WebView version history</a:t>
            </a:r>
            <a:endParaRPr/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Android &lt;= J: custom WebKit-based “classic” WebView</a:t>
            </a:r>
            <a:endParaRPr/>
          </a:p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Android K: Chromium 30/33-based WebView</a:t>
            </a:r>
            <a:endParaRPr/>
          </a:p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Android L: Unbundled evergreen WebView, autoupdated via Play Services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When we started looking at how apps were actually using the WebView, we had some surprises...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Google email apps</a:t>
            </a:r>
            <a:endParaRPr/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457200" y="919400"/>
            <a:ext cx="4394400" cy="15216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000"/>
              <a:t>GMail:</a:t>
            </a:r>
            <a:r>
              <a:rPr lang="en" sz="2000"/>
              <a:t> All the emails in a thread are concatenated into a </a:t>
            </a:r>
            <a:r>
              <a:rPr b="1" lang="en" sz="2000"/>
              <a:t>viewport-sized </a:t>
            </a:r>
            <a:r>
              <a:rPr lang="en" sz="2000"/>
              <a:t>hardware WebView, with whitespace where the blue headers are.  WebView handles scrolling and the app reads the scroll offset every frame to translate the headers.</a:t>
            </a:r>
            <a:endParaRPr sz="20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2013-01-01-02-06-27-614x1024.png"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450" y="919400"/>
            <a:ext cx="1712276" cy="28161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/>
        </p:nvSpPr>
        <p:spPr>
          <a:xfrm>
            <a:off x="6826500" y="1271600"/>
            <a:ext cx="2256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 Android View</a:t>
            </a:r>
            <a:endParaRPr/>
          </a:p>
        </p:txBody>
      </p:sp>
      <p:sp>
        <p:nvSpPr>
          <p:cNvPr id="84" name="Google Shape;84;p19"/>
          <p:cNvSpPr txBox="1"/>
          <p:nvPr/>
        </p:nvSpPr>
        <p:spPr>
          <a:xfrm>
            <a:off x="6826500" y="3162825"/>
            <a:ext cx="2256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 Android View</a:t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5009750" y="1391050"/>
            <a:ext cx="1816800" cy="211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6826500" y="2033613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WebView sized to screen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919400"/>
            <a:ext cx="34461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“Email”:</a:t>
            </a:r>
            <a:r>
              <a:rPr lang="en"/>
              <a:t> </a:t>
            </a:r>
            <a:r>
              <a:rPr b="1" lang="en"/>
              <a:t>document-sized</a:t>
            </a:r>
            <a:r>
              <a:rPr lang="en"/>
              <a:t> hardware WebView.  App handles scrolling by applying a hardware matrix to both WebView and blue headers.</a:t>
            </a:r>
            <a:endParaRPr/>
          </a:p>
        </p:txBody>
      </p:sp>
      <p:pic>
        <p:nvPicPr>
          <p:cNvPr descr="Screenshot_2013-01-01-02-06-27-614x1024.png"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425" y="797800"/>
            <a:ext cx="1712276" cy="28161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/>
          <p:nvPr/>
        </p:nvSpPr>
        <p:spPr>
          <a:xfrm>
            <a:off x="4513425" y="1281725"/>
            <a:ext cx="3446100" cy="366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6225700" y="2067125"/>
            <a:ext cx="1593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WebView sized to size of document (entire thread of emails)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6225700" y="1200938"/>
            <a:ext cx="3000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 Android View</a:t>
            </a:r>
            <a:endParaRPr/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Google email apps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205740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Google email apps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919400"/>
            <a:ext cx="36162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Inbox: </a:t>
            </a:r>
            <a:r>
              <a:rPr lang="en"/>
              <a:t>One WebView </a:t>
            </a:r>
            <a:r>
              <a:rPr b="1" lang="en"/>
              <a:t>per email</a:t>
            </a:r>
            <a:r>
              <a:rPr lang="en"/>
              <a:t>.  Custom RecycleView equivalent to avoid having more than ~3 active.  No overlap between headers and WebView.</a:t>
            </a:r>
            <a:endParaRPr/>
          </a:p>
        </p:txBody>
      </p:sp>
      <p:pic>
        <p:nvPicPr>
          <p:cNvPr descr="Screenshot_2013-01-01-02-06-27-614x1024.png"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475" y="1163675"/>
            <a:ext cx="1712276" cy="281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5279475" y="2059825"/>
            <a:ext cx="1712400" cy="153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5279475" y="4096975"/>
            <a:ext cx="1712400" cy="153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7113350" y="2643800"/>
            <a:ext cx="1504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WebView 1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7113350" y="4255350"/>
            <a:ext cx="1504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WebView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57200" y="340215"/>
            <a:ext cx="8229600" cy="450000"/>
          </a:xfrm>
          <a:prstGeom prst="rect">
            <a:avLst/>
          </a:prstGeom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Pagination with three WebViews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919401"/>
            <a:ext cx="8229600" cy="37698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165100" lvl="0" marL="317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Common pattern across news apps: one WebView per page, handles touch events in Java and applies View translation matrix to side-swipe.  WebView itself mostly passive (may vertically scroll in “tab”-style use cases).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924125" y="3725700"/>
            <a:ext cx="6894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Page 1      Page 2       Page 3          Page 4       Page 5         Page 6      Page 7   ...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634875" y="3303675"/>
            <a:ext cx="1063200" cy="153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3698075" y="3303675"/>
            <a:ext cx="1063200" cy="153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4761275" y="3303675"/>
            <a:ext cx="1063200" cy="153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2709450" y="2890325"/>
            <a:ext cx="3498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WebView      WebView     WebView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5_AndroidPresentation 1">
      <a:dk1>
        <a:srgbClr val="3C3C3C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0066CC"/>
      </a:accent4>
      <a:accent5>
        <a:srgbClr val="FFCC00"/>
      </a:accent5>
      <a:accent6>
        <a:srgbClr val="FFFFFF"/>
      </a:accent6>
      <a:hlink>
        <a:srgbClr val="0000CC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2_AndroidPresentation 1">
      <a:dk1>
        <a:srgbClr val="3C3C3C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0066CC"/>
      </a:accent4>
      <a:accent5>
        <a:srgbClr val="FFCC00"/>
      </a:accent5>
      <a:accent6>
        <a:srgbClr val="FFFFFF"/>
      </a:accent6>
      <a:hlink>
        <a:srgbClr val="0000CC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