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86" Type="http://schemas.openxmlformats.org/officeDocument/2006/relationships/slide" Target="slides/slide82.xml"/><Relationship Id="rId41" Type="http://schemas.openxmlformats.org/officeDocument/2006/relationships/slide" Target="slides/slide37.xml"/><Relationship Id="rId85" Type="http://schemas.openxmlformats.org/officeDocument/2006/relationships/slide" Target="slides/slide81.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36f1b50c08_0_3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f1b50c08_0_3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6fd527aec_8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6fd527aec_8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Now the main thread hands off to the compositor thread.</a:t>
            </a:r>
            <a:endParaRPr/>
          </a:p>
          <a:p>
            <a:pPr indent="0" lvl="0" marL="0" rtl="0" algn="l">
              <a:spcBef>
                <a:spcPts val="0"/>
              </a:spcBef>
              <a:spcAft>
                <a:spcPts val="0"/>
              </a:spcAft>
              <a:buNone/>
            </a:pPr>
            <a:r>
              <a:rPr lang="zh-CN"/>
              <a:t>The rasterization work is split into “tiles” and dispatched to several worker threads.</a:t>
            </a:r>
            <a:endParaRPr/>
          </a:p>
          <a:p>
            <a:pPr indent="0" lvl="0" marL="0" rtl="0" algn="l">
              <a:spcBef>
                <a:spcPts val="0"/>
              </a:spcBef>
              <a:spcAft>
                <a:spcPts val="0"/>
              </a:spcAft>
              <a:buNone/>
            </a:pPr>
            <a:r>
              <a:rPr lang="zh-CN"/>
              <a:t>When rasterization is complete, everything is sent to the chrome compositor.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36fd527aec_8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6fd527aec_8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 and then the whole process starts over again.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36d3dc271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6d3dc271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chemeClr val="dk1"/>
                </a:solidFill>
              </a:rPr>
              <a:t>The nature of a dynamic web page is taking inputs -- generated by the user, or by script -- and turning it into visual results.  Rendering is at the heart of this process.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Aside from pathologically long-running javascript, this is the main determinant of web page performance (both perceived and actual).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Modern web pages are dynamic -- constantly modifying content.  To keep pace, and keep the display smooth, the rendering code has to be tip-top.</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36fd527aec_8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6fd527aec_8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TODO: show vsync, missed frame deadline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36fd527aec_8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6fd527aec_8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36e7914895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6e7914895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chemeClr val="dk1"/>
                </a:solidFill>
              </a:rPr>
              <a:t>[Stefan rant] Perception of scrolling performance is the biggest factor in perception of overall performance.  It doesn’t matter how awesome your page is if the scrolling is janky.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Scrolling code is super hairy and subtly woven into many parts of blink and chrome.  It spans the main and compositor threads in the renderer, and even involves the browser process.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36fd527aec_8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6fd527aec_8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Document scrolling in the initial version of KHTML (1998).</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Div scrolling added to WebKit in 2003.</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Needed to re-run rendering pipeline on every change.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36fd527aec_8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6fd527aec_8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Over the years, scrolling accrued lots of optimizations and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Also...</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zh-CN"/>
              <a:t>Scroll Animations</a:t>
            </a:r>
            <a:endParaRPr/>
          </a:p>
          <a:p>
            <a:pPr indent="0" lvl="0" marL="0" rtl="0" algn="l">
              <a:spcBef>
                <a:spcPts val="0"/>
              </a:spcBef>
              <a:spcAft>
                <a:spcPts val="0"/>
              </a:spcAft>
              <a:buNone/>
            </a:pPr>
            <a:r>
              <a:rPr lang="zh-CN"/>
              <a:t>Scroll Anchoring</a:t>
            </a:r>
            <a:endParaRPr/>
          </a:p>
          <a:p>
            <a:pPr indent="0" lvl="0" marL="0" rtl="0" algn="l">
              <a:spcBef>
                <a:spcPts val="0"/>
              </a:spcBef>
              <a:spcAft>
                <a:spcPts val="0"/>
              </a:spcAft>
              <a:buNone/>
            </a:pPr>
            <a:r>
              <a:rPr lang="zh-CN"/>
              <a:t>Sticky Position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36eb07253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6eb07253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LocalFrameView delegates to PaintLayerScrollableArea attached to LayoutView for document-level scrolls.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zh-CN">
                <a:solidFill>
                  <a:schemeClr val="dk1"/>
                </a:solidFill>
              </a:rPr>
              <a:t>4 year project, on-and-off, with 5 engineers towards the end.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Challenges to land:</a:t>
            </a:r>
            <a:endParaRPr>
              <a:solidFill>
                <a:schemeClr val="dk1"/>
              </a:solidFill>
            </a:endParaRPr>
          </a:p>
          <a:p>
            <a:pPr indent="-298450" lvl="0" marL="457200" rtl="0" algn="l">
              <a:spcBef>
                <a:spcPts val="0"/>
              </a:spcBef>
              <a:spcAft>
                <a:spcPts val="0"/>
              </a:spcAft>
              <a:buClr>
                <a:schemeClr val="dk1"/>
              </a:buClr>
              <a:buSzPts val="1100"/>
              <a:buChar char="-"/>
            </a:pPr>
            <a:r>
              <a:rPr lang="zh-CN">
                <a:solidFill>
                  <a:schemeClr val="dk1"/>
                </a:solidFill>
              </a:rPr>
              <a:t>Show one perf improvement that was compelling.</a:t>
            </a:r>
            <a:endParaRPr>
              <a:solidFill>
                <a:schemeClr val="dk1"/>
              </a:solidFill>
            </a:endParaRPr>
          </a:p>
          <a:p>
            <a:pPr indent="-298450" lvl="1" marL="914400" rtl="0" algn="l">
              <a:spcBef>
                <a:spcPts val="0"/>
              </a:spcBef>
              <a:spcAft>
                <a:spcPts val="0"/>
              </a:spcAft>
              <a:buClr>
                <a:schemeClr val="dk1"/>
              </a:buClr>
              <a:buSzPts val="1100"/>
              <a:buChar char="-"/>
            </a:pPr>
            <a:r>
              <a:rPr lang="zh-CN">
                <a:solidFill>
                  <a:schemeClr val="dk1"/>
                </a:solidFill>
              </a:rPr>
              <a:t>Maybe show a histogram graph and pick a fall and describe what had to be done to fix it.</a:t>
            </a:r>
            <a:endParaRPr>
              <a:solidFill>
                <a:schemeClr val="dk1"/>
              </a:solidFill>
            </a:endParaRPr>
          </a:p>
          <a:p>
            <a:pPr indent="-298450" lvl="0" marL="457200" rtl="0" algn="l">
              <a:spcBef>
                <a:spcPts val="0"/>
              </a:spcBef>
              <a:spcAft>
                <a:spcPts val="0"/>
              </a:spcAft>
              <a:buClr>
                <a:schemeClr val="dk1"/>
              </a:buClr>
              <a:buSzPts val="1100"/>
              <a:buChar char="-"/>
            </a:pPr>
            <a:r>
              <a:rPr lang="zh-CN">
                <a:solidFill>
                  <a:schemeClr val="dk1"/>
                </a:solidFill>
              </a:rPr>
              <a:t>It’s a spacex landing, absolutely everything needs to be right.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Results: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zh-CN">
                <a:solidFill>
                  <a:schemeClr val="dk1"/>
                </a:solidFill>
              </a:rPr>
              <a:t>We fixed lots of bugs along the way</a:t>
            </a:r>
            <a:endParaRPr>
              <a:solidFill>
                <a:schemeClr val="dk1"/>
              </a:solidFill>
            </a:endParaRPr>
          </a:p>
          <a:p>
            <a:pPr indent="-298450" lvl="0" marL="457200" rtl="0" algn="l">
              <a:spcBef>
                <a:spcPts val="0"/>
              </a:spcBef>
              <a:spcAft>
                <a:spcPts val="0"/>
              </a:spcAft>
              <a:buClr>
                <a:schemeClr val="dk1"/>
              </a:buClr>
              <a:buSzPts val="1100"/>
              <a:buChar char="-"/>
            </a:pPr>
            <a:r>
              <a:rPr lang="zh-CN">
                <a:solidFill>
                  <a:schemeClr val="dk1"/>
                </a:solidFill>
              </a:rPr>
              <a:t>We will get to delete lots and lots of code</a:t>
            </a:r>
            <a:endParaRPr>
              <a:solidFill>
                <a:schemeClr val="dk1"/>
              </a:solidFill>
            </a:endParaRPr>
          </a:p>
          <a:p>
            <a:pPr indent="-298450" lvl="0" marL="457200" rtl="0" algn="l">
              <a:spcBef>
                <a:spcPts val="0"/>
              </a:spcBef>
              <a:spcAft>
                <a:spcPts val="0"/>
              </a:spcAft>
              <a:buClr>
                <a:schemeClr val="dk1"/>
              </a:buClr>
              <a:buSzPts val="1100"/>
              <a:buChar char="-"/>
            </a:pPr>
            <a:r>
              <a:rPr lang="zh-CN">
                <a:solidFill>
                  <a:schemeClr val="dk1"/>
                </a:solidFill>
              </a:rPr>
              <a:t>The end state is much more tractable</a:t>
            </a:r>
            <a:endParaRPr>
              <a:solidFill>
                <a:schemeClr val="dk1"/>
              </a:solidFill>
            </a:endParaRPr>
          </a:p>
          <a:p>
            <a:pPr indent="-298450" lvl="1" marL="914400" rtl="0" algn="l">
              <a:spcBef>
                <a:spcPts val="0"/>
              </a:spcBef>
              <a:spcAft>
                <a:spcPts val="0"/>
              </a:spcAft>
              <a:buClr>
                <a:schemeClr val="dk1"/>
              </a:buClr>
              <a:buSzPts val="1100"/>
              <a:buChar char="-"/>
            </a:pPr>
            <a:r>
              <a:rPr lang="zh-CN">
                <a:solidFill>
                  <a:schemeClr val="dk1"/>
                </a:solidFill>
              </a:rPr>
              <a:t>Previously, anything that touched scrolling had to be implemented twice</a:t>
            </a:r>
            <a:endParaRPr>
              <a:solidFill>
                <a:schemeClr val="dk1"/>
              </a:solidFill>
            </a:endParaRPr>
          </a:p>
          <a:p>
            <a:pPr indent="-298450" lvl="0" marL="457200" rtl="0" algn="l">
              <a:spcBef>
                <a:spcPts val="0"/>
              </a:spcBef>
              <a:spcAft>
                <a:spcPts val="0"/>
              </a:spcAft>
              <a:buClr>
                <a:schemeClr val="dk1"/>
              </a:buClr>
              <a:buSzPts val="1100"/>
              <a:buChar char="-"/>
            </a:pPr>
            <a:r>
              <a:rPr lang="zh-CN">
                <a:solidFill>
                  <a:schemeClr val="dk1"/>
                </a:solidFill>
              </a:rPr>
              <a:t>Unblocks slimming paint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36f1b50c08_0_1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6f1b50c08_0_1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rPr>
              <a:t>Want to show: correctness was hard-won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6d3dc27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d3dc27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Historical note about team organization.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36f1b50c08_0_1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6f1b50c08_0_1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Want to show: performance was hard-won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36f1b50c08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6f1b50c08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36ea3a26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6ea3a26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Like scrolling, the paint and compositing code has grown over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Opportunities in this code to improve performance, reduce memory, and make it easier to implement new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Umbrella project: slimming paint</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Goal: describe the slimming paint design, why it's great, and where we are at.</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Useful to start with scrolling in the current architecture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36d3dc271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6d3dc271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When o</a:t>
            </a:r>
            <a:r>
              <a:rPr lang="zh-CN"/>
              <a:t>verflow scrolling was first added, needed to re-run rendering pipeline (talked about earlier) on every 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Main thread: if this is gmail, and background task runs, scroll janks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36eb07253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6eb07253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How does it work?  Will it blend?</a:t>
            </a:r>
            <a:endParaRPr/>
          </a:p>
          <a:p>
            <a:pPr indent="-298450" lvl="0" marL="457200" rtl="0" algn="l">
              <a:spcBef>
                <a:spcPts val="0"/>
              </a:spcBef>
              <a:spcAft>
                <a:spcPts val="0"/>
              </a:spcAft>
              <a:buSzPts val="1100"/>
              <a:buAutoNum type="arabicPeriod"/>
            </a:pPr>
            <a:r>
              <a:rPr lang="zh-CN"/>
              <a:t>Threaded: handle scrolling off main thread</a:t>
            </a:r>
            <a:endParaRPr/>
          </a:p>
          <a:p>
            <a:pPr indent="-298450" lvl="1" marL="914400" rtl="0" algn="l">
              <a:spcBef>
                <a:spcPts val="0"/>
              </a:spcBef>
              <a:spcAft>
                <a:spcPts val="0"/>
              </a:spcAft>
              <a:buSzPts val="1100"/>
              <a:buAutoNum type="alphaLcPeriod"/>
            </a:pPr>
            <a:r>
              <a:rPr lang="zh-CN"/>
              <a:t>E.g., gmail can archive email without making scroll jump</a:t>
            </a:r>
            <a:endParaRPr/>
          </a:p>
          <a:p>
            <a:pPr indent="-298450" lvl="1" marL="914400" rtl="0" algn="l">
              <a:spcBef>
                <a:spcPts val="0"/>
              </a:spcBef>
              <a:spcAft>
                <a:spcPts val="0"/>
              </a:spcAft>
              <a:buSzPts val="1100"/>
              <a:buAutoNum type="alphaLcPeriod"/>
            </a:pPr>
            <a:r>
              <a:rPr lang="zh-CN"/>
              <a:t>Important because main thread is precious and busy.</a:t>
            </a:r>
            <a:endParaRPr/>
          </a:p>
          <a:p>
            <a:pPr indent="-298450" lvl="0" marL="457200" rtl="0" algn="l">
              <a:spcBef>
                <a:spcPts val="0"/>
              </a:spcBef>
              <a:spcAft>
                <a:spcPts val="0"/>
              </a:spcAft>
              <a:buSzPts val="1100"/>
              <a:buAutoNum type="arabicPeriod"/>
            </a:pPr>
            <a:r>
              <a:rPr lang="zh-CN"/>
              <a:t>Composited layers</a:t>
            </a:r>
            <a:endParaRPr/>
          </a:p>
          <a:p>
            <a:pPr indent="-298450" lvl="1" marL="914400" rtl="0" algn="l">
              <a:spcBef>
                <a:spcPts val="0"/>
              </a:spcBef>
              <a:spcAft>
                <a:spcPts val="0"/>
              </a:spcAft>
              <a:buSzPts val="1100"/>
              <a:buAutoNum type="alphaLcPeriod"/>
            </a:pPr>
            <a:r>
              <a:rPr lang="zh-CN"/>
              <a:t>Instead of drawing just the scroll area that's visible, draw entire area into a texture</a:t>
            </a:r>
            <a:endParaRPr/>
          </a:p>
          <a:p>
            <a:pPr indent="0" lvl="0" marL="0" rtl="0" algn="l">
              <a:spcBef>
                <a:spcPts val="0"/>
              </a:spcBef>
              <a:spcAft>
                <a:spcPts val="0"/>
              </a:spcAft>
              <a:buNone/>
            </a:pPr>
            <a:r>
              <a:rPr lang="zh-CN"/>
              <a:t>Together, scrolling becomes just moving a texture.</a:t>
            </a:r>
            <a:endParaRPr/>
          </a:p>
          <a:p>
            <a:pPr indent="0" lvl="0" marL="0" rtl="0" algn="l">
              <a:spcBef>
                <a:spcPts val="0"/>
              </a:spcBef>
              <a:spcAft>
                <a:spcPts val="0"/>
              </a:spcAft>
              <a:buNone/>
            </a:pPr>
            <a:r>
              <a:rPr lang="zh-CN"/>
              <a:t>This is fast using software rendering; with a gpu it is criminally fast.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36eb07253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6eb07253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This idea was generalized to any visual update that can be represented as a texture manipulation (i.e., without going through the long and slow rendering machinery from the previous slide)</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CN">
                <a:solidFill>
                  <a:schemeClr val="dk1"/>
                </a:solidFill>
              </a:rPr>
              <a:t>Even pre-GPU, this was much faster. With GPU’s, it’s criminally fast.</a:t>
            </a:r>
            <a:endParaRPr>
              <a:solidFill>
                <a:schemeClr val="dk1"/>
              </a:solidFill>
            </a:endParaRPr>
          </a:p>
          <a:p>
            <a:pPr indent="0" lvl="0" marL="0" rtl="0" algn="l">
              <a:spcBef>
                <a:spcPts val="0"/>
              </a:spcBef>
              <a:spcAft>
                <a:spcPts val="0"/>
              </a:spcAft>
              <a:buNone/>
            </a:pPr>
            <a:r>
              <a:rPr lang="zh-CN">
                <a:solidFill>
                  <a:schemeClr val="dk1"/>
                </a:solidFill>
              </a:rPr>
              <a:t>Only 57% of pageviews use GPU compositing</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36e7914895_4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6e7914895_4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Example:</a:t>
            </a:r>
            <a:endParaRPr/>
          </a:p>
          <a:p>
            <a:pPr indent="0" lvl="0" marL="0" rtl="0" algn="l">
              <a:spcBef>
                <a:spcPts val="0"/>
              </a:spcBef>
              <a:spcAft>
                <a:spcPts val="0"/>
              </a:spcAft>
              <a:buNone/>
            </a:pPr>
            <a:r>
              <a:rPr lang="zh-CN"/>
              <a:t>Pages had layer explosion: used too much memory</a:t>
            </a:r>
            <a:endParaRPr/>
          </a:p>
          <a:p>
            <a:pPr indent="0" lvl="0" marL="0" rtl="0" algn="l">
              <a:spcBef>
                <a:spcPts val="0"/>
              </a:spcBef>
              <a:spcAft>
                <a:spcPts val="0"/>
              </a:spcAft>
              <a:buNone/>
            </a:pPr>
            <a:r>
              <a:rPr lang="zh-CN"/>
              <a:t>If middle green box can spin, the compositor can move it anywhere, need to ensure things that can overlap are also composited.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Median layer count is around 20 per page.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zh-CN"/>
              <a:t>Real problem: Full-page layer on 5k imac is 60MB. Recently had to bump maximum memory to 768MB.</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Careful logic built up to reduce compositing (squashing), but has to assume worst case in many cases.</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If you look at the largest files in blink:</a:t>
            </a:r>
            <a:endParaRPr/>
          </a:p>
          <a:p>
            <a:pPr indent="0" lvl="0" marL="0" rtl="0" algn="l">
              <a:spcBef>
                <a:spcPts val="0"/>
              </a:spcBef>
              <a:spcAft>
                <a:spcPts val="0"/>
              </a:spcAft>
              <a:buNone/>
            </a:pPr>
            <a:r>
              <a:rPr lang="zh-CN"/>
              <a:t>Document.cc, layout_box.cc, local_frame_view.cc, layout_block_flow.cc, then composited layer mapping.</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Tough for web developers: this area is a memory black box.</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36f1b50c08_0_1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6f1b50c08_0_1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36f1b50c08_0_2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6f1b50c08_0_2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36f1b50c08_0_2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36f1b50c08_0_2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6f1b50c08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6f1b50c08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Here are the main phases of the document lifecycle.</a:t>
            </a:r>
            <a:endParaRPr/>
          </a:p>
          <a:p>
            <a:pPr indent="0" lvl="0" marL="0" rtl="0" algn="l">
              <a:spcBef>
                <a:spcPts val="0"/>
              </a:spcBef>
              <a:spcAft>
                <a:spcPts val="0"/>
              </a:spcAft>
              <a:buNone/>
            </a:pPr>
            <a:r>
              <a:rPr lang="zh-CN"/>
              <a:t>The four darker boxes in the middle are the rendering pipeline.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36f1b50c08_0_3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6f1b50c08_0_3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36f1b50c08_0_2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36f1b50c08_0_2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36f1b50c08_0_2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36f1b50c08_0_2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g36f1b50c08_0_2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36f1b50c08_0_2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g36f1b50c08_0_2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36f1b50c08_0_2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36f1b50c08_0_2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36f1b50c08_0_2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Google Shape;665;g36f1b50c08_0_2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36f1b50c08_0_2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Google Shape;695;g36f1b50c08_0_2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36f1b50c08_0_2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g36f1b50c08_0_3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36f1b50c08_0_3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Google Shape;747;g36f1b50c08_0_2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36f1b50c08_0_2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6fd527aec_8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6fd527aec_8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Google Shape;769;g36f1b50c08_0_3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36f1b50c08_0_3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Note that happy face is scrollable without repainting.</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4" name="Shape 794"/>
        <p:cNvGrpSpPr/>
        <p:nvPr/>
      </p:nvGrpSpPr>
      <p:grpSpPr>
        <a:xfrm>
          <a:off x="0" y="0"/>
          <a:ext cx="0" cy="0"/>
          <a:chOff x="0" y="0"/>
          <a:chExt cx="0" cy="0"/>
        </a:xfrm>
      </p:grpSpPr>
      <p:sp>
        <p:nvSpPr>
          <p:cNvPr id="795" name="Google Shape;795;g36f1b50c08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36f1b50c08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Tied to layout: we cannot arbitrarily composite parts of a page.</a:t>
            </a:r>
            <a:endParaRPr/>
          </a:p>
          <a:p>
            <a:pPr indent="0" lvl="0" marL="0" rtl="0" algn="l">
              <a:spcBef>
                <a:spcPts val="0"/>
              </a:spcBef>
              <a:spcAft>
                <a:spcPts val="0"/>
              </a:spcAft>
              <a:buNone/>
            </a:pPr>
            <a:r>
              <a:rPr lang="zh-CN"/>
              <a:t>Change was landed to make iframes use composited scrolling, just like we talked about before using a texture</a:t>
            </a:r>
            <a:endParaRPr/>
          </a:p>
          <a:p>
            <a:pPr indent="0" lvl="0" marL="0" rtl="0" algn="l">
              <a:spcBef>
                <a:spcPts val="0"/>
              </a:spcBef>
              <a:spcAft>
                <a:spcPts val="0"/>
              </a:spcAft>
              <a:buNone/>
            </a:pPr>
            <a:r>
              <a:rPr lang="zh-CN"/>
              <a:t>Broke Amazon.com, painting out of order</a:t>
            </a:r>
            <a:endParaRPr/>
          </a:p>
          <a:p>
            <a:pPr indent="0" lvl="0" marL="0" rtl="0" algn="l">
              <a:spcBef>
                <a:spcPts val="0"/>
              </a:spcBef>
              <a:spcAft>
                <a:spcPts val="0"/>
              </a:spcAft>
              <a:buNone/>
            </a:pPr>
            <a:r>
              <a:rPr lang="zh-CN"/>
              <a:t>Issue is that stuff painted over the iframe should also be composited, but we can't, so things paint out of order.</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Devastating to find, introduced in 2002 with first render_layer commit. Worked great for simple things, much users, much logic built up around it to make it smooth. Only to find 12 years later that it's broken.</a:t>
            </a:r>
            <a:endParaRPr/>
          </a:p>
          <a:p>
            <a:pPr indent="0" lvl="0" marL="0" rtl="0" algn="l">
              <a:spcBef>
                <a:spcPts val="0"/>
              </a:spcBef>
              <a:spcAft>
                <a:spcPts val="0"/>
              </a:spcAft>
              <a:buNone/>
            </a:pPr>
            <a:r>
              <a:rPr lang="zh-CN"/>
              <a:t>What we have works well for cases when composited stuff is topmost. But we want to composite more (and less).</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Seems edge-case, but really ties our hands. Just this year, Rob Flack wanted to optimize scroll rendering on gmail to save memory, but optimization is limited because of the FCB.</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Inconsistent for web developers: only webkit-based browsers have this bug.</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Complex before paint:</a:t>
            </a:r>
            <a:endParaRPr/>
          </a:p>
          <a:p>
            <a:pPr indent="0" lvl="0" marL="0" rtl="0" algn="l">
              <a:spcBef>
                <a:spcPts val="0"/>
              </a:spcBef>
              <a:spcAft>
                <a:spcPts val="0"/>
              </a:spcAft>
              <a:buNone/>
            </a:pPr>
            <a:r>
              <a:rPr lang="zh-CN">
                <a:solidFill>
                  <a:schemeClr val="dk1"/>
                </a:solidFill>
              </a:rPr>
              <a:t>Half of the complexity in paint is clip and effect decisions, and that is implemented twice. For example, clipping rects are computed for compositing decisions, then re-computed in paint but using a differet algorithm. Poor performance, and complicated.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CN">
                <a:solidFill>
                  <a:schemeClr val="dk1"/>
                </a:solidFill>
              </a:rPr>
              <a:t>Suboptimal: Must assume worst-case in many situations. E.g., anything painting above a 3d transformed div must get a layer.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CN">
                <a:solidFill>
                  <a:schemeClr val="dk1"/>
                </a:solidFill>
              </a:rPr>
              <a:t>Limited: we would like to do more kinds of threaded animations such as clip-path. Material design in particular. Difficult because we have to go back to the main thread today since sizes change.</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If compositing decided after paint, can be moved entirely to different thread.</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1" name="Shape 801"/>
        <p:cNvGrpSpPr/>
        <p:nvPr/>
      </p:nvGrpSpPr>
      <p:grpSpPr>
        <a:xfrm>
          <a:off x="0" y="0"/>
          <a:ext cx="0" cy="0"/>
          <a:chOff x="0" y="0"/>
          <a:chExt cx="0" cy="0"/>
        </a:xfrm>
      </p:grpSpPr>
      <p:sp>
        <p:nvSpPr>
          <p:cNvPr id="802" name="Google Shape;802;g36f1b50c08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36f1b50c08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chemeClr val="dk1"/>
                </a:solidFill>
              </a:rPr>
              <a:t>Without compositing, paint code will paint things in perfect order, no mistakes.  But when we shove the paint chunks into composited layers that were decided on prior to paint, that’s when things get messed up.  Better to take the display list, in perfect order, and *then* split it into composited layers.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Google Shape;811;g36f1b50c08_0_3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36f1b50c08_0_3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chemeClr val="dk1"/>
                </a:solidFill>
              </a:rPr>
              <a:t>Without compositing, paint code will paint things in perfect order, no mistakes.  But when we shove the paint chunks into composited layers that were decided on prior to paint, that’s when things get messed up.  Better to take the display list, in perfect order, and *then* split it into composited layers.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g36f1b50c08_0_30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36f1b50c08_0_3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Google Shape;849;g36f1b50c08_0_3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36f1b50c08_0_3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7" name="Shape 877"/>
        <p:cNvGrpSpPr/>
        <p:nvPr/>
      </p:nvGrpSpPr>
      <p:grpSpPr>
        <a:xfrm>
          <a:off x="0" y="0"/>
          <a:ext cx="0" cy="0"/>
          <a:chOff x="0" y="0"/>
          <a:chExt cx="0" cy="0"/>
        </a:xfrm>
      </p:grpSpPr>
      <p:sp>
        <p:nvSpPr>
          <p:cNvPr id="878" name="Google Shape;878;g36f1b50c08_0_3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36f1b50c08_0_3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2" name="Shape 902"/>
        <p:cNvGrpSpPr/>
        <p:nvPr/>
      </p:nvGrpSpPr>
      <p:grpSpPr>
        <a:xfrm>
          <a:off x="0" y="0"/>
          <a:ext cx="0" cy="0"/>
          <a:chOff x="0" y="0"/>
          <a:chExt cx="0" cy="0"/>
        </a:xfrm>
      </p:grpSpPr>
      <p:sp>
        <p:nvSpPr>
          <p:cNvPr id="903" name="Google Shape;903;g36f1b50c08_0_3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36f1b50c08_0_3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Google Shape;931;g36f1b50c08_0_3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36f1b50c08_0_3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8" name="Shape 958"/>
        <p:cNvGrpSpPr/>
        <p:nvPr/>
      </p:nvGrpSpPr>
      <p:grpSpPr>
        <a:xfrm>
          <a:off x="0" y="0"/>
          <a:ext cx="0" cy="0"/>
          <a:chOff x="0" y="0"/>
          <a:chExt cx="0" cy="0"/>
        </a:xfrm>
      </p:grpSpPr>
      <p:sp>
        <p:nvSpPr>
          <p:cNvPr id="959" name="Google Shape;959;g36f1b50c08_0_3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36f1b50c08_0_3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6fd527aec_8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6fd527aec_8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 highlighted area of the trace is renderer’s main thread.</a:t>
            </a:r>
            <a:endParaRPr/>
          </a:p>
          <a:p>
            <a:pPr indent="0" lvl="0" marL="0" rtl="0" algn="l">
              <a:spcBef>
                <a:spcPts val="0"/>
              </a:spcBef>
              <a:spcAft>
                <a:spcPts val="0"/>
              </a:spcAft>
              <a:buNone/>
            </a:pPr>
            <a:r>
              <a:rPr lang="zh-CN"/>
              <a:t>We’re just strolling along, running javascript, handling resource loads.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9" name="Shape 989"/>
        <p:cNvGrpSpPr/>
        <p:nvPr/>
      </p:nvGrpSpPr>
      <p:grpSpPr>
        <a:xfrm>
          <a:off x="0" y="0"/>
          <a:ext cx="0" cy="0"/>
          <a:chOff x="0" y="0"/>
          <a:chExt cx="0" cy="0"/>
        </a:xfrm>
      </p:grpSpPr>
      <p:sp>
        <p:nvSpPr>
          <p:cNvPr id="990" name="Google Shape;990;g36f1b50c08_0_3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36f1b50c08_0_3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3" name="Shape 1023"/>
        <p:cNvGrpSpPr/>
        <p:nvPr/>
      </p:nvGrpSpPr>
      <p:grpSpPr>
        <a:xfrm>
          <a:off x="0" y="0"/>
          <a:ext cx="0" cy="0"/>
          <a:chOff x="0" y="0"/>
          <a:chExt cx="0" cy="0"/>
        </a:xfrm>
      </p:grpSpPr>
      <p:sp>
        <p:nvSpPr>
          <p:cNvPr id="1024" name="Google Shape;1024;g36f1b50c08_0_3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36f1b50c08_0_3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7" name="Shape 1057"/>
        <p:cNvGrpSpPr/>
        <p:nvPr/>
      </p:nvGrpSpPr>
      <p:grpSpPr>
        <a:xfrm>
          <a:off x="0" y="0"/>
          <a:ext cx="0" cy="0"/>
          <a:chOff x="0" y="0"/>
          <a:chExt cx="0" cy="0"/>
        </a:xfrm>
      </p:grpSpPr>
      <p:sp>
        <p:nvSpPr>
          <p:cNvPr id="1058" name="Google Shape;1058;g36f1b50c08_0_3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36f1b50c08_0_3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rPr>
              <a:t>This paint order is exactly right, just have to ensure compositing makes right choices.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1" name="Shape 1081"/>
        <p:cNvGrpSpPr/>
        <p:nvPr/>
      </p:nvGrpSpPr>
      <p:grpSpPr>
        <a:xfrm>
          <a:off x="0" y="0"/>
          <a:ext cx="0" cy="0"/>
          <a:chOff x="0" y="0"/>
          <a:chExt cx="0" cy="0"/>
        </a:xfrm>
      </p:grpSpPr>
      <p:sp>
        <p:nvSpPr>
          <p:cNvPr id="1082" name="Google Shape;1082;g36f1b50c08_0_3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36f1b50c08_0_3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2" name="Shape 1112"/>
        <p:cNvGrpSpPr/>
        <p:nvPr/>
      </p:nvGrpSpPr>
      <p:grpSpPr>
        <a:xfrm>
          <a:off x="0" y="0"/>
          <a:ext cx="0" cy="0"/>
          <a:chOff x="0" y="0"/>
          <a:chExt cx="0" cy="0"/>
        </a:xfrm>
      </p:grpSpPr>
      <p:sp>
        <p:nvSpPr>
          <p:cNvPr id="1113" name="Google Shape;1113;g36f1b50c08_0_3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36f1b50c08_0_3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5" name="Shape 1145"/>
        <p:cNvGrpSpPr/>
        <p:nvPr/>
      </p:nvGrpSpPr>
      <p:grpSpPr>
        <a:xfrm>
          <a:off x="0" y="0"/>
          <a:ext cx="0" cy="0"/>
          <a:chOff x="0" y="0"/>
          <a:chExt cx="0" cy="0"/>
        </a:xfrm>
      </p:grpSpPr>
      <p:sp>
        <p:nvSpPr>
          <p:cNvPr id="1146" name="Google Shape;1146;g36f1b50c08_0_3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7" name="Google Shape;1147;g36f1b50c08_0_3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9" name="Shape 1169"/>
        <p:cNvGrpSpPr/>
        <p:nvPr/>
      </p:nvGrpSpPr>
      <p:grpSpPr>
        <a:xfrm>
          <a:off x="0" y="0"/>
          <a:ext cx="0" cy="0"/>
          <a:chOff x="0" y="0"/>
          <a:chExt cx="0" cy="0"/>
        </a:xfrm>
      </p:grpSpPr>
      <p:sp>
        <p:nvSpPr>
          <p:cNvPr id="1170" name="Google Shape;1170;g36f1b50c08_0_3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36f1b50c08_0_3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1" name="Shape 1201"/>
        <p:cNvGrpSpPr/>
        <p:nvPr/>
      </p:nvGrpSpPr>
      <p:grpSpPr>
        <a:xfrm>
          <a:off x="0" y="0"/>
          <a:ext cx="0" cy="0"/>
          <a:chOff x="0" y="0"/>
          <a:chExt cx="0" cy="0"/>
        </a:xfrm>
      </p:grpSpPr>
      <p:sp>
        <p:nvSpPr>
          <p:cNvPr id="1202" name="Google Shape;1202;g36f1b50c08_0_3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36f1b50c08_0_3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3" name="Shape 1223"/>
        <p:cNvGrpSpPr/>
        <p:nvPr/>
      </p:nvGrpSpPr>
      <p:grpSpPr>
        <a:xfrm>
          <a:off x="0" y="0"/>
          <a:ext cx="0" cy="0"/>
          <a:chOff x="0" y="0"/>
          <a:chExt cx="0" cy="0"/>
        </a:xfrm>
      </p:grpSpPr>
      <p:sp>
        <p:nvSpPr>
          <p:cNvPr id="1224" name="Google Shape;1224;g36f1b50c08_0_3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36f1b50c08_0_3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9" name="Shape 1249"/>
        <p:cNvGrpSpPr/>
        <p:nvPr/>
      </p:nvGrpSpPr>
      <p:grpSpPr>
        <a:xfrm>
          <a:off x="0" y="0"/>
          <a:ext cx="0" cy="0"/>
          <a:chOff x="0" y="0"/>
          <a:chExt cx="0" cy="0"/>
        </a:xfrm>
      </p:grpSpPr>
      <p:sp>
        <p:nvSpPr>
          <p:cNvPr id="1250" name="Google Shape;1250;g36f1b50c0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36f1b50c0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Oopif bugs due to not being composited.</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6fd527aec_8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6fd527aec_8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vsync means the browser has pushed a frame of video output to the display.</a:t>
            </a:r>
            <a:endParaRPr/>
          </a:p>
          <a:p>
            <a:pPr indent="0" lvl="0" marL="0" rtl="0" algn="l">
              <a:spcBef>
                <a:spcPts val="0"/>
              </a:spcBef>
              <a:spcAft>
                <a:spcPts val="0"/>
              </a:spcAft>
              <a:buNone/>
            </a:pPr>
            <a:r>
              <a:rPr lang="zh-CN"/>
              <a:t>Now, it’s time to get the next frame ready.</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6" name="Shape 1256"/>
        <p:cNvGrpSpPr/>
        <p:nvPr/>
      </p:nvGrpSpPr>
      <p:grpSpPr>
        <a:xfrm>
          <a:off x="0" y="0"/>
          <a:ext cx="0" cy="0"/>
          <a:chOff x="0" y="0"/>
          <a:chExt cx="0" cy="0"/>
        </a:xfrm>
      </p:grpSpPr>
      <p:sp>
        <p:nvSpPr>
          <p:cNvPr id="1257" name="Google Shape;1257;g36f1b50c08_0_1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36f1b50c08_0_1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Where are we in this design?</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Give narrative. Initially just two, then grew as needed to ship pieces.</a:t>
            </a:r>
            <a:endParaRPr/>
          </a:p>
          <a:p>
            <a:pPr indent="0" lvl="0" marL="0" rtl="0" algn="l">
              <a:spcBef>
                <a:spcPts val="0"/>
              </a:spcBef>
              <a:spcAft>
                <a:spcPts val="0"/>
              </a:spcAft>
              <a:buNone/>
            </a:pPr>
            <a:r>
              <a:rPr lang="zh-CN">
                <a:solidFill>
                  <a:schemeClr val="dk1"/>
                </a:solidFill>
              </a:rPr>
              <a:t>Getting asymptotically closer to SPV2</a:t>
            </a:r>
            <a:endParaRPr/>
          </a:p>
          <a:p>
            <a:pPr indent="0" lvl="0" marL="0" rtl="0" algn="l">
              <a:spcBef>
                <a:spcPts val="0"/>
              </a:spcBef>
              <a:spcAft>
                <a:spcPts val="0"/>
              </a:spcAft>
              <a:buNone/>
            </a:pPr>
            <a:r>
              <a:rPr lang="zh-CN">
                <a:solidFill>
                  <a:schemeClr val="dk1"/>
                </a:solidFill>
              </a:rPr>
              <a:t>Did you know chrome://flags gets translations?</a:t>
            </a:r>
            <a:endParaRPr>
              <a:solidFill>
                <a:schemeClr val="dk1"/>
              </a:solidFill>
            </a:endParaRPr>
          </a:p>
          <a:p>
            <a:pPr indent="0" lvl="0" marL="0" rtl="0" algn="l">
              <a:spcBef>
                <a:spcPts val="0"/>
              </a:spcBef>
              <a:spcAft>
                <a:spcPts val="0"/>
              </a:spcAft>
              <a:buNone/>
            </a:pPr>
            <a:r>
              <a:rPr lang="zh-CN">
                <a:solidFill>
                  <a:schemeClr val="dk1"/>
                </a:solidFill>
              </a:rPr>
              <a:t>At one point translation team came to us, very confused, trying to translate "slimming paint invalidation" into N languages. Is it "slimming paint" invalidation, or slimming "paint invalidation", and what is paint or invalidation?</a:t>
            </a:r>
            <a:endParaRPr/>
          </a:p>
          <a:p>
            <a:pPr indent="0" lvl="0" marL="0" rtl="0" algn="l">
              <a:spcBef>
                <a:spcPts val="0"/>
              </a:spcBef>
              <a:spcAft>
                <a:spcPts val="0"/>
              </a:spcAft>
              <a:buNone/>
            </a:pPr>
            <a:r>
              <a:rPr lang="zh-CN">
                <a:solidFill>
                  <a:schemeClr val="dk1"/>
                </a:solidFill>
              </a:rPr>
              <a:t>SPV1: CachingPaint</a:t>
            </a:r>
            <a:endParaRPr>
              <a:solidFill>
                <a:schemeClr val="dk1"/>
              </a:solidFill>
            </a:endParaRPr>
          </a:p>
          <a:p>
            <a:pPr indent="0" lvl="0" marL="0" rtl="0" algn="l">
              <a:spcBef>
                <a:spcPts val="0"/>
              </a:spcBef>
              <a:spcAft>
                <a:spcPts val="0"/>
              </a:spcAft>
              <a:buNone/>
            </a:pPr>
            <a:r>
              <a:rPr lang="zh-CN">
                <a:solidFill>
                  <a:schemeClr val="dk1"/>
                </a:solidFill>
              </a:rPr>
              <a:t>SPV2: CompositeAfterPaint</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3" name="Shape 1263"/>
        <p:cNvGrpSpPr/>
        <p:nvPr/>
      </p:nvGrpSpPr>
      <p:grpSpPr>
        <a:xfrm>
          <a:off x="0" y="0"/>
          <a:ext cx="0" cy="0"/>
          <a:chOff x="0" y="0"/>
          <a:chExt cx="0" cy="0"/>
        </a:xfrm>
      </p:grpSpPr>
      <p:sp>
        <p:nvSpPr>
          <p:cNvPr id="1264" name="Google Shape;1264;g36f1b50c08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36f1b50c08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Give narrative. Initially just two, then grew as needed to ship pieces.</a:t>
            </a:r>
            <a:endParaRPr/>
          </a:p>
          <a:p>
            <a:pPr indent="0" lvl="0" marL="0" rtl="0" algn="l">
              <a:spcBef>
                <a:spcPts val="0"/>
              </a:spcBef>
              <a:spcAft>
                <a:spcPts val="0"/>
              </a:spcAft>
              <a:buNone/>
            </a:pPr>
            <a:r>
              <a:rPr lang="zh-CN">
                <a:solidFill>
                  <a:schemeClr val="dk1"/>
                </a:solidFill>
              </a:rPr>
              <a:t>Getting asymptotically closer to SPV2</a:t>
            </a:r>
            <a:endParaRPr/>
          </a:p>
          <a:p>
            <a:pPr indent="0" lvl="0" marL="0" rtl="0" algn="l">
              <a:spcBef>
                <a:spcPts val="0"/>
              </a:spcBef>
              <a:spcAft>
                <a:spcPts val="0"/>
              </a:spcAft>
              <a:buNone/>
            </a:pPr>
            <a:r>
              <a:rPr lang="zh-CN">
                <a:solidFill>
                  <a:schemeClr val="dk1"/>
                </a:solidFill>
              </a:rPr>
              <a:t>Did you know chrome://flags gets translations?</a:t>
            </a:r>
            <a:endParaRPr>
              <a:solidFill>
                <a:schemeClr val="dk1"/>
              </a:solidFill>
            </a:endParaRPr>
          </a:p>
          <a:p>
            <a:pPr indent="0" lvl="0" marL="0" rtl="0" algn="l">
              <a:spcBef>
                <a:spcPts val="0"/>
              </a:spcBef>
              <a:spcAft>
                <a:spcPts val="0"/>
              </a:spcAft>
              <a:buNone/>
            </a:pPr>
            <a:r>
              <a:rPr lang="zh-CN">
                <a:solidFill>
                  <a:schemeClr val="dk1"/>
                </a:solidFill>
              </a:rPr>
              <a:t>At one point translation team came to us, very confused, trying to translate "slimming paint invalidation" into N languages. Is it "slimming paint" invalidation, or slimming "paint invalidation", and what is paint or invalidation?</a:t>
            </a:r>
            <a:endParaRPr/>
          </a:p>
          <a:p>
            <a:pPr indent="0" lvl="0" marL="0" rtl="0" algn="l">
              <a:spcBef>
                <a:spcPts val="0"/>
              </a:spcBef>
              <a:spcAft>
                <a:spcPts val="0"/>
              </a:spcAft>
              <a:buNone/>
            </a:pPr>
            <a:r>
              <a:rPr lang="zh-CN">
                <a:solidFill>
                  <a:schemeClr val="dk1"/>
                </a:solidFill>
              </a:rPr>
              <a:t>SPV1: CachingPaint</a:t>
            </a:r>
            <a:endParaRPr>
              <a:solidFill>
                <a:schemeClr val="dk1"/>
              </a:solidFill>
            </a:endParaRPr>
          </a:p>
          <a:p>
            <a:pPr indent="0" lvl="0" marL="0" rtl="0" algn="l">
              <a:spcBef>
                <a:spcPts val="0"/>
              </a:spcBef>
              <a:spcAft>
                <a:spcPts val="0"/>
              </a:spcAft>
              <a:buNone/>
            </a:pPr>
            <a:r>
              <a:rPr lang="zh-CN">
                <a:solidFill>
                  <a:schemeClr val="dk1"/>
                </a:solidFill>
              </a:rPr>
              <a:t>SPV2: CompositeAfterPaint</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2" name="Shape 1272"/>
        <p:cNvGrpSpPr/>
        <p:nvPr/>
      </p:nvGrpSpPr>
      <p:grpSpPr>
        <a:xfrm>
          <a:off x="0" y="0"/>
          <a:ext cx="0" cy="0"/>
          <a:chOff x="0" y="0"/>
          <a:chExt cx="0" cy="0"/>
        </a:xfrm>
      </p:grpSpPr>
      <p:sp>
        <p:nvSpPr>
          <p:cNvPr id="1273" name="Google Shape;1273;g36e7914895_4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36e7914895_4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9" name="Shape 1279"/>
        <p:cNvGrpSpPr/>
        <p:nvPr/>
      </p:nvGrpSpPr>
      <p:grpSpPr>
        <a:xfrm>
          <a:off x="0" y="0"/>
          <a:ext cx="0" cy="0"/>
          <a:chOff x="0" y="0"/>
          <a:chExt cx="0" cy="0"/>
        </a:xfrm>
      </p:grpSpPr>
      <p:sp>
        <p:nvSpPr>
          <p:cNvPr id="1280" name="Google Shape;1280;g36f1b50c08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1" name="Google Shape;1281;g36f1b50c08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Lets look forward to layout changes in the future.</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6" name="Shape 1286"/>
        <p:cNvGrpSpPr/>
        <p:nvPr/>
      </p:nvGrpSpPr>
      <p:grpSpPr>
        <a:xfrm>
          <a:off x="0" y="0"/>
          <a:ext cx="0" cy="0"/>
          <a:chOff x="0" y="0"/>
          <a:chExt cx="0" cy="0"/>
        </a:xfrm>
      </p:grpSpPr>
      <p:sp>
        <p:nvSpPr>
          <p:cNvPr id="1287" name="Google Shape;1287;g36f1b50c08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36f1b50c08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Some of the oldest code in blink.</a:t>
            </a:r>
            <a:endParaRPr/>
          </a:p>
          <a:p>
            <a:pPr indent="-298450" lvl="0" marL="457200" rtl="0" algn="l">
              <a:spcBef>
                <a:spcPts val="0"/>
              </a:spcBef>
              <a:spcAft>
                <a:spcPts val="0"/>
              </a:spcAft>
              <a:buSzPts val="1100"/>
              <a:buChar char="-"/>
            </a:pPr>
            <a:r>
              <a:rPr lang="zh-CN"/>
              <a:t>Not unusual to trace code back to KHTML.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zh-CN">
                <a:solidFill>
                  <a:schemeClr val="dk1"/>
                </a:solidFill>
              </a:rPr>
              <a:t>“Crispy noodle code”.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zh-CN">
                <a:solidFill>
                  <a:schemeClr val="dk1"/>
                </a:solidFill>
              </a:rPr>
              <a:t>Monolithic</a:t>
            </a:r>
            <a:endParaRPr>
              <a:solidFill>
                <a:schemeClr val="dk1"/>
              </a:solidFill>
            </a:endParaRPr>
          </a:p>
          <a:p>
            <a:pPr indent="-298450" lvl="0" marL="457200" rtl="0" algn="l">
              <a:spcBef>
                <a:spcPts val="0"/>
              </a:spcBef>
              <a:spcAft>
                <a:spcPts val="0"/>
              </a:spcAft>
              <a:buClr>
                <a:schemeClr val="dk1"/>
              </a:buClr>
              <a:buSzPts val="1100"/>
              <a:buChar char="-"/>
            </a:pPr>
            <a:r>
              <a:rPr lang="zh-CN">
                <a:solidFill>
                  <a:schemeClr val="dk1"/>
                </a:solidFill>
              </a:rPr>
              <a:t>non-encapsulated</a:t>
            </a:r>
            <a:endParaRPr>
              <a:solidFill>
                <a:schemeClr val="dk1"/>
              </a:solidFill>
            </a:endParaRPr>
          </a:p>
          <a:p>
            <a:pPr indent="-298450" lvl="0" marL="457200" rtl="0" algn="l">
              <a:spcBef>
                <a:spcPts val="0"/>
              </a:spcBef>
              <a:spcAft>
                <a:spcPts val="0"/>
              </a:spcAft>
              <a:buClr>
                <a:schemeClr val="dk1"/>
              </a:buClr>
              <a:buSzPts val="1100"/>
              <a:buChar char="-"/>
            </a:pPr>
            <a:r>
              <a:rPr lang="zh-CN">
                <a:solidFill>
                  <a:schemeClr val="dk1"/>
                </a:solidFill>
              </a:rPr>
              <a:t>non-reentrant</a:t>
            </a:r>
            <a:endParaRPr>
              <a:solidFill>
                <a:schemeClr val="dk1"/>
              </a:solidFill>
            </a:endParaRPr>
          </a:p>
          <a:p>
            <a:pPr indent="-298450" lvl="1" marL="914400" rtl="0" algn="l">
              <a:spcBef>
                <a:spcPts val="0"/>
              </a:spcBef>
              <a:spcAft>
                <a:spcPts val="0"/>
              </a:spcAft>
              <a:buClr>
                <a:schemeClr val="dk1"/>
              </a:buClr>
              <a:buSzPts val="1100"/>
              <a:buChar char="-"/>
            </a:pPr>
            <a:r>
              <a:rPr lang="zh-CN">
                <a:solidFill>
                  <a:schemeClr val="dk1"/>
                </a:solidFill>
              </a:rPr>
              <a:t>Although we actually *do* re-enter in some places.  Don’t ask.</a:t>
            </a:r>
            <a:endParaRPr>
              <a:solidFill>
                <a:schemeClr val="dk1"/>
              </a:solidFill>
            </a:endParaRPr>
          </a:p>
          <a:p>
            <a:pPr indent="-298450" lvl="0" marL="457200" rtl="0" algn="l">
              <a:spcBef>
                <a:spcPts val="0"/>
              </a:spcBef>
              <a:spcAft>
                <a:spcPts val="0"/>
              </a:spcAft>
              <a:buClr>
                <a:schemeClr val="dk1"/>
              </a:buClr>
              <a:buSzPts val="1100"/>
              <a:buChar char="-"/>
            </a:pPr>
            <a:r>
              <a:rPr lang="zh-CN">
                <a:solidFill>
                  <a:schemeClr val="dk1"/>
                </a:solidFill>
              </a:rPr>
              <a:t>non-thread-safe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3" name="Shape 1293"/>
        <p:cNvGrpSpPr/>
        <p:nvPr/>
      </p:nvGrpSpPr>
      <p:grpSpPr>
        <a:xfrm>
          <a:off x="0" y="0"/>
          <a:ext cx="0" cy="0"/>
          <a:chOff x="0" y="0"/>
          <a:chExt cx="0" cy="0"/>
        </a:xfrm>
      </p:grpSpPr>
      <p:sp>
        <p:nvSpPr>
          <p:cNvPr id="1294" name="Google Shape;1294;g3890abd3a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5" name="Google Shape;1295;g3890abd3a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Web Platform keeps growing, leading to combinatorial complexity.</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4" name="Shape 1304"/>
        <p:cNvGrpSpPr/>
        <p:nvPr/>
      </p:nvGrpSpPr>
      <p:grpSpPr>
        <a:xfrm>
          <a:off x="0" y="0"/>
          <a:ext cx="0" cy="0"/>
          <a:chOff x="0" y="0"/>
          <a:chExt cx="0" cy="0"/>
        </a:xfrm>
      </p:grpSpPr>
      <p:sp>
        <p:nvSpPr>
          <p:cNvPr id="1305" name="Google Shape;1305;g3890abd3ab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3890abd3ab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Code is some of the oldest.</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“Crispy noodle code”.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zh-CN"/>
              <a:t>Monolithic</a:t>
            </a:r>
            <a:endParaRPr/>
          </a:p>
          <a:p>
            <a:pPr indent="-298450" lvl="0" marL="457200" rtl="0" algn="l">
              <a:spcBef>
                <a:spcPts val="0"/>
              </a:spcBef>
              <a:spcAft>
                <a:spcPts val="0"/>
              </a:spcAft>
              <a:buSzPts val="1100"/>
              <a:buChar char="-"/>
            </a:pPr>
            <a:r>
              <a:rPr lang="zh-CN"/>
              <a:t>non-encapsulated</a:t>
            </a:r>
            <a:endParaRPr/>
          </a:p>
          <a:p>
            <a:pPr indent="-298450" lvl="0" marL="457200" rtl="0" algn="l">
              <a:spcBef>
                <a:spcPts val="0"/>
              </a:spcBef>
              <a:spcAft>
                <a:spcPts val="0"/>
              </a:spcAft>
              <a:buSzPts val="1100"/>
              <a:buChar char="-"/>
            </a:pPr>
            <a:r>
              <a:rPr lang="zh-CN"/>
              <a:t>non-reentrant</a:t>
            </a:r>
            <a:endParaRPr/>
          </a:p>
          <a:p>
            <a:pPr indent="-298450" lvl="1" marL="914400" rtl="0" algn="l">
              <a:spcBef>
                <a:spcPts val="0"/>
              </a:spcBef>
              <a:spcAft>
                <a:spcPts val="0"/>
              </a:spcAft>
              <a:buSzPts val="1100"/>
              <a:buChar char="-"/>
            </a:pPr>
            <a:r>
              <a:rPr lang="zh-CN"/>
              <a:t>Although we actually *do* re-enter in some places.  Don’t ask.</a:t>
            </a:r>
            <a:endParaRPr/>
          </a:p>
          <a:p>
            <a:pPr indent="-298450" lvl="0" marL="457200" rtl="0" algn="l">
              <a:spcBef>
                <a:spcPts val="0"/>
              </a:spcBef>
              <a:spcAft>
                <a:spcPts val="0"/>
              </a:spcAft>
              <a:buSzPts val="1100"/>
              <a:buChar char="-"/>
            </a:pPr>
            <a:r>
              <a:rPr lang="zh-CN"/>
              <a:t>non-thread-safe</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5" name="Shape 1315"/>
        <p:cNvGrpSpPr/>
        <p:nvPr/>
      </p:nvGrpSpPr>
      <p:grpSpPr>
        <a:xfrm>
          <a:off x="0" y="0"/>
          <a:ext cx="0" cy="0"/>
          <a:chOff x="0" y="0"/>
          <a:chExt cx="0" cy="0"/>
        </a:xfrm>
      </p:grpSpPr>
      <p:sp>
        <p:nvSpPr>
          <p:cNvPr id="1316" name="Google Shape;1316;g3890abd3ab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7" name="Google Shape;1317;g3890abd3ab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Code is some of the oldest.</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“Crispy noodle code”.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zh-CN"/>
              <a:t>Monolithic</a:t>
            </a:r>
            <a:endParaRPr/>
          </a:p>
          <a:p>
            <a:pPr indent="-298450" lvl="0" marL="457200" rtl="0" algn="l">
              <a:spcBef>
                <a:spcPts val="0"/>
              </a:spcBef>
              <a:spcAft>
                <a:spcPts val="0"/>
              </a:spcAft>
              <a:buSzPts val="1100"/>
              <a:buChar char="-"/>
            </a:pPr>
            <a:r>
              <a:rPr lang="zh-CN"/>
              <a:t>non-encapsulated</a:t>
            </a:r>
            <a:endParaRPr/>
          </a:p>
          <a:p>
            <a:pPr indent="-298450" lvl="0" marL="457200" rtl="0" algn="l">
              <a:spcBef>
                <a:spcPts val="0"/>
              </a:spcBef>
              <a:spcAft>
                <a:spcPts val="0"/>
              </a:spcAft>
              <a:buSzPts val="1100"/>
              <a:buChar char="-"/>
            </a:pPr>
            <a:r>
              <a:rPr lang="zh-CN"/>
              <a:t>non-reentrant</a:t>
            </a:r>
            <a:endParaRPr/>
          </a:p>
          <a:p>
            <a:pPr indent="-298450" lvl="1" marL="914400" rtl="0" algn="l">
              <a:spcBef>
                <a:spcPts val="0"/>
              </a:spcBef>
              <a:spcAft>
                <a:spcPts val="0"/>
              </a:spcAft>
              <a:buSzPts val="1100"/>
              <a:buChar char="-"/>
            </a:pPr>
            <a:r>
              <a:rPr lang="zh-CN"/>
              <a:t>Although we actually *do* re-enter in some places.  Don’t ask.</a:t>
            </a:r>
            <a:endParaRPr/>
          </a:p>
          <a:p>
            <a:pPr indent="-298450" lvl="0" marL="457200" rtl="0" algn="l">
              <a:spcBef>
                <a:spcPts val="0"/>
              </a:spcBef>
              <a:spcAft>
                <a:spcPts val="0"/>
              </a:spcAft>
              <a:buSzPts val="1100"/>
              <a:buChar char="-"/>
            </a:pPr>
            <a:r>
              <a:rPr lang="zh-CN"/>
              <a:t>non-thread-safe</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6" name="Shape 1326"/>
        <p:cNvGrpSpPr/>
        <p:nvPr/>
      </p:nvGrpSpPr>
      <p:grpSpPr>
        <a:xfrm>
          <a:off x="0" y="0"/>
          <a:ext cx="0" cy="0"/>
          <a:chOff x="0" y="0"/>
          <a:chExt cx="0" cy="0"/>
        </a:xfrm>
      </p:grpSpPr>
      <p:sp>
        <p:nvSpPr>
          <p:cNvPr id="1327" name="Google Shape;1327;g3890abd3ab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8" name="Google Shape;1328;g3890abd3ab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Code is some of the oldest.</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“Crispy noodle code”.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zh-CN"/>
              <a:t>Monolithic</a:t>
            </a:r>
            <a:endParaRPr/>
          </a:p>
          <a:p>
            <a:pPr indent="-298450" lvl="0" marL="457200" rtl="0" algn="l">
              <a:spcBef>
                <a:spcPts val="0"/>
              </a:spcBef>
              <a:spcAft>
                <a:spcPts val="0"/>
              </a:spcAft>
              <a:buSzPts val="1100"/>
              <a:buChar char="-"/>
            </a:pPr>
            <a:r>
              <a:rPr lang="zh-CN"/>
              <a:t>non-encapsulated</a:t>
            </a:r>
            <a:endParaRPr/>
          </a:p>
          <a:p>
            <a:pPr indent="-298450" lvl="0" marL="457200" rtl="0" algn="l">
              <a:spcBef>
                <a:spcPts val="0"/>
              </a:spcBef>
              <a:spcAft>
                <a:spcPts val="0"/>
              </a:spcAft>
              <a:buSzPts val="1100"/>
              <a:buChar char="-"/>
            </a:pPr>
            <a:r>
              <a:rPr lang="zh-CN"/>
              <a:t>non-reentrant</a:t>
            </a:r>
            <a:endParaRPr/>
          </a:p>
          <a:p>
            <a:pPr indent="-298450" lvl="1" marL="914400" rtl="0" algn="l">
              <a:spcBef>
                <a:spcPts val="0"/>
              </a:spcBef>
              <a:spcAft>
                <a:spcPts val="0"/>
              </a:spcAft>
              <a:buSzPts val="1100"/>
              <a:buChar char="-"/>
            </a:pPr>
            <a:r>
              <a:rPr lang="zh-CN"/>
              <a:t>Although we actually *do* re-enter in some places.  Don’t ask.</a:t>
            </a:r>
            <a:endParaRPr/>
          </a:p>
          <a:p>
            <a:pPr indent="-298450" lvl="0" marL="457200" rtl="0" algn="l">
              <a:spcBef>
                <a:spcPts val="0"/>
              </a:spcBef>
              <a:spcAft>
                <a:spcPts val="0"/>
              </a:spcAft>
              <a:buSzPts val="1100"/>
              <a:buChar char="-"/>
            </a:pPr>
            <a:r>
              <a:rPr lang="zh-CN"/>
              <a:t>non-thread-safe</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7" name="Shape 1337"/>
        <p:cNvGrpSpPr/>
        <p:nvPr/>
      </p:nvGrpSpPr>
      <p:grpSpPr>
        <a:xfrm>
          <a:off x="0" y="0"/>
          <a:ext cx="0" cy="0"/>
          <a:chOff x="0" y="0"/>
          <a:chExt cx="0" cy="0"/>
        </a:xfrm>
      </p:grpSpPr>
      <p:sp>
        <p:nvSpPr>
          <p:cNvPr id="1338" name="Google Shape;1338;g3890abd3ab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9" name="Google Shape;1339;g3890abd3ab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Code is some of the oldest.</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“Crispy noodle code”.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zh-CN"/>
              <a:t>Monolithic</a:t>
            </a:r>
            <a:endParaRPr/>
          </a:p>
          <a:p>
            <a:pPr indent="-298450" lvl="0" marL="457200" rtl="0" algn="l">
              <a:spcBef>
                <a:spcPts val="0"/>
              </a:spcBef>
              <a:spcAft>
                <a:spcPts val="0"/>
              </a:spcAft>
              <a:buSzPts val="1100"/>
              <a:buChar char="-"/>
            </a:pPr>
            <a:r>
              <a:rPr lang="zh-CN"/>
              <a:t>non-encapsulated</a:t>
            </a:r>
            <a:endParaRPr/>
          </a:p>
          <a:p>
            <a:pPr indent="-298450" lvl="0" marL="457200" rtl="0" algn="l">
              <a:spcBef>
                <a:spcPts val="0"/>
              </a:spcBef>
              <a:spcAft>
                <a:spcPts val="0"/>
              </a:spcAft>
              <a:buSzPts val="1100"/>
              <a:buChar char="-"/>
            </a:pPr>
            <a:r>
              <a:rPr lang="zh-CN"/>
              <a:t>non-reentrant</a:t>
            </a:r>
            <a:endParaRPr/>
          </a:p>
          <a:p>
            <a:pPr indent="-298450" lvl="1" marL="914400" rtl="0" algn="l">
              <a:spcBef>
                <a:spcPts val="0"/>
              </a:spcBef>
              <a:spcAft>
                <a:spcPts val="0"/>
              </a:spcAft>
              <a:buSzPts val="1100"/>
              <a:buChar char="-"/>
            </a:pPr>
            <a:r>
              <a:rPr lang="zh-CN"/>
              <a:t>Although we actually *do* re-enter in some places.  Don’t ask.</a:t>
            </a:r>
            <a:endParaRPr/>
          </a:p>
          <a:p>
            <a:pPr indent="-298450" lvl="0" marL="457200" rtl="0" algn="l">
              <a:spcBef>
                <a:spcPts val="0"/>
              </a:spcBef>
              <a:spcAft>
                <a:spcPts val="0"/>
              </a:spcAft>
              <a:buSzPts val="1100"/>
              <a:buChar char="-"/>
            </a:pPr>
            <a:r>
              <a:rPr lang="zh-CN"/>
              <a:t>non-thread-safe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6fd527aec_8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6fd527aec_8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vsync triggers BeginMainFrame, which is where all the excitement happens.</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8" name="Shape 1348"/>
        <p:cNvGrpSpPr/>
        <p:nvPr/>
      </p:nvGrpSpPr>
      <p:grpSpPr>
        <a:xfrm>
          <a:off x="0" y="0"/>
          <a:ext cx="0" cy="0"/>
          <a:chOff x="0" y="0"/>
          <a:chExt cx="0" cy="0"/>
        </a:xfrm>
      </p:grpSpPr>
      <p:sp>
        <p:nvSpPr>
          <p:cNvPr id="1349" name="Google Shape;1349;g3890abd3ab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3890abd3ab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Code is some of the oldest.</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“Crispy noodle code”.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zh-CN"/>
              <a:t>Monolithic</a:t>
            </a:r>
            <a:endParaRPr/>
          </a:p>
          <a:p>
            <a:pPr indent="-298450" lvl="0" marL="457200" rtl="0" algn="l">
              <a:spcBef>
                <a:spcPts val="0"/>
              </a:spcBef>
              <a:spcAft>
                <a:spcPts val="0"/>
              </a:spcAft>
              <a:buSzPts val="1100"/>
              <a:buChar char="-"/>
            </a:pPr>
            <a:r>
              <a:rPr lang="zh-CN"/>
              <a:t>non-encapsulated</a:t>
            </a:r>
            <a:endParaRPr/>
          </a:p>
          <a:p>
            <a:pPr indent="-298450" lvl="0" marL="457200" rtl="0" algn="l">
              <a:spcBef>
                <a:spcPts val="0"/>
              </a:spcBef>
              <a:spcAft>
                <a:spcPts val="0"/>
              </a:spcAft>
              <a:buSzPts val="1100"/>
              <a:buChar char="-"/>
            </a:pPr>
            <a:r>
              <a:rPr lang="zh-CN"/>
              <a:t>non-reentrant</a:t>
            </a:r>
            <a:endParaRPr/>
          </a:p>
          <a:p>
            <a:pPr indent="-298450" lvl="1" marL="914400" rtl="0" algn="l">
              <a:spcBef>
                <a:spcPts val="0"/>
              </a:spcBef>
              <a:spcAft>
                <a:spcPts val="0"/>
              </a:spcAft>
              <a:buSzPts val="1100"/>
              <a:buChar char="-"/>
            </a:pPr>
            <a:r>
              <a:rPr lang="zh-CN"/>
              <a:t>Although we actually *do* re-enter in some places.  Don’t ask.</a:t>
            </a:r>
            <a:endParaRPr/>
          </a:p>
          <a:p>
            <a:pPr indent="-298450" lvl="0" marL="457200" rtl="0" algn="l">
              <a:spcBef>
                <a:spcPts val="0"/>
              </a:spcBef>
              <a:spcAft>
                <a:spcPts val="0"/>
              </a:spcAft>
              <a:buSzPts val="1100"/>
              <a:buChar char="-"/>
            </a:pPr>
            <a:r>
              <a:rPr lang="zh-CN"/>
              <a:t>non-thread-safe</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9" name="Shape 1359"/>
        <p:cNvGrpSpPr/>
        <p:nvPr/>
      </p:nvGrpSpPr>
      <p:grpSpPr>
        <a:xfrm>
          <a:off x="0" y="0"/>
          <a:ext cx="0" cy="0"/>
          <a:chOff x="0" y="0"/>
          <a:chExt cx="0" cy="0"/>
        </a:xfrm>
      </p:grpSpPr>
      <p:sp>
        <p:nvSpPr>
          <p:cNvPr id="1360" name="Google Shape;1360;g3890abd3ab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1" name="Google Shape;1361;g3890abd3ab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Code is some of the oldest.</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“Crispy noodle code”.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zh-CN"/>
              <a:t>Monolithic</a:t>
            </a:r>
            <a:endParaRPr/>
          </a:p>
          <a:p>
            <a:pPr indent="-298450" lvl="0" marL="457200" rtl="0" algn="l">
              <a:spcBef>
                <a:spcPts val="0"/>
              </a:spcBef>
              <a:spcAft>
                <a:spcPts val="0"/>
              </a:spcAft>
              <a:buSzPts val="1100"/>
              <a:buChar char="-"/>
            </a:pPr>
            <a:r>
              <a:rPr lang="zh-CN"/>
              <a:t>non-encapsulated</a:t>
            </a:r>
            <a:endParaRPr/>
          </a:p>
          <a:p>
            <a:pPr indent="-298450" lvl="0" marL="457200" rtl="0" algn="l">
              <a:spcBef>
                <a:spcPts val="0"/>
              </a:spcBef>
              <a:spcAft>
                <a:spcPts val="0"/>
              </a:spcAft>
              <a:buSzPts val="1100"/>
              <a:buChar char="-"/>
            </a:pPr>
            <a:r>
              <a:rPr lang="zh-CN"/>
              <a:t>non-reentrant</a:t>
            </a:r>
            <a:endParaRPr/>
          </a:p>
          <a:p>
            <a:pPr indent="-298450" lvl="1" marL="914400" rtl="0" algn="l">
              <a:spcBef>
                <a:spcPts val="0"/>
              </a:spcBef>
              <a:spcAft>
                <a:spcPts val="0"/>
              </a:spcAft>
              <a:buSzPts val="1100"/>
              <a:buChar char="-"/>
            </a:pPr>
            <a:r>
              <a:rPr lang="zh-CN"/>
              <a:t>Although we actually *do* re-enter in some places.  Don’t ask.</a:t>
            </a:r>
            <a:endParaRPr/>
          </a:p>
          <a:p>
            <a:pPr indent="-298450" lvl="0" marL="457200" rtl="0" algn="l">
              <a:spcBef>
                <a:spcPts val="0"/>
              </a:spcBef>
              <a:spcAft>
                <a:spcPts val="0"/>
              </a:spcAft>
              <a:buSzPts val="1100"/>
              <a:buChar char="-"/>
            </a:pPr>
            <a:r>
              <a:rPr lang="zh-CN"/>
              <a:t>non-thread-safe</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0" name="Shape 1370"/>
        <p:cNvGrpSpPr/>
        <p:nvPr/>
      </p:nvGrpSpPr>
      <p:grpSpPr>
        <a:xfrm>
          <a:off x="0" y="0"/>
          <a:ext cx="0" cy="0"/>
          <a:chOff x="0" y="0"/>
          <a:chExt cx="0" cy="0"/>
        </a:xfrm>
      </p:grpSpPr>
      <p:sp>
        <p:nvSpPr>
          <p:cNvPr id="1371" name="Google Shape;1371;g38a9da8395_6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38a9da8395_6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Code is some of the oldest.</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“Crispy noodle code”.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zh-CN"/>
              <a:t>Monolithic</a:t>
            </a:r>
            <a:endParaRPr/>
          </a:p>
          <a:p>
            <a:pPr indent="-298450" lvl="0" marL="457200" rtl="0" algn="l">
              <a:spcBef>
                <a:spcPts val="0"/>
              </a:spcBef>
              <a:spcAft>
                <a:spcPts val="0"/>
              </a:spcAft>
              <a:buSzPts val="1100"/>
              <a:buChar char="-"/>
            </a:pPr>
            <a:r>
              <a:rPr lang="zh-CN"/>
              <a:t>non-encapsulated</a:t>
            </a:r>
            <a:endParaRPr/>
          </a:p>
          <a:p>
            <a:pPr indent="-298450" lvl="0" marL="457200" rtl="0" algn="l">
              <a:spcBef>
                <a:spcPts val="0"/>
              </a:spcBef>
              <a:spcAft>
                <a:spcPts val="0"/>
              </a:spcAft>
              <a:buSzPts val="1100"/>
              <a:buChar char="-"/>
            </a:pPr>
            <a:r>
              <a:rPr lang="zh-CN"/>
              <a:t>non-reentrant</a:t>
            </a:r>
            <a:endParaRPr/>
          </a:p>
          <a:p>
            <a:pPr indent="-298450" lvl="1" marL="914400" rtl="0" algn="l">
              <a:spcBef>
                <a:spcPts val="0"/>
              </a:spcBef>
              <a:spcAft>
                <a:spcPts val="0"/>
              </a:spcAft>
              <a:buSzPts val="1100"/>
              <a:buChar char="-"/>
            </a:pPr>
            <a:r>
              <a:rPr lang="zh-CN"/>
              <a:t>Although we actually *do* re-enter in some places.  Don’t ask.</a:t>
            </a:r>
            <a:endParaRPr/>
          </a:p>
          <a:p>
            <a:pPr indent="-298450" lvl="0" marL="457200" rtl="0" algn="l">
              <a:spcBef>
                <a:spcPts val="0"/>
              </a:spcBef>
              <a:spcAft>
                <a:spcPts val="0"/>
              </a:spcAft>
              <a:buSzPts val="1100"/>
              <a:buChar char="-"/>
            </a:pPr>
            <a:r>
              <a:rPr lang="zh-CN"/>
              <a:t>non-thread-safe</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1" name="Shape 1381"/>
        <p:cNvGrpSpPr/>
        <p:nvPr/>
      </p:nvGrpSpPr>
      <p:grpSpPr>
        <a:xfrm>
          <a:off x="0" y="0"/>
          <a:ext cx="0" cy="0"/>
          <a:chOff x="0" y="0"/>
          <a:chExt cx="0" cy="0"/>
        </a:xfrm>
      </p:grpSpPr>
      <p:sp>
        <p:nvSpPr>
          <p:cNvPr id="1382" name="Google Shape;1382;g3890abd3ab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3" name="Google Shape;1383;g3890abd3ab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Code is some of the oldest.</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“Crispy noodle code”.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zh-CN"/>
              <a:t>Monolithic</a:t>
            </a:r>
            <a:endParaRPr/>
          </a:p>
          <a:p>
            <a:pPr indent="-298450" lvl="0" marL="457200" rtl="0" algn="l">
              <a:spcBef>
                <a:spcPts val="0"/>
              </a:spcBef>
              <a:spcAft>
                <a:spcPts val="0"/>
              </a:spcAft>
              <a:buSzPts val="1100"/>
              <a:buChar char="-"/>
            </a:pPr>
            <a:r>
              <a:rPr lang="zh-CN"/>
              <a:t>non-encapsulated</a:t>
            </a:r>
            <a:endParaRPr/>
          </a:p>
          <a:p>
            <a:pPr indent="-298450" lvl="0" marL="457200" rtl="0" algn="l">
              <a:spcBef>
                <a:spcPts val="0"/>
              </a:spcBef>
              <a:spcAft>
                <a:spcPts val="0"/>
              </a:spcAft>
              <a:buSzPts val="1100"/>
              <a:buChar char="-"/>
            </a:pPr>
            <a:r>
              <a:rPr lang="zh-CN"/>
              <a:t>non-reentrant</a:t>
            </a:r>
            <a:endParaRPr/>
          </a:p>
          <a:p>
            <a:pPr indent="-298450" lvl="1" marL="914400" rtl="0" algn="l">
              <a:spcBef>
                <a:spcPts val="0"/>
              </a:spcBef>
              <a:spcAft>
                <a:spcPts val="0"/>
              </a:spcAft>
              <a:buSzPts val="1100"/>
              <a:buChar char="-"/>
            </a:pPr>
            <a:r>
              <a:rPr lang="zh-CN"/>
              <a:t>Although we actually *do* re-enter in some places.  Don’t ask.</a:t>
            </a:r>
            <a:endParaRPr/>
          </a:p>
          <a:p>
            <a:pPr indent="-298450" lvl="0" marL="457200" rtl="0" algn="l">
              <a:spcBef>
                <a:spcPts val="0"/>
              </a:spcBef>
              <a:spcAft>
                <a:spcPts val="0"/>
              </a:spcAft>
              <a:buSzPts val="1100"/>
              <a:buChar char="-"/>
            </a:pPr>
            <a:r>
              <a:rPr lang="zh-CN"/>
              <a:t>non-thread-safe</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2" name="Shape 1392"/>
        <p:cNvGrpSpPr/>
        <p:nvPr/>
      </p:nvGrpSpPr>
      <p:grpSpPr>
        <a:xfrm>
          <a:off x="0" y="0"/>
          <a:ext cx="0" cy="0"/>
          <a:chOff x="0" y="0"/>
          <a:chExt cx="0" cy="0"/>
        </a:xfrm>
      </p:grpSpPr>
      <p:sp>
        <p:nvSpPr>
          <p:cNvPr id="1393" name="Google Shape;1393;g3890abd3ab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3890abd3ab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0" name="Shape 1400"/>
        <p:cNvGrpSpPr/>
        <p:nvPr/>
      </p:nvGrpSpPr>
      <p:grpSpPr>
        <a:xfrm>
          <a:off x="0" y="0"/>
          <a:ext cx="0" cy="0"/>
          <a:chOff x="0" y="0"/>
          <a:chExt cx="0" cy="0"/>
        </a:xfrm>
      </p:grpSpPr>
      <p:sp>
        <p:nvSpPr>
          <p:cNvPr id="1401" name="Google Shape;1401;g3837fbfd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2" name="Google Shape;1402;g3837fbfd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chemeClr val="dk1"/>
                </a:solidFill>
              </a:rPr>
              <a:t>Code is some of the oldest.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“Crispy noodle code”.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zh-CN">
                <a:solidFill>
                  <a:schemeClr val="dk1"/>
                </a:solidFill>
              </a:rPr>
              <a:t>Monolithic</a:t>
            </a:r>
            <a:endParaRPr>
              <a:solidFill>
                <a:schemeClr val="dk1"/>
              </a:solidFill>
            </a:endParaRPr>
          </a:p>
          <a:p>
            <a:pPr indent="-298450" lvl="0" marL="457200" rtl="0" algn="l">
              <a:spcBef>
                <a:spcPts val="0"/>
              </a:spcBef>
              <a:spcAft>
                <a:spcPts val="0"/>
              </a:spcAft>
              <a:buClr>
                <a:schemeClr val="dk1"/>
              </a:buClr>
              <a:buSzPts val="1100"/>
              <a:buChar char="-"/>
            </a:pPr>
            <a:r>
              <a:rPr lang="zh-CN">
                <a:solidFill>
                  <a:schemeClr val="dk1"/>
                </a:solidFill>
              </a:rPr>
              <a:t>non-encapsulated</a:t>
            </a:r>
            <a:endParaRPr>
              <a:solidFill>
                <a:schemeClr val="dk1"/>
              </a:solidFill>
            </a:endParaRPr>
          </a:p>
          <a:p>
            <a:pPr indent="-298450" lvl="0" marL="457200" rtl="0" algn="l">
              <a:spcBef>
                <a:spcPts val="0"/>
              </a:spcBef>
              <a:spcAft>
                <a:spcPts val="0"/>
              </a:spcAft>
              <a:buClr>
                <a:schemeClr val="dk1"/>
              </a:buClr>
              <a:buSzPts val="1100"/>
              <a:buChar char="-"/>
            </a:pPr>
            <a:r>
              <a:rPr lang="zh-CN">
                <a:solidFill>
                  <a:schemeClr val="dk1"/>
                </a:solidFill>
              </a:rPr>
              <a:t>non-reentrant</a:t>
            </a:r>
            <a:endParaRPr>
              <a:solidFill>
                <a:schemeClr val="dk1"/>
              </a:solidFill>
            </a:endParaRPr>
          </a:p>
          <a:p>
            <a:pPr indent="-298450" lvl="1" marL="914400" rtl="0" algn="l">
              <a:spcBef>
                <a:spcPts val="0"/>
              </a:spcBef>
              <a:spcAft>
                <a:spcPts val="0"/>
              </a:spcAft>
              <a:buClr>
                <a:schemeClr val="dk1"/>
              </a:buClr>
              <a:buSzPts val="1100"/>
              <a:buChar char="-"/>
            </a:pPr>
            <a:r>
              <a:rPr lang="zh-CN">
                <a:solidFill>
                  <a:schemeClr val="dk1"/>
                </a:solidFill>
              </a:rPr>
              <a:t>Although we actually *do* re-enter in some places.  Don’t ask.</a:t>
            </a:r>
            <a:endParaRPr>
              <a:solidFill>
                <a:schemeClr val="dk1"/>
              </a:solidFill>
            </a:endParaRPr>
          </a:p>
          <a:p>
            <a:pPr indent="-298450" lvl="0" marL="457200" rtl="0" algn="l">
              <a:spcBef>
                <a:spcPts val="0"/>
              </a:spcBef>
              <a:spcAft>
                <a:spcPts val="0"/>
              </a:spcAft>
              <a:buClr>
                <a:schemeClr val="dk1"/>
              </a:buClr>
              <a:buSzPts val="1100"/>
              <a:buChar char="-"/>
            </a:pPr>
            <a:r>
              <a:rPr lang="zh-CN">
                <a:solidFill>
                  <a:schemeClr val="dk1"/>
                </a:solidFill>
              </a:rPr>
              <a:t>non-thread-safe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7" name="Shape 1407"/>
        <p:cNvGrpSpPr/>
        <p:nvPr/>
      </p:nvGrpSpPr>
      <p:grpSpPr>
        <a:xfrm>
          <a:off x="0" y="0"/>
          <a:ext cx="0" cy="0"/>
          <a:chOff x="0" y="0"/>
          <a:chExt cx="0" cy="0"/>
        </a:xfrm>
      </p:grpSpPr>
      <p:sp>
        <p:nvSpPr>
          <p:cNvPr id="1408" name="Google Shape;1408;g389f8a078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9" name="Google Shape;1409;g389f8a078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9" name="Shape 1439"/>
        <p:cNvGrpSpPr/>
        <p:nvPr/>
      </p:nvGrpSpPr>
      <p:grpSpPr>
        <a:xfrm>
          <a:off x="0" y="0"/>
          <a:ext cx="0" cy="0"/>
          <a:chOff x="0" y="0"/>
          <a:chExt cx="0" cy="0"/>
        </a:xfrm>
      </p:grpSpPr>
      <p:sp>
        <p:nvSpPr>
          <p:cNvPr id="1440" name="Google Shape;1440;g389f8a078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1" name="Google Shape;1441;g389f8a078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6" name="Shape 1466"/>
        <p:cNvGrpSpPr/>
        <p:nvPr/>
      </p:nvGrpSpPr>
      <p:grpSpPr>
        <a:xfrm>
          <a:off x="0" y="0"/>
          <a:ext cx="0" cy="0"/>
          <a:chOff x="0" y="0"/>
          <a:chExt cx="0" cy="0"/>
        </a:xfrm>
      </p:grpSpPr>
      <p:sp>
        <p:nvSpPr>
          <p:cNvPr id="1467" name="Google Shape;1467;g389f8a078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8" name="Google Shape;1468;g389f8a078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4" name="Shape 1494"/>
        <p:cNvGrpSpPr/>
        <p:nvPr/>
      </p:nvGrpSpPr>
      <p:grpSpPr>
        <a:xfrm>
          <a:off x="0" y="0"/>
          <a:ext cx="0" cy="0"/>
          <a:chOff x="0" y="0"/>
          <a:chExt cx="0" cy="0"/>
        </a:xfrm>
      </p:grpSpPr>
      <p:sp>
        <p:nvSpPr>
          <p:cNvPr id="1495" name="Google Shape;1495;g36f1b50c0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6" name="Google Shape;1496;g36f1b50c0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ikilpatrick@ is at BlinkOn, and will be happy to answer your Houdini questions.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6fd527aec_8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6fd527aec_8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First, we handle input events (scroll, touch, gesture, mouse, etc.).</a:t>
            </a:r>
            <a:endParaRPr/>
          </a:p>
          <a:p>
            <a:pPr indent="0" lvl="0" marL="0" rtl="0" algn="l">
              <a:spcBef>
                <a:spcPts val="0"/>
              </a:spcBef>
              <a:spcAft>
                <a:spcPts val="0"/>
              </a:spcAft>
              <a:buNone/>
            </a:pPr>
            <a:r>
              <a:rPr lang="zh-CN"/>
              <a:t>Then, run requestAnimationFrame callbacks.</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1" name="Shape 1501"/>
        <p:cNvGrpSpPr/>
        <p:nvPr/>
      </p:nvGrpSpPr>
      <p:grpSpPr>
        <a:xfrm>
          <a:off x="0" y="0"/>
          <a:ext cx="0" cy="0"/>
          <a:chOff x="0" y="0"/>
          <a:chExt cx="0" cy="0"/>
        </a:xfrm>
      </p:grpSpPr>
      <p:sp>
        <p:nvSpPr>
          <p:cNvPr id="1502" name="Google Shape;1502;g389f8a078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3" name="Google Shape;1503;g389f8a078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Layout NG potentially enables...</a:t>
            </a:r>
            <a:endParaRPr/>
          </a:p>
          <a:p>
            <a:pPr indent="-298450" lvl="0" marL="457200" rtl="0" algn="l">
              <a:spcBef>
                <a:spcPts val="0"/>
              </a:spcBef>
              <a:spcAft>
                <a:spcPts val="0"/>
              </a:spcAft>
              <a:buSzPts val="1100"/>
              <a:buChar char="-"/>
            </a:pPr>
            <a:r>
              <a:rPr lang="zh-CN"/>
              <a:t>subtree layout</a:t>
            </a:r>
            <a:endParaRPr/>
          </a:p>
          <a:p>
            <a:pPr indent="-298450" lvl="0" marL="457200" rtl="0" algn="l">
              <a:spcBef>
                <a:spcPts val="0"/>
              </a:spcBef>
              <a:spcAft>
                <a:spcPts val="0"/>
              </a:spcAft>
              <a:buSzPts val="1100"/>
              <a:buChar char="-"/>
            </a:pPr>
            <a:r>
              <a:rPr lang="zh-CN"/>
              <a:t>layout reuse</a:t>
            </a:r>
            <a:endParaRPr/>
          </a:p>
          <a:p>
            <a:pPr indent="-298450" lvl="0" marL="457200" rtl="0" algn="l">
              <a:spcBef>
                <a:spcPts val="0"/>
              </a:spcBef>
              <a:spcAft>
                <a:spcPts val="0"/>
              </a:spcAft>
              <a:buSzPts val="1100"/>
              <a:buChar char="-"/>
            </a:pPr>
            <a:r>
              <a:rPr lang="zh-CN"/>
              <a:t>threaded layout</a:t>
            </a:r>
            <a:endParaRPr/>
          </a:p>
          <a:p>
            <a:pPr indent="-298450" lvl="0" marL="457200" rtl="0" algn="l">
              <a:spcBef>
                <a:spcPts val="0"/>
              </a:spcBef>
              <a:spcAft>
                <a:spcPts val="0"/>
              </a:spcAft>
              <a:buSzPts val="1100"/>
              <a:buChar char="-"/>
            </a:pPr>
            <a:r>
              <a:rPr lang="zh-CN"/>
              <a:t>paint on the compositor thread</a:t>
            </a:r>
            <a:endParaRPr/>
          </a:p>
          <a:p>
            <a:pPr indent="-298450" lvl="0" marL="457200" rtl="0" algn="l">
              <a:spcBef>
                <a:spcPts val="0"/>
              </a:spcBef>
              <a:spcAft>
                <a:spcPts val="0"/>
              </a:spcAft>
              <a:buSzPts val="1100"/>
              <a:buChar char="-"/>
            </a:pPr>
            <a:r>
              <a:rPr lang="zh-CN"/>
              <a:t>DOM async append</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8" name="Shape 1508"/>
        <p:cNvGrpSpPr/>
        <p:nvPr/>
      </p:nvGrpSpPr>
      <p:grpSpPr>
        <a:xfrm>
          <a:off x="0" y="0"/>
          <a:ext cx="0" cy="0"/>
          <a:chOff x="0" y="0"/>
          <a:chExt cx="0" cy="0"/>
        </a:xfrm>
      </p:grpSpPr>
      <p:sp>
        <p:nvSpPr>
          <p:cNvPr id="1509" name="Google Shape;1509;g3837fbfd3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3837fbfd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5" name="Shape 1515"/>
        <p:cNvGrpSpPr/>
        <p:nvPr/>
      </p:nvGrpSpPr>
      <p:grpSpPr>
        <a:xfrm>
          <a:off x="0" y="0"/>
          <a:ext cx="0" cy="0"/>
          <a:chOff x="0" y="0"/>
          <a:chExt cx="0" cy="0"/>
        </a:xfrm>
      </p:grpSpPr>
      <p:sp>
        <p:nvSpPr>
          <p:cNvPr id="1516" name="Google Shape;1516;g36f1b50c0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7" name="Google Shape;1517;g36f1b50c0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zh-CN"/>
              <a:t>We were saddled with very crufty legacy code</a:t>
            </a:r>
            <a:endParaRPr/>
          </a:p>
          <a:p>
            <a:pPr indent="-298450" lvl="1" marL="914400" rtl="0" algn="l">
              <a:spcBef>
                <a:spcPts val="0"/>
              </a:spcBef>
              <a:spcAft>
                <a:spcPts val="0"/>
              </a:spcAft>
              <a:buSzPts val="1100"/>
              <a:buAutoNum type="alphaLcPeriod"/>
            </a:pPr>
            <a:r>
              <a:rPr lang="zh-CN"/>
              <a:t>With natural turnover, institutional memory was fading fast.</a:t>
            </a:r>
            <a:endParaRPr/>
          </a:p>
          <a:p>
            <a:pPr indent="-298450" lvl="0" marL="457200" rtl="0" algn="l">
              <a:spcBef>
                <a:spcPts val="0"/>
              </a:spcBef>
              <a:spcAft>
                <a:spcPts val="0"/>
              </a:spcAft>
              <a:buSzPts val="1100"/>
              <a:buAutoNum type="arabicPeriod"/>
            </a:pPr>
            <a:r>
              <a:rPr lang="zh-CN"/>
              <a:t>These are big, fundamental changes, and they are overdue.</a:t>
            </a:r>
            <a:endParaRPr/>
          </a:p>
          <a:p>
            <a:pPr indent="-298450" lvl="0" marL="457200" rtl="0" algn="l">
              <a:spcBef>
                <a:spcPts val="0"/>
              </a:spcBef>
              <a:spcAft>
                <a:spcPts val="0"/>
              </a:spcAft>
              <a:buSzPts val="1100"/>
              <a:buAutoNum type="arabicPeriod"/>
            </a:pPr>
            <a:r>
              <a:rPr lang="zh-CN"/>
              <a:t>These projects are complicated, difficult to land, low tolerance for error, long timelines</a:t>
            </a:r>
            <a:endParaRPr/>
          </a:p>
          <a:p>
            <a:pPr indent="-298450" lvl="1" marL="914400" rtl="0" algn="l">
              <a:spcBef>
                <a:spcPts val="0"/>
              </a:spcBef>
              <a:spcAft>
                <a:spcPts val="0"/>
              </a:spcAft>
              <a:buSzPts val="1100"/>
              <a:buAutoNum type="alphaLcPeriod"/>
            </a:pPr>
            <a:r>
              <a:rPr lang="zh-CN"/>
              <a:t>Much longer than the life of an average Google project.</a:t>
            </a:r>
            <a:endParaRPr/>
          </a:p>
          <a:p>
            <a:pPr indent="-298450" lvl="0" marL="457200" rtl="0" algn="l">
              <a:spcBef>
                <a:spcPts val="0"/>
              </a:spcBef>
              <a:spcAft>
                <a:spcPts val="0"/>
              </a:spcAft>
              <a:buSzPts val="1100"/>
              <a:buAutoNum type="arabicPeriod"/>
            </a:pPr>
            <a:r>
              <a:rPr lang="zh-CN"/>
              <a:t>After 40 years in the desert lies the promised land.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6fd527aec_8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6fd527aec_8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Now the rendering pipeline goes to work.</a:t>
            </a:r>
            <a:endParaRPr/>
          </a:p>
          <a:p>
            <a:pPr indent="-298450" lvl="0" marL="457200" rtl="0" algn="l">
              <a:spcBef>
                <a:spcPts val="0"/>
              </a:spcBef>
              <a:spcAft>
                <a:spcPts val="0"/>
              </a:spcAft>
              <a:buSzPts val="1100"/>
              <a:buChar char="-"/>
            </a:pPr>
            <a:r>
              <a:rPr lang="zh-CN"/>
              <a:t>Update the layout tree and apply styles.</a:t>
            </a:r>
            <a:endParaRPr/>
          </a:p>
          <a:p>
            <a:pPr indent="-298450" lvl="0" marL="457200" rtl="0" algn="l">
              <a:spcBef>
                <a:spcPts val="0"/>
              </a:spcBef>
              <a:spcAft>
                <a:spcPts val="0"/>
              </a:spcAft>
              <a:buSzPts val="1100"/>
              <a:buChar char="-"/>
            </a:pPr>
            <a:r>
              <a:rPr lang="zh-CN"/>
              <a:t>Run layout to size and position objects.</a:t>
            </a:r>
            <a:endParaRPr/>
          </a:p>
          <a:p>
            <a:pPr indent="-298450" lvl="0" marL="457200" rtl="0" algn="l">
              <a:spcBef>
                <a:spcPts val="0"/>
              </a:spcBef>
              <a:spcAft>
                <a:spcPts val="0"/>
              </a:spcAft>
              <a:buSzPts val="1100"/>
              <a:buChar char="-"/>
            </a:pPr>
            <a:r>
              <a:rPr lang="zh-CN"/>
              <a:t>Determine the configuration of composited layers.</a:t>
            </a:r>
            <a:endParaRPr/>
          </a:p>
          <a:p>
            <a:pPr indent="-298450" lvl="0" marL="457200" rtl="0" algn="l">
              <a:spcBef>
                <a:spcPts val="0"/>
              </a:spcBef>
              <a:spcAft>
                <a:spcPts val="0"/>
              </a:spcAft>
              <a:buSzPts val="1100"/>
              <a:buChar char="-"/>
            </a:pPr>
            <a:r>
              <a:rPr lang="zh-CN"/>
              <a:t>Create a “display list” of primitive drawing commands.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output.jsbin.com/yenixej/quie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crbug.com/771852"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crbug.com/771852"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crbug.com/771852" TargetMode="External"/><Relationship Id="rId4" Type="http://schemas.openxmlformats.org/officeDocument/2006/relationships/hyperlink" Target="http://go/spv175finch"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81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Blink Rendering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Rebuilding the Engine Mid-Flight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2"/>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7B7B7"/>
              </a:solidFill>
            </a:endParaRPr>
          </a:p>
        </p:txBody>
      </p:sp>
      <p:pic>
        <p:nvPicPr>
          <p:cNvPr id="198" name="Google Shape;198;p22"/>
          <p:cNvPicPr preferRelativeResize="0"/>
          <p:nvPr/>
        </p:nvPicPr>
        <p:blipFill>
          <a:blip r:embed="rId3">
            <a:alphaModFix/>
          </a:blip>
          <a:stretch>
            <a:fillRect/>
          </a:stretch>
        </p:blipFill>
        <p:spPr>
          <a:xfrm>
            <a:off x="1709438" y="430800"/>
            <a:ext cx="5725127" cy="3142624"/>
          </a:xfrm>
          <a:prstGeom prst="rect">
            <a:avLst/>
          </a:prstGeom>
          <a:noFill/>
          <a:ln>
            <a:noFill/>
          </a:ln>
        </p:spPr>
      </p:pic>
      <p:sp>
        <p:nvSpPr>
          <p:cNvPr id="199" name="Google Shape;199;p22"/>
          <p:cNvSpPr/>
          <p:nvPr/>
        </p:nvSpPr>
        <p:spPr>
          <a:xfrm>
            <a:off x="7991239" y="4063725"/>
            <a:ext cx="1008600" cy="330600"/>
          </a:xfrm>
          <a:prstGeom prst="roundRect">
            <a:avLst>
              <a:gd fmla="val 16667" name="adj"/>
            </a:avLst>
          </a:prstGeom>
          <a:solidFill>
            <a:srgbClr val="1BFF1D">
              <a:alpha val="50199"/>
            </a:srgbClr>
          </a:solidFill>
          <a:ln cap="flat" cmpd="sng" w="28575">
            <a:solidFill>
              <a:srgbClr val="1BFF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composite</a:t>
            </a:r>
            <a:endParaRPr sz="1100"/>
          </a:p>
        </p:txBody>
      </p:sp>
      <p:sp>
        <p:nvSpPr>
          <p:cNvPr id="200" name="Google Shape;200;p22"/>
          <p:cNvSpPr/>
          <p:nvPr/>
        </p:nvSpPr>
        <p:spPr>
          <a:xfrm>
            <a:off x="6875987" y="4063725"/>
            <a:ext cx="1008600" cy="330600"/>
          </a:xfrm>
          <a:prstGeom prst="roundRect">
            <a:avLst>
              <a:gd fmla="val 16667" name="adj"/>
            </a:avLst>
          </a:prstGeom>
          <a:solidFill>
            <a:srgbClr val="1BFF1D">
              <a:alpha val="50199"/>
            </a:srgbClr>
          </a:solidFill>
          <a:ln cap="flat" cmpd="sng" w="28575">
            <a:solidFill>
              <a:srgbClr val="1BFF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raster</a:t>
            </a:r>
            <a:endParaRPr sz="1100"/>
          </a:p>
        </p:txBody>
      </p:sp>
      <p:sp>
        <p:nvSpPr>
          <p:cNvPr id="201" name="Google Shape;201;p22"/>
          <p:cNvSpPr/>
          <p:nvPr/>
        </p:nvSpPr>
        <p:spPr>
          <a:xfrm>
            <a:off x="5760735"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paint</a:t>
            </a:r>
            <a:endParaRPr sz="1100"/>
          </a:p>
        </p:txBody>
      </p:sp>
      <p:sp>
        <p:nvSpPr>
          <p:cNvPr id="202" name="Google Shape;202;p22"/>
          <p:cNvSpPr/>
          <p:nvPr/>
        </p:nvSpPr>
        <p:spPr>
          <a:xfrm>
            <a:off x="4645483"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compositing</a:t>
            </a:r>
            <a:endParaRPr sz="1100"/>
          </a:p>
          <a:p>
            <a:pPr indent="0" lvl="0" marL="0" rtl="0" algn="ctr">
              <a:spcBef>
                <a:spcPts val="0"/>
              </a:spcBef>
              <a:spcAft>
                <a:spcPts val="0"/>
              </a:spcAft>
              <a:buNone/>
            </a:pPr>
            <a:r>
              <a:rPr lang="zh-CN" sz="1100"/>
              <a:t>setup</a:t>
            </a:r>
            <a:endParaRPr sz="1100"/>
          </a:p>
        </p:txBody>
      </p:sp>
      <p:sp>
        <p:nvSpPr>
          <p:cNvPr id="203" name="Google Shape;203;p22"/>
          <p:cNvSpPr/>
          <p:nvPr/>
        </p:nvSpPr>
        <p:spPr>
          <a:xfrm>
            <a:off x="3530231"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layout</a:t>
            </a:r>
            <a:endParaRPr sz="1100"/>
          </a:p>
        </p:txBody>
      </p:sp>
      <p:sp>
        <p:nvSpPr>
          <p:cNvPr id="204" name="Google Shape;204;p22"/>
          <p:cNvSpPr/>
          <p:nvPr/>
        </p:nvSpPr>
        <p:spPr>
          <a:xfrm>
            <a:off x="2414979"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style</a:t>
            </a:r>
            <a:endParaRPr sz="1100"/>
          </a:p>
        </p:txBody>
      </p:sp>
      <p:sp>
        <p:nvSpPr>
          <p:cNvPr id="205" name="Google Shape;205;p22"/>
          <p:cNvSpPr/>
          <p:nvPr/>
        </p:nvSpPr>
        <p:spPr>
          <a:xfrm>
            <a:off x="129972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parse</a:t>
            </a:r>
            <a:endParaRPr sz="1100">
              <a:solidFill>
                <a:srgbClr val="B7B7B7"/>
              </a:solidFill>
            </a:endParaRPr>
          </a:p>
        </p:txBody>
      </p:sp>
      <p:sp>
        <p:nvSpPr>
          <p:cNvPr id="206" name="Google Shape;206;p22"/>
          <p:cNvSpPr/>
          <p:nvPr/>
        </p:nvSpPr>
        <p:spPr>
          <a:xfrm>
            <a:off x="184475"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script</a:t>
            </a:r>
            <a:endParaRPr sz="1100">
              <a:solidFill>
                <a:srgbClr val="B7B7B7"/>
              </a:solidFill>
            </a:endParaRPr>
          </a:p>
        </p:txBody>
      </p:sp>
      <p:sp>
        <p:nvSpPr>
          <p:cNvPr id="207" name="Google Shape;207;p22"/>
          <p:cNvSpPr/>
          <p:nvPr/>
        </p:nvSpPr>
        <p:spPr>
          <a:xfrm>
            <a:off x="184475" y="366367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network</a:t>
            </a:r>
            <a:endParaRPr sz="1100">
              <a:solidFill>
                <a:srgbClr val="B7B7B7"/>
              </a:solidFill>
            </a:endParaRPr>
          </a:p>
        </p:txBody>
      </p:sp>
      <p:sp>
        <p:nvSpPr>
          <p:cNvPr id="208" name="Google Shape;208;p22"/>
          <p:cNvSpPr/>
          <p:nvPr/>
        </p:nvSpPr>
        <p:spPr>
          <a:xfrm>
            <a:off x="184475" y="446377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input</a:t>
            </a:r>
            <a:endParaRPr sz="1100">
              <a:solidFill>
                <a:srgbClr val="B7B7B7"/>
              </a:solidFill>
            </a:endParaRPr>
          </a:p>
        </p:txBody>
      </p:sp>
      <p:sp>
        <p:nvSpPr>
          <p:cNvPr id="209" name="Google Shape;209;p22"/>
          <p:cNvSpPr/>
          <p:nvPr/>
        </p:nvSpPr>
        <p:spPr>
          <a:xfrm>
            <a:off x="5860125" y="1374800"/>
            <a:ext cx="197700" cy="1436400"/>
          </a:xfrm>
          <a:prstGeom prst="rect">
            <a:avLst/>
          </a:prstGeom>
          <a:solidFill>
            <a:srgbClr val="4A86E8">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5934075" y="2811200"/>
            <a:ext cx="423600" cy="762300"/>
          </a:xfrm>
          <a:prstGeom prst="rect">
            <a:avLst/>
          </a:prstGeom>
          <a:solidFill>
            <a:srgbClr val="1BFF1D">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3"/>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7B7B7"/>
              </a:solidFill>
            </a:endParaRPr>
          </a:p>
        </p:txBody>
      </p:sp>
      <p:pic>
        <p:nvPicPr>
          <p:cNvPr id="217" name="Google Shape;217;p23"/>
          <p:cNvPicPr preferRelativeResize="0"/>
          <p:nvPr/>
        </p:nvPicPr>
        <p:blipFill>
          <a:blip r:embed="rId3">
            <a:alphaModFix/>
          </a:blip>
          <a:stretch>
            <a:fillRect/>
          </a:stretch>
        </p:blipFill>
        <p:spPr>
          <a:xfrm>
            <a:off x="1709438" y="430800"/>
            <a:ext cx="5725127" cy="3142624"/>
          </a:xfrm>
          <a:prstGeom prst="rect">
            <a:avLst/>
          </a:prstGeom>
          <a:noFill/>
          <a:ln>
            <a:noFill/>
          </a:ln>
        </p:spPr>
      </p:pic>
      <p:sp>
        <p:nvSpPr>
          <p:cNvPr id="218" name="Google Shape;218;p23"/>
          <p:cNvSpPr/>
          <p:nvPr/>
        </p:nvSpPr>
        <p:spPr>
          <a:xfrm>
            <a:off x="7991239"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composite</a:t>
            </a:r>
            <a:endParaRPr sz="1100">
              <a:solidFill>
                <a:srgbClr val="B7B7B7"/>
              </a:solidFill>
            </a:endParaRPr>
          </a:p>
        </p:txBody>
      </p:sp>
      <p:sp>
        <p:nvSpPr>
          <p:cNvPr id="219" name="Google Shape;219;p23"/>
          <p:cNvSpPr/>
          <p:nvPr/>
        </p:nvSpPr>
        <p:spPr>
          <a:xfrm>
            <a:off x="687598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raster</a:t>
            </a:r>
            <a:endParaRPr sz="1100">
              <a:solidFill>
                <a:srgbClr val="B7B7B7"/>
              </a:solidFill>
            </a:endParaRPr>
          </a:p>
        </p:txBody>
      </p:sp>
      <p:sp>
        <p:nvSpPr>
          <p:cNvPr id="220" name="Google Shape;220;p23"/>
          <p:cNvSpPr/>
          <p:nvPr/>
        </p:nvSpPr>
        <p:spPr>
          <a:xfrm>
            <a:off x="5760735"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paint</a:t>
            </a:r>
            <a:endParaRPr sz="1100"/>
          </a:p>
        </p:txBody>
      </p:sp>
      <p:sp>
        <p:nvSpPr>
          <p:cNvPr id="221" name="Google Shape;221;p23"/>
          <p:cNvSpPr/>
          <p:nvPr/>
        </p:nvSpPr>
        <p:spPr>
          <a:xfrm>
            <a:off x="4645483"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compositing</a:t>
            </a:r>
            <a:endParaRPr sz="1100"/>
          </a:p>
          <a:p>
            <a:pPr indent="0" lvl="0" marL="0" rtl="0" algn="ctr">
              <a:spcBef>
                <a:spcPts val="0"/>
              </a:spcBef>
              <a:spcAft>
                <a:spcPts val="0"/>
              </a:spcAft>
              <a:buNone/>
            </a:pPr>
            <a:r>
              <a:rPr lang="zh-CN" sz="1100"/>
              <a:t>setup</a:t>
            </a:r>
            <a:endParaRPr sz="1100"/>
          </a:p>
        </p:txBody>
      </p:sp>
      <p:sp>
        <p:nvSpPr>
          <p:cNvPr id="222" name="Google Shape;222;p23"/>
          <p:cNvSpPr/>
          <p:nvPr/>
        </p:nvSpPr>
        <p:spPr>
          <a:xfrm>
            <a:off x="3530231"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layout</a:t>
            </a:r>
            <a:endParaRPr sz="1100"/>
          </a:p>
        </p:txBody>
      </p:sp>
      <p:sp>
        <p:nvSpPr>
          <p:cNvPr id="223" name="Google Shape;223;p23"/>
          <p:cNvSpPr/>
          <p:nvPr/>
        </p:nvSpPr>
        <p:spPr>
          <a:xfrm>
            <a:off x="2414979"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style</a:t>
            </a:r>
            <a:endParaRPr sz="1100"/>
          </a:p>
        </p:txBody>
      </p:sp>
      <p:sp>
        <p:nvSpPr>
          <p:cNvPr id="224" name="Google Shape;224;p23"/>
          <p:cNvSpPr/>
          <p:nvPr/>
        </p:nvSpPr>
        <p:spPr>
          <a:xfrm>
            <a:off x="1299727"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parse</a:t>
            </a:r>
            <a:endParaRPr sz="1100"/>
          </a:p>
        </p:txBody>
      </p:sp>
      <p:sp>
        <p:nvSpPr>
          <p:cNvPr id="225" name="Google Shape;225;p23"/>
          <p:cNvSpPr/>
          <p:nvPr/>
        </p:nvSpPr>
        <p:spPr>
          <a:xfrm>
            <a:off x="184475"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script</a:t>
            </a:r>
            <a:endParaRPr sz="1100"/>
          </a:p>
        </p:txBody>
      </p:sp>
      <p:sp>
        <p:nvSpPr>
          <p:cNvPr id="226" name="Google Shape;226;p23"/>
          <p:cNvSpPr/>
          <p:nvPr/>
        </p:nvSpPr>
        <p:spPr>
          <a:xfrm>
            <a:off x="184475" y="366367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network</a:t>
            </a:r>
            <a:endParaRPr sz="1100"/>
          </a:p>
        </p:txBody>
      </p:sp>
      <p:sp>
        <p:nvSpPr>
          <p:cNvPr id="227" name="Google Shape;227;p23"/>
          <p:cNvSpPr/>
          <p:nvPr/>
        </p:nvSpPr>
        <p:spPr>
          <a:xfrm>
            <a:off x="184475" y="446377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input</a:t>
            </a:r>
            <a:endParaRPr sz="1100">
              <a:solidFill>
                <a:srgbClr val="B7B7B7"/>
              </a:solidFill>
            </a:endParaRPr>
          </a:p>
        </p:txBody>
      </p:sp>
      <p:sp>
        <p:nvSpPr>
          <p:cNvPr id="228" name="Google Shape;228;p23"/>
          <p:cNvSpPr/>
          <p:nvPr/>
        </p:nvSpPr>
        <p:spPr>
          <a:xfrm>
            <a:off x="6050175" y="1374800"/>
            <a:ext cx="978900" cy="1412400"/>
          </a:xfrm>
          <a:prstGeom prst="rect">
            <a:avLst/>
          </a:prstGeom>
          <a:solidFill>
            <a:srgbClr val="4A86E8">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Rendering is Important, Rendering is Hard</a:t>
            </a:r>
            <a:endParaRPr/>
          </a:p>
        </p:txBody>
      </p:sp>
      <p:sp>
        <p:nvSpPr>
          <p:cNvPr id="235" name="Google Shape;23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zh-CN"/>
              <a:t>Rendered output is the foremost component of user experience.</a:t>
            </a:r>
            <a:endParaRPr/>
          </a:p>
          <a:p>
            <a:pPr indent="-342900" lvl="0" marL="457200" rtl="0" algn="l">
              <a:lnSpc>
                <a:spcPct val="200000"/>
              </a:lnSpc>
              <a:spcBef>
                <a:spcPts val="0"/>
              </a:spcBef>
              <a:spcAft>
                <a:spcPts val="0"/>
              </a:spcAft>
              <a:buSzPts val="1800"/>
              <a:buChar char="●"/>
            </a:pPr>
            <a:r>
              <a:rPr lang="zh-CN"/>
              <a:t>Excluding javascript, rendering is the biggest determinant of performance.</a:t>
            </a:r>
            <a:endParaRPr/>
          </a:p>
          <a:p>
            <a:pPr indent="-342900" lvl="0" marL="457200" rtl="0" algn="l">
              <a:lnSpc>
                <a:spcPct val="200000"/>
              </a:lnSpc>
              <a:spcBef>
                <a:spcPts val="0"/>
              </a:spcBef>
              <a:spcAft>
                <a:spcPts val="0"/>
              </a:spcAft>
              <a:buSzPts val="1800"/>
              <a:buChar char="●"/>
            </a:pPr>
            <a:r>
              <a:rPr lang="zh-CN"/>
              <a:t>Modern web pages feature lots of dynamic content.</a:t>
            </a:r>
            <a:endParaRPr/>
          </a:p>
        </p:txBody>
      </p:sp>
      <p:sp>
        <p:nvSpPr>
          <p:cNvPr id="236" name="Google Shape;23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5"/>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42" name="Google Shape;242;p25"/>
          <p:cNvSpPr/>
          <p:nvPr/>
        </p:nvSpPr>
        <p:spPr>
          <a:xfrm>
            <a:off x="7991239"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composite</a:t>
            </a:r>
            <a:endParaRPr sz="1100">
              <a:solidFill>
                <a:srgbClr val="B7B7B7"/>
              </a:solidFill>
            </a:endParaRPr>
          </a:p>
        </p:txBody>
      </p:sp>
      <p:sp>
        <p:nvSpPr>
          <p:cNvPr id="243" name="Google Shape;243;p25"/>
          <p:cNvSpPr/>
          <p:nvPr/>
        </p:nvSpPr>
        <p:spPr>
          <a:xfrm>
            <a:off x="687598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raster</a:t>
            </a:r>
            <a:endParaRPr sz="1100">
              <a:solidFill>
                <a:srgbClr val="B7B7B7"/>
              </a:solidFill>
            </a:endParaRPr>
          </a:p>
        </p:txBody>
      </p:sp>
      <p:sp>
        <p:nvSpPr>
          <p:cNvPr id="244" name="Google Shape;244;p25"/>
          <p:cNvSpPr/>
          <p:nvPr/>
        </p:nvSpPr>
        <p:spPr>
          <a:xfrm>
            <a:off x="5760735"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paint</a:t>
            </a:r>
            <a:endParaRPr sz="1100"/>
          </a:p>
        </p:txBody>
      </p:sp>
      <p:sp>
        <p:nvSpPr>
          <p:cNvPr id="245" name="Google Shape;245;p25"/>
          <p:cNvSpPr/>
          <p:nvPr/>
        </p:nvSpPr>
        <p:spPr>
          <a:xfrm>
            <a:off x="4645483"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compositing</a:t>
            </a:r>
            <a:endParaRPr sz="1100"/>
          </a:p>
          <a:p>
            <a:pPr indent="0" lvl="0" marL="0" rtl="0" algn="ctr">
              <a:spcBef>
                <a:spcPts val="0"/>
              </a:spcBef>
              <a:spcAft>
                <a:spcPts val="0"/>
              </a:spcAft>
              <a:buNone/>
            </a:pPr>
            <a:r>
              <a:rPr lang="zh-CN" sz="1100"/>
              <a:t>setup</a:t>
            </a:r>
            <a:endParaRPr sz="1100"/>
          </a:p>
        </p:txBody>
      </p:sp>
      <p:sp>
        <p:nvSpPr>
          <p:cNvPr id="246" name="Google Shape;246;p25"/>
          <p:cNvSpPr/>
          <p:nvPr/>
        </p:nvSpPr>
        <p:spPr>
          <a:xfrm>
            <a:off x="3530231"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layout</a:t>
            </a:r>
            <a:endParaRPr sz="1100"/>
          </a:p>
        </p:txBody>
      </p:sp>
      <p:sp>
        <p:nvSpPr>
          <p:cNvPr id="247" name="Google Shape;247;p25"/>
          <p:cNvSpPr/>
          <p:nvPr/>
        </p:nvSpPr>
        <p:spPr>
          <a:xfrm>
            <a:off x="2414979"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style</a:t>
            </a:r>
            <a:endParaRPr sz="1100"/>
          </a:p>
        </p:txBody>
      </p:sp>
      <p:sp>
        <p:nvSpPr>
          <p:cNvPr id="248" name="Google Shape;248;p25"/>
          <p:cNvSpPr/>
          <p:nvPr/>
        </p:nvSpPr>
        <p:spPr>
          <a:xfrm>
            <a:off x="129972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parse</a:t>
            </a:r>
            <a:endParaRPr sz="1100">
              <a:solidFill>
                <a:srgbClr val="B7B7B7"/>
              </a:solidFill>
            </a:endParaRPr>
          </a:p>
        </p:txBody>
      </p:sp>
      <p:grpSp>
        <p:nvGrpSpPr>
          <p:cNvPr id="249" name="Google Shape;249;p25"/>
          <p:cNvGrpSpPr/>
          <p:nvPr/>
        </p:nvGrpSpPr>
        <p:grpSpPr>
          <a:xfrm>
            <a:off x="184475" y="3663675"/>
            <a:ext cx="1008600" cy="1130850"/>
            <a:chOff x="184475" y="2751300"/>
            <a:chExt cx="1008600" cy="1507800"/>
          </a:xfrm>
        </p:grpSpPr>
        <p:sp>
          <p:nvSpPr>
            <p:cNvPr id="250" name="Google Shape;250;p25"/>
            <p:cNvSpPr/>
            <p:nvPr/>
          </p:nvSpPr>
          <p:spPr>
            <a:xfrm>
              <a:off x="184475" y="32847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script</a:t>
              </a:r>
              <a:endParaRPr sz="1100">
                <a:solidFill>
                  <a:srgbClr val="B7B7B7"/>
                </a:solidFill>
              </a:endParaRPr>
            </a:p>
          </p:txBody>
        </p:sp>
        <p:sp>
          <p:nvSpPr>
            <p:cNvPr id="251" name="Google Shape;251;p25"/>
            <p:cNvSpPr/>
            <p:nvPr/>
          </p:nvSpPr>
          <p:spPr>
            <a:xfrm>
              <a:off x="184475" y="27513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network</a:t>
              </a:r>
              <a:endParaRPr sz="1100">
                <a:solidFill>
                  <a:srgbClr val="B7B7B7"/>
                </a:solidFill>
              </a:endParaRPr>
            </a:p>
          </p:txBody>
        </p:sp>
        <p:sp>
          <p:nvSpPr>
            <p:cNvPr id="252" name="Google Shape;252;p25"/>
            <p:cNvSpPr/>
            <p:nvPr/>
          </p:nvSpPr>
          <p:spPr>
            <a:xfrm>
              <a:off x="184475" y="38181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input</a:t>
              </a:r>
              <a:endParaRPr sz="1100">
                <a:solidFill>
                  <a:srgbClr val="B7B7B7"/>
                </a:solidFill>
              </a:endParaRPr>
            </a:p>
          </p:txBody>
        </p:sp>
      </p:grpSp>
      <p:pic>
        <p:nvPicPr>
          <p:cNvPr id="253" name="Google Shape;253;p25"/>
          <p:cNvPicPr preferRelativeResize="0"/>
          <p:nvPr/>
        </p:nvPicPr>
        <p:blipFill>
          <a:blip r:embed="rId3">
            <a:alphaModFix/>
          </a:blip>
          <a:stretch>
            <a:fillRect/>
          </a:stretch>
        </p:blipFill>
        <p:spPr>
          <a:xfrm>
            <a:off x="2322163" y="430800"/>
            <a:ext cx="4499671" cy="3142625"/>
          </a:xfrm>
          <a:prstGeom prst="rect">
            <a:avLst/>
          </a:prstGeom>
          <a:noFill/>
          <a:ln>
            <a:noFill/>
          </a:ln>
        </p:spPr>
      </p:pic>
      <p:sp>
        <p:nvSpPr>
          <p:cNvPr id="254" name="Google Shape;25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cxnSp>
        <p:nvCxnSpPr>
          <p:cNvPr id="255" name="Google Shape;255;p25"/>
          <p:cNvCxnSpPr/>
          <p:nvPr/>
        </p:nvCxnSpPr>
        <p:spPr>
          <a:xfrm>
            <a:off x="3607825" y="448350"/>
            <a:ext cx="0" cy="3111900"/>
          </a:xfrm>
          <a:prstGeom prst="straightConnector1">
            <a:avLst/>
          </a:prstGeom>
          <a:noFill/>
          <a:ln cap="flat" cmpd="sng" w="11430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6"/>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61" name="Google Shape;261;p26"/>
          <p:cNvSpPr/>
          <p:nvPr/>
        </p:nvSpPr>
        <p:spPr>
          <a:xfrm>
            <a:off x="7991239"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composite</a:t>
            </a:r>
            <a:endParaRPr sz="1100">
              <a:solidFill>
                <a:srgbClr val="B7B7B7"/>
              </a:solidFill>
            </a:endParaRPr>
          </a:p>
        </p:txBody>
      </p:sp>
      <p:sp>
        <p:nvSpPr>
          <p:cNvPr id="262" name="Google Shape;262;p26"/>
          <p:cNvSpPr/>
          <p:nvPr/>
        </p:nvSpPr>
        <p:spPr>
          <a:xfrm>
            <a:off x="687598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raster</a:t>
            </a:r>
            <a:endParaRPr sz="1100">
              <a:solidFill>
                <a:srgbClr val="B7B7B7"/>
              </a:solidFill>
            </a:endParaRPr>
          </a:p>
        </p:txBody>
      </p:sp>
      <p:sp>
        <p:nvSpPr>
          <p:cNvPr id="263" name="Google Shape;263;p26"/>
          <p:cNvSpPr/>
          <p:nvPr/>
        </p:nvSpPr>
        <p:spPr>
          <a:xfrm>
            <a:off x="5760735"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paint</a:t>
            </a:r>
            <a:endParaRPr sz="1100"/>
          </a:p>
        </p:txBody>
      </p:sp>
      <p:sp>
        <p:nvSpPr>
          <p:cNvPr id="264" name="Google Shape;264;p26"/>
          <p:cNvSpPr/>
          <p:nvPr/>
        </p:nvSpPr>
        <p:spPr>
          <a:xfrm>
            <a:off x="4645483"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compositing</a:t>
            </a:r>
            <a:endParaRPr sz="1100"/>
          </a:p>
          <a:p>
            <a:pPr indent="0" lvl="0" marL="0" rtl="0" algn="ctr">
              <a:spcBef>
                <a:spcPts val="0"/>
              </a:spcBef>
              <a:spcAft>
                <a:spcPts val="0"/>
              </a:spcAft>
              <a:buNone/>
            </a:pPr>
            <a:r>
              <a:rPr lang="zh-CN" sz="1100"/>
              <a:t>setup</a:t>
            </a:r>
            <a:endParaRPr sz="1100"/>
          </a:p>
        </p:txBody>
      </p:sp>
      <p:sp>
        <p:nvSpPr>
          <p:cNvPr id="265" name="Google Shape;265;p26"/>
          <p:cNvSpPr/>
          <p:nvPr/>
        </p:nvSpPr>
        <p:spPr>
          <a:xfrm>
            <a:off x="3530231"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layout</a:t>
            </a:r>
            <a:endParaRPr sz="1100"/>
          </a:p>
        </p:txBody>
      </p:sp>
      <p:sp>
        <p:nvSpPr>
          <p:cNvPr id="266" name="Google Shape;266;p26"/>
          <p:cNvSpPr/>
          <p:nvPr/>
        </p:nvSpPr>
        <p:spPr>
          <a:xfrm>
            <a:off x="2414979"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style</a:t>
            </a:r>
            <a:endParaRPr sz="1100"/>
          </a:p>
        </p:txBody>
      </p:sp>
      <p:sp>
        <p:nvSpPr>
          <p:cNvPr id="267" name="Google Shape;267;p26"/>
          <p:cNvSpPr/>
          <p:nvPr/>
        </p:nvSpPr>
        <p:spPr>
          <a:xfrm>
            <a:off x="129972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parse</a:t>
            </a:r>
            <a:endParaRPr sz="1100">
              <a:solidFill>
                <a:srgbClr val="B7B7B7"/>
              </a:solidFill>
            </a:endParaRPr>
          </a:p>
        </p:txBody>
      </p:sp>
      <p:grpSp>
        <p:nvGrpSpPr>
          <p:cNvPr id="268" name="Google Shape;268;p26"/>
          <p:cNvGrpSpPr/>
          <p:nvPr/>
        </p:nvGrpSpPr>
        <p:grpSpPr>
          <a:xfrm>
            <a:off x="184475" y="3663675"/>
            <a:ext cx="1008600" cy="1130850"/>
            <a:chOff x="184475" y="2751300"/>
            <a:chExt cx="1008600" cy="1507800"/>
          </a:xfrm>
        </p:grpSpPr>
        <p:sp>
          <p:nvSpPr>
            <p:cNvPr id="269" name="Google Shape;269;p26"/>
            <p:cNvSpPr/>
            <p:nvPr/>
          </p:nvSpPr>
          <p:spPr>
            <a:xfrm>
              <a:off x="184475" y="32847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script</a:t>
              </a:r>
              <a:endParaRPr sz="1100">
                <a:solidFill>
                  <a:srgbClr val="B7B7B7"/>
                </a:solidFill>
              </a:endParaRPr>
            </a:p>
          </p:txBody>
        </p:sp>
        <p:sp>
          <p:nvSpPr>
            <p:cNvPr id="270" name="Google Shape;270;p26"/>
            <p:cNvSpPr/>
            <p:nvPr/>
          </p:nvSpPr>
          <p:spPr>
            <a:xfrm>
              <a:off x="184475" y="27513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network</a:t>
              </a:r>
              <a:endParaRPr sz="1100">
                <a:solidFill>
                  <a:srgbClr val="B7B7B7"/>
                </a:solidFill>
              </a:endParaRPr>
            </a:p>
          </p:txBody>
        </p:sp>
        <p:sp>
          <p:nvSpPr>
            <p:cNvPr id="271" name="Google Shape;271;p26"/>
            <p:cNvSpPr/>
            <p:nvPr/>
          </p:nvSpPr>
          <p:spPr>
            <a:xfrm>
              <a:off x="184475" y="38181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input</a:t>
              </a:r>
              <a:endParaRPr sz="1100">
                <a:solidFill>
                  <a:srgbClr val="B7B7B7"/>
                </a:solidFill>
              </a:endParaRPr>
            </a:p>
          </p:txBody>
        </p:sp>
      </p:grpSp>
      <p:pic>
        <p:nvPicPr>
          <p:cNvPr id="272" name="Google Shape;272;p26"/>
          <p:cNvPicPr preferRelativeResize="0"/>
          <p:nvPr/>
        </p:nvPicPr>
        <p:blipFill>
          <a:blip r:embed="rId3">
            <a:alphaModFix/>
          </a:blip>
          <a:stretch>
            <a:fillRect/>
          </a:stretch>
        </p:blipFill>
        <p:spPr>
          <a:xfrm>
            <a:off x="2322162" y="430800"/>
            <a:ext cx="4499677" cy="3142625"/>
          </a:xfrm>
          <a:prstGeom prst="rect">
            <a:avLst/>
          </a:prstGeom>
          <a:noFill/>
          <a:ln>
            <a:noFill/>
          </a:ln>
        </p:spPr>
      </p:pic>
      <p:sp>
        <p:nvSpPr>
          <p:cNvPr id="273" name="Google Shape;273;p26"/>
          <p:cNvSpPr/>
          <p:nvPr/>
        </p:nvSpPr>
        <p:spPr>
          <a:xfrm>
            <a:off x="4645475" y="521650"/>
            <a:ext cx="1691700" cy="2198700"/>
          </a:xfrm>
          <a:prstGeom prst="rect">
            <a:avLst/>
          </a:prstGeom>
          <a:solidFill>
            <a:srgbClr val="4A86E8">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Rendering challenges</a:t>
            </a:r>
            <a:endParaRPr/>
          </a:p>
        </p:txBody>
      </p:sp>
      <p:sp>
        <p:nvSpPr>
          <p:cNvPr id="280" name="Google Shape;28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t>Scrolling</a:t>
            </a:r>
            <a:endParaRPr b="1"/>
          </a:p>
          <a:p>
            <a:pPr indent="0" lvl="0" marL="0" rtl="0" algn="l">
              <a:spcBef>
                <a:spcPts val="1600"/>
              </a:spcBef>
              <a:spcAft>
                <a:spcPts val="0"/>
              </a:spcAft>
              <a:buNone/>
            </a:pPr>
            <a:r>
              <a:rPr lang="zh-CN"/>
              <a:t>Paint &amp; Compositing</a:t>
            </a:r>
            <a:endParaRPr/>
          </a:p>
          <a:p>
            <a:pPr indent="0" lvl="0" marL="0" rtl="0" algn="l">
              <a:spcBef>
                <a:spcPts val="1600"/>
              </a:spcBef>
              <a:spcAft>
                <a:spcPts val="1600"/>
              </a:spcAft>
              <a:buNone/>
            </a:pPr>
            <a:r>
              <a:rPr lang="zh-CN"/>
              <a:t>Layout</a:t>
            </a:r>
            <a:endParaRPr/>
          </a:p>
        </p:txBody>
      </p:sp>
      <p:sp>
        <p:nvSpPr>
          <p:cNvPr id="281" name="Google Shape;28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Scrolling: A Brief History</a:t>
            </a:r>
            <a:endParaRPr/>
          </a:p>
        </p:txBody>
      </p:sp>
      <p:grpSp>
        <p:nvGrpSpPr>
          <p:cNvPr id="287" name="Google Shape;287;p28"/>
          <p:cNvGrpSpPr/>
          <p:nvPr/>
        </p:nvGrpSpPr>
        <p:grpSpPr>
          <a:xfrm>
            <a:off x="2683200" y="1620725"/>
            <a:ext cx="3777600" cy="2530800"/>
            <a:chOff x="361050" y="1751400"/>
            <a:chExt cx="3777600" cy="2530800"/>
          </a:xfrm>
        </p:grpSpPr>
        <p:sp>
          <p:nvSpPr>
            <p:cNvPr id="288" name="Google Shape;288;p28"/>
            <p:cNvSpPr/>
            <p:nvPr/>
          </p:nvSpPr>
          <p:spPr>
            <a:xfrm>
              <a:off x="361050" y="1751400"/>
              <a:ext cx="3777600" cy="25308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p:nvPr/>
          </p:nvSpPr>
          <p:spPr>
            <a:xfrm>
              <a:off x="3363731" y="2441356"/>
              <a:ext cx="96191" cy="51773"/>
            </a:xfrm>
            <a:custGeom>
              <a:rect b="b" l="l" r="r" t="t"/>
              <a:pathLst>
                <a:path extrusionOk="0" h="2858" w="5310">
                  <a:moveTo>
                    <a:pt x="2786" y="0"/>
                  </a:moveTo>
                  <a:lnTo>
                    <a:pt x="0" y="2858"/>
                  </a:lnTo>
                  <a:lnTo>
                    <a:pt x="5310" y="2858"/>
                  </a:lnTo>
                  <a:close/>
                </a:path>
              </a:pathLst>
            </a:custGeom>
            <a:solidFill>
              <a:srgbClr val="000000"/>
            </a:solidFill>
            <a:ln cap="flat" cmpd="sng" w="9525">
              <a:solidFill>
                <a:srgbClr val="000000"/>
              </a:solidFill>
              <a:prstDash val="solid"/>
              <a:miter lim="8000"/>
              <a:headEnd len="med" w="med" type="none"/>
              <a:tailEnd len="med" w="med" type="none"/>
            </a:ln>
          </p:spPr>
        </p:sp>
        <p:sp>
          <p:nvSpPr>
            <p:cNvPr id="290" name="Google Shape;290;p28"/>
            <p:cNvSpPr/>
            <p:nvPr/>
          </p:nvSpPr>
          <p:spPr>
            <a:xfrm>
              <a:off x="3351866" y="2550280"/>
              <a:ext cx="125100" cy="3624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rot="10800000">
              <a:off x="3363729" y="3316150"/>
              <a:ext cx="96191" cy="51773"/>
            </a:xfrm>
            <a:custGeom>
              <a:rect b="b" l="l" r="r" t="t"/>
              <a:pathLst>
                <a:path extrusionOk="0" h="2858" w="5310">
                  <a:moveTo>
                    <a:pt x="2786" y="0"/>
                  </a:moveTo>
                  <a:lnTo>
                    <a:pt x="0" y="2858"/>
                  </a:lnTo>
                  <a:lnTo>
                    <a:pt x="5310" y="2858"/>
                  </a:lnTo>
                  <a:close/>
                </a:path>
              </a:pathLst>
            </a:custGeom>
            <a:solidFill>
              <a:srgbClr val="000000"/>
            </a:solidFill>
            <a:ln cap="flat" cmpd="sng" w="9525">
              <a:solidFill>
                <a:srgbClr val="000000"/>
              </a:solidFill>
              <a:prstDash val="solid"/>
              <a:miter lim="8000"/>
              <a:headEnd len="med" w="med" type="none"/>
              <a:tailEnd len="med" w="med" type="none"/>
            </a:ln>
          </p:spPr>
        </p:sp>
        <p:sp>
          <p:nvSpPr>
            <p:cNvPr id="292" name="Google Shape;292;p28"/>
            <p:cNvSpPr/>
            <p:nvPr/>
          </p:nvSpPr>
          <p:spPr>
            <a:xfrm>
              <a:off x="3929255" y="1776851"/>
              <a:ext cx="188100" cy="229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a:off x="3971082" y="1851267"/>
              <a:ext cx="96191" cy="51773"/>
            </a:xfrm>
            <a:custGeom>
              <a:rect b="b" l="l" r="r" t="t"/>
              <a:pathLst>
                <a:path extrusionOk="0" h="2858" w="5310">
                  <a:moveTo>
                    <a:pt x="2786" y="0"/>
                  </a:moveTo>
                  <a:lnTo>
                    <a:pt x="0" y="2858"/>
                  </a:lnTo>
                  <a:lnTo>
                    <a:pt x="5310" y="2858"/>
                  </a:lnTo>
                  <a:close/>
                </a:path>
              </a:pathLst>
            </a:custGeom>
            <a:solidFill>
              <a:srgbClr val="000000"/>
            </a:solidFill>
            <a:ln cap="flat" cmpd="sng" w="9525">
              <a:solidFill>
                <a:srgbClr val="000000"/>
              </a:solidFill>
              <a:prstDash val="solid"/>
              <a:miter lim="8000"/>
              <a:headEnd len="med" w="med" type="none"/>
              <a:tailEnd len="med" w="med" type="none"/>
            </a:ln>
          </p:spPr>
        </p:sp>
        <p:sp>
          <p:nvSpPr>
            <p:cNvPr id="294" name="Google Shape;294;p28"/>
            <p:cNvSpPr/>
            <p:nvPr/>
          </p:nvSpPr>
          <p:spPr>
            <a:xfrm>
              <a:off x="3956681" y="2078118"/>
              <a:ext cx="125100" cy="430800"/>
            </a:xfrm>
            <a:prstGeom prst="rect">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rot="10800000">
              <a:off x="3971080" y="3958011"/>
              <a:ext cx="96191" cy="51773"/>
            </a:xfrm>
            <a:custGeom>
              <a:rect b="b" l="l" r="r" t="t"/>
              <a:pathLst>
                <a:path extrusionOk="0" h="2858" w="5310">
                  <a:moveTo>
                    <a:pt x="2786" y="0"/>
                  </a:moveTo>
                  <a:lnTo>
                    <a:pt x="0" y="2858"/>
                  </a:lnTo>
                  <a:lnTo>
                    <a:pt x="5310" y="2858"/>
                  </a:lnTo>
                  <a:close/>
                </a:path>
              </a:pathLst>
            </a:custGeom>
            <a:solidFill>
              <a:srgbClr val="000000"/>
            </a:solidFill>
            <a:ln cap="flat" cmpd="sng" w="9525">
              <a:solidFill>
                <a:srgbClr val="000000"/>
              </a:solidFill>
              <a:prstDash val="solid"/>
              <a:miter lim="8000"/>
              <a:headEnd len="med" w="med" type="none"/>
              <a:tailEnd len="med" w="med" type="none"/>
            </a:ln>
          </p:spPr>
        </p:sp>
        <p:sp>
          <p:nvSpPr>
            <p:cNvPr id="296" name="Google Shape;296;p28"/>
            <p:cNvSpPr/>
            <p:nvPr/>
          </p:nvSpPr>
          <p:spPr>
            <a:xfrm>
              <a:off x="386719" y="1771254"/>
              <a:ext cx="3542400" cy="2301000"/>
            </a:xfrm>
            <a:prstGeom prst="rect">
              <a:avLst/>
            </a:prstGeom>
            <a:solidFill>
              <a:srgbClr val="E3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p:nvPr/>
          </p:nvSpPr>
          <p:spPr>
            <a:xfrm>
              <a:off x="3928802" y="4073190"/>
              <a:ext cx="188400" cy="188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p:nvPr/>
          </p:nvSpPr>
          <p:spPr>
            <a:xfrm rot="-5400000">
              <a:off x="2064019" y="2395176"/>
              <a:ext cx="188100" cy="3542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p:nvPr/>
          </p:nvSpPr>
          <p:spPr>
            <a:xfrm rot="-5400000">
              <a:off x="438925" y="4138728"/>
              <a:ext cx="96191" cy="51773"/>
            </a:xfrm>
            <a:custGeom>
              <a:rect b="b" l="l" r="r" t="t"/>
              <a:pathLst>
                <a:path extrusionOk="0" h="2858" w="5310">
                  <a:moveTo>
                    <a:pt x="2786" y="0"/>
                  </a:moveTo>
                  <a:lnTo>
                    <a:pt x="0" y="2858"/>
                  </a:lnTo>
                  <a:lnTo>
                    <a:pt x="5310" y="2858"/>
                  </a:lnTo>
                  <a:close/>
                </a:path>
              </a:pathLst>
            </a:custGeom>
            <a:solidFill>
              <a:srgbClr val="000000"/>
            </a:solidFill>
            <a:ln cap="flat" cmpd="sng" w="9525">
              <a:solidFill>
                <a:srgbClr val="000000"/>
              </a:solidFill>
              <a:prstDash val="solid"/>
              <a:miter lim="8000"/>
              <a:headEnd len="med" w="med" type="none"/>
              <a:tailEnd len="med" w="med" type="none"/>
            </a:ln>
          </p:spPr>
        </p:sp>
        <p:sp>
          <p:nvSpPr>
            <p:cNvPr id="300" name="Google Shape;300;p28"/>
            <p:cNvSpPr/>
            <p:nvPr/>
          </p:nvSpPr>
          <p:spPr>
            <a:xfrm rot="-5400000">
              <a:off x="1834682" y="3949161"/>
              <a:ext cx="125100" cy="430800"/>
            </a:xfrm>
            <a:prstGeom prst="rect">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rot="5400000">
              <a:off x="3775894" y="4138729"/>
              <a:ext cx="96191" cy="51773"/>
            </a:xfrm>
            <a:custGeom>
              <a:rect b="b" l="l" r="r" t="t"/>
              <a:pathLst>
                <a:path extrusionOk="0" h="2858" w="5310">
                  <a:moveTo>
                    <a:pt x="2786" y="0"/>
                  </a:moveTo>
                  <a:lnTo>
                    <a:pt x="0" y="2858"/>
                  </a:lnTo>
                  <a:lnTo>
                    <a:pt x="5310" y="2858"/>
                  </a:lnTo>
                  <a:close/>
                </a:path>
              </a:pathLst>
            </a:custGeom>
            <a:solidFill>
              <a:srgbClr val="000000"/>
            </a:solidFill>
            <a:ln cap="flat" cmpd="sng" w="9525">
              <a:solidFill>
                <a:srgbClr val="000000"/>
              </a:solidFill>
              <a:prstDash val="solid"/>
              <a:miter lim="8000"/>
              <a:headEnd len="med" w="med" type="none"/>
              <a:tailEnd len="med" w="med" type="none"/>
            </a:ln>
          </p:spPr>
        </p:sp>
        <p:sp>
          <p:nvSpPr>
            <p:cNvPr id="302" name="Google Shape;302;p28"/>
            <p:cNvSpPr/>
            <p:nvPr/>
          </p:nvSpPr>
          <p:spPr>
            <a:xfrm>
              <a:off x="386719" y="1776851"/>
              <a:ext cx="3730500" cy="2483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28"/>
          <p:cNvGrpSpPr/>
          <p:nvPr/>
        </p:nvGrpSpPr>
        <p:grpSpPr>
          <a:xfrm>
            <a:off x="3140900" y="1856775"/>
            <a:ext cx="1707650" cy="1894432"/>
            <a:chOff x="2158375" y="1976438"/>
            <a:chExt cx="1707650" cy="1894432"/>
          </a:xfrm>
        </p:grpSpPr>
        <p:sp>
          <p:nvSpPr>
            <p:cNvPr id="304" name="Google Shape;304;p28"/>
            <p:cNvSpPr/>
            <p:nvPr/>
          </p:nvSpPr>
          <p:spPr>
            <a:xfrm>
              <a:off x="3677925" y="1982038"/>
              <a:ext cx="188100" cy="1699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p:nvPr/>
          </p:nvSpPr>
          <p:spPr>
            <a:xfrm>
              <a:off x="3719746" y="2056454"/>
              <a:ext cx="96191" cy="51773"/>
            </a:xfrm>
            <a:custGeom>
              <a:rect b="b" l="l" r="r" t="t"/>
              <a:pathLst>
                <a:path extrusionOk="0" h="2858" w="5310">
                  <a:moveTo>
                    <a:pt x="2786" y="0"/>
                  </a:moveTo>
                  <a:lnTo>
                    <a:pt x="0" y="2858"/>
                  </a:lnTo>
                  <a:lnTo>
                    <a:pt x="5310" y="2858"/>
                  </a:lnTo>
                  <a:close/>
                </a:path>
              </a:pathLst>
            </a:custGeom>
            <a:solidFill>
              <a:srgbClr val="000000"/>
            </a:solidFill>
            <a:ln cap="flat" cmpd="sng" w="9525">
              <a:solidFill>
                <a:srgbClr val="000000"/>
              </a:solidFill>
              <a:prstDash val="solid"/>
              <a:miter lim="8000"/>
              <a:headEnd len="med" w="med" type="none"/>
              <a:tailEnd len="med" w="med" type="none"/>
            </a:ln>
          </p:spPr>
        </p:sp>
        <p:sp>
          <p:nvSpPr>
            <p:cNvPr id="306" name="Google Shape;306;p28"/>
            <p:cNvSpPr/>
            <p:nvPr/>
          </p:nvSpPr>
          <p:spPr>
            <a:xfrm>
              <a:off x="3705345" y="2283306"/>
              <a:ext cx="125100" cy="430800"/>
            </a:xfrm>
            <a:prstGeom prst="rect">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rot="10800000">
              <a:off x="3719744" y="3567291"/>
              <a:ext cx="96191" cy="51773"/>
            </a:xfrm>
            <a:custGeom>
              <a:rect b="b" l="l" r="r" t="t"/>
              <a:pathLst>
                <a:path extrusionOk="0" h="2858" w="5310">
                  <a:moveTo>
                    <a:pt x="2786" y="0"/>
                  </a:moveTo>
                  <a:lnTo>
                    <a:pt x="0" y="2858"/>
                  </a:lnTo>
                  <a:lnTo>
                    <a:pt x="5310" y="2858"/>
                  </a:lnTo>
                  <a:close/>
                </a:path>
              </a:pathLst>
            </a:custGeom>
            <a:solidFill>
              <a:srgbClr val="000000"/>
            </a:solidFill>
            <a:ln cap="flat" cmpd="sng" w="9525">
              <a:solidFill>
                <a:srgbClr val="000000"/>
              </a:solidFill>
              <a:prstDash val="solid"/>
              <a:miter lim="8000"/>
              <a:headEnd len="med" w="med" type="none"/>
              <a:tailEnd len="med" w="med" type="none"/>
            </a:ln>
          </p:spPr>
        </p:sp>
        <p:sp>
          <p:nvSpPr>
            <p:cNvPr id="308" name="Google Shape;308;p28"/>
            <p:cNvSpPr/>
            <p:nvPr/>
          </p:nvSpPr>
          <p:spPr>
            <a:xfrm>
              <a:off x="2158375" y="1976438"/>
              <a:ext cx="1518300" cy="1705500"/>
            </a:xfrm>
            <a:prstGeom prst="rect">
              <a:avLst/>
            </a:prstGeom>
            <a:solidFill>
              <a:srgbClr val="FFF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3677466" y="3682470"/>
              <a:ext cx="188400" cy="188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p:nvPr/>
          </p:nvSpPr>
          <p:spPr>
            <a:xfrm rot="-5400000">
              <a:off x="2823325" y="3016805"/>
              <a:ext cx="188100" cy="1518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p:nvPr/>
          </p:nvSpPr>
          <p:spPr>
            <a:xfrm rot="-5400000">
              <a:off x="2210575" y="3748008"/>
              <a:ext cx="96191" cy="51773"/>
            </a:xfrm>
            <a:custGeom>
              <a:rect b="b" l="l" r="r" t="t"/>
              <a:pathLst>
                <a:path extrusionOk="0" h="2858" w="5310">
                  <a:moveTo>
                    <a:pt x="2786" y="0"/>
                  </a:moveTo>
                  <a:lnTo>
                    <a:pt x="0" y="2858"/>
                  </a:lnTo>
                  <a:lnTo>
                    <a:pt x="5310" y="2858"/>
                  </a:lnTo>
                  <a:close/>
                </a:path>
              </a:pathLst>
            </a:custGeom>
            <a:solidFill>
              <a:srgbClr val="000000"/>
            </a:solidFill>
            <a:ln cap="flat" cmpd="sng" w="9525">
              <a:solidFill>
                <a:srgbClr val="000000"/>
              </a:solidFill>
              <a:prstDash val="solid"/>
              <a:miter lim="8000"/>
              <a:headEnd len="med" w="med" type="none"/>
              <a:tailEnd len="med" w="med" type="none"/>
            </a:ln>
          </p:spPr>
        </p:sp>
        <p:sp>
          <p:nvSpPr>
            <p:cNvPr id="312" name="Google Shape;312;p28"/>
            <p:cNvSpPr/>
            <p:nvPr/>
          </p:nvSpPr>
          <p:spPr>
            <a:xfrm rot="-5400000">
              <a:off x="2995377" y="3635980"/>
              <a:ext cx="125100" cy="275700"/>
            </a:xfrm>
            <a:prstGeom prst="rect">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rot="5400000">
              <a:off x="3524558" y="3748009"/>
              <a:ext cx="96191" cy="51773"/>
            </a:xfrm>
            <a:custGeom>
              <a:rect b="b" l="l" r="r" t="t"/>
              <a:pathLst>
                <a:path extrusionOk="0" h="2858" w="5310">
                  <a:moveTo>
                    <a:pt x="2786" y="0"/>
                  </a:moveTo>
                  <a:lnTo>
                    <a:pt x="0" y="2858"/>
                  </a:lnTo>
                  <a:lnTo>
                    <a:pt x="5310" y="2858"/>
                  </a:lnTo>
                  <a:close/>
                </a:path>
              </a:pathLst>
            </a:custGeom>
            <a:solidFill>
              <a:srgbClr val="000000"/>
            </a:solidFill>
            <a:ln cap="flat" cmpd="sng" w="9525">
              <a:solidFill>
                <a:srgbClr val="000000"/>
              </a:solidFill>
              <a:prstDash val="solid"/>
              <a:miter lim="8000"/>
              <a:headEnd len="med" w="med" type="none"/>
              <a:tailEnd len="med" w="med" type="none"/>
            </a:ln>
          </p:spPr>
        </p:sp>
        <p:sp>
          <p:nvSpPr>
            <p:cNvPr id="314" name="Google Shape;314;p28"/>
            <p:cNvSpPr/>
            <p:nvPr/>
          </p:nvSpPr>
          <p:spPr>
            <a:xfrm>
              <a:off x="2158375" y="1982038"/>
              <a:ext cx="1707600" cy="1888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Scrolling: Features, Optimizations, Complexity</a:t>
            </a:r>
            <a:endParaRPr/>
          </a:p>
        </p:txBody>
      </p:sp>
      <p:sp>
        <p:nvSpPr>
          <p:cNvPr id="321" name="Google Shape;321;p29"/>
          <p:cNvSpPr txBox="1"/>
          <p:nvPr>
            <p:ph idx="1" type="body"/>
          </p:nvPr>
        </p:nvSpPr>
        <p:spPr>
          <a:xfrm>
            <a:off x="311700" y="1152475"/>
            <a:ext cx="8520600" cy="37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Composited Scrolling</a:t>
            </a:r>
            <a:endParaRPr/>
          </a:p>
          <a:p>
            <a:pPr indent="0" lvl="0" marL="0" rtl="0" algn="l">
              <a:spcBef>
                <a:spcPts val="1600"/>
              </a:spcBef>
              <a:spcAft>
                <a:spcPts val="0"/>
              </a:spcAft>
              <a:buNone/>
            </a:pPr>
            <a:r>
              <a:rPr lang="zh-CN"/>
              <a:t>Threaded Scrolling</a:t>
            </a:r>
            <a:endParaRPr/>
          </a:p>
          <a:p>
            <a:pPr indent="0" lvl="0" marL="0" rtl="0" algn="l">
              <a:spcBef>
                <a:spcPts val="1600"/>
              </a:spcBef>
              <a:spcAft>
                <a:spcPts val="0"/>
              </a:spcAft>
              <a:buNone/>
            </a:pPr>
            <a:r>
              <a:rPr lang="zh-CN"/>
              <a:t>Custom Scrollbars</a:t>
            </a:r>
            <a:endParaRPr/>
          </a:p>
          <a:p>
            <a:pPr indent="0" lvl="0" marL="0" rtl="0" algn="l">
              <a:spcBef>
                <a:spcPts val="1600"/>
              </a:spcBef>
              <a:spcAft>
                <a:spcPts val="0"/>
              </a:spcAft>
              <a:buNone/>
            </a:pPr>
            <a:r>
              <a:rPr lang="zh-CN"/>
              <a:t>Scroll Event Handling</a:t>
            </a:r>
            <a:endParaRPr/>
          </a:p>
          <a:p>
            <a:pPr indent="0" lvl="0" marL="0" rtl="0" algn="l">
              <a:spcBef>
                <a:spcPts val="1600"/>
              </a:spcBef>
              <a:spcAft>
                <a:spcPts val="0"/>
              </a:spcAft>
              <a:buNone/>
            </a:pPr>
            <a:r>
              <a:rPr lang="zh-CN"/>
              <a:t>Touch/Fling Scrolling</a:t>
            </a:r>
            <a:endParaRPr/>
          </a:p>
          <a:p>
            <a:pPr indent="0" lvl="0" marL="0" rtl="0" algn="l">
              <a:spcBef>
                <a:spcPts val="1600"/>
              </a:spcBef>
              <a:spcAft>
                <a:spcPts val="0"/>
              </a:spcAft>
              <a:buNone/>
            </a:pPr>
            <a:r>
              <a:rPr lang="zh-CN"/>
              <a:t>Pinch Zoom</a:t>
            </a:r>
            <a:endParaRPr/>
          </a:p>
          <a:p>
            <a:pPr indent="0" lvl="0" marL="0" rtl="0" algn="l">
              <a:spcBef>
                <a:spcPts val="1600"/>
              </a:spcBef>
              <a:spcAft>
                <a:spcPts val="1600"/>
              </a:spcAft>
              <a:buNone/>
            </a:pPr>
            <a:r>
              <a:rPr lang="zh-CN"/>
              <a:t>...</a:t>
            </a:r>
            <a:endParaRPr/>
          </a:p>
        </p:txBody>
      </p:sp>
      <p:sp>
        <p:nvSpPr>
          <p:cNvPr id="322" name="Google Shape;322;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Root Layer Scrolling: One is Better than Two</a:t>
            </a:r>
            <a:endParaRPr/>
          </a:p>
        </p:txBody>
      </p:sp>
      <p:sp>
        <p:nvSpPr>
          <p:cNvPr id="328" name="Google Shape;32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zh-CN"/>
              <a:t>Initiated by Steve Kobes in 2014</a:t>
            </a:r>
            <a:endParaRPr/>
          </a:p>
          <a:p>
            <a:pPr indent="-342900" lvl="0" marL="457200" rtl="0" algn="l">
              <a:lnSpc>
                <a:spcPct val="200000"/>
              </a:lnSpc>
              <a:spcBef>
                <a:spcPts val="0"/>
              </a:spcBef>
              <a:spcAft>
                <a:spcPts val="0"/>
              </a:spcAft>
              <a:buSzPts val="1800"/>
              <a:buChar char="●"/>
            </a:pPr>
            <a:r>
              <a:rPr lang="zh-CN"/>
              <a:t>Goal: make document-level scrolls use the overflow scrolling code path</a:t>
            </a:r>
            <a:endParaRPr/>
          </a:p>
          <a:p>
            <a:pPr indent="-342900" lvl="0" marL="457200" rtl="0" algn="l">
              <a:lnSpc>
                <a:spcPct val="200000"/>
              </a:lnSpc>
              <a:spcBef>
                <a:spcPts val="0"/>
              </a:spcBef>
              <a:spcAft>
                <a:spcPts val="0"/>
              </a:spcAft>
              <a:buSzPts val="1800"/>
              <a:buChar char="●"/>
            </a:pPr>
            <a:r>
              <a:rPr lang="zh-CN"/>
              <a:t>Motivation: code health</a:t>
            </a:r>
            <a:br>
              <a:rPr lang="zh-CN"/>
            </a:br>
            <a:r>
              <a:rPr lang="zh-CN"/>
              <a:t>	... but also resulted in many extra benefits</a:t>
            </a:r>
            <a:endParaRPr/>
          </a:p>
          <a:p>
            <a:pPr indent="-342900" lvl="0" marL="457200" rtl="0" algn="l">
              <a:lnSpc>
                <a:spcPct val="200000"/>
              </a:lnSpc>
              <a:spcBef>
                <a:spcPts val="0"/>
              </a:spcBef>
              <a:spcAft>
                <a:spcPts val="0"/>
              </a:spcAft>
              <a:buSzPts val="1800"/>
              <a:buChar char="●"/>
            </a:pPr>
            <a:r>
              <a:rPr lang="zh-CN"/>
              <a:t>Shipped in M66</a:t>
            </a:r>
            <a:endParaRPr/>
          </a:p>
        </p:txBody>
      </p:sp>
      <p:sp>
        <p:nvSpPr>
          <p:cNvPr id="329" name="Google Shape;329;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Root layer scrolling</a:t>
            </a:r>
            <a:endParaRPr/>
          </a:p>
        </p:txBody>
      </p:sp>
      <p:sp>
        <p:nvSpPr>
          <p:cNvPr id="335" name="Google Shape;33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pic>
        <p:nvPicPr>
          <p:cNvPr id="336" name="Google Shape;336;p31"/>
          <p:cNvPicPr preferRelativeResize="0"/>
          <p:nvPr/>
        </p:nvPicPr>
        <p:blipFill>
          <a:blip r:embed="rId3">
            <a:alphaModFix/>
          </a:blip>
          <a:stretch>
            <a:fillRect/>
          </a:stretch>
        </p:blipFill>
        <p:spPr>
          <a:xfrm>
            <a:off x="873396" y="1017725"/>
            <a:ext cx="7397214" cy="4068901"/>
          </a:xfrm>
          <a:prstGeom prst="rect">
            <a:avLst/>
          </a:prstGeom>
          <a:noFill/>
          <a:ln>
            <a:noFill/>
          </a:ln>
        </p:spPr>
      </p:pic>
      <p:sp>
        <p:nvSpPr>
          <p:cNvPr id="337" name="Google Shape;337;p31"/>
          <p:cNvSpPr txBox="1"/>
          <p:nvPr/>
        </p:nvSpPr>
        <p:spPr>
          <a:xfrm rot="-5400000">
            <a:off x="-213275" y="2830175"/>
            <a:ext cx="2641500" cy="3198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CN">
                <a:solidFill>
                  <a:srgbClr val="3167C8"/>
                </a:solidFill>
              </a:rPr>
              <a:t>Layout Test Failures</a:t>
            </a:r>
            <a:endParaRPr>
              <a:solidFill>
                <a:srgbClr val="3167C8"/>
              </a:solidFill>
            </a:endParaRPr>
          </a:p>
        </p:txBody>
      </p:sp>
      <p:sp>
        <p:nvSpPr>
          <p:cNvPr id="338" name="Google Shape;338;p31"/>
          <p:cNvSpPr txBox="1"/>
          <p:nvPr/>
        </p:nvSpPr>
        <p:spPr>
          <a:xfrm rot="-5400000">
            <a:off x="6720925" y="2830175"/>
            <a:ext cx="2641500" cy="3198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CN">
                <a:solidFill>
                  <a:srgbClr val="CE0000"/>
                </a:solidFill>
              </a:rPr>
              <a:t>Team Happiness</a:t>
            </a:r>
            <a:endParaRPr>
              <a:solidFill>
                <a:srgbClr val="CE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879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What is rendering？</a:t>
            </a:r>
            <a:endParaRPr/>
          </a:p>
        </p:txBody>
      </p:sp>
      <p:sp>
        <p:nvSpPr>
          <p:cNvPr id="61" name="Google Shape;61;p14"/>
          <p:cNvSpPr txBox="1"/>
          <p:nvPr>
            <p:ph idx="1" type="body"/>
          </p:nvPr>
        </p:nvSpPr>
        <p:spPr>
          <a:xfrm>
            <a:off x="311700" y="1152475"/>
            <a:ext cx="8520600" cy="49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CN">
                <a:solidFill>
                  <a:srgbClr val="000000"/>
                </a:solidFill>
              </a:rPr>
              <a:t>Turning DOM into pixels, 60 times per second.</a:t>
            </a:r>
            <a:br>
              <a:rPr lang="zh-CN">
                <a:solidFill>
                  <a:srgbClr val="000000"/>
                </a:solidFill>
              </a:rPr>
            </a:br>
            <a:endParaRPr>
              <a:solidFill>
                <a:srgbClr val="B7B7B7"/>
              </a:solidFill>
            </a:endParaRPr>
          </a:p>
          <a:p>
            <a:pPr indent="0" lvl="0" marL="0" rtl="0" algn="l">
              <a:lnSpc>
                <a:spcPct val="100000"/>
              </a:lnSpc>
              <a:spcBef>
                <a:spcPts val="1600"/>
              </a:spcBef>
              <a:spcAft>
                <a:spcPts val="1600"/>
              </a:spcAft>
              <a:buClr>
                <a:srgbClr val="000000"/>
              </a:buClr>
              <a:buSzPts val="1100"/>
              <a:buFont typeface="Arial"/>
              <a:buNone/>
            </a:pPr>
            <a:r>
              <a:t/>
            </a:r>
            <a:endParaRPr/>
          </a:p>
        </p:txBody>
      </p:sp>
      <p:sp>
        <p:nvSpPr>
          <p:cNvPr id="62" name="Google Shape;62;p14"/>
          <p:cNvSpPr txBox="1"/>
          <p:nvPr>
            <p:ph idx="1" type="body"/>
          </p:nvPr>
        </p:nvSpPr>
        <p:spPr>
          <a:xfrm>
            <a:off x="681450" y="1838275"/>
            <a:ext cx="7617300" cy="301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zh-CN">
                <a:solidFill>
                  <a:srgbClr val="B7B7B7"/>
                </a:solidFill>
              </a:rPr>
              <a:t>blink/renderer/core/</a:t>
            </a:r>
            <a:r>
              <a:rPr lang="zh-CN"/>
              <a:t>layout</a:t>
            </a:r>
            <a:br>
              <a:rPr lang="zh-CN"/>
            </a:br>
            <a:r>
              <a:rPr lang="zh-CN">
                <a:solidFill>
                  <a:srgbClr val="B7B7B7"/>
                </a:solidFill>
              </a:rPr>
              <a:t>blink/renderer/core/</a:t>
            </a:r>
            <a:r>
              <a:rPr lang="zh-CN"/>
              <a:t>paint</a:t>
            </a:r>
            <a:br>
              <a:rPr lang="zh-CN"/>
            </a:br>
            <a:r>
              <a:rPr lang="zh-CN">
                <a:solidFill>
                  <a:srgbClr val="B7B7B7"/>
                </a:solidFill>
              </a:rPr>
              <a:t>blink/renderer/core/</a:t>
            </a:r>
            <a:r>
              <a:rPr lang="zh-CN"/>
              <a:t>style</a:t>
            </a:r>
            <a:endParaRPr/>
          </a:p>
          <a:p>
            <a:pPr indent="0" lvl="0" marL="0" rtl="0" algn="l">
              <a:lnSpc>
                <a:spcPct val="100000"/>
              </a:lnSpc>
              <a:spcBef>
                <a:spcPts val="1600"/>
              </a:spcBef>
              <a:spcAft>
                <a:spcPts val="1600"/>
              </a:spcAft>
              <a:buClr>
                <a:schemeClr val="dk1"/>
              </a:buClr>
              <a:buSzPts val="1100"/>
              <a:buFont typeface="Arial"/>
              <a:buNone/>
            </a:pPr>
            <a:r>
              <a:rPr lang="zh-CN">
                <a:solidFill>
                  <a:srgbClr val="B7B7B7"/>
                </a:solidFill>
              </a:rPr>
              <a:t>blink/renderer/platform/</a:t>
            </a:r>
            <a:r>
              <a:rPr lang="zh-CN"/>
              <a:t>graphics</a:t>
            </a:r>
            <a:br>
              <a:rPr lang="zh-CN">
                <a:solidFill>
                  <a:srgbClr val="000000"/>
                </a:solidFill>
              </a:rPr>
            </a:br>
            <a:r>
              <a:rPr lang="zh-CN">
                <a:solidFill>
                  <a:srgbClr val="B7B7B7"/>
                </a:solidFill>
              </a:rPr>
              <a:t>blink/renderer/platform/</a:t>
            </a:r>
            <a:r>
              <a:rPr lang="zh-CN"/>
              <a:t>text</a:t>
            </a:r>
            <a:br>
              <a:rPr lang="zh-CN">
                <a:solidFill>
                  <a:srgbClr val="B7B7B7"/>
                </a:solidFill>
              </a:rPr>
            </a:br>
            <a:br>
              <a:rPr lang="zh-CN"/>
            </a:br>
            <a:r>
              <a:rPr lang="zh-CN">
                <a:solidFill>
                  <a:srgbClr val="B7B7B7"/>
                </a:solidFill>
              </a:rPr>
              <a:t>blink/renderer/core/frame</a:t>
            </a:r>
            <a:br>
              <a:rPr lang="zh-CN">
                <a:solidFill>
                  <a:srgbClr val="B7B7B7"/>
                </a:solidFill>
              </a:rPr>
            </a:br>
            <a:r>
              <a:rPr lang="zh-CN">
                <a:solidFill>
                  <a:srgbClr val="B7B7B7"/>
                </a:solidFill>
              </a:rPr>
              <a:t>blink/renderer/core/page</a:t>
            </a:r>
            <a:br>
              <a:rPr lang="zh-CN"/>
            </a:br>
            <a:r>
              <a:rPr lang="zh-CN">
                <a:solidFill>
                  <a:srgbClr val="B7B7B7"/>
                </a:solidFill>
              </a:rPr>
              <a:t>...</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
        <p:nvSpPr>
          <p:cNvPr id="64" name="Google Shape;64;p14"/>
          <p:cNvSpPr txBox="1"/>
          <p:nvPr/>
        </p:nvSpPr>
        <p:spPr>
          <a:xfrm>
            <a:off x="5227825" y="2286000"/>
            <a:ext cx="1939200" cy="7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pic>
        <p:nvPicPr>
          <p:cNvPr id="343" name="Google Shape;343;p32"/>
          <p:cNvPicPr preferRelativeResize="0"/>
          <p:nvPr/>
        </p:nvPicPr>
        <p:blipFill>
          <a:blip r:embed="rId3">
            <a:alphaModFix/>
          </a:blip>
          <a:stretch>
            <a:fillRect/>
          </a:stretch>
        </p:blipFill>
        <p:spPr>
          <a:xfrm>
            <a:off x="76200" y="2455466"/>
            <a:ext cx="8991599" cy="2611835"/>
          </a:xfrm>
          <a:prstGeom prst="rect">
            <a:avLst/>
          </a:prstGeom>
          <a:noFill/>
          <a:ln>
            <a:noFill/>
          </a:ln>
        </p:spPr>
      </p:pic>
      <p:sp>
        <p:nvSpPr>
          <p:cNvPr id="344" name="Google Shape;34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Root layer scrolling</a:t>
            </a:r>
            <a:endParaRPr/>
          </a:p>
        </p:txBody>
      </p:sp>
      <p:grpSp>
        <p:nvGrpSpPr>
          <p:cNvPr id="345" name="Google Shape;345;p32"/>
          <p:cNvGrpSpPr/>
          <p:nvPr/>
        </p:nvGrpSpPr>
        <p:grpSpPr>
          <a:xfrm>
            <a:off x="-549776" y="1246767"/>
            <a:ext cx="2416200" cy="1623000"/>
            <a:chOff x="-287426" y="1200492"/>
            <a:chExt cx="2416200" cy="1623000"/>
          </a:xfrm>
        </p:grpSpPr>
        <p:sp>
          <p:nvSpPr>
            <p:cNvPr id="346" name="Google Shape;346;p32"/>
            <p:cNvSpPr txBox="1"/>
            <p:nvPr/>
          </p:nvSpPr>
          <p:spPr>
            <a:xfrm>
              <a:off x="-287426" y="1200492"/>
              <a:ext cx="2416200" cy="597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RLS enabled as experimental</a:t>
              </a:r>
              <a:endParaRPr/>
            </a:p>
          </p:txBody>
        </p:sp>
        <p:cxnSp>
          <p:nvCxnSpPr>
            <p:cNvPr id="347" name="Google Shape;347;p32"/>
            <p:cNvCxnSpPr/>
            <p:nvPr/>
          </p:nvCxnSpPr>
          <p:spPr>
            <a:xfrm>
              <a:off x="920674" y="1721292"/>
              <a:ext cx="0" cy="1102200"/>
            </a:xfrm>
            <a:prstGeom prst="straightConnector1">
              <a:avLst/>
            </a:prstGeom>
            <a:noFill/>
            <a:ln cap="flat" cmpd="sng" w="38100">
              <a:solidFill>
                <a:schemeClr val="dk2"/>
              </a:solidFill>
              <a:prstDash val="solid"/>
              <a:round/>
              <a:headEnd len="med" w="med" type="none"/>
              <a:tailEnd len="med" w="med" type="triangle"/>
            </a:ln>
          </p:spPr>
        </p:cxnSp>
      </p:grpSp>
      <p:grpSp>
        <p:nvGrpSpPr>
          <p:cNvPr id="348" name="Google Shape;348;p32"/>
          <p:cNvGrpSpPr/>
          <p:nvPr/>
        </p:nvGrpSpPr>
        <p:grpSpPr>
          <a:xfrm>
            <a:off x="3737949" y="1425354"/>
            <a:ext cx="2416200" cy="1623000"/>
            <a:chOff x="-363626" y="1200492"/>
            <a:chExt cx="2416200" cy="1623000"/>
          </a:xfrm>
        </p:grpSpPr>
        <p:sp>
          <p:nvSpPr>
            <p:cNvPr id="349" name="Google Shape;349;p32"/>
            <p:cNvSpPr txBox="1"/>
            <p:nvPr/>
          </p:nvSpPr>
          <p:spPr>
            <a:xfrm>
              <a:off x="-363626" y="1200492"/>
              <a:ext cx="2416200" cy="597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Optimize hit test</a:t>
              </a:r>
              <a:endParaRPr/>
            </a:p>
            <a:p>
              <a:pPr indent="0" lvl="0" marL="0" rtl="0" algn="ctr">
                <a:spcBef>
                  <a:spcPts val="0"/>
                </a:spcBef>
                <a:spcAft>
                  <a:spcPts val="0"/>
                </a:spcAft>
                <a:buNone/>
              </a:pPr>
              <a:r>
                <a:rPr lang="zh-CN"/>
                <a:t>algorithm</a:t>
              </a:r>
              <a:endParaRPr/>
            </a:p>
          </p:txBody>
        </p:sp>
        <p:cxnSp>
          <p:nvCxnSpPr>
            <p:cNvPr id="350" name="Google Shape;350;p32"/>
            <p:cNvCxnSpPr/>
            <p:nvPr/>
          </p:nvCxnSpPr>
          <p:spPr>
            <a:xfrm>
              <a:off x="920674" y="1721292"/>
              <a:ext cx="0" cy="1102200"/>
            </a:xfrm>
            <a:prstGeom prst="straightConnector1">
              <a:avLst/>
            </a:prstGeom>
            <a:noFill/>
            <a:ln cap="flat" cmpd="sng" w="38100">
              <a:solidFill>
                <a:schemeClr val="dk2"/>
              </a:solidFill>
              <a:prstDash val="solid"/>
              <a:round/>
              <a:headEnd len="med" w="med" type="none"/>
              <a:tailEnd len="med" w="med" type="triangle"/>
            </a:ln>
          </p:spPr>
        </p:cxnSp>
      </p:grpSp>
      <p:grpSp>
        <p:nvGrpSpPr>
          <p:cNvPr id="351" name="Google Shape;351;p32"/>
          <p:cNvGrpSpPr/>
          <p:nvPr/>
        </p:nvGrpSpPr>
        <p:grpSpPr>
          <a:xfrm>
            <a:off x="4478825" y="815448"/>
            <a:ext cx="2416200" cy="1766798"/>
            <a:chOff x="-287426" y="1200492"/>
            <a:chExt cx="2416200" cy="1623000"/>
          </a:xfrm>
        </p:grpSpPr>
        <p:sp>
          <p:nvSpPr>
            <p:cNvPr id="352" name="Google Shape;352;p32"/>
            <p:cNvSpPr txBox="1"/>
            <p:nvPr/>
          </p:nvSpPr>
          <p:spPr>
            <a:xfrm>
              <a:off x="-287426" y="1200492"/>
              <a:ext cx="2416200" cy="597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Optimize hit test data structure</a:t>
              </a:r>
              <a:endParaRPr/>
            </a:p>
          </p:txBody>
        </p:sp>
        <p:cxnSp>
          <p:nvCxnSpPr>
            <p:cNvPr id="353" name="Google Shape;353;p32"/>
            <p:cNvCxnSpPr/>
            <p:nvPr/>
          </p:nvCxnSpPr>
          <p:spPr>
            <a:xfrm>
              <a:off x="920674" y="1721292"/>
              <a:ext cx="0" cy="1102200"/>
            </a:xfrm>
            <a:prstGeom prst="straightConnector1">
              <a:avLst/>
            </a:prstGeom>
            <a:noFill/>
            <a:ln cap="flat" cmpd="sng" w="38100">
              <a:solidFill>
                <a:schemeClr val="dk2"/>
              </a:solidFill>
              <a:prstDash val="solid"/>
              <a:round/>
              <a:headEnd len="med" w="med" type="none"/>
              <a:tailEnd len="med" w="med" type="triangle"/>
            </a:ln>
          </p:spPr>
        </p:cxnSp>
      </p:grpSp>
      <p:grpSp>
        <p:nvGrpSpPr>
          <p:cNvPr id="354" name="Google Shape;354;p32"/>
          <p:cNvGrpSpPr/>
          <p:nvPr/>
        </p:nvGrpSpPr>
        <p:grpSpPr>
          <a:xfrm>
            <a:off x="650049" y="1686117"/>
            <a:ext cx="2416200" cy="1623000"/>
            <a:chOff x="-287426" y="1200492"/>
            <a:chExt cx="2416200" cy="1623000"/>
          </a:xfrm>
        </p:grpSpPr>
        <p:sp>
          <p:nvSpPr>
            <p:cNvPr id="355" name="Google Shape;355;p32"/>
            <p:cNvSpPr txBox="1"/>
            <p:nvPr/>
          </p:nvSpPr>
          <p:spPr>
            <a:xfrm>
              <a:off x="-287426" y="1200492"/>
              <a:ext cx="2416200" cy="597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Fix hit test coordinates</a:t>
              </a:r>
              <a:endParaRPr/>
            </a:p>
          </p:txBody>
        </p:sp>
        <p:cxnSp>
          <p:nvCxnSpPr>
            <p:cNvPr id="356" name="Google Shape;356;p32"/>
            <p:cNvCxnSpPr/>
            <p:nvPr/>
          </p:nvCxnSpPr>
          <p:spPr>
            <a:xfrm>
              <a:off x="920674" y="1721292"/>
              <a:ext cx="0" cy="1102200"/>
            </a:xfrm>
            <a:prstGeom prst="straightConnector1">
              <a:avLst/>
            </a:prstGeom>
            <a:noFill/>
            <a:ln cap="flat" cmpd="sng" w="38100">
              <a:solidFill>
                <a:schemeClr val="dk2"/>
              </a:solidFill>
              <a:prstDash val="solid"/>
              <a:round/>
              <a:headEnd len="med" w="med" type="none"/>
              <a:tailEnd len="med" w="med" type="triangle"/>
            </a:ln>
          </p:spPr>
        </p:cxnSp>
      </p:grpSp>
      <p:grpSp>
        <p:nvGrpSpPr>
          <p:cNvPr id="357" name="Google Shape;357;p32"/>
          <p:cNvGrpSpPr/>
          <p:nvPr/>
        </p:nvGrpSpPr>
        <p:grpSpPr>
          <a:xfrm>
            <a:off x="5025201" y="1438505"/>
            <a:ext cx="2416200" cy="1444308"/>
            <a:chOff x="-287426" y="1200492"/>
            <a:chExt cx="2416200" cy="1623000"/>
          </a:xfrm>
        </p:grpSpPr>
        <p:sp>
          <p:nvSpPr>
            <p:cNvPr id="358" name="Google Shape;358;p32"/>
            <p:cNvSpPr txBox="1"/>
            <p:nvPr/>
          </p:nvSpPr>
          <p:spPr>
            <a:xfrm>
              <a:off x="-287426" y="1200492"/>
              <a:ext cx="2416200" cy="597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      Improve inlining</a:t>
              </a:r>
              <a:endParaRPr/>
            </a:p>
          </p:txBody>
        </p:sp>
        <p:cxnSp>
          <p:nvCxnSpPr>
            <p:cNvPr id="359" name="Google Shape;359;p32"/>
            <p:cNvCxnSpPr/>
            <p:nvPr/>
          </p:nvCxnSpPr>
          <p:spPr>
            <a:xfrm>
              <a:off x="920674" y="1721292"/>
              <a:ext cx="0" cy="1102200"/>
            </a:xfrm>
            <a:prstGeom prst="straightConnector1">
              <a:avLst/>
            </a:prstGeom>
            <a:noFill/>
            <a:ln cap="flat" cmpd="sng" w="38100">
              <a:solidFill>
                <a:schemeClr val="dk2"/>
              </a:solidFill>
              <a:prstDash val="solid"/>
              <a:round/>
              <a:headEnd len="med" w="med" type="none"/>
              <a:tailEnd len="med" w="med" type="triangle"/>
            </a:ln>
          </p:spPr>
        </p:cxnSp>
      </p:grpSp>
      <p:sp>
        <p:nvSpPr>
          <p:cNvPr id="360" name="Google Shape;36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Root layer scrolling</a:t>
            </a:r>
            <a:endParaRPr/>
          </a:p>
        </p:txBody>
      </p:sp>
      <p:sp>
        <p:nvSpPr>
          <p:cNvPr id="366" name="Google Shape;36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Steve Kobes (skobes@)</a:t>
            </a:r>
            <a:endParaRPr/>
          </a:p>
          <a:p>
            <a:pPr indent="0" lvl="0" marL="0" rtl="0" algn="l">
              <a:spcBef>
                <a:spcPts val="1600"/>
              </a:spcBef>
              <a:spcAft>
                <a:spcPts val="0"/>
              </a:spcAft>
              <a:buNone/>
            </a:pPr>
            <a:r>
              <a:rPr lang="zh-CN"/>
              <a:t>Stefan Zager (szager@)</a:t>
            </a:r>
            <a:endParaRPr/>
          </a:p>
          <a:p>
            <a:pPr indent="0" lvl="0" marL="0" rtl="0" algn="l">
              <a:spcBef>
                <a:spcPts val="1600"/>
              </a:spcBef>
              <a:spcAft>
                <a:spcPts val="0"/>
              </a:spcAft>
              <a:buNone/>
            </a:pPr>
            <a:r>
              <a:rPr lang="zh-CN"/>
              <a:t>Philip Rogers (pdr@)</a:t>
            </a:r>
            <a:endParaRPr/>
          </a:p>
          <a:p>
            <a:pPr indent="0" lvl="0" marL="0" rtl="0" algn="l">
              <a:spcBef>
                <a:spcPts val="1600"/>
              </a:spcBef>
              <a:spcAft>
                <a:spcPts val="0"/>
              </a:spcAft>
              <a:buNone/>
            </a:pPr>
            <a:r>
              <a:rPr lang="zh-CN"/>
              <a:t>David Bokan (bokan@)</a:t>
            </a:r>
            <a:endParaRPr/>
          </a:p>
          <a:p>
            <a:pPr indent="0" lvl="0" marL="0" rtl="0" algn="l">
              <a:spcBef>
                <a:spcPts val="1600"/>
              </a:spcBef>
              <a:spcAft>
                <a:spcPts val="0"/>
              </a:spcAft>
              <a:buNone/>
            </a:pPr>
            <a:r>
              <a:rPr lang="zh-CN"/>
              <a:t>Vladimir Levin (vmpstr@)</a:t>
            </a:r>
            <a:endParaRPr/>
          </a:p>
          <a:p>
            <a:pPr indent="0" lvl="0" marL="0" rtl="0" algn="l">
              <a:spcBef>
                <a:spcPts val="1600"/>
              </a:spcBef>
              <a:spcAft>
                <a:spcPts val="1600"/>
              </a:spcAft>
              <a:buNone/>
            </a:pPr>
            <a:r>
              <a:rPr lang="zh-CN"/>
              <a:t>Chris Harrelson (chrishtr@)</a:t>
            </a:r>
            <a:endParaRPr/>
          </a:p>
        </p:txBody>
      </p:sp>
      <p:sp>
        <p:nvSpPr>
          <p:cNvPr id="367" name="Google Shape;367;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Rendering challenges</a:t>
            </a:r>
            <a:endParaRPr/>
          </a:p>
        </p:txBody>
      </p:sp>
      <p:sp>
        <p:nvSpPr>
          <p:cNvPr id="373" name="Google Shape;37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Scrolling</a:t>
            </a:r>
            <a:endParaRPr/>
          </a:p>
          <a:p>
            <a:pPr indent="0" lvl="0" marL="0" rtl="0" algn="l">
              <a:spcBef>
                <a:spcPts val="1600"/>
              </a:spcBef>
              <a:spcAft>
                <a:spcPts val="0"/>
              </a:spcAft>
              <a:buNone/>
            </a:pPr>
            <a:r>
              <a:rPr b="1" lang="zh-CN"/>
              <a:t>Paint and Compositing</a:t>
            </a:r>
            <a:endParaRPr b="1"/>
          </a:p>
          <a:p>
            <a:pPr indent="0" lvl="0" marL="0" rtl="0" algn="l">
              <a:spcBef>
                <a:spcPts val="1600"/>
              </a:spcBef>
              <a:spcAft>
                <a:spcPts val="1600"/>
              </a:spcAft>
              <a:buClr>
                <a:schemeClr val="dk1"/>
              </a:buClr>
              <a:buSzPts val="1100"/>
              <a:buFont typeface="Arial"/>
              <a:buNone/>
            </a:pPr>
            <a:r>
              <a:rPr lang="zh-CN"/>
              <a:t>Layout</a:t>
            </a:r>
            <a:endParaRPr/>
          </a:p>
        </p:txBody>
      </p:sp>
      <p:sp>
        <p:nvSpPr>
          <p:cNvPr id="374" name="Google Shape;374;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History: naïve scrolling</a:t>
            </a:r>
            <a:endParaRPr/>
          </a:p>
        </p:txBody>
      </p:sp>
      <p:sp>
        <p:nvSpPr>
          <p:cNvPr id="380" name="Google Shape;380;p35"/>
          <p:cNvSpPr/>
          <p:nvPr/>
        </p:nvSpPr>
        <p:spPr>
          <a:xfrm>
            <a:off x="1054350" y="1215000"/>
            <a:ext cx="1885500" cy="3644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Email 1</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Email 2</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Email 3</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Email 4</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Email 5</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Email 6</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Email 7</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Email 8</a:t>
            </a:r>
            <a:endParaRPr/>
          </a:p>
        </p:txBody>
      </p:sp>
      <p:sp>
        <p:nvSpPr>
          <p:cNvPr id="381" name="Google Shape;381;p35"/>
          <p:cNvSpPr/>
          <p:nvPr/>
        </p:nvSpPr>
        <p:spPr>
          <a:xfrm>
            <a:off x="1054350" y="1917200"/>
            <a:ext cx="1885500" cy="18855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5"/>
          <p:cNvSpPr/>
          <p:nvPr/>
        </p:nvSpPr>
        <p:spPr>
          <a:xfrm>
            <a:off x="3016050" y="1917200"/>
            <a:ext cx="260400" cy="18855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5"/>
          <p:cNvSpPr/>
          <p:nvPr/>
        </p:nvSpPr>
        <p:spPr>
          <a:xfrm>
            <a:off x="3059700" y="1969748"/>
            <a:ext cx="173100" cy="150000"/>
          </a:xfrm>
          <a:prstGeom prst="triangle">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5"/>
          <p:cNvSpPr/>
          <p:nvPr/>
        </p:nvSpPr>
        <p:spPr>
          <a:xfrm rot="10800000">
            <a:off x="3059700" y="3605476"/>
            <a:ext cx="173100" cy="150000"/>
          </a:xfrm>
          <a:prstGeom prst="triangle">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5"/>
          <p:cNvSpPr/>
          <p:nvPr/>
        </p:nvSpPr>
        <p:spPr>
          <a:xfrm>
            <a:off x="1046450" y="1069025"/>
            <a:ext cx="2191200" cy="84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5"/>
          <p:cNvSpPr/>
          <p:nvPr/>
        </p:nvSpPr>
        <p:spPr>
          <a:xfrm>
            <a:off x="3016050" y="2532375"/>
            <a:ext cx="260400" cy="5727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5"/>
          <p:cNvSpPr/>
          <p:nvPr/>
        </p:nvSpPr>
        <p:spPr>
          <a:xfrm>
            <a:off x="1046450" y="3809025"/>
            <a:ext cx="2224800" cy="1112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5"/>
          <p:cNvSpPr/>
          <p:nvPr/>
        </p:nvSpPr>
        <p:spPr>
          <a:xfrm>
            <a:off x="5888800" y="300600"/>
            <a:ext cx="1885500" cy="3644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Email 1</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Email 2</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Email 3</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Email 4</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Email 5</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Email 6</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Email 7</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Email 8</a:t>
            </a:r>
            <a:endParaRPr/>
          </a:p>
        </p:txBody>
      </p:sp>
      <p:sp>
        <p:nvSpPr>
          <p:cNvPr id="389" name="Google Shape;389;p35"/>
          <p:cNvSpPr/>
          <p:nvPr/>
        </p:nvSpPr>
        <p:spPr>
          <a:xfrm>
            <a:off x="5888800" y="1917200"/>
            <a:ext cx="1885500" cy="18855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5"/>
          <p:cNvSpPr/>
          <p:nvPr/>
        </p:nvSpPr>
        <p:spPr>
          <a:xfrm>
            <a:off x="7850500" y="1917200"/>
            <a:ext cx="260400" cy="18855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5"/>
          <p:cNvSpPr/>
          <p:nvPr/>
        </p:nvSpPr>
        <p:spPr>
          <a:xfrm>
            <a:off x="7894150" y="1969748"/>
            <a:ext cx="173100" cy="150000"/>
          </a:xfrm>
          <a:prstGeom prst="triangle">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5"/>
          <p:cNvSpPr/>
          <p:nvPr/>
        </p:nvSpPr>
        <p:spPr>
          <a:xfrm rot="10800000">
            <a:off x="7894150" y="3605476"/>
            <a:ext cx="173100" cy="150000"/>
          </a:xfrm>
          <a:prstGeom prst="triangle">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5"/>
          <p:cNvSpPr/>
          <p:nvPr/>
        </p:nvSpPr>
        <p:spPr>
          <a:xfrm>
            <a:off x="5880900" y="176400"/>
            <a:ext cx="2191200" cy="17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5"/>
          <p:cNvSpPr/>
          <p:nvPr/>
        </p:nvSpPr>
        <p:spPr>
          <a:xfrm>
            <a:off x="7850500" y="2913375"/>
            <a:ext cx="260400" cy="5727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5"/>
          <p:cNvSpPr/>
          <p:nvPr/>
        </p:nvSpPr>
        <p:spPr>
          <a:xfrm>
            <a:off x="5880900" y="3809025"/>
            <a:ext cx="2224800" cy="1112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5"/>
          <p:cNvSpPr/>
          <p:nvPr/>
        </p:nvSpPr>
        <p:spPr>
          <a:xfrm>
            <a:off x="4159325" y="2586575"/>
            <a:ext cx="846600" cy="42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History: composited, threaded scrolling</a:t>
            </a:r>
            <a:endParaRPr/>
          </a:p>
        </p:txBody>
      </p:sp>
      <p:sp>
        <p:nvSpPr>
          <p:cNvPr id="403" name="Google Shape;403;p36"/>
          <p:cNvSpPr/>
          <p:nvPr/>
        </p:nvSpPr>
        <p:spPr>
          <a:xfrm>
            <a:off x="6007350" y="1215000"/>
            <a:ext cx="1885500" cy="3644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Email 1</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Email 2</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Email 3</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Email 4</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Email 5</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Email 6</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Email 7</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Email 8</a:t>
            </a:r>
            <a:endParaRPr/>
          </a:p>
        </p:txBody>
      </p:sp>
      <p:sp>
        <p:nvSpPr>
          <p:cNvPr id="404" name="Google Shape;404;p36"/>
          <p:cNvSpPr/>
          <p:nvPr/>
        </p:nvSpPr>
        <p:spPr>
          <a:xfrm>
            <a:off x="6007350" y="1917200"/>
            <a:ext cx="1885500" cy="18855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6"/>
          <p:cNvSpPr/>
          <p:nvPr/>
        </p:nvSpPr>
        <p:spPr>
          <a:xfrm>
            <a:off x="7969050" y="1917200"/>
            <a:ext cx="260400" cy="18855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6"/>
          <p:cNvSpPr/>
          <p:nvPr/>
        </p:nvSpPr>
        <p:spPr>
          <a:xfrm>
            <a:off x="8012700" y="1969748"/>
            <a:ext cx="173100" cy="150000"/>
          </a:xfrm>
          <a:prstGeom prst="triangle">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
          <p:cNvSpPr/>
          <p:nvPr/>
        </p:nvSpPr>
        <p:spPr>
          <a:xfrm rot="10800000">
            <a:off x="8012700" y="3605476"/>
            <a:ext cx="173100" cy="150000"/>
          </a:xfrm>
          <a:prstGeom prst="triangle">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p:nvPr/>
        </p:nvSpPr>
        <p:spPr>
          <a:xfrm>
            <a:off x="5999450" y="1069025"/>
            <a:ext cx="2191200" cy="844200"/>
          </a:xfrm>
          <a:prstGeom prst="rect">
            <a:avLst/>
          </a:prstGeom>
          <a:solidFill>
            <a:srgbClr val="FFFFF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
          <p:cNvSpPr/>
          <p:nvPr/>
        </p:nvSpPr>
        <p:spPr>
          <a:xfrm>
            <a:off x="7969050" y="2532375"/>
            <a:ext cx="260400" cy="5727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6"/>
          <p:cNvSpPr/>
          <p:nvPr/>
        </p:nvSpPr>
        <p:spPr>
          <a:xfrm>
            <a:off x="5999450" y="3809025"/>
            <a:ext cx="2224800" cy="1112400"/>
          </a:xfrm>
          <a:prstGeom prst="rect">
            <a:avLst/>
          </a:prstGeom>
          <a:solidFill>
            <a:srgbClr val="FFFFF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6"/>
          <p:cNvSpPr txBox="1"/>
          <p:nvPr>
            <p:ph idx="1" type="body"/>
          </p:nvPr>
        </p:nvSpPr>
        <p:spPr>
          <a:xfrm>
            <a:off x="311700" y="1152475"/>
            <a:ext cx="6820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i="1" lang="zh-CN"/>
              <a:t>Composited</a:t>
            </a:r>
            <a:r>
              <a:rPr lang="zh-CN"/>
              <a:t>: Scrolling becomes a blit*</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i="1" lang="zh-CN"/>
              <a:t>Threaded</a:t>
            </a:r>
            <a:r>
              <a:rPr lang="zh-CN"/>
              <a:t>: Don't have to wait for main thread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zh-CN"/>
              <a:t>Amazing</a:t>
            </a:r>
            <a:endParaRPr/>
          </a:p>
        </p:txBody>
      </p:sp>
      <p:sp>
        <p:nvSpPr>
          <p:cNvPr id="412" name="Google Shape;412;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History: composited, threaded rendering</a:t>
            </a:r>
            <a:endParaRPr/>
          </a:p>
        </p:txBody>
      </p:sp>
      <p:sp>
        <p:nvSpPr>
          <p:cNvPr id="418" name="Google Shape;418;p37"/>
          <p:cNvSpPr/>
          <p:nvPr/>
        </p:nvSpPr>
        <p:spPr>
          <a:xfrm>
            <a:off x="5999450" y="1069025"/>
            <a:ext cx="2191200" cy="844200"/>
          </a:xfrm>
          <a:prstGeom prst="rect">
            <a:avLst/>
          </a:prstGeom>
          <a:solidFill>
            <a:srgbClr val="FFFFFF">
              <a:alpha val="7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7"/>
          <p:cNvSpPr txBox="1"/>
          <p:nvPr>
            <p:ph idx="1" type="body"/>
          </p:nvPr>
        </p:nvSpPr>
        <p:spPr>
          <a:xfrm>
            <a:off x="311700" y="1152475"/>
            <a:ext cx="7505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zh-CN"/>
              <a:t>Works for more than scrolling</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zh-CN"/>
              <a:t>Opacity, transforms, animations, etc.</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zh-CN"/>
              <a:t>Spectacular</a:t>
            </a:r>
            <a:endParaRPr/>
          </a:p>
        </p:txBody>
      </p:sp>
      <p:sp>
        <p:nvSpPr>
          <p:cNvPr id="420" name="Google Shape;420;p37"/>
          <p:cNvSpPr/>
          <p:nvPr/>
        </p:nvSpPr>
        <p:spPr>
          <a:xfrm>
            <a:off x="7188650" y="1248850"/>
            <a:ext cx="1002000" cy="1002000"/>
          </a:xfrm>
          <a:prstGeom prst="rect">
            <a:avLst/>
          </a:prstGeom>
          <a:solidFill>
            <a:srgbClr val="F4CCCC"/>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000"/>
              <a:t>Composited</a:t>
            </a:r>
            <a:endParaRPr sz="1000"/>
          </a:p>
          <a:p>
            <a:pPr indent="0" lvl="0" marL="0" rtl="0" algn="ctr">
              <a:spcBef>
                <a:spcPts val="0"/>
              </a:spcBef>
              <a:spcAft>
                <a:spcPts val="0"/>
              </a:spcAft>
              <a:buNone/>
            </a:pPr>
            <a:r>
              <a:rPr lang="zh-CN" sz="1000"/>
              <a:t>transforms</a:t>
            </a:r>
            <a:endParaRPr sz="1000"/>
          </a:p>
        </p:txBody>
      </p:sp>
      <p:sp>
        <p:nvSpPr>
          <p:cNvPr id="421" name="Google Shape;421;p37"/>
          <p:cNvSpPr/>
          <p:nvPr/>
        </p:nvSpPr>
        <p:spPr>
          <a:xfrm rot="-737548">
            <a:off x="7188626" y="2391884"/>
            <a:ext cx="1001869" cy="1001869"/>
          </a:xfrm>
          <a:prstGeom prst="rect">
            <a:avLst/>
          </a:prstGeom>
          <a:solidFill>
            <a:srgbClr val="D9EAD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CN" sz="1000">
                <a:solidFill>
                  <a:schemeClr val="dk1"/>
                </a:solidFill>
              </a:rPr>
              <a:t>Composited</a:t>
            </a:r>
            <a:endParaRPr sz="1000">
              <a:solidFill>
                <a:schemeClr val="dk1"/>
              </a:solidFill>
            </a:endParaRPr>
          </a:p>
          <a:p>
            <a:pPr indent="0" lvl="0" marL="0" rtl="0" algn="ctr">
              <a:spcBef>
                <a:spcPts val="0"/>
              </a:spcBef>
              <a:spcAft>
                <a:spcPts val="0"/>
              </a:spcAft>
              <a:buNone/>
            </a:pPr>
            <a:r>
              <a:rPr lang="zh-CN" sz="1000">
                <a:solidFill>
                  <a:schemeClr val="dk1"/>
                </a:solidFill>
              </a:rPr>
              <a:t>transforms</a:t>
            </a:r>
            <a:endParaRPr sz="1000">
              <a:solidFill>
                <a:schemeClr val="dk1"/>
              </a:solidFill>
            </a:endParaRPr>
          </a:p>
        </p:txBody>
      </p:sp>
      <p:sp>
        <p:nvSpPr>
          <p:cNvPr id="422" name="Google Shape;422;p37"/>
          <p:cNvSpPr/>
          <p:nvPr/>
        </p:nvSpPr>
        <p:spPr>
          <a:xfrm rot="-2126757">
            <a:off x="7188631" y="3611172"/>
            <a:ext cx="1002009" cy="1002009"/>
          </a:xfrm>
          <a:prstGeom prst="rect">
            <a:avLst/>
          </a:prstGeom>
          <a:solidFill>
            <a:srgbClr val="C9DAF8"/>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CN" sz="1000">
                <a:solidFill>
                  <a:schemeClr val="dk1"/>
                </a:solidFill>
              </a:rPr>
              <a:t>Composited</a:t>
            </a:r>
            <a:endParaRPr sz="1000">
              <a:solidFill>
                <a:schemeClr val="dk1"/>
              </a:solidFill>
            </a:endParaRPr>
          </a:p>
          <a:p>
            <a:pPr indent="0" lvl="0" marL="0" rtl="0" algn="ctr">
              <a:spcBef>
                <a:spcPts val="0"/>
              </a:spcBef>
              <a:spcAft>
                <a:spcPts val="0"/>
              </a:spcAft>
              <a:buNone/>
            </a:pPr>
            <a:r>
              <a:rPr lang="zh-CN" sz="1000">
                <a:solidFill>
                  <a:schemeClr val="dk1"/>
                </a:solidFill>
              </a:rPr>
              <a:t>transforms</a:t>
            </a:r>
            <a:endParaRPr sz="1000">
              <a:solidFill>
                <a:schemeClr val="dk1"/>
              </a:solidFill>
            </a:endParaRPr>
          </a:p>
        </p:txBody>
      </p:sp>
      <p:sp>
        <p:nvSpPr>
          <p:cNvPr id="423" name="Google Shape;423;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History: composited, threaded rendering</a:t>
            </a:r>
            <a:endParaRPr/>
          </a:p>
        </p:txBody>
      </p:sp>
      <p:sp>
        <p:nvSpPr>
          <p:cNvPr id="429" name="Google Shape;429;p38"/>
          <p:cNvSpPr/>
          <p:nvPr/>
        </p:nvSpPr>
        <p:spPr>
          <a:xfrm>
            <a:off x="5999450" y="1069025"/>
            <a:ext cx="2191200" cy="844200"/>
          </a:xfrm>
          <a:prstGeom prst="rect">
            <a:avLst/>
          </a:prstGeom>
          <a:solidFill>
            <a:srgbClr val="FFFFFF">
              <a:alpha val="7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8"/>
          <p:cNvSpPr txBox="1"/>
          <p:nvPr>
            <p:ph idx="1" type="body"/>
          </p:nvPr>
        </p:nvSpPr>
        <p:spPr>
          <a:xfrm>
            <a:off x="311700" y="1152475"/>
            <a:ext cx="7505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zh-CN"/>
              <a:t>But...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zh-CN"/>
              <a:t>Makes everything crazy!</a:t>
            </a:r>
            <a:endParaRPr/>
          </a:p>
        </p:txBody>
      </p:sp>
      <p:sp>
        <p:nvSpPr>
          <p:cNvPr id="431" name="Google Shape;431;p38"/>
          <p:cNvSpPr/>
          <p:nvPr/>
        </p:nvSpPr>
        <p:spPr>
          <a:xfrm>
            <a:off x="7188650" y="1248850"/>
            <a:ext cx="1002000" cy="1002000"/>
          </a:xfrm>
          <a:prstGeom prst="rect">
            <a:avLst/>
          </a:prstGeom>
          <a:solidFill>
            <a:srgbClr val="F4CCCC"/>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CN" sz="1000">
                <a:solidFill>
                  <a:schemeClr val="dk1"/>
                </a:solidFill>
              </a:rPr>
              <a:t>Composited</a:t>
            </a:r>
            <a:endParaRPr sz="1000">
              <a:solidFill>
                <a:schemeClr val="dk1"/>
              </a:solidFill>
            </a:endParaRPr>
          </a:p>
          <a:p>
            <a:pPr indent="0" lvl="0" marL="0" rtl="0" algn="ctr">
              <a:spcBef>
                <a:spcPts val="0"/>
              </a:spcBef>
              <a:spcAft>
                <a:spcPts val="0"/>
              </a:spcAft>
              <a:buNone/>
            </a:pPr>
            <a:r>
              <a:rPr lang="zh-CN" sz="1000">
                <a:solidFill>
                  <a:schemeClr val="dk1"/>
                </a:solidFill>
              </a:rPr>
              <a:t>transforms</a:t>
            </a:r>
            <a:endParaRPr sz="1000"/>
          </a:p>
        </p:txBody>
      </p:sp>
      <p:sp>
        <p:nvSpPr>
          <p:cNvPr id="432" name="Google Shape;432;p38"/>
          <p:cNvSpPr/>
          <p:nvPr/>
        </p:nvSpPr>
        <p:spPr>
          <a:xfrm rot="-737548">
            <a:off x="7188626" y="2391884"/>
            <a:ext cx="1001869" cy="1001869"/>
          </a:xfrm>
          <a:prstGeom prst="rect">
            <a:avLst/>
          </a:prstGeom>
          <a:solidFill>
            <a:srgbClr val="D9EAD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CN" sz="1000">
                <a:solidFill>
                  <a:schemeClr val="dk1"/>
                </a:solidFill>
              </a:rPr>
              <a:t>Composited</a:t>
            </a:r>
            <a:endParaRPr sz="1000">
              <a:solidFill>
                <a:schemeClr val="dk1"/>
              </a:solidFill>
            </a:endParaRPr>
          </a:p>
          <a:p>
            <a:pPr indent="0" lvl="0" marL="0" rtl="0" algn="ctr">
              <a:spcBef>
                <a:spcPts val="0"/>
              </a:spcBef>
              <a:spcAft>
                <a:spcPts val="0"/>
              </a:spcAft>
              <a:buNone/>
            </a:pPr>
            <a:r>
              <a:rPr lang="zh-CN" sz="1000">
                <a:solidFill>
                  <a:schemeClr val="dk1"/>
                </a:solidFill>
              </a:rPr>
              <a:t>transforms</a:t>
            </a:r>
            <a:endParaRPr sz="1000">
              <a:solidFill>
                <a:schemeClr val="dk1"/>
              </a:solidFill>
            </a:endParaRPr>
          </a:p>
        </p:txBody>
      </p:sp>
      <p:sp>
        <p:nvSpPr>
          <p:cNvPr id="433" name="Google Shape;433;p38"/>
          <p:cNvSpPr/>
          <p:nvPr/>
        </p:nvSpPr>
        <p:spPr>
          <a:xfrm rot="-2126757">
            <a:off x="7188631" y="3611172"/>
            <a:ext cx="1002009" cy="1002009"/>
          </a:xfrm>
          <a:prstGeom prst="rect">
            <a:avLst/>
          </a:prstGeom>
          <a:solidFill>
            <a:srgbClr val="C9DAF8"/>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CN" sz="1000">
                <a:solidFill>
                  <a:schemeClr val="dk1"/>
                </a:solidFill>
              </a:rPr>
              <a:t>Composited</a:t>
            </a:r>
            <a:endParaRPr sz="1000">
              <a:solidFill>
                <a:schemeClr val="dk1"/>
              </a:solidFill>
            </a:endParaRPr>
          </a:p>
          <a:p>
            <a:pPr indent="0" lvl="0" marL="0" rtl="0" algn="ctr">
              <a:spcBef>
                <a:spcPts val="0"/>
              </a:spcBef>
              <a:spcAft>
                <a:spcPts val="0"/>
              </a:spcAft>
              <a:buNone/>
            </a:pPr>
            <a:r>
              <a:rPr lang="zh-CN" sz="1000">
                <a:solidFill>
                  <a:schemeClr val="dk1"/>
                </a:solidFill>
              </a:rPr>
              <a:t>transforms</a:t>
            </a:r>
            <a:endParaRPr sz="1000">
              <a:solidFill>
                <a:schemeClr val="dk1"/>
              </a:solidFill>
            </a:endParaRPr>
          </a:p>
        </p:txBody>
      </p:sp>
      <p:sp>
        <p:nvSpPr>
          <p:cNvPr id="434" name="Google Shape;434;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4000" fill="hold"/>
                                        <p:tgtEl>
                                          <p:spTgt spid="43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Current compositing architecture</a:t>
            </a:r>
            <a:endParaRPr/>
          </a:p>
        </p:txBody>
      </p:sp>
      <p:grpSp>
        <p:nvGrpSpPr>
          <p:cNvPr id="440" name="Google Shape;440;p39"/>
          <p:cNvGrpSpPr/>
          <p:nvPr/>
        </p:nvGrpSpPr>
        <p:grpSpPr>
          <a:xfrm>
            <a:off x="100" y="1496600"/>
            <a:ext cx="2501400" cy="2654100"/>
            <a:chOff x="100" y="1496600"/>
            <a:chExt cx="2501400" cy="2654100"/>
          </a:xfrm>
        </p:grpSpPr>
        <p:sp>
          <p:nvSpPr>
            <p:cNvPr id="441" name="Google Shape;441;p39"/>
            <p:cNvSpPr txBox="1"/>
            <p:nvPr/>
          </p:nvSpPr>
          <p:spPr>
            <a:xfrm>
              <a:off x="100" y="1496600"/>
              <a:ext cx="2501400" cy="26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Consolas"/>
                  <a:ea typeface="Consolas"/>
                  <a:cs typeface="Consolas"/>
                  <a:sym typeface="Consolas"/>
                </a:rPr>
                <a:t>&lt;html&gt;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  &lt;div&gt;a&lt;/div&gt;</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zh-CN">
                  <a:solidFill>
                    <a:schemeClr val="dk1"/>
                  </a:solidFill>
                  <a:latin typeface="Consolas"/>
                  <a:ea typeface="Consolas"/>
                  <a:cs typeface="Consolas"/>
                  <a:sym typeface="Consolas"/>
                </a:rPr>
                <a:t>  &lt;div&gt;b&lt;/div&gt;</a:t>
              </a:r>
              <a:endParaRPr>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  &lt;div&gt;  &lt;/div&gt;</a:t>
              </a:r>
              <a:endParaRPr>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  &lt;div&gt;d&lt;/div&gt;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zh-CN">
                  <a:solidFill>
                    <a:schemeClr val="dk1"/>
                  </a:solidFill>
                  <a:latin typeface="Consolas"/>
                  <a:ea typeface="Consolas"/>
                  <a:cs typeface="Consolas"/>
                  <a:sym typeface="Consolas"/>
                </a:rPr>
                <a:t>  &lt;style&gt;</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zh-CN">
                  <a:solidFill>
                    <a:schemeClr val="dk1"/>
                  </a:solidFill>
                  <a:latin typeface="Consolas"/>
                  <a:ea typeface="Consolas"/>
                  <a:cs typeface="Consolas"/>
                  <a:sym typeface="Consolas"/>
                </a:rPr>
                <a:t>       : </a:t>
              </a:r>
              <a:r>
                <a:rPr lang="zh-CN">
                  <a:solidFill>
                    <a:schemeClr val="dk1"/>
                  </a:solidFill>
                  <a:latin typeface="Consolas"/>
                  <a:ea typeface="Consolas"/>
                  <a:cs typeface="Consolas"/>
                  <a:sym typeface="Consolas"/>
                </a:rPr>
                <a:t>scrolls</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zh-CN">
                  <a:solidFill>
                    <a:schemeClr val="dk1"/>
                  </a:solidFill>
                  <a:latin typeface="Consolas"/>
                  <a:ea typeface="Consolas"/>
                  <a:cs typeface="Consolas"/>
                  <a:sym typeface="Consolas"/>
                </a:rPr>
                <a:t>  &lt;/style&gt;</a:t>
              </a:r>
              <a:endParaRPr>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&lt;/html&gt;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pic>
          <p:nvPicPr>
            <p:cNvPr id="442" name="Google Shape;442;p39"/>
            <p:cNvPicPr preferRelativeResize="0"/>
            <p:nvPr/>
          </p:nvPicPr>
          <p:blipFill>
            <a:blip r:embed="rId3">
              <a:alphaModFix/>
            </a:blip>
            <a:stretch>
              <a:fillRect/>
            </a:stretch>
          </p:blipFill>
          <p:spPr>
            <a:xfrm>
              <a:off x="754261" y="2207467"/>
              <a:ext cx="225868" cy="225852"/>
            </a:xfrm>
            <a:prstGeom prst="rect">
              <a:avLst/>
            </a:prstGeom>
            <a:noFill/>
            <a:ln>
              <a:noFill/>
            </a:ln>
          </p:spPr>
        </p:pic>
        <p:pic>
          <p:nvPicPr>
            <p:cNvPr id="443" name="Google Shape;443;p39"/>
            <p:cNvPicPr preferRelativeResize="0"/>
            <p:nvPr/>
          </p:nvPicPr>
          <p:blipFill>
            <a:blip r:embed="rId3">
              <a:alphaModFix/>
            </a:blip>
            <a:stretch>
              <a:fillRect/>
            </a:stretch>
          </p:blipFill>
          <p:spPr>
            <a:xfrm>
              <a:off x="538597" y="3058965"/>
              <a:ext cx="225868" cy="225852"/>
            </a:xfrm>
            <a:prstGeom prst="rect">
              <a:avLst/>
            </a:prstGeom>
            <a:noFill/>
            <a:ln>
              <a:noFill/>
            </a:ln>
          </p:spPr>
        </p:pic>
      </p:grpSp>
      <p:sp>
        <p:nvSpPr>
          <p:cNvPr id="444" name="Google Shape;444;p39"/>
          <p:cNvSpPr/>
          <p:nvPr/>
        </p:nvSpPr>
        <p:spPr>
          <a:xfrm>
            <a:off x="4345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445" name="Google Shape;445;p39"/>
          <p:cNvSpPr/>
          <p:nvPr/>
        </p:nvSpPr>
        <p:spPr>
          <a:xfrm>
            <a:off x="157209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446" name="Google Shape;446;p39"/>
          <p:cNvSpPr/>
          <p:nvPr/>
        </p:nvSpPr>
        <p:spPr>
          <a:xfrm>
            <a:off x="310073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447" name="Google Shape;447;p39"/>
          <p:cNvSpPr/>
          <p:nvPr/>
        </p:nvSpPr>
        <p:spPr>
          <a:xfrm>
            <a:off x="462937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448" name="Google Shape;448;p39"/>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449" name="Google Shape;449;p39"/>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Current compositing architecture</a:t>
            </a:r>
            <a:endParaRPr/>
          </a:p>
        </p:txBody>
      </p:sp>
      <p:sp>
        <p:nvSpPr>
          <p:cNvPr id="455" name="Google Shape;455;p40"/>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456" name="Google Shape;456;p40"/>
          <p:cNvSpPr/>
          <p:nvPr/>
        </p:nvSpPr>
        <p:spPr>
          <a:xfrm>
            <a:off x="157209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457" name="Google Shape;457;p40"/>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458" name="Google Shape;458;p40"/>
          <p:cNvSpPr/>
          <p:nvPr/>
        </p:nvSpPr>
        <p:spPr>
          <a:xfrm>
            <a:off x="462937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459" name="Google Shape;459;p40"/>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460" name="Google Shape;460;p40"/>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461" name="Google Shape;461;p40"/>
          <p:cNvGrpSpPr/>
          <p:nvPr/>
        </p:nvGrpSpPr>
        <p:grpSpPr>
          <a:xfrm>
            <a:off x="100" y="1496600"/>
            <a:ext cx="2501400" cy="2654100"/>
            <a:chOff x="100" y="1496600"/>
            <a:chExt cx="2501400" cy="2654100"/>
          </a:xfrm>
        </p:grpSpPr>
        <p:sp>
          <p:nvSpPr>
            <p:cNvPr id="462" name="Google Shape;462;p40"/>
            <p:cNvSpPr txBox="1"/>
            <p:nvPr/>
          </p:nvSpPr>
          <p:spPr>
            <a:xfrm>
              <a:off x="100" y="1496600"/>
              <a:ext cx="2501400" cy="26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Consolas"/>
                  <a:ea typeface="Consolas"/>
                  <a:cs typeface="Consolas"/>
                  <a:sym typeface="Consolas"/>
                </a:rPr>
                <a:t>&lt;html&gt;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  &lt;div&gt;a&lt;/div&gt;</a:t>
              </a:r>
              <a:endParaRPr>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  &lt;div&gt;b&lt;/div&gt;</a:t>
              </a:r>
              <a:endParaRPr>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  &lt;div&gt;  &lt;/div&gt;</a:t>
              </a:r>
              <a:endParaRPr>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  &lt;div&gt;d&lt;/div&gt;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zh-CN">
                  <a:solidFill>
                    <a:schemeClr val="dk1"/>
                  </a:solidFill>
                  <a:latin typeface="Consolas"/>
                  <a:ea typeface="Consolas"/>
                  <a:cs typeface="Consolas"/>
                  <a:sym typeface="Consolas"/>
                </a:rPr>
                <a:t>  &lt;style&gt;</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zh-CN">
                  <a:solidFill>
                    <a:schemeClr val="dk1"/>
                  </a:solidFill>
                  <a:latin typeface="Consolas"/>
                  <a:ea typeface="Consolas"/>
                  <a:cs typeface="Consolas"/>
                  <a:sym typeface="Consolas"/>
                </a:rPr>
                <a:t>       : </a:t>
              </a:r>
              <a:r>
                <a:rPr lang="zh-CN">
                  <a:solidFill>
                    <a:schemeClr val="dk1"/>
                  </a:solidFill>
                  <a:latin typeface="Consolas"/>
                  <a:ea typeface="Consolas"/>
                  <a:cs typeface="Consolas"/>
                  <a:sym typeface="Consolas"/>
                </a:rPr>
                <a:t>scrolls</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zh-CN">
                  <a:solidFill>
                    <a:schemeClr val="dk1"/>
                  </a:solidFill>
                  <a:latin typeface="Consolas"/>
                  <a:ea typeface="Consolas"/>
                  <a:cs typeface="Consolas"/>
                  <a:sym typeface="Consolas"/>
                </a:rPr>
                <a:t>  &lt;/style&gt;</a:t>
              </a:r>
              <a:endParaRPr>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&lt;/html&gt;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pic>
          <p:nvPicPr>
            <p:cNvPr id="463" name="Google Shape;463;p40"/>
            <p:cNvPicPr preferRelativeResize="0"/>
            <p:nvPr/>
          </p:nvPicPr>
          <p:blipFill>
            <a:blip r:embed="rId3">
              <a:alphaModFix/>
            </a:blip>
            <a:stretch>
              <a:fillRect/>
            </a:stretch>
          </p:blipFill>
          <p:spPr>
            <a:xfrm>
              <a:off x="754261" y="2207467"/>
              <a:ext cx="225868" cy="225852"/>
            </a:xfrm>
            <a:prstGeom prst="rect">
              <a:avLst/>
            </a:prstGeom>
            <a:noFill/>
            <a:ln>
              <a:noFill/>
            </a:ln>
          </p:spPr>
        </p:pic>
        <p:pic>
          <p:nvPicPr>
            <p:cNvPr id="464" name="Google Shape;464;p40"/>
            <p:cNvPicPr preferRelativeResize="0"/>
            <p:nvPr/>
          </p:nvPicPr>
          <p:blipFill>
            <a:blip r:embed="rId3">
              <a:alphaModFix/>
            </a:blip>
            <a:stretch>
              <a:fillRect/>
            </a:stretch>
          </p:blipFill>
          <p:spPr>
            <a:xfrm>
              <a:off x="538597" y="3058965"/>
              <a:ext cx="225868" cy="225852"/>
            </a:xfrm>
            <a:prstGeom prst="rect">
              <a:avLst/>
            </a:prstGeom>
            <a:noFill/>
            <a:ln>
              <a:noFill/>
            </a:ln>
          </p:spPr>
        </p:pic>
      </p:grpSp>
      <p:grpSp>
        <p:nvGrpSpPr>
          <p:cNvPr id="465" name="Google Shape;465;p40"/>
          <p:cNvGrpSpPr/>
          <p:nvPr/>
        </p:nvGrpSpPr>
        <p:grpSpPr>
          <a:xfrm>
            <a:off x="2301200" y="1379900"/>
            <a:ext cx="2501539" cy="2020599"/>
            <a:chOff x="2301200" y="1379900"/>
            <a:chExt cx="2501539" cy="2020599"/>
          </a:xfrm>
        </p:grpSpPr>
        <p:sp>
          <p:nvSpPr>
            <p:cNvPr id="466" name="Google Shape;466;p40"/>
            <p:cNvSpPr/>
            <p:nvPr/>
          </p:nvSpPr>
          <p:spPr>
            <a:xfrm>
              <a:off x="3214509" y="1977200"/>
              <a:ext cx="6747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html</a:t>
              </a:r>
              <a:endParaRPr/>
            </a:p>
          </p:txBody>
        </p:sp>
        <p:sp>
          <p:nvSpPr>
            <p:cNvPr id="467" name="Google Shape;467;p40"/>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a</a:t>
              </a:r>
              <a:endParaRPr/>
            </a:p>
          </p:txBody>
        </p:sp>
        <p:cxnSp>
          <p:nvCxnSpPr>
            <p:cNvPr id="468" name="Google Shape;468;p40"/>
            <p:cNvCxnSpPr>
              <a:stCxn id="466" idx="2"/>
              <a:endCxn id="467"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469" name="Google Shape;469;p40"/>
            <p:cNvCxnSpPr>
              <a:stCxn id="466" idx="2"/>
              <a:endCxn id="470"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471" name="Google Shape;471;p40"/>
            <p:cNvCxnSpPr>
              <a:stCxn id="466" idx="2"/>
              <a:endCxn id="472"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470" name="Google Shape;470;p40"/>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b</a:t>
              </a:r>
              <a:endParaRPr/>
            </a:p>
          </p:txBody>
        </p:sp>
        <p:sp>
          <p:nvSpPr>
            <p:cNvPr id="472" name="Google Shape;472;p40"/>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face</a:t>
              </a:r>
              <a:endParaRPr/>
            </a:p>
          </p:txBody>
        </p:sp>
        <p:sp>
          <p:nvSpPr>
            <p:cNvPr id="473" name="Google Shape;473;p40"/>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d</a:t>
              </a:r>
              <a:endParaRPr/>
            </a:p>
          </p:txBody>
        </p:sp>
        <p:cxnSp>
          <p:nvCxnSpPr>
            <p:cNvPr id="474" name="Google Shape;474;p40"/>
            <p:cNvCxnSpPr>
              <a:stCxn id="466" idx="2"/>
              <a:endCxn id="473"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475" name="Google Shape;475;p40"/>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Layout Tree</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Current compositing architecture</a:t>
            </a:r>
            <a:endParaRPr/>
          </a:p>
        </p:txBody>
      </p:sp>
      <p:sp>
        <p:nvSpPr>
          <p:cNvPr id="481" name="Google Shape;481;p41"/>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482" name="Google Shape;482;p41"/>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483" name="Google Shape;483;p41"/>
          <p:cNvSpPr/>
          <p:nvPr/>
        </p:nvSpPr>
        <p:spPr>
          <a:xfrm>
            <a:off x="310073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484" name="Google Shape;484;p41"/>
          <p:cNvSpPr/>
          <p:nvPr/>
        </p:nvSpPr>
        <p:spPr>
          <a:xfrm>
            <a:off x="462937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485" name="Google Shape;485;p41"/>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486" name="Google Shape;486;p41"/>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487" name="Google Shape;487;p41"/>
          <p:cNvGrpSpPr/>
          <p:nvPr/>
        </p:nvGrpSpPr>
        <p:grpSpPr>
          <a:xfrm>
            <a:off x="1306050" y="1385038"/>
            <a:ext cx="2501539" cy="2020599"/>
            <a:chOff x="2301200" y="1379900"/>
            <a:chExt cx="2501539" cy="2020599"/>
          </a:xfrm>
        </p:grpSpPr>
        <p:sp>
          <p:nvSpPr>
            <p:cNvPr id="488" name="Google Shape;488;p41"/>
            <p:cNvSpPr/>
            <p:nvPr/>
          </p:nvSpPr>
          <p:spPr>
            <a:xfrm>
              <a:off x="3214509" y="1977200"/>
              <a:ext cx="6747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html</a:t>
              </a:r>
              <a:endParaRPr/>
            </a:p>
          </p:txBody>
        </p:sp>
        <p:sp>
          <p:nvSpPr>
            <p:cNvPr id="489" name="Google Shape;489;p41"/>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a</a:t>
              </a:r>
              <a:endParaRPr/>
            </a:p>
          </p:txBody>
        </p:sp>
        <p:cxnSp>
          <p:nvCxnSpPr>
            <p:cNvPr id="490" name="Google Shape;490;p41"/>
            <p:cNvCxnSpPr>
              <a:stCxn id="488" idx="2"/>
              <a:endCxn id="489"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41"/>
            <p:cNvCxnSpPr>
              <a:stCxn id="488" idx="2"/>
              <a:endCxn id="492"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41"/>
            <p:cNvCxnSpPr>
              <a:stCxn id="488" idx="2"/>
              <a:endCxn id="494"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492" name="Google Shape;492;p41"/>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b</a:t>
              </a:r>
              <a:endParaRPr/>
            </a:p>
          </p:txBody>
        </p:sp>
        <p:sp>
          <p:nvSpPr>
            <p:cNvPr id="494" name="Google Shape;494;p41"/>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face</a:t>
              </a:r>
              <a:endParaRPr/>
            </a:p>
          </p:txBody>
        </p:sp>
        <p:sp>
          <p:nvSpPr>
            <p:cNvPr id="495" name="Google Shape;495;p41"/>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d</a:t>
              </a:r>
              <a:endParaRPr/>
            </a:p>
          </p:txBody>
        </p:sp>
        <p:cxnSp>
          <p:nvCxnSpPr>
            <p:cNvPr id="496" name="Google Shape;496;p41"/>
            <p:cNvCxnSpPr>
              <a:stCxn id="488" idx="2"/>
              <a:endCxn id="495"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497" name="Google Shape;497;p41"/>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Layout Tree</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How Rendering Happens</a:t>
            </a:r>
            <a:endParaRPr/>
          </a:p>
        </p:txBody>
      </p:sp>
      <p:sp>
        <p:nvSpPr>
          <p:cNvPr id="70" name="Google Shape;70;p15"/>
          <p:cNvSpPr/>
          <p:nvPr/>
        </p:nvSpPr>
        <p:spPr>
          <a:xfrm>
            <a:off x="7991239"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composite</a:t>
            </a:r>
            <a:endParaRPr sz="1100">
              <a:solidFill>
                <a:srgbClr val="B7B7B7"/>
              </a:solidFill>
            </a:endParaRPr>
          </a:p>
        </p:txBody>
      </p:sp>
      <p:sp>
        <p:nvSpPr>
          <p:cNvPr id="71" name="Google Shape;71;p15"/>
          <p:cNvSpPr/>
          <p:nvPr/>
        </p:nvSpPr>
        <p:spPr>
          <a:xfrm>
            <a:off x="687598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raster</a:t>
            </a:r>
            <a:endParaRPr sz="1100">
              <a:solidFill>
                <a:srgbClr val="B7B7B7"/>
              </a:solidFill>
            </a:endParaRPr>
          </a:p>
        </p:txBody>
      </p:sp>
      <p:sp>
        <p:nvSpPr>
          <p:cNvPr id="72" name="Google Shape;72;p15"/>
          <p:cNvSpPr/>
          <p:nvPr/>
        </p:nvSpPr>
        <p:spPr>
          <a:xfrm>
            <a:off x="5760735"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paint</a:t>
            </a:r>
            <a:endParaRPr sz="1100"/>
          </a:p>
        </p:txBody>
      </p:sp>
      <p:sp>
        <p:nvSpPr>
          <p:cNvPr id="73" name="Google Shape;73;p15"/>
          <p:cNvSpPr/>
          <p:nvPr/>
        </p:nvSpPr>
        <p:spPr>
          <a:xfrm>
            <a:off x="4645483"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compositing</a:t>
            </a:r>
            <a:endParaRPr sz="1100"/>
          </a:p>
          <a:p>
            <a:pPr indent="0" lvl="0" marL="0" rtl="0" algn="ctr">
              <a:spcBef>
                <a:spcPts val="0"/>
              </a:spcBef>
              <a:spcAft>
                <a:spcPts val="0"/>
              </a:spcAft>
              <a:buNone/>
            </a:pPr>
            <a:r>
              <a:rPr lang="zh-CN" sz="1100"/>
              <a:t>setup</a:t>
            </a:r>
            <a:endParaRPr sz="1100"/>
          </a:p>
        </p:txBody>
      </p:sp>
      <p:sp>
        <p:nvSpPr>
          <p:cNvPr id="74" name="Google Shape;74;p15"/>
          <p:cNvSpPr/>
          <p:nvPr/>
        </p:nvSpPr>
        <p:spPr>
          <a:xfrm>
            <a:off x="3530231"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layout</a:t>
            </a:r>
            <a:endParaRPr sz="1100"/>
          </a:p>
        </p:txBody>
      </p:sp>
      <p:sp>
        <p:nvSpPr>
          <p:cNvPr id="75" name="Google Shape;75;p15"/>
          <p:cNvSpPr/>
          <p:nvPr/>
        </p:nvSpPr>
        <p:spPr>
          <a:xfrm>
            <a:off x="2414979"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style</a:t>
            </a:r>
            <a:endParaRPr sz="1100"/>
          </a:p>
        </p:txBody>
      </p:sp>
      <p:sp>
        <p:nvSpPr>
          <p:cNvPr id="76" name="Google Shape;76;p15"/>
          <p:cNvSpPr/>
          <p:nvPr/>
        </p:nvSpPr>
        <p:spPr>
          <a:xfrm>
            <a:off x="129972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parse</a:t>
            </a:r>
            <a:endParaRPr sz="1100">
              <a:solidFill>
                <a:srgbClr val="B7B7B7"/>
              </a:solidFill>
            </a:endParaRPr>
          </a:p>
        </p:txBody>
      </p:sp>
      <p:grpSp>
        <p:nvGrpSpPr>
          <p:cNvPr id="77" name="Google Shape;77;p15"/>
          <p:cNvGrpSpPr/>
          <p:nvPr/>
        </p:nvGrpSpPr>
        <p:grpSpPr>
          <a:xfrm>
            <a:off x="184475" y="3663675"/>
            <a:ext cx="1008600" cy="1130850"/>
            <a:chOff x="184475" y="2751300"/>
            <a:chExt cx="1008600" cy="1507800"/>
          </a:xfrm>
        </p:grpSpPr>
        <p:sp>
          <p:nvSpPr>
            <p:cNvPr id="78" name="Google Shape;78;p15"/>
            <p:cNvSpPr/>
            <p:nvPr/>
          </p:nvSpPr>
          <p:spPr>
            <a:xfrm>
              <a:off x="184475" y="32847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script</a:t>
              </a:r>
              <a:endParaRPr sz="1100">
                <a:solidFill>
                  <a:srgbClr val="B7B7B7"/>
                </a:solidFill>
              </a:endParaRPr>
            </a:p>
          </p:txBody>
        </p:sp>
        <p:sp>
          <p:nvSpPr>
            <p:cNvPr id="79" name="Google Shape;79;p15"/>
            <p:cNvSpPr/>
            <p:nvPr/>
          </p:nvSpPr>
          <p:spPr>
            <a:xfrm>
              <a:off x="184475" y="27513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network</a:t>
              </a:r>
              <a:endParaRPr sz="1100">
                <a:solidFill>
                  <a:srgbClr val="B7B7B7"/>
                </a:solidFill>
              </a:endParaRPr>
            </a:p>
          </p:txBody>
        </p:sp>
        <p:sp>
          <p:nvSpPr>
            <p:cNvPr id="80" name="Google Shape;80;p15"/>
            <p:cNvSpPr/>
            <p:nvPr/>
          </p:nvSpPr>
          <p:spPr>
            <a:xfrm>
              <a:off x="184475" y="38181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input</a:t>
              </a:r>
              <a:endParaRPr sz="1100">
                <a:solidFill>
                  <a:srgbClr val="B7B7B7"/>
                </a:solidFill>
              </a:endParaRPr>
            </a:p>
          </p:txBody>
        </p:sp>
      </p:grpSp>
      <p:sp>
        <p:nvSpPr>
          <p:cNvPr id="81" name="Google Shape;8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Current compositing architecture</a:t>
            </a:r>
            <a:endParaRPr/>
          </a:p>
        </p:txBody>
      </p:sp>
      <p:sp>
        <p:nvSpPr>
          <p:cNvPr id="503" name="Google Shape;503;p42"/>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504" name="Google Shape;504;p42"/>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505" name="Google Shape;505;p42"/>
          <p:cNvSpPr/>
          <p:nvPr/>
        </p:nvSpPr>
        <p:spPr>
          <a:xfrm>
            <a:off x="310073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506" name="Google Shape;506;p42"/>
          <p:cNvSpPr/>
          <p:nvPr/>
        </p:nvSpPr>
        <p:spPr>
          <a:xfrm>
            <a:off x="462937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507" name="Google Shape;507;p42"/>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508" name="Google Shape;508;p42"/>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509" name="Google Shape;509;p42"/>
          <p:cNvGrpSpPr/>
          <p:nvPr/>
        </p:nvGrpSpPr>
        <p:grpSpPr>
          <a:xfrm>
            <a:off x="1306050" y="1385038"/>
            <a:ext cx="2501539" cy="2020599"/>
            <a:chOff x="2301200" y="1379900"/>
            <a:chExt cx="2501539" cy="2020599"/>
          </a:xfrm>
        </p:grpSpPr>
        <p:sp>
          <p:nvSpPr>
            <p:cNvPr id="510" name="Google Shape;510;p42"/>
            <p:cNvSpPr/>
            <p:nvPr/>
          </p:nvSpPr>
          <p:spPr>
            <a:xfrm>
              <a:off x="3214509" y="1977200"/>
              <a:ext cx="674700" cy="550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html</a:t>
              </a:r>
              <a:endParaRPr/>
            </a:p>
          </p:txBody>
        </p:sp>
        <p:sp>
          <p:nvSpPr>
            <p:cNvPr id="511" name="Google Shape;511;p42"/>
            <p:cNvSpPr/>
            <p:nvPr/>
          </p:nvSpPr>
          <p:spPr>
            <a:xfrm>
              <a:off x="2301200"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a</a:t>
              </a:r>
              <a:endParaRPr/>
            </a:p>
          </p:txBody>
        </p:sp>
        <p:cxnSp>
          <p:nvCxnSpPr>
            <p:cNvPr id="512" name="Google Shape;512;p42"/>
            <p:cNvCxnSpPr>
              <a:stCxn id="510" idx="2"/>
              <a:endCxn id="511" idx="0"/>
            </p:cNvCxnSpPr>
            <p:nvPr/>
          </p:nvCxnSpPr>
          <p:spPr>
            <a:xfrm flipH="1">
              <a:off x="2603559" y="2527400"/>
              <a:ext cx="948300" cy="322800"/>
            </a:xfrm>
            <a:prstGeom prst="straightConnector1">
              <a:avLst/>
            </a:prstGeom>
            <a:noFill/>
            <a:ln cap="flat" cmpd="sng" w="19050">
              <a:solidFill>
                <a:schemeClr val="dk2"/>
              </a:solidFill>
              <a:prstDash val="solid"/>
              <a:round/>
              <a:headEnd len="med" w="med" type="none"/>
              <a:tailEnd len="med" w="med" type="none"/>
            </a:ln>
          </p:spPr>
        </p:cxnSp>
        <p:cxnSp>
          <p:nvCxnSpPr>
            <p:cNvPr id="513" name="Google Shape;513;p42"/>
            <p:cNvCxnSpPr>
              <a:stCxn id="510" idx="2"/>
              <a:endCxn id="514" idx="0"/>
            </p:cNvCxnSpPr>
            <p:nvPr/>
          </p:nvCxnSpPr>
          <p:spPr>
            <a:xfrm flipH="1">
              <a:off x="3235959" y="2527400"/>
              <a:ext cx="315900" cy="322800"/>
            </a:xfrm>
            <a:prstGeom prst="straightConnector1">
              <a:avLst/>
            </a:prstGeom>
            <a:noFill/>
            <a:ln cap="flat" cmpd="sng" w="19050">
              <a:solidFill>
                <a:schemeClr val="dk2"/>
              </a:solidFill>
              <a:prstDash val="solid"/>
              <a:round/>
              <a:headEnd len="med" w="med" type="none"/>
              <a:tailEnd len="med" w="med" type="none"/>
            </a:ln>
          </p:spPr>
        </p:cxnSp>
        <p:cxnSp>
          <p:nvCxnSpPr>
            <p:cNvPr id="515" name="Google Shape;515;p42"/>
            <p:cNvCxnSpPr>
              <a:stCxn id="510" idx="2"/>
              <a:endCxn id="516"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514" name="Google Shape;514;p42"/>
            <p:cNvSpPr/>
            <p:nvPr/>
          </p:nvSpPr>
          <p:spPr>
            <a:xfrm>
              <a:off x="2933446"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b</a:t>
              </a:r>
              <a:endParaRPr/>
            </a:p>
          </p:txBody>
        </p:sp>
        <p:sp>
          <p:nvSpPr>
            <p:cNvPr id="516" name="Google Shape;516;p42"/>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face</a:t>
              </a:r>
              <a:endParaRPr/>
            </a:p>
          </p:txBody>
        </p:sp>
        <p:sp>
          <p:nvSpPr>
            <p:cNvPr id="517" name="Google Shape;517;p42"/>
            <p:cNvSpPr/>
            <p:nvPr/>
          </p:nvSpPr>
          <p:spPr>
            <a:xfrm>
              <a:off x="4197939"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d</a:t>
              </a:r>
              <a:endParaRPr/>
            </a:p>
          </p:txBody>
        </p:sp>
        <p:cxnSp>
          <p:nvCxnSpPr>
            <p:cNvPr id="518" name="Google Shape;518;p42"/>
            <p:cNvCxnSpPr>
              <a:stCxn id="510" idx="2"/>
              <a:endCxn id="517" idx="0"/>
            </p:cNvCxnSpPr>
            <p:nvPr/>
          </p:nvCxnSpPr>
          <p:spPr>
            <a:xfrm>
              <a:off x="3551859" y="2527400"/>
              <a:ext cx="948600" cy="322800"/>
            </a:xfrm>
            <a:prstGeom prst="straightConnector1">
              <a:avLst/>
            </a:prstGeom>
            <a:noFill/>
            <a:ln cap="flat" cmpd="sng" w="19050">
              <a:solidFill>
                <a:schemeClr val="dk2"/>
              </a:solidFill>
              <a:prstDash val="solid"/>
              <a:round/>
              <a:headEnd len="med" w="med" type="none"/>
              <a:tailEnd len="med" w="med" type="none"/>
            </a:ln>
          </p:spPr>
        </p:cxnSp>
        <p:sp>
          <p:nvSpPr>
            <p:cNvPr id="519" name="Google Shape;519;p42"/>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Layout Tree</a:t>
              </a:r>
              <a:endParaRPr/>
            </a:p>
          </p:txBody>
        </p:sp>
      </p:grpSp>
      <p:grpSp>
        <p:nvGrpSpPr>
          <p:cNvPr id="520" name="Google Shape;520;p42"/>
          <p:cNvGrpSpPr/>
          <p:nvPr/>
        </p:nvGrpSpPr>
        <p:grpSpPr>
          <a:xfrm>
            <a:off x="5454650" y="1242463"/>
            <a:ext cx="2232000" cy="1355625"/>
            <a:chOff x="4946575" y="1242463"/>
            <a:chExt cx="2232000" cy="1355625"/>
          </a:xfrm>
        </p:grpSpPr>
        <p:sp>
          <p:nvSpPr>
            <p:cNvPr id="521" name="Google Shape;521;p42"/>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522" name="Google Shape;522;p42"/>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Root Graphics Buffer</a:t>
              </a:r>
              <a:endParaRPr/>
            </a:p>
          </p:txBody>
        </p:sp>
      </p:grpSp>
      <p:cxnSp>
        <p:nvCxnSpPr>
          <p:cNvPr id="523" name="Google Shape;523;p42"/>
          <p:cNvCxnSpPr/>
          <p:nvPr/>
        </p:nvCxnSpPr>
        <p:spPr>
          <a:xfrm flipH="1" rot="10800000">
            <a:off x="3164450" y="2103800"/>
            <a:ext cx="2190300" cy="3273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Current compositing architecture</a:t>
            </a:r>
            <a:endParaRPr/>
          </a:p>
        </p:txBody>
      </p:sp>
      <p:sp>
        <p:nvSpPr>
          <p:cNvPr id="529" name="Google Shape;529;p43"/>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530" name="Google Shape;530;p43"/>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531" name="Google Shape;531;p43"/>
          <p:cNvSpPr/>
          <p:nvPr/>
        </p:nvSpPr>
        <p:spPr>
          <a:xfrm>
            <a:off x="310073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532" name="Google Shape;532;p43"/>
          <p:cNvSpPr/>
          <p:nvPr/>
        </p:nvSpPr>
        <p:spPr>
          <a:xfrm>
            <a:off x="462937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533" name="Google Shape;533;p43"/>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534" name="Google Shape;534;p43"/>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535" name="Google Shape;535;p43"/>
          <p:cNvGrpSpPr/>
          <p:nvPr/>
        </p:nvGrpSpPr>
        <p:grpSpPr>
          <a:xfrm>
            <a:off x="1306050" y="1385038"/>
            <a:ext cx="2501539" cy="2020599"/>
            <a:chOff x="2301200" y="1379900"/>
            <a:chExt cx="2501539" cy="2020599"/>
          </a:xfrm>
        </p:grpSpPr>
        <p:sp>
          <p:nvSpPr>
            <p:cNvPr id="536" name="Google Shape;536;p43"/>
            <p:cNvSpPr/>
            <p:nvPr/>
          </p:nvSpPr>
          <p:spPr>
            <a:xfrm>
              <a:off x="3214509" y="1977200"/>
              <a:ext cx="6747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html</a:t>
              </a:r>
              <a:endParaRPr/>
            </a:p>
          </p:txBody>
        </p:sp>
        <p:sp>
          <p:nvSpPr>
            <p:cNvPr id="537" name="Google Shape;537;p43"/>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a</a:t>
              </a:r>
              <a:endParaRPr/>
            </a:p>
          </p:txBody>
        </p:sp>
        <p:cxnSp>
          <p:nvCxnSpPr>
            <p:cNvPr id="538" name="Google Shape;538;p43"/>
            <p:cNvCxnSpPr>
              <a:stCxn id="536" idx="2"/>
              <a:endCxn id="537"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43"/>
            <p:cNvCxnSpPr>
              <a:stCxn id="536" idx="2"/>
              <a:endCxn id="540"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541" name="Google Shape;541;p43"/>
            <p:cNvCxnSpPr>
              <a:stCxn id="536" idx="2"/>
              <a:endCxn id="542" idx="0"/>
            </p:cNvCxnSpPr>
            <p:nvPr/>
          </p:nvCxnSpPr>
          <p:spPr>
            <a:xfrm>
              <a:off x="3551859" y="2527400"/>
              <a:ext cx="316200" cy="322800"/>
            </a:xfrm>
            <a:prstGeom prst="straightConnector1">
              <a:avLst/>
            </a:prstGeom>
            <a:noFill/>
            <a:ln cap="flat" cmpd="sng" w="19050">
              <a:solidFill>
                <a:schemeClr val="dk2"/>
              </a:solidFill>
              <a:prstDash val="solid"/>
              <a:round/>
              <a:headEnd len="med" w="med" type="none"/>
              <a:tailEnd len="med" w="med" type="none"/>
            </a:ln>
          </p:spPr>
        </p:cxnSp>
        <p:sp>
          <p:nvSpPr>
            <p:cNvPr id="540" name="Google Shape;540;p43"/>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b</a:t>
              </a:r>
              <a:endParaRPr/>
            </a:p>
          </p:txBody>
        </p:sp>
        <p:sp>
          <p:nvSpPr>
            <p:cNvPr id="542" name="Google Shape;542;p43"/>
            <p:cNvSpPr/>
            <p:nvPr/>
          </p:nvSpPr>
          <p:spPr>
            <a:xfrm>
              <a:off x="3565692"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face</a:t>
              </a:r>
              <a:endParaRPr/>
            </a:p>
          </p:txBody>
        </p:sp>
        <p:sp>
          <p:nvSpPr>
            <p:cNvPr id="543" name="Google Shape;543;p43"/>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d</a:t>
              </a:r>
              <a:endParaRPr/>
            </a:p>
          </p:txBody>
        </p:sp>
        <p:cxnSp>
          <p:nvCxnSpPr>
            <p:cNvPr id="544" name="Google Shape;544;p43"/>
            <p:cNvCxnSpPr>
              <a:stCxn id="536" idx="2"/>
              <a:endCxn id="543"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545" name="Google Shape;545;p43"/>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Layout Tree</a:t>
              </a:r>
              <a:endParaRPr/>
            </a:p>
          </p:txBody>
        </p:sp>
      </p:grpSp>
      <p:grpSp>
        <p:nvGrpSpPr>
          <p:cNvPr id="546" name="Google Shape;546;p43"/>
          <p:cNvGrpSpPr/>
          <p:nvPr/>
        </p:nvGrpSpPr>
        <p:grpSpPr>
          <a:xfrm>
            <a:off x="5454650" y="1242463"/>
            <a:ext cx="2232000" cy="2658570"/>
            <a:chOff x="4946575" y="1242463"/>
            <a:chExt cx="2232000" cy="2658570"/>
          </a:xfrm>
        </p:grpSpPr>
        <p:sp>
          <p:nvSpPr>
            <p:cNvPr id="547" name="Google Shape;547;p43"/>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548" name="Google Shape;548;p43"/>
            <p:cNvSpPr/>
            <p:nvPr/>
          </p:nvSpPr>
          <p:spPr>
            <a:xfrm>
              <a:off x="5681114" y="3138133"/>
              <a:ext cx="7629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549" name="Google Shape;549;p43"/>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Root Graphics Buffer</a:t>
              </a:r>
              <a:endParaRPr/>
            </a:p>
          </p:txBody>
        </p:sp>
        <p:sp>
          <p:nvSpPr>
            <p:cNvPr id="550" name="Google Shape;550;p43"/>
            <p:cNvSpPr txBox="1"/>
            <p:nvPr/>
          </p:nvSpPr>
          <p:spPr>
            <a:xfrm>
              <a:off x="494657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Scrolling Graphics Buffer</a:t>
              </a:r>
              <a:endParaRPr/>
            </a:p>
          </p:txBody>
        </p:sp>
      </p:grpSp>
      <p:cxnSp>
        <p:nvCxnSpPr>
          <p:cNvPr id="551" name="Google Shape;551;p43"/>
          <p:cNvCxnSpPr>
            <a:stCxn id="542" idx="2"/>
          </p:cNvCxnSpPr>
          <p:nvPr/>
        </p:nvCxnSpPr>
        <p:spPr>
          <a:xfrm flipH="1" rot="-5400000">
            <a:off x="4068592" y="2209987"/>
            <a:ext cx="271200" cy="2662500"/>
          </a:xfrm>
          <a:prstGeom prst="curvedConnector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Current compositing architecture</a:t>
            </a:r>
            <a:endParaRPr/>
          </a:p>
        </p:txBody>
      </p:sp>
      <p:sp>
        <p:nvSpPr>
          <p:cNvPr id="557" name="Google Shape;557;p44"/>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558" name="Google Shape;558;p44"/>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559" name="Google Shape;559;p44"/>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560" name="Google Shape;560;p44"/>
          <p:cNvSpPr/>
          <p:nvPr/>
        </p:nvSpPr>
        <p:spPr>
          <a:xfrm>
            <a:off x="462937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561" name="Google Shape;561;p44"/>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562" name="Google Shape;562;p44"/>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563" name="Google Shape;563;p44"/>
          <p:cNvGrpSpPr/>
          <p:nvPr/>
        </p:nvGrpSpPr>
        <p:grpSpPr>
          <a:xfrm>
            <a:off x="1306050" y="1385038"/>
            <a:ext cx="2501539" cy="2020599"/>
            <a:chOff x="2301200" y="1379900"/>
            <a:chExt cx="2501539" cy="2020599"/>
          </a:xfrm>
        </p:grpSpPr>
        <p:sp>
          <p:nvSpPr>
            <p:cNvPr id="564" name="Google Shape;564;p44"/>
            <p:cNvSpPr/>
            <p:nvPr/>
          </p:nvSpPr>
          <p:spPr>
            <a:xfrm>
              <a:off x="3214509" y="1977200"/>
              <a:ext cx="6747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html</a:t>
              </a:r>
              <a:endParaRPr/>
            </a:p>
          </p:txBody>
        </p:sp>
        <p:sp>
          <p:nvSpPr>
            <p:cNvPr id="565" name="Google Shape;565;p44"/>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a</a:t>
              </a:r>
              <a:endParaRPr/>
            </a:p>
          </p:txBody>
        </p:sp>
        <p:cxnSp>
          <p:nvCxnSpPr>
            <p:cNvPr id="566" name="Google Shape;566;p44"/>
            <p:cNvCxnSpPr>
              <a:stCxn id="564" idx="2"/>
              <a:endCxn id="565"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567" name="Google Shape;567;p44"/>
            <p:cNvCxnSpPr>
              <a:stCxn id="564" idx="2"/>
              <a:endCxn id="568"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569" name="Google Shape;569;p44"/>
            <p:cNvCxnSpPr>
              <a:stCxn id="564" idx="2"/>
              <a:endCxn id="570"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568" name="Google Shape;568;p44"/>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b</a:t>
              </a:r>
              <a:endParaRPr/>
            </a:p>
          </p:txBody>
        </p:sp>
        <p:sp>
          <p:nvSpPr>
            <p:cNvPr id="570" name="Google Shape;570;p44"/>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face</a:t>
              </a:r>
              <a:endParaRPr/>
            </a:p>
          </p:txBody>
        </p:sp>
        <p:sp>
          <p:nvSpPr>
            <p:cNvPr id="571" name="Google Shape;571;p44"/>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d</a:t>
              </a:r>
              <a:endParaRPr/>
            </a:p>
          </p:txBody>
        </p:sp>
        <p:cxnSp>
          <p:nvCxnSpPr>
            <p:cNvPr id="572" name="Google Shape;572;p44"/>
            <p:cNvCxnSpPr>
              <a:stCxn id="564" idx="2"/>
              <a:endCxn id="571"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573" name="Google Shape;573;p44"/>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Layout Tree</a:t>
              </a:r>
              <a:endParaRPr/>
            </a:p>
          </p:txBody>
        </p:sp>
      </p:grpSp>
      <p:grpSp>
        <p:nvGrpSpPr>
          <p:cNvPr id="574" name="Google Shape;574;p44"/>
          <p:cNvGrpSpPr/>
          <p:nvPr/>
        </p:nvGrpSpPr>
        <p:grpSpPr>
          <a:xfrm>
            <a:off x="5454650" y="1242463"/>
            <a:ext cx="2232000" cy="2658570"/>
            <a:chOff x="4946575" y="1242463"/>
            <a:chExt cx="2232000" cy="2658570"/>
          </a:xfrm>
        </p:grpSpPr>
        <p:sp>
          <p:nvSpPr>
            <p:cNvPr id="575" name="Google Shape;575;p44"/>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576" name="Google Shape;576;p44"/>
            <p:cNvSpPr/>
            <p:nvPr/>
          </p:nvSpPr>
          <p:spPr>
            <a:xfrm>
              <a:off x="5681114" y="3138133"/>
              <a:ext cx="7629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577" name="Google Shape;577;p44"/>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Root Graphics Buffer</a:t>
              </a:r>
              <a:endParaRPr/>
            </a:p>
          </p:txBody>
        </p:sp>
        <p:sp>
          <p:nvSpPr>
            <p:cNvPr id="578" name="Google Shape;578;p44"/>
            <p:cNvSpPr txBox="1"/>
            <p:nvPr/>
          </p:nvSpPr>
          <p:spPr>
            <a:xfrm>
              <a:off x="494657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Scrolling Graphics Buffer</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Current compositing architecture</a:t>
            </a:r>
            <a:endParaRPr/>
          </a:p>
        </p:txBody>
      </p:sp>
      <p:sp>
        <p:nvSpPr>
          <p:cNvPr id="584" name="Google Shape;584;p45"/>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585" name="Google Shape;585;p45"/>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586" name="Google Shape;586;p45"/>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587" name="Google Shape;587;p45"/>
          <p:cNvSpPr/>
          <p:nvPr/>
        </p:nvSpPr>
        <p:spPr>
          <a:xfrm>
            <a:off x="462937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588" name="Google Shape;588;p45"/>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589" name="Google Shape;589;p45"/>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590" name="Google Shape;590;p45"/>
          <p:cNvGrpSpPr/>
          <p:nvPr/>
        </p:nvGrpSpPr>
        <p:grpSpPr>
          <a:xfrm>
            <a:off x="1306050" y="1385038"/>
            <a:ext cx="2501539" cy="2020599"/>
            <a:chOff x="2301200" y="1379900"/>
            <a:chExt cx="2501539" cy="2020599"/>
          </a:xfrm>
        </p:grpSpPr>
        <p:sp>
          <p:nvSpPr>
            <p:cNvPr id="591" name="Google Shape;591;p45"/>
            <p:cNvSpPr/>
            <p:nvPr/>
          </p:nvSpPr>
          <p:spPr>
            <a:xfrm>
              <a:off x="3214509" y="1977200"/>
              <a:ext cx="674700" cy="550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html</a:t>
              </a:r>
              <a:endParaRPr/>
            </a:p>
          </p:txBody>
        </p:sp>
        <p:sp>
          <p:nvSpPr>
            <p:cNvPr id="592" name="Google Shape;592;p45"/>
            <p:cNvSpPr/>
            <p:nvPr/>
          </p:nvSpPr>
          <p:spPr>
            <a:xfrm>
              <a:off x="2301200"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a</a:t>
              </a:r>
              <a:endParaRPr/>
            </a:p>
          </p:txBody>
        </p:sp>
        <p:cxnSp>
          <p:nvCxnSpPr>
            <p:cNvPr id="593" name="Google Shape;593;p45"/>
            <p:cNvCxnSpPr>
              <a:stCxn id="591" idx="2"/>
              <a:endCxn id="592" idx="0"/>
            </p:cNvCxnSpPr>
            <p:nvPr/>
          </p:nvCxnSpPr>
          <p:spPr>
            <a:xfrm flipH="1">
              <a:off x="2603559" y="2527400"/>
              <a:ext cx="948300" cy="322800"/>
            </a:xfrm>
            <a:prstGeom prst="straightConnector1">
              <a:avLst/>
            </a:prstGeom>
            <a:noFill/>
            <a:ln cap="flat" cmpd="sng" w="19050">
              <a:solidFill>
                <a:schemeClr val="dk2"/>
              </a:solidFill>
              <a:prstDash val="solid"/>
              <a:round/>
              <a:headEnd len="med" w="med" type="none"/>
              <a:tailEnd len="med" w="med" type="none"/>
            </a:ln>
          </p:spPr>
        </p:cxnSp>
        <p:cxnSp>
          <p:nvCxnSpPr>
            <p:cNvPr id="594" name="Google Shape;594;p45"/>
            <p:cNvCxnSpPr>
              <a:stCxn id="591" idx="2"/>
              <a:endCxn id="595"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596" name="Google Shape;596;p45"/>
            <p:cNvCxnSpPr>
              <a:stCxn id="591" idx="2"/>
              <a:endCxn id="597"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595" name="Google Shape;595;p45"/>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b</a:t>
              </a:r>
              <a:endParaRPr/>
            </a:p>
          </p:txBody>
        </p:sp>
        <p:sp>
          <p:nvSpPr>
            <p:cNvPr id="597" name="Google Shape;597;p45"/>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face</a:t>
              </a:r>
              <a:endParaRPr/>
            </a:p>
          </p:txBody>
        </p:sp>
        <p:sp>
          <p:nvSpPr>
            <p:cNvPr id="598" name="Google Shape;598;p45"/>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d</a:t>
              </a:r>
              <a:endParaRPr/>
            </a:p>
          </p:txBody>
        </p:sp>
        <p:cxnSp>
          <p:nvCxnSpPr>
            <p:cNvPr id="599" name="Google Shape;599;p45"/>
            <p:cNvCxnSpPr>
              <a:stCxn id="591" idx="2"/>
              <a:endCxn id="598"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600" name="Google Shape;600;p45"/>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Layout Tree</a:t>
              </a:r>
              <a:endParaRPr/>
            </a:p>
          </p:txBody>
        </p:sp>
      </p:grpSp>
      <p:grpSp>
        <p:nvGrpSpPr>
          <p:cNvPr id="601" name="Google Shape;601;p45"/>
          <p:cNvGrpSpPr/>
          <p:nvPr/>
        </p:nvGrpSpPr>
        <p:grpSpPr>
          <a:xfrm>
            <a:off x="5454650" y="1242463"/>
            <a:ext cx="2232000" cy="2658570"/>
            <a:chOff x="4946575" y="1242463"/>
            <a:chExt cx="2232000" cy="2658570"/>
          </a:xfrm>
        </p:grpSpPr>
        <p:sp>
          <p:nvSpPr>
            <p:cNvPr id="602" name="Google Shape;602;p45"/>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603" name="Google Shape;603;p45"/>
            <p:cNvSpPr/>
            <p:nvPr/>
          </p:nvSpPr>
          <p:spPr>
            <a:xfrm>
              <a:off x="5681114" y="3138133"/>
              <a:ext cx="7629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604" name="Google Shape;604;p45"/>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Root Graphics Buffer</a:t>
              </a:r>
              <a:endParaRPr/>
            </a:p>
          </p:txBody>
        </p:sp>
        <p:sp>
          <p:nvSpPr>
            <p:cNvPr id="605" name="Google Shape;605;p45"/>
            <p:cNvSpPr txBox="1"/>
            <p:nvPr/>
          </p:nvSpPr>
          <p:spPr>
            <a:xfrm>
              <a:off x="494657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Scrolling Graphics Buffer</a:t>
              </a:r>
              <a:endParaRPr/>
            </a:p>
          </p:txBody>
        </p:sp>
        <p:sp>
          <p:nvSpPr>
            <p:cNvPr id="606" name="Google Shape;606;p45"/>
            <p:cNvSpPr txBox="1"/>
            <p:nvPr/>
          </p:nvSpPr>
          <p:spPr>
            <a:xfrm>
              <a:off x="4946575" y="1835200"/>
              <a:ext cx="12918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200"/>
                <a:t>[text a]</a:t>
              </a:r>
              <a:endParaRPr sz="1200"/>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Current compositing architecture</a:t>
            </a:r>
            <a:endParaRPr/>
          </a:p>
        </p:txBody>
      </p:sp>
      <p:sp>
        <p:nvSpPr>
          <p:cNvPr id="612" name="Google Shape;612;p46"/>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613" name="Google Shape;613;p46"/>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614" name="Google Shape;614;p46"/>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615" name="Google Shape;615;p46"/>
          <p:cNvSpPr/>
          <p:nvPr/>
        </p:nvSpPr>
        <p:spPr>
          <a:xfrm>
            <a:off x="462937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616" name="Google Shape;616;p46"/>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617" name="Google Shape;617;p46"/>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618" name="Google Shape;618;p46"/>
          <p:cNvGrpSpPr/>
          <p:nvPr/>
        </p:nvGrpSpPr>
        <p:grpSpPr>
          <a:xfrm>
            <a:off x="1306050" y="1385038"/>
            <a:ext cx="2501539" cy="2020599"/>
            <a:chOff x="2301200" y="1379900"/>
            <a:chExt cx="2501539" cy="2020599"/>
          </a:xfrm>
        </p:grpSpPr>
        <p:sp>
          <p:nvSpPr>
            <p:cNvPr id="619" name="Google Shape;619;p46"/>
            <p:cNvSpPr/>
            <p:nvPr/>
          </p:nvSpPr>
          <p:spPr>
            <a:xfrm>
              <a:off x="3214509" y="1977200"/>
              <a:ext cx="674700" cy="550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html</a:t>
              </a:r>
              <a:endParaRPr/>
            </a:p>
          </p:txBody>
        </p:sp>
        <p:sp>
          <p:nvSpPr>
            <p:cNvPr id="620" name="Google Shape;620;p46"/>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a</a:t>
              </a:r>
              <a:endParaRPr/>
            </a:p>
          </p:txBody>
        </p:sp>
        <p:cxnSp>
          <p:nvCxnSpPr>
            <p:cNvPr id="621" name="Google Shape;621;p46"/>
            <p:cNvCxnSpPr>
              <a:stCxn id="619" idx="2"/>
              <a:endCxn id="620"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46"/>
            <p:cNvCxnSpPr>
              <a:stCxn id="619" idx="2"/>
              <a:endCxn id="623" idx="0"/>
            </p:cNvCxnSpPr>
            <p:nvPr/>
          </p:nvCxnSpPr>
          <p:spPr>
            <a:xfrm flipH="1">
              <a:off x="3235959" y="2527400"/>
              <a:ext cx="315900" cy="322800"/>
            </a:xfrm>
            <a:prstGeom prst="straightConnector1">
              <a:avLst/>
            </a:prstGeom>
            <a:noFill/>
            <a:ln cap="flat" cmpd="sng" w="19050">
              <a:solidFill>
                <a:schemeClr val="dk2"/>
              </a:solidFill>
              <a:prstDash val="solid"/>
              <a:round/>
              <a:headEnd len="med" w="med" type="none"/>
              <a:tailEnd len="med" w="med" type="none"/>
            </a:ln>
          </p:spPr>
        </p:cxnSp>
        <p:cxnSp>
          <p:nvCxnSpPr>
            <p:cNvPr id="624" name="Google Shape;624;p46"/>
            <p:cNvCxnSpPr>
              <a:stCxn id="619" idx="2"/>
              <a:endCxn id="625"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623" name="Google Shape;623;p46"/>
            <p:cNvSpPr/>
            <p:nvPr/>
          </p:nvSpPr>
          <p:spPr>
            <a:xfrm>
              <a:off x="2933446"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b</a:t>
              </a:r>
              <a:endParaRPr/>
            </a:p>
          </p:txBody>
        </p:sp>
        <p:sp>
          <p:nvSpPr>
            <p:cNvPr id="625" name="Google Shape;625;p46"/>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face</a:t>
              </a:r>
              <a:endParaRPr/>
            </a:p>
          </p:txBody>
        </p:sp>
        <p:sp>
          <p:nvSpPr>
            <p:cNvPr id="626" name="Google Shape;626;p46"/>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d</a:t>
              </a:r>
              <a:endParaRPr/>
            </a:p>
          </p:txBody>
        </p:sp>
        <p:cxnSp>
          <p:nvCxnSpPr>
            <p:cNvPr id="627" name="Google Shape;627;p46"/>
            <p:cNvCxnSpPr>
              <a:stCxn id="619" idx="2"/>
              <a:endCxn id="626"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628" name="Google Shape;628;p46"/>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Layout Tree</a:t>
              </a:r>
              <a:endParaRPr/>
            </a:p>
          </p:txBody>
        </p:sp>
      </p:grpSp>
      <p:grpSp>
        <p:nvGrpSpPr>
          <p:cNvPr id="629" name="Google Shape;629;p46"/>
          <p:cNvGrpSpPr/>
          <p:nvPr/>
        </p:nvGrpSpPr>
        <p:grpSpPr>
          <a:xfrm>
            <a:off x="5454650" y="1242463"/>
            <a:ext cx="2232000" cy="2658570"/>
            <a:chOff x="4946575" y="1242463"/>
            <a:chExt cx="2232000" cy="2658570"/>
          </a:xfrm>
        </p:grpSpPr>
        <p:sp>
          <p:nvSpPr>
            <p:cNvPr id="630" name="Google Shape;630;p46"/>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631" name="Google Shape;631;p46"/>
            <p:cNvSpPr/>
            <p:nvPr/>
          </p:nvSpPr>
          <p:spPr>
            <a:xfrm>
              <a:off x="5681114" y="3138133"/>
              <a:ext cx="7629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632" name="Google Shape;632;p46"/>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Root Graphics Buffer</a:t>
              </a:r>
              <a:endParaRPr/>
            </a:p>
          </p:txBody>
        </p:sp>
        <p:sp>
          <p:nvSpPr>
            <p:cNvPr id="633" name="Google Shape;633;p46"/>
            <p:cNvSpPr txBox="1"/>
            <p:nvPr/>
          </p:nvSpPr>
          <p:spPr>
            <a:xfrm>
              <a:off x="494657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Scrolling Graphics Buffer</a:t>
              </a:r>
              <a:endParaRPr/>
            </a:p>
          </p:txBody>
        </p:sp>
        <p:sp>
          <p:nvSpPr>
            <p:cNvPr id="634" name="Google Shape;634;p46"/>
            <p:cNvSpPr txBox="1"/>
            <p:nvPr/>
          </p:nvSpPr>
          <p:spPr>
            <a:xfrm>
              <a:off x="4946575" y="1835200"/>
              <a:ext cx="12918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200"/>
                <a:t>[text a][text b]</a:t>
              </a:r>
              <a:endParaRPr sz="1200"/>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Current compositing architecture</a:t>
            </a:r>
            <a:endParaRPr/>
          </a:p>
        </p:txBody>
      </p:sp>
      <p:sp>
        <p:nvSpPr>
          <p:cNvPr id="640" name="Google Shape;640;p47"/>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641" name="Google Shape;641;p47"/>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642" name="Google Shape;642;p47"/>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643" name="Google Shape;643;p47"/>
          <p:cNvSpPr/>
          <p:nvPr/>
        </p:nvSpPr>
        <p:spPr>
          <a:xfrm>
            <a:off x="462937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644" name="Google Shape;644;p47"/>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645" name="Google Shape;645;p47"/>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646" name="Google Shape;646;p47"/>
          <p:cNvGrpSpPr/>
          <p:nvPr/>
        </p:nvGrpSpPr>
        <p:grpSpPr>
          <a:xfrm>
            <a:off x="1306050" y="1385038"/>
            <a:ext cx="2501539" cy="2020599"/>
            <a:chOff x="2301200" y="1379900"/>
            <a:chExt cx="2501539" cy="2020599"/>
          </a:xfrm>
        </p:grpSpPr>
        <p:sp>
          <p:nvSpPr>
            <p:cNvPr id="647" name="Google Shape;647;p47"/>
            <p:cNvSpPr/>
            <p:nvPr/>
          </p:nvSpPr>
          <p:spPr>
            <a:xfrm>
              <a:off x="3214509" y="1977200"/>
              <a:ext cx="674700" cy="550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html</a:t>
              </a:r>
              <a:endParaRPr/>
            </a:p>
          </p:txBody>
        </p:sp>
        <p:sp>
          <p:nvSpPr>
            <p:cNvPr id="648" name="Google Shape;648;p47"/>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a</a:t>
              </a:r>
              <a:endParaRPr/>
            </a:p>
          </p:txBody>
        </p:sp>
        <p:cxnSp>
          <p:nvCxnSpPr>
            <p:cNvPr id="649" name="Google Shape;649;p47"/>
            <p:cNvCxnSpPr>
              <a:stCxn id="647" idx="2"/>
              <a:endCxn id="648"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650" name="Google Shape;650;p47"/>
            <p:cNvCxnSpPr>
              <a:stCxn id="647" idx="2"/>
              <a:endCxn id="651"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47"/>
            <p:cNvCxnSpPr>
              <a:stCxn id="647" idx="2"/>
              <a:endCxn id="653" idx="0"/>
            </p:cNvCxnSpPr>
            <p:nvPr/>
          </p:nvCxnSpPr>
          <p:spPr>
            <a:xfrm>
              <a:off x="3551859" y="2527400"/>
              <a:ext cx="316200" cy="322800"/>
            </a:xfrm>
            <a:prstGeom prst="straightConnector1">
              <a:avLst/>
            </a:prstGeom>
            <a:noFill/>
            <a:ln cap="flat" cmpd="sng" w="19050">
              <a:solidFill>
                <a:schemeClr val="dk2"/>
              </a:solidFill>
              <a:prstDash val="solid"/>
              <a:round/>
              <a:headEnd len="med" w="med" type="none"/>
              <a:tailEnd len="med" w="med" type="none"/>
            </a:ln>
          </p:spPr>
        </p:cxnSp>
        <p:sp>
          <p:nvSpPr>
            <p:cNvPr id="651" name="Google Shape;651;p47"/>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b</a:t>
              </a:r>
              <a:endParaRPr/>
            </a:p>
          </p:txBody>
        </p:sp>
        <p:sp>
          <p:nvSpPr>
            <p:cNvPr id="653" name="Google Shape;653;p47"/>
            <p:cNvSpPr/>
            <p:nvPr/>
          </p:nvSpPr>
          <p:spPr>
            <a:xfrm>
              <a:off x="3565692"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face</a:t>
              </a:r>
              <a:endParaRPr/>
            </a:p>
          </p:txBody>
        </p:sp>
        <p:sp>
          <p:nvSpPr>
            <p:cNvPr id="654" name="Google Shape;654;p47"/>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d</a:t>
              </a:r>
              <a:endParaRPr/>
            </a:p>
          </p:txBody>
        </p:sp>
        <p:cxnSp>
          <p:nvCxnSpPr>
            <p:cNvPr id="655" name="Google Shape;655;p47"/>
            <p:cNvCxnSpPr>
              <a:stCxn id="647" idx="2"/>
              <a:endCxn id="654"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656" name="Google Shape;656;p47"/>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Layout Tree</a:t>
              </a:r>
              <a:endParaRPr/>
            </a:p>
          </p:txBody>
        </p:sp>
      </p:grpSp>
      <p:grpSp>
        <p:nvGrpSpPr>
          <p:cNvPr id="657" name="Google Shape;657;p47"/>
          <p:cNvGrpSpPr/>
          <p:nvPr/>
        </p:nvGrpSpPr>
        <p:grpSpPr>
          <a:xfrm>
            <a:off x="5454650" y="1242463"/>
            <a:ext cx="2232000" cy="2658570"/>
            <a:chOff x="4946575" y="1242463"/>
            <a:chExt cx="2232000" cy="2658570"/>
          </a:xfrm>
        </p:grpSpPr>
        <p:sp>
          <p:nvSpPr>
            <p:cNvPr id="658" name="Google Shape;658;p47"/>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659" name="Google Shape;659;p47"/>
            <p:cNvSpPr/>
            <p:nvPr/>
          </p:nvSpPr>
          <p:spPr>
            <a:xfrm>
              <a:off x="5681114" y="3138133"/>
              <a:ext cx="7629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660" name="Google Shape;660;p47"/>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Root Graphics Buffer</a:t>
              </a:r>
              <a:endParaRPr/>
            </a:p>
          </p:txBody>
        </p:sp>
        <p:sp>
          <p:nvSpPr>
            <p:cNvPr id="661" name="Google Shape;661;p47"/>
            <p:cNvSpPr txBox="1"/>
            <p:nvPr/>
          </p:nvSpPr>
          <p:spPr>
            <a:xfrm>
              <a:off x="494657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Scrolling Graphics Buffer</a:t>
              </a:r>
              <a:endParaRPr/>
            </a:p>
          </p:txBody>
        </p:sp>
        <p:sp>
          <p:nvSpPr>
            <p:cNvPr id="662" name="Google Shape;662;p47"/>
            <p:cNvSpPr txBox="1"/>
            <p:nvPr/>
          </p:nvSpPr>
          <p:spPr>
            <a:xfrm>
              <a:off x="4946575" y="1835200"/>
              <a:ext cx="12918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200"/>
                <a:t>[text a][text b]</a:t>
              </a:r>
              <a:endParaRPr sz="1200"/>
            </a:p>
          </p:txBody>
        </p:sp>
        <p:sp>
          <p:nvSpPr>
            <p:cNvPr id="663" name="Google Shape;663;p47"/>
            <p:cNvSpPr txBox="1"/>
            <p:nvPr/>
          </p:nvSpPr>
          <p:spPr>
            <a:xfrm>
              <a:off x="5681125" y="31381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200"/>
                <a:t>[face]</a:t>
              </a:r>
              <a:endParaRPr sz="1200"/>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Google Shape;668;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Current compositing architecture</a:t>
            </a:r>
            <a:endParaRPr/>
          </a:p>
        </p:txBody>
      </p:sp>
      <p:sp>
        <p:nvSpPr>
          <p:cNvPr id="669" name="Google Shape;669;p48"/>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670" name="Google Shape;670;p48"/>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671" name="Google Shape;671;p48"/>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672" name="Google Shape;672;p48"/>
          <p:cNvSpPr/>
          <p:nvPr/>
        </p:nvSpPr>
        <p:spPr>
          <a:xfrm>
            <a:off x="462937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673" name="Google Shape;673;p48"/>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674" name="Google Shape;674;p48"/>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675" name="Google Shape;675;p48"/>
          <p:cNvGrpSpPr/>
          <p:nvPr/>
        </p:nvGrpSpPr>
        <p:grpSpPr>
          <a:xfrm>
            <a:off x="1306050" y="1385038"/>
            <a:ext cx="2501539" cy="2020599"/>
            <a:chOff x="2301200" y="1379900"/>
            <a:chExt cx="2501539" cy="2020599"/>
          </a:xfrm>
        </p:grpSpPr>
        <p:sp>
          <p:nvSpPr>
            <p:cNvPr id="676" name="Google Shape;676;p48"/>
            <p:cNvSpPr/>
            <p:nvPr/>
          </p:nvSpPr>
          <p:spPr>
            <a:xfrm>
              <a:off x="3214509" y="1977200"/>
              <a:ext cx="674700" cy="550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html</a:t>
              </a:r>
              <a:endParaRPr/>
            </a:p>
          </p:txBody>
        </p:sp>
        <p:sp>
          <p:nvSpPr>
            <p:cNvPr id="677" name="Google Shape;677;p48"/>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a</a:t>
              </a:r>
              <a:endParaRPr/>
            </a:p>
          </p:txBody>
        </p:sp>
        <p:cxnSp>
          <p:nvCxnSpPr>
            <p:cNvPr id="678" name="Google Shape;678;p48"/>
            <p:cNvCxnSpPr>
              <a:stCxn id="676" idx="2"/>
              <a:endCxn id="677"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679" name="Google Shape;679;p48"/>
            <p:cNvCxnSpPr>
              <a:stCxn id="676" idx="2"/>
              <a:endCxn id="680"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681" name="Google Shape;681;p48"/>
            <p:cNvCxnSpPr>
              <a:stCxn id="676" idx="2"/>
              <a:endCxn id="682"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680" name="Google Shape;680;p48"/>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b</a:t>
              </a:r>
              <a:endParaRPr/>
            </a:p>
          </p:txBody>
        </p:sp>
        <p:sp>
          <p:nvSpPr>
            <p:cNvPr id="682" name="Google Shape;682;p48"/>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face</a:t>
              </a:r>
              <a:endParaRPr/>
            </a:p>
          </p:txBody>
        </p:sp>
        <p:sp>
          <p:nvSpPr>
            <p:cNvPr id="683" name="Google Shape;683;p48"/>
            <p:cNvSpPr/>
            <p:nvPr/>
          </p:nvSpPr>
          <p:spPr>
            <a:xfrm>
              <a:off x="4197939"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d</a:t>
              </a:r>
              <a:endParaRPr/>
            </a:p>
          </p:txBody>
        </p:sp>
        <p:cxnSp>
          <p:nvCxnSpPr>
            <p:cNvPr id="684" name="Google Shape;684;p48"/>
            <p:cNvCxnSpPr>
              <a:stCxn id="676" idx="2"/>
              <a:endCxn id="683" idx="0"/>
            </p:cNvCxnSpPr>
            <p:nvPr/>
          </p:nvCxnSpPr>
          <p:spPr>
            <a:xfrm>
              <a:off x="3551859" y="2527400"/>
              <a:ext cx="948600" cy="322800"/>
            </a:xfrm>
            <a:prstGeom prst="straightConnector1">
              <a:avLst/>
            </a:prstGeom>
            <a:noFill/>
            <a:ln cap="flat" cmpd="sng" w="19050">
              <a:solidFill>
                <a:schemeClr val="dk2"/>
              </a:solidFill>
              <a:prstDash val="solid"/>
              <a:round/>
              <a:headEnd len="med" w="med" type="none"/>
              <a:tailEnd len="med" w="med" type="none"/>
            </a:ln>
          </p:spPr>
        </p:cxnSp>
        <p:sp>
          <p:nvSpPr>
            <p:cNvPr id="685" name="Google Shape;685;p48"/>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Layout Tree</a:t>
              </a:r>
              <a:endParaRPr/>
            </a:p>
          </p:txBody>
        </p:sp>
      </p:grpSp>
      <p:grpSp>
        <p:nvGrpSpPr>
          <p:cNvPr id="686" name="Google Shape;686;p48"/>
          <p:cNvGrpSpPr/>
          <p:nvPr/>
        </p:nvGrpSpPr>
        <p:grpSpPr>
          <a:xfrm>
            <a:off x="5454650" y="1242463"/>
            <a:ext cx="2232000" cy="2658570"/>
            <a:chOff x="5454650" y="1242463"/>
            <a:chExt cx="2232000" cy="2658570"/>
          </a:xfrm>
        </p:grpSpPr>
        <p:sp>
          <p:nvSpPr>
            <p:cNvPr id="687" name="Google Shape;687;p48"/>
            <p:cNvSpPr/>
            <p:nvPr/>
          </p:nvSpPr>
          <p:spPr>
            <a:xfrm>
              <a:off x="5454650"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688" name="Google Shape;688;p48"/>
            <p:cNvSpPr/>
            <p:nvPr/>
          </p:nvSpPr>
          <p:spPr>
            <a:xfrm>
              <a:off x="6189189" y="3138133"/>
              <a:ext cx="7629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689" name="Google Shape;689;p48"/>
            <p:cNvSpPr txBox="1"/>
            <p:nvPr/>
          </p:nvSpPr>
          <p:spPr>
            <a:xfrm>
              <a:off x="5454650"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Root Graphics Buffer</a:t>
              </a:r>
              <a:endParaRPr/>
            </a:p>
          </p:txBody>
        </p:sp>
        <p:sp>
          <p:nvSpPr>
            <p:cNvPr id="690" name="Google Shape;690;p48"/>
            <p:cNvSpPr txBox="1"/>
            <p:nvPr/>
          </p:nvSpPr>
          <p:spPr>
            <a:xfrm>
              <a:off x="5454650"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Scrolling Graphics Buffer</a:t>
              </a:r>
              <a:endParaRPr/>
            </a:p>
          </p:txBody>
        </p:sp>
        <p:sp>
          <p:nvSpPr>
            <p:cNvPr id="691" name="Google Shape;691;p48"/>
            <p:cNvSpPr txBox="1"/>
            <p:nvPr/>
          </p:nvSpPr>
          <p:spPr>
            <a:xfrm>
              <a:off x="5454650" y="1835200"/>
              <a:ext cx="12918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200"/>
                <a:t>[text a][text b]</a:t>
              </a:r>
              <a:endParaRPr sz="1200"/>
            </a:p>
          </p:txBody>
        </p:sp>
        <p:sp>
          <p:nvSpPr>
            <p:cNvPr id="692" name="Google Shape;692;p48"/>
            <p:cNvSpPr txBox="1"/>
            <p:nvPr/>
          </p:nvSpPr>
          <p:spPr>
            <a:xfrm>
              <a:off x="6923750" y="1835375"/>
              <a:ext cx="762900" cy="76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zh-CN" sz="1200"/>
                <a:t>[text d]</a:t>
              </a:r>
              <a:endParaRPr sz="1200"/>
            </a:p>
          </p:txBody>
        </p:sp>
        <p:sp>
          <p:nvSpPr>
            <p:cNvPr id="693" name="Google Shape;693;p48"/>
            <p:cNvSpPr txBox="1"/>
            <p:nvPr/>
          </p:nvSpPr>
          <p:spPr>
            <a:xfrm>
              <a:off x="6189200" y="31381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200"/>
                <a:t>[face]</a:t>
              </a:r>
              <a:endParaRPr sz="1200"/>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7" name="Shape 697"/>
        <p:cNvGrpSpPr/>
        <p:nvPr/>
      </p:nvGrpSpPr>
      <p:grpSpPr>
        <a:xfrm>
          <a:off x="0" y="0"/>
          <a:ext cx="0" cy="0"/>
          <a:chOff x="0" y="0"/>
          <a:chExt cx="0" cy="0"/>
        </a:xfrm>
      </p:grpSpPr>
      <p:sp>
        <p:nvSpPr>
          <p:cNvPr id="698" name="Google Shape;698;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Current compositing architecture</a:t>
            </a:r>
            <a:endParaRPr/>
          </a:p>
        </p:txBody>
      </p:sp>
      <p:sp>
        <p:nvSpPr>
          <p:cNvPr id="699" name="Google Shape;699;p49"/>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700" name="Google Shape;700;p49"/>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701" name="Google Shape;701;p49"/>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702" name="Google Shape;702;p49"/>
          <p:cNvSpPr/>
          <p:nvPr/>
        </p:nvSpPr>
        <p:spPr>
          <a:xfrm>
            <a:off x="462937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703" name="Google Shape;703;p49"/>
          <p:cNvSpPr/>
          <p:nvPr/>
        </p:nvSpPr>
        <p:spPr>
          <a:xfrm>
            <a:off x="615801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704" name="Google Shape;704;p49"/>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705" name="Google Shape;705;p49"/>
          <p:cNvGrpSpPr/>
          <p:nvPr/>
        </p:nvGrpSpPr>
        <p:grpSpPr>
          <a:xfrm>
            <a:off x="1440825" y="1242463"/>
            <a:ext cx="2232000" cy="2658570"/>
            <a:chOff x="4946575" y="1242463"/>
            <a:chExt cx="2232000" cy="2658570"/>
          </a:xfrm>
        </p:grpSpPr>
        <p:sp>
          <p:nvSpPr>
            <p:cNvPr id="706" name="Google Shape;706;p49"/>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707" name="Google Shape;707;p49"/>
            <p:cNvSpPr/>
            <p:nvPr/>
          </p:nvSpPr>
          <p:spPr>
            <a:xfrm>
              <a:off x="5681114" y="3138133"/>
              <a:ext cx="7629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708" name="Google Shape;708;p49"/>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Root Graphics Buffer</a:t>
              </a:r>
              <a:endParaRPr/>
            </a:p>
          </p:txBody>
        </p:sp>
        <p:sp>
          <p:nvSpPr>
            <p:cNvPr id="709" name="Google Shape;709;p49"/>
            <p:cNvSpPr txBox="1"/>
            <p:nvPr/>
          </p:nvSpPr>
          <p:spPr>
            <a:xfrm>
              <a:off x="494657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Scrolling Graphics Buffer</a:t>
              </a:r>
              <a:endParaRPr/>
            </a:p>
          </p:txBody>
        </p:sp>
        <p:sp>
          <p:nvSpPr>
            <p:cNvPr id="710" name="Google Shape;710;p49"/>
            <p:cNvSpPr txBox="1"/>
            <p:nvPr/>
          </p:nvSpPr>
          <p:spPr>
            <a:xfrm>
              <a:off x="4946575" y="1835200"/>
              <a:ext cx="12918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200"/>
                <a:t>[text a][text b]</a:t>
              </a:r>
              <a:endParaRPr sz="1200"/>
            </a:p>
          </p:txBody>
        </p:sp>
        <p:sp>
          <p:nvSpPr>
            <p:cNvPr id="711" name="Google Shape;711;p49"/>
            <p:cNvSpPr txBox="1"/>
            <p:nvPr/>
          </p:nvSpPr>
          <p:spPr>
            <a:xfrm>
              <a:off x="6415675" y="1835375"/>
              <a:ext cx="762900" cy="76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zh-CN" sz="1200"/>
                <a:t>[text d]</a:t>
              </a:r>
              <a:endParaRPr sz="1200"/>
            </a:p>
          </p:txBody>
        </p:sp>
        <p:sp>
          <p:nvSpPr>
            <p:cNvPr id="712" name="Google Shape;712;p49"/>
            <p:cNvSpPr txBox="1"/>
            <p:nvPr/>
          </p:nvSpPr>
          <p:spPr>
            <a:xfrm>
              <a:off x="5681125" y="31381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200"/>
                <a:t>[face]</a:t>
              </a:r>
              <a:endParaRPr sz="1200"/>
            </a:p>
          </p:txBody>
        </p:sp>
      </p:grpSp>
      <p:grpSp>
        <p:nvGrpSpPr>
          <p:cNvPr id="713" name="Google Shape;713;p49"/>
          <p:cNvGrpSpPr/>
          <p:nvPr/>
        </p:nvGrpSpPr>
        <p:grpSpPr>
          <a:xfrm>
            <a:off x="5124225" y="4092362"/>
            <a:ext cx="1959000" cy="1087325"/>
            <a:chOff x="5124225" y="4122500"/>
            <a:chExt cx="1959000" cy="1087325"/>
          </a:xfrm>
        </p:grpSpPr>
        <p:cxnSp>
          <p:nvCxnSpPr>
            <p:cNvPr id="714" name="Google Shape;714;p49"/>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715" name="Google Shape;715;p49"/>
            <p:cNvSpPr txBox="1"/>
            <p:nvPr/>
          </p:nvSpPr>
          <p:spPr>
            <a:xfrm>
              <a:off x="5124225" y="4122500"/>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Thread boundary</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Current compositing architecture</a:t>
            </a:r>
            <a:endParaRPr/>
          </a:p>
        </p:txBody>
      </p:sp>
      <p:sp>
        <p:nvSpPr>
          <p:cNvPr id="721" name="Google Shape;721;p50"/>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722" name="Google Shape;722;p50"/>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723" name="Google Shape;723;p50"/>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724" name="Google Shape;724;p50"/>
          <p:cNvSpPr/>
          <p:nvPr/>
        </p:nvSpPr>
        <p:spPr>
          <a:xfrm>
            <a:off x="462937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725" name="Google Shape;725;p50"/>
          <p:cNvSpPr/>
          <p:nvPr/>
        </p:nvSpPr>
        <p:spPr>
          <a:xfrm>
            <a:off x="615801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726" name="Google Shape;726;p50"/>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727" name="Google Shape;727;p50"/>
          <p:cNvGrpSpPr/>
          <p:nvPr/>
        </p:nvGrpSpPr>
        <p:grpSpPr>
          <a:xfrm>
            <a:off x="1440825" y="1242463"/>
            <a:ext cx="2232000" cy="2658570"/>
            <a:chOff x="4946575" y="1242463"/>
            <a:chExt cx="2232000" cy="2658570"/>
          </a:xfrm>
        </p:grpSpPr>
        <p:sp>
          <p:nvSpPr>
            <p:cNvPr id="728" name="Google Shape;728;p50"/>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729" name="Google Shape;729;p50"/>
            <p:cNvSpPr/>
            <p:nvPr/>
          </p:nvSpPr>
          <p:spPr>
            <a:xfrm>
              <a:off x="5681114" y="3138133"/>
              <a:ext cx="7629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730" name="Google Shape;730;p50"/>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Root Graphics Buffer</a:t>
              </a:r>
              <a:endParaRPr/>
            </a:p>
          </p:txBody>
        </p:sp>
        <p:sp>
          <p:nvSpPr>
            <p:cNvPr id="731" name="Google Shape;731;p50"/>
            <p:cNvSpPr txBox="1"/>
            <p:nvPr/>
          </p:nvSpPr>
          <p:spPr>
            <a:xfrm>
              <a:off x="494657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Scrolling Graphics Buffer</a:t>
              </a:r>
              <a:endParaRPr/>
            </a:p>
          </p:txBody>
        </p:sp>
        <p:sp>
          <p:nvSpPr>
            <p:cNvPr id="732" name="Google Shape;732;p50"/>
            <p:cNvSpPr txBox="1"/>
            <p:nvPr/>
          </p:nvSpPr>
          <p:spPr>
            <a:xfrm>
              <a:off x="4946575" y="1835200"/>
              <a:ext cx="12918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200"/>
                <a:t>[text a][text b]</a:t>
              </a:r>
              <a:endParaRPr sz="1200"/>
            </a:p>
          </p:txBody>
        </p:sp>
        <p:sp>
          <p:nvSpPr>
            <p:cNvPr id="733" name="Google Shape;733;p50"/>
            <p:cNvSpPr txBox="1"/>
            <p:nvPr/>
          </p:nvSpPr>
          <p:spPr>
            <a:xfrm>
              <a:off x="6415675" y="1835375"/>
              <a:ext cx="762900" cy="76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zh-CN" sz="1200"/>
                <a:t>[text d]</a:t>
              </a:r>
              <a:endParaRPr sz="1200"/>
            </a:p>
          </p:txBody>
        </p:sp>
        <p:sp>
          <p:nvSpPr>
            <p:cNvPr id="734" name="Google Shape;734;p50"/>
            <p:cNvSpPr txBox="1"/>
            <p:nvPr/>
          </p:nvSpPr>
          <p:spPr>
            <a:xfrm>
              <a:off x="5681125" y="31381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200"/>
                <a:t>[face]</a:t>
              </a:r>
              <a:endParaRPr sz="1200"/>
            </a:p>
          </p:txBody>
        </p:sp>
      </p:grpSp>
      <p:grpSp>
        <p:nvGrpSpPr>
          <p:cNvPr id="735" name="Google Shape;735;p50"/>
          <p:cNvGrpSpPr/>
          <p:nvPr/>
        </p:nvGrpSpPr>
        <p:grpSpPr>
          <a:xfrm>
            <a:off x="5454650" y="1242463"/>
            <a:ext cx="2232000" cy="2658570"/>
            <a:chOff x="5109025" y="1242463"/>
            <a:chExt cx="2232000" cy="2658570"/>
          </a:xfrm>
        </p:grpSpPr>
        <p:sp>
          <p:nvSpPr>
            <p:cNvPr id="736" name="Google Shape;736;p50"/>
            <p:cNvSpPr/>
            <p:nvPr/>
          </p:nvSpPr>
          <p:spPr>
            <a:xfrm>
              <a:off x="5109025" y="1835188"/>
              <a:ext cx="22320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737" name="Google Shape;737;p50"/>
            <p:cNvSpPr/>
            <p:nvPr/>
          </p:nvSpPr>
          <p:spPr>
            <a:xfrm>
              <a:off x="5843564" y="3138133"/>
              <a:ext cx="7629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738" name="Google Shape;738;p50"/>
            <p:cNvSpPr txBox="1"/>
            <p:nvPr/>
          </p:nvSpPr>
          <p:spPr>
            <a:xfrm>
              <a:off x="510902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Root Graphics Buffer</a:t>
              </a:r>
              <a:endParaRPr/>
            </a:p>
          </p:txBody>
        </p:sp>
        <p:sp>
          <p:nvSpPr>
            <p:cNvPr id="739" name="Google Shape;739;p50"/>
            <p:cNvSpPr txBox="1"/>
            <p:nvPr/>
          </p:nvSpPr>
          <p:spPr>
            <a:xfrm>
              <a:off x="510902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Scrolling Graphics Buffer</a:t>
              </a:r>
              <a:endParaRPr/>
            </a:p>
          </p:txBody>
        </p:sp>
        <p:sp>
          <p:nvSpPr>
            <p:cNvPr id="740" name="Google Shape;740;p50"/>
            <p:cNvSpPr txBox="1"/>
            <p:nvPr/>
          </p:nvSpPr>
          <p:spPr>
            <a:xfrm>
              <a:off x="5109025" y="1835200"/>
              <a:ext cx="10491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800"/>
                <a:t>   a     b</a:t>
              </a:r>
              <a:endParaRPr sz="1800"/>
            </a:p>
          </p:txBody>
        </p:sp>
        <p:sp>
          <p:nvSpPr>
            <p:cNvPr id="741" name="Google Shape;741;p50"/>
            <p:cNvSpPr txBox="1"/>
            <p:nvPr/>
          </p:nvSpPr>
          <p:spPr>
            <a:xfrm>
              <a:off x="6578125" y="183537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t>d </a:t>
              </a:r>
              <a:endParaRPr sz="1800"/>
            </a:p>
          </p:txBody>
        </p:sp>
        <p:pic>
          <p:nvPicPr>
            <p:cNvPr id="742" name="Google Shape;742;p50"/>
            <p:cNvPicPr preferRelativeResize="0"/>
            <p:nvPr/>
          </p:nvPicPr>
          <p:blipFill>
            <a:blip r:embed="rId3">
              <a:alphaModFix/>
            </a:blip>
            <a:stretch>
              <a:fillRect/>
            </a:stretch>
          </p:blipFill>
          <p:spPr>
            <a:xfrm>
              <a:off x="5991825" y="3293113"/>
              <a:ext cx="466412" cy="466425"/>
            </a:xfrm>
            <a:prstGeom prst="rect">
              <a:avLst/>
            </a:prstGeom>
            <a:noFill/>
            <a:ln>
              <a:noFill/>
            </a:ln>
          </p:spPr>
        </p:pic>
      </p:grpSp>
      <p:grpSp>
        <p:nvGrpSpPr>
          <p:cNvPr id="743" name="Google Shape;743;p50"/>
          <p:cNvGrpSpPr/>
          <p:nvPr/>
        </p:nvGrpSpPr>
        <p:grpSpPr>
          <a:xfrm>
            <a:off x="5124225" y="4092362"/>
            <a:ext cx="1959000" cy="1087325"/>
            <a:chOff x="5124225" y="4122500"/>
            <a:chExt cx="1959000" cy="1087325"/>
          </a:xfrm>
        </p:grpSpPr>
        <p:cxnSp>
          <p:nvCxnSpPr>
            <p:cNvPr id="744" name="Google Shape;744;p50"/>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745" name="Google Shape;745;p50"/>
            <p:cNvSpPr txBox="1"/>
            <p:nvPr/>
          </p:nvSpPr>
          <p:spPr>
            <a:xfrm>
              <a:off x="5124225" y="4122500"/>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Thread boundary</a:t>
              </a: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sp>
        <p:nvSpPr>
          <p:cNvPr id="750" name="Google Shape;750;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Current compositing architecture</a:t>
            </a:r>
            <a:endParaRPr/>
          </a:p>
        </p:txBody>
      </p:sp>
      <p:sp>
        <p:nvSpPr>
          <p:cNvPr id="751" name="Google Shape;751;p51"/>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752" name="Google Shape;752;p51"/>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753" name="Google Shape;753;p51"/>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754" name="Google Shape;754;p51"/>
          <p:cNvSpPr/>
          <p:nvPr/>
        </p:nvSpPr>
        <p:spPr>
          <a:xfrm>
            <a:off x="462937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755" name="Google Shape;755;p51"/>
          <p:cNvSpPr/>
          <p:nvPr/>
        </p:nvSpPr>
        <p:spPr>
          <a:xfrm>
            <a:off x="615801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756" name="Google Shape;756;p51"/>
          <p:cNvSpPr/>
          <p:nvPr/>
        </p:nvSpPr>
        <p:spPr>
          <a:xfrm>
            <a:off x="768665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757" name="Google Shape;757;p51"/>
          <p:cNvGrpSpPr/>
          <p:nvPr/>
        </p:nvGrpSpPr>
        <p:grpSpPr>
          <a:xfrm>
            <a:off x="1432575" y="1242463"/>
            <a:ext cx="2232000" cy="2658570"/>
            <a:chOff x="5109025" y="1242463"/>
            <a:chExt cx="2232000" cy="2658570"/>
          </a:xfrm>
        </p:grpSpPr>
        <p:sp>
          <p:nvSpPr>
            <p:cNvPr id="758" name="Google Shape;758;p51"/>
            <p:cNvSpPr/>
            <p:nvPr/>
          </p:nvSpPr>
          <p:spPr>
            <a:xfrm>
              <a:off x="5109025" y="1835188"/>
              <a:ext cx="22320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759" name="Google Shape;759;p51"/>
            <p:cNvSpPr/>
            <p:nvPr/>
          </p:nvSpPr>
          <p:spPr>
            <a:xfrm>
              <a:off x="5843564" y="3138133"/>
              <a:ext cx="7629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760" name="Google Shape;760;p51"/>
            <p:cNvSpPr txBox="1"/>
            <p:nvPr/>
          </p:nvSpPr>
          <p:spPr>
            <a:xfrm>
              <a:off x="510902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Root Graphics Buffer</a:t>
              </a:r>
              <a:endParaRPr/>
            </a:p>
          </p:txBody>
        </p:sp>
        <p:sp>
          <p:nvSpPr>
            <p:cNvPr id="761" name="Google Shape;761;p51"/>
            <p:cNvSpPr txBox="1"/>
            <p:nvPr/>
          </p:nvSpPr>
          <p:spPr>
            <a:xfrm>
              <a:off x="510902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Scrolling Graphics Buffer</a:t>
              </a:r>
              <a:endParaRPr/>
            </a:p>
          </p:txBody>
        </p:sp>
        <p:sp>
          <p:nvSpPr>
            <p:cNvPr id="762" name="Google Shape;762;p51"/>
            <p:cNvSpPr txBox="1"/>
            <p:nvPr/>
          </p:nvSpPr>
          <p:spPr>
            <a:xfrm>
              <a:off x="5109025" y="1835200"/>
              <a:ext cx="10491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800"/>
                <a:t>   a     b</a:t>
              </a:r>
              <a:endParaRPr sz="1800"/>
            </a:p>
          </p:txBody>
        </p:sp>
        <p:sp>
          <p:nvSpPr>
            <p:cNvPr id="763" name="Google Shape;763;p51"/>
            <p:cNvSpPr txBox="1"/>
            <p:nvPr/>
          </p:nvSpPr>
          <p:spPr>
            <a:xfrm>
              <a:off x="6578125" y="183537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t>d </a:t>
              </a:r>
              <a:endParaRPr sz="1800"/>
            </a:p>
          </p:txBody>
        </p:sp>
        <p:pic>
          <p:nvPicPr>
            <p:cNvPr id="764" name="Google Shape;764;p51"/>
            <p:cNvPicPr preferRelativeResize="0"/>
            <p:nvPr/>
          </p:nvPicPr>
          <p:blipFill>
            <a:blip r:embed="rId3">
              <a:alphaModFix/>
            </a:blip>
            <a:stretch>
              <a:fillRect/>
            </a:stretch>
          </p:blipFill>
          <p:spPr>
            <a:xfrm>
              <a:off x="5991825" y="3293113"/>
              <a:ext cx="466412" cy="466425"/>
            </a:xfrm>
            <a:prstGeom prst="rect">
              <a:avLst/>
            </a:prstGeom>
            <a:noFill/>
            <a:ln>
              <a:noFill/>
            </a:ln>
          </p:spPr>
        </p:pic>
      </p:grpSp>
      <p:grpSp>
        <p:nvGrpSpPr>
          <p:cNvPr id="765" name="Google Shape;765;p51"/>
          <p:cNvGrpSpPr/>
          <p:nvPr/>
        </p:nvGrpSpPr>
        <p:grpSpPr>
          <a:xfrm>
            <a:off x="5124225" y="4092362"/>
            <a:ext cx="1959000" cy="1087325"/>
            <a:chOff x="5124225" y="4122500"/>
            <a:chExt cx="1959000" cy="1087325"/>
          </a:xfrm>
        </p:grpSpPr>
        <p:cxnSp>
          <p:nvCxnSpPr>
            <p:cNvPr id="766" name="Google Shape;766;p51"/>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767" name="Google Shape;767;p51"/>
            <p:cNvSpPr txBox="1"/>
            <p:nvPr/>
          </p:nvSpPr>
          <p:spPr>
            <a:xfrm>
              <a:off x="5124225" y="4122500"/>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Thread boundary</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87" name="Google Shape;87;p16"/>
          <p:cNvSpPr/>
          <p:nvPr/>
        </p:nvSpPr>
        <p:spPr>
          <a:xfrm>
            <a:off x="7991239"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composite</a:t>
            </a:r>
            <a:endParaRPr sz="1100">
              <a:solidFill>
                <a:srgbClr val="B7B7B7"/>
              </a:solidFill>
            </a:endParaRPr>
          </a:p>
        </p:txBody>
      </p:sp>
      <p:sp>
        <p:nvSpPr>
          <p:cNvPr id="88" name="Google Shape;88;p16"/>
          <p:cNvSpPr/>
          <p:nvPr/>
        </p:nvSpPr>
        <p:spPr>
          <a:xfrm>
            <a:off x="687598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raster</a:t>
            </a:r>
            <a:endParaRPr sz="1100">
              <a:solidFill>
                <a:srgbClr val="B7B7B7"/>
              </a:solidFill>
            </a:endParaRPr>
          </a:p>
        </p:txBody>
      </p:sp>
      <p:sp>
        <p:nvSpPr>
          <p:cNvPr id="89" name="Google Shape;89;p16"/>
          <p:cNvSpPr/>
          <p:nvPr/>
        </p:nvSpPr>
        <p:spPr>
          <a:xfrm>
            <a:off x="5760735"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paint</a:t>
            </a:r>
            <a:endParaRPr sz="1100"/>
          </a:p>
        </p:txBody>
      </p:sp>
      <p:sp>
        <p:nvSpPr>
          <p:cNvPr id="90" name="Google Shape;90;p16"/>
          <p:cNvSpPr/>
          <p:nvPr/>
        </p:nvSpPr>
        <p:spPr>
          <a:xfrm>
            <a:off x="4645483"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compositing</a:t>
            </a:r>
            <a:endParaRPr sz="1100"/>
          </a:p>
          <a:p>
            <a:pPr indent="0" lvl="0" marL="0" rtl="0" algn="ctr">
              <a:spcBef>
                <a:spcPts val="0"/>
              </a:spcBef>
              <a:spcAft>
                <a:spcPts val="0"/>
              </a:spcAft>
              <a:buNone/>
            </a:pPr>
            <a:r>
              <a:rPr lang="zh-CN" sz="1100"/>
              <a:t>setup</a:t>
            </a:r>
            <a:endParaRPr sz="1100"/>
          </a:p>
        </p:txBody>
      </p:sp>
      <p:sp>
        <p:nvSpPr>
          <p:cNvPr id="91" name="Google Shape;91;p16"/>
          <p:cNvSpPr/>
          <p:nvPr/>
        </p:nvSpPr>
        <p:spPr>
          <a:xfrm>
            <a:off x="3530231"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layout</a:t>
            </a:r>
            <a:endParaRPr sz="1100"/>
          </a:p>
        </p:txBody>
      </p:sp>
      <p:sp>
        <p:nvSpPr>
          <p:cNvPr id="92" name="Google Shape;92;p16"/>
          <p:cNvSpPr/>
          <p:nvPr/>
        </p:nvSpPr>
        <p:spPr>
          <a:xfrm>
            <a:off x="2414979"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style</a:t>
            </a:r>
            <a:endParaRPr sz="1100"/>
          </a:p>
        </p:txBody>
      </p:sp>
      <p:sp>
        <p:nvSpPr>
          <p:cNvPr id="93" name="Google Shape;93;p16"/>
          <p:cNvSpPr/>
          <p:nvPr/>
        </p:nvSpPr>
        <p:spPr>
          <a:xfrm>
            <a:off x="129972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parse</a:t>
            </a:r>
            <a:endParaRPr sz="1100">
              <a:solidFill>
                <a:srgbClr val="B7B7B7"/>
              </a:solidFill>
            </a:endParaRPr>
          </a:p>
        </p:txBody>
      </p:sp>
      <p:grpSp>
        <p:nvGrpSpPr>
          <p:cNvPr id="94" name="Google Shape;94;p16"/>
          <p:cNvGrpSpPr/>
          <p:nvPr/>
        </p:nvGrpSpPr>
        <p:grpSpPr>
          <a:xfrm>
            <a:off x="184475" y="3663675"/>
            <a:ext cx="1008600" cy="1130850"/>
            <a:chOff x="184475" y="2751300"/>
            <a:chExt cx="1008600" cy="1507800"/>
          </a:xfrm>
        </p:grpSpPr>
        <p:sp>
          <p:nvSpPr>
            <p:cNvPr id="95" name="Google Shape;95;p16"/>
            <p:cNvSpPr/>
            <p:nvPr/>
          </p:nvSpPr>
          <p:spPr>
            <a:xfrm>
              <a:off x="184475" y="32847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script</a:t>
              </a:r>
              <a:endParaRPr sz="1100">
                <a:solidFill>
                  <a:srgbClr val="B7B7B7"/>
                </a:solidFill>
              </a:endParaRPr>
            </a:p>
          </p:txBody>
        </p:sp>
        <p:sp>
          <p:nvSpPr>
            <p:cNvPr id="96" name="Google Shape;96;p16"/>
            <p:cNvSpPr/>
            <p:nvPr/>
          </p:nvSpPr>
          <p:spPr>
            <a:xfrm>
              <a:off x="184475" y="27513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network</a:t>
              </a:r>
              <a:endParaRPr sz="1100">
                <a:solidFill>
                  <a:srgbClr val="B7B7B7"/>
                </a:solidFill>
              </a:endParaRPr>
            </a:p>
          </p:txBody>
        </p:sp>
        <p:sp>
          <p:nvSpPr>
            <p:cNvPr id="97" name="Google Shape;97;p16"/>
            <p:cNvSpPr/>
            <p:nvPr/>
          </p:nvSpPr>
          <p:spPr>
            <a:xfrm>
              <a:off x="184475" y="38181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input</a:t>
              </a:r>
              <a:endParaRPr sz="1100">
                <a:solidFill>
                  <a:srgbClr val="B7B7B7"/>
                </a:solidFill>
              </a:endParaRPr>
            </a:p>
          </p:txBody>
        </p:sp>
      </p:grpSp>
      <p:sp>
        <p:nvSpPr>
          <p:cNvPr id="98" name="Google Shape;9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pic>
        <p:nvPicPr>
          <p:cNvPr id="99" name="Google Shape;99;p16"/>
          <p:cNvPicPr preferRelativeResize="0"/>
          <p:nvPr/>
        </p:nvPicPr>
        <p:blipFill>
          <a:blip r:embed="rId3">
            <a:alphaModFix/>
          </a:blip>
          <a:stretch>
            <a:fillRect/>
          </a:stretch>
        </p:blipFill>
        <p:spPr>
          <a:xfrm>
            <a:off x="1709438" y="430800"/>
            <a:ext cx="5725127" cy="314262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1" name="Shape 771"/>
        <p:cNvGrpSpPr/>
        <p:nvPr/>
      </p:nvGrpSpPr>
      <p:grpSpPr>
        <a:xfrm>
          <a:off x="0" y="0"/>
          <a:ext cx="0" cy="0"/>
          <a:chOff x="0" y="0"/>
          <a:chExt cx="0" cy="0"/>
        </a:xfrm>
      </p:grpSpPr>
      <p:sp>
        <p:nvSpPr>
          <p:cNvPr id="772" name="Google Shape;772;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Current compositing architecture</a:t>
            </a:r>
            <a:endParaRPr/>
          </a:p>
        </p:txBody>
      </p:sp>
      <p:sp>
        <p:nvSpPr>
          <p:cNvPr id="773" name="Google Shape;773;p52"/>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774" name="Google Shape;774;p52"/>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775" name="Google Shape;775;p52"/>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776" name="Google Shape;776;p52"/>
          <p:cNvSpPr/>
          <p:nvPr/>
        </p:nvSpPr>
        <p:spPr>
          <a:xfrm>
            <a:off x="462937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777" name="Google Shape;777;p52"/>
          <p:cNvSpPr/>
          <p:nvPr/>
        </p:nvSpPr>
        <p:spPr>
          <a:xfrm>
            <a:off x="615801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778" name="Google Shape;778;p52"/>
          <p:cNvSpPr/>
          <p:nvPr/>
        </p:nvSpPr>
        <p:spPr>
          <a:xfrm>
            <a:off x="768665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779" name="Google Shape;779;p52"/>
          <p:cNvGrpSpPr/>
          <p:nvPr/>
        </p:nvGrpSpPr>
        <p:grpSpPr>
          <a:xfrm>
            <a:off x="1432575" y="1242463"/>
            <a:ext cx="2232000" cy="2658570"/>
            <a:chOff x="5109025" y="1242463"/>
            <a:chExt cx="2232000" cy="2658570"/>
          </a:xfrm>
        </p:grpSpPr>
        <p:sp>
          <p:nvSpPr>
            <p:cNvPr id="780" name="Google Shape;780;p52"/>
            <p:cNvSpPr/>
            <p:nvPr/>
          </p:nvSpPr>
          <p:spPr>
            <a:xfrm>
              <a:off x="5109025" y="1835188"/>
              <a:ext cx="22320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781" name="Google Shape;781;p52"/>
            <p:cNvSpPr/>
            <p:nvPr/>
          </p:nvSpPr>
          <p:spPr>
            <a:xfrm>
              <a:off x="5843564" y="3138133"/>
              <a:ext cx="7629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782" name="Google Shape;782;p52"/>
            <p:cNvSpPr txBox="1"/>
            <p:nvPr/>
          </p:nvSpPr>
          <p:spPr>
            <a:xfrm>
              <a:off x="510902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Root Graphics Buffer</a:t>
              </a:r>
              <a:endParaRPr/>
            </a:p>
          </p:txBody>
        </p:sp>
        <p:sp>
          <p:nvSpPr>
            <p:cNvPr id="783" name="Google Shape;783;p52"/>
            <p:cNvSpPr txBox="1"/>
            <p:nvPr/>
          </p:nvSpPr>
          <p:spPr>
            <a:xfrm>
              <a:off x="510902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Scrolling Graphics Buffer</a:t>
              </a:r>
              <a:endParaRPr/>
            </a:p>
          </p:txBody>
        </p:sp>
        <p:sp>
          <p:nvSpPr>
            <p:cNvPr id="784" name="Google Shape;784;p52"/>
            <p:cNvSpPr txBox="1"/>
            <p:nvPr/>
          </p:nvSpPr>
          <p:spPr>
            <a:xfrm>
              <a:off x="5109025" y="1835200"/>
              <a:ext cx="10491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800"/>
                <a:t>   a     b</a:t>
              </a:r>
              <a:endParaRPr sz="1800"/>
            </a:p>
          </p:txBody>
        </p:sp>
        <p:sp>
          <p:nvSpPr>
            <p:cNvPr id="785" name="Google Shape;785;p52"/>
            <p:cNvSpPr txBox="1"/>
            <p:nvPr/>
          </p:nvSpPr>
          <p:spPr>
            <a:xfrm>
              <a:off x="6578125" y="183537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t>d </a:t>
              </a:r>
              <a:endParaRPr sz="1800"/>
            </a:p>
          </p:txBody>
        </p:sp>
        <p:pic>
          <p:nvPicPr>
            <p:cNvPr id="786" name="Google Shape;786;p52"/>
            <p:cNvPicPr preferRelativeResize="0"/>
            <p:nvPr/>
          </p:nvPicPr>
          <p:blipFill>
            <a:blip r:embed="rId3">
              <a:alphaModFix/>
            </a:blip>
            <a:stretch>
              <a:fillRect/>
            </a:stretch>
          </p:blipFill>
          <p:spPr>
            <a:xfrm>
              <a:off x="5991825" y="3293113"/>
              <a:ext cx="466412" cy="466425"/>
            </a:xfrm>
            <a:prstGeom prst="rect">
              <a:avLst/>
            </a:prstGeom>
            <a:noFill/>
            <a:ln>
              <a:noFill/>
            </a:ln>
          </p:spPr>
        </p:pic>
      </p:grpSp>
      <p:grpSp>
        <p:nvGrpSpPr>
          <p:cNvPr id="787" name="Google Shape;787;p52"/>
          <p:cNvGrpSpPr/>
          <p:nvPr/>
        </p:nvGrpSpPr>
        <p:grpSpPr>
          <a:xfrm>
            <a:off x="5896725" y="2216200"/>
            <a:ext cx="2232000" cy="763075"/>
            <a:chOff x="5744325" y="2292400"/>
            <a:chExt cx="2232000" cy="763075"/>
          </a:xfrm>
        </p:grpSpPr>
        <p:sp>
          <p:nvSpPr>
            <p:cNvPr id="788" name="Google Shape;788;p52"/>
            <p:cNvSpPr txBox="1"/>
            <p:nvPr/>
          </p:nvSpPr>
          <p:spPr>
            <a:xfrm>
              <a:off x="5744325" y="2292400"/>
              <a:ext cx="10491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800"/>
                <a:t>   a     b</a:t>
              </a:r>
              <a:endParaRPr sz="1800"/>
            </a:p>
          </p:txBody>
        </p:sp>
        <p:sp>
          <p:nvSpPr>
            <p:cNvPr id="789" name="Google Shape;789;p52"/>
            <p:cNvSpPr txBox="1"/>
            <p:nvPr/>
          </p:nvSpPr>
          <p:spPr>
            <a:xfrm>
              <a:off x="7213425" y="229257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t>d </a:t>
              </a:r>
              <a:endParaRPr sz="1800"/>
            </a:p>
          </p:txBody>
        </p:sp>
        <p:pic>
          <p:nvPicPr>
            <p:cNvPr id="790" name="Google Shape;790;p52"/>
            <p:cNvPicPr preferRelativeResize="0"/>
            <p:nvPr/>
          </p:nvPicPr>
          <p:blipFill>
            <a:blip r:embed="rId3">
              <a:alphaModFix/>
            </a:blip>
            <a:stretch>
              <a:fillRect/>
            </a:stretch>
          </p:blipFill>
          <p:spPr>
            <a:xfrm>
              <a:off x="6823879" y="2460258"/>
              <a:ext cx="466412" cy="466425"/>
            </a:xfrm>
            <a:prstGeom prst="rect">
              <a:avLst/>
            </a:prstGeom>
            <a:noFill/>
            <a:ln>
              <a:noFill/>
            </a:ln>
          </p:spPr>
        </p:pic>
      </p:grpSp>
      <p:grpSp>
        <p:nvGrpSpPr>
          <p:cNvPr id="791" name="Google Shape;791;p52"/>
          <p:cNvGrpSpPr/>
          <p:nvPr/>
        </p:nvGrpSpPr>
        <p:grpSpPr>
          <a:xfrm>
            <a:off x="5124225" y="4092362"/>
            <a:ext cx="1959000" cy="1087325"/>
            <a:chOff x="5124225" y="4122500"/>
            <a:chExt cx="1959000" cy="1087325"/>
          </a:xfrm>
        </p:grpSpPr>
        <p:cxnSp>
          <p:nvCxnSpPr>
            <p:cNvPr id="792" name="Google Shape;792;p52"/>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793" name="Google Shape;793;p52"/>
            <p:cNvSpPr txBox="1"/>
            <p:nvPr/>
          </p:nvSpPr>
          <p:spPr>
            <a:xfrm>
              <a:off x="5124225" y="4122500"/>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Thread boundary</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7" name="Shape 797"/>
        <p:cNvGrpSpPr/>
        <p:nvPr/>
      </p:nvGrpSpPr>
      <p:grpSpPr>
        <a:xfrm>
          <a:off x="0" y="0"/>
          <a:ext cx="0" cy="0"/>
          <a:chOff x="0" y="0"/>
          <a:chExt cx="0" cy="0"/>
        </a:xfrm>
      </p:grpSpPr>
      <p:sp>
        <p:nvSpPr>
          <p:cNvPr id="798" name="Google Shape;798;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Current compositing architecture</a:t>
            </a:r>
            <a:endParaRPr/>
          </a:p>
        </p:txBody>
      </p:sp>
      <p:sp>
        <p:nvSpPr>
          <p:cNvPr id="799" name="Google Shape;799;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Compositing</a:t>
            </a:r>
            <a:r>
              <a:rPr lang="zh-CN"/>
              <a:t> restricted to certain layout subtrees</a:t>
            </a:r>
            <a:endParaRPr/>
          </a:p>
          <a:p>
            <a:pPr indent="-317500" lvl="1" marL="914400" rtl="0" algn="l">
              <a:spcBef>
                <a:spcPts val="0"/>
              </a:spcBef>
              <a:spcAft>
                <a:spcPts val="0"/>
              </a:spcAft>
              <a:buSzPts val="1400"/>
              <a:buChar char="○"/>
            </a:pPr>
            <a:r>
              <a:rPr lang="zh-CN"/>
              <a:t>Can not arbitrarily create graphics buffers, leads to the </a:t>
            </a:r>
            <a:r>
              <a:rPr lang="zh-CN" u="sng">
                <a:solidFill>
                  <a:schemeClr val="hlink"/>
                </a:solidFill>
                <a:hlinkClick r:id="rId3"/>
              </a:rPr>
              <a:t>fundamental compositing bug</a:t>
            </a:r>
            <a:br>
              <a:rPr lang="zh-CN"/>
            </a:br>
            <a:endParaRPr/>
          </a:p>
          <a:p>
            <a:pPr indent="-342900" lvl="0" marL="457200" rtl="0" algn="l">
              <a:spcBef>
                <a:spcPts val="0"/>
              </a:spcBef>
              <a:spcAft>
                <a:spcPts val="0"/>
              </a:spcAft>
              <a:buSzPts val="1800"/>
              <a:buChar char="●"/>
            </a:pPr>
            <a:r>
              <a:rPr lang="zh-CN"/>
              <a:t>Compositing setup before paint</a:t>
            </a:r>
            <a:endParaRPr/>
          </a:p>
          <a:p>
            <a:pPr indent="-317500" lvl="1" marL="914400" rtl="0" algn="l">
              <a:spcBef>
                <a:spcPts val="0"/>
              </a:spcBef>
              <a:spcAft>
                <a:spcPts val="0"/>
              </a:spcAft>
              <a:buSzPts val="1400"/>
              <a:buChar char="○"/>
            </a:pPr>
            <a:r>
              <a:rPr lang="zh-CN"/>
              <a:t>Complex to do before paint: duplicate logic</a:t>
            </a:r>
            <a:endParaRPr/>
          </a:p>
          <a:p>
            <a:pPr indent="-317500" lvl="1" marL="914400" rtl="0" algn="l">
              <a:spcBef>
                <a:spcPts val="0"/>
              </a:spcBef>
              <a:spcAft>
                <a:spcPts val="0"/>
              </a:spcAft>
              <a:buSzPts val="1400"/>
              <a:buChar char="○"/>
            </a:pPr>
            <a:r>
              <a:rPr lang="zh-CN"/>
              <a:t>Main thread</a:t>
            </a:r>
            <a:endParaRPr/>
          </a:p>
          <a:p>
            <a:pPr indent="-317500" lvl="2" marL="1371600" rtl="0" algn="l">
              <a:spcBef>
                <a:spcPts val="0"/>
              </a:spcBef>
              <a:spcAft>
                <a:spcPts val="0"/>
              </a:spcAft>
              <a:buSzPts val="1400"/>
              <a:buChar char="■"/>
            </a:pPr>
            <a:r>
              <a:rPr lang="zh-CN"/>
              <a:t>Suboptimal compositing decisions (one extra fullscreen buffer on 5k=60MB)</a:t>
            </a:r>
            <a:endParaRPr/>
          </a:p>
          <a:p>
            <a:pPr indent="-317500" lvl="2" marL="1371600" rtl="0" algn="l">
              <a:spcBef>
                <a:spcPts val="0"/>
              </a:spcBef>
              <a:spcAft>
                <a:spcPts val="0"/>
              </a:spcAft>
              <a:buSzPts val="1400"/>
              <a:buChar char="■"/>
            </a:pPr>
            <a:r>
              <a:rPr lang="zh-CN"/>
              <a:t>Difficult: threaded effects that change paint</a:t>
            </a:r>
            <a:br>
              <a:rPr lang="zh-CN"/>
            </a:br>
            <a:endParaRPr/>
          </a:p>
        </p:txBody>
      </p:sp>
      <p:sp>
        <p:nvSpPr>
          <p:cNvPr id="800" name="Google Shape;800;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4" name="Shape 804"/>
        <p:cNvGrpSpPr/>
        <p:nvPr/>
      </p:nvGrpSpPr>
      <p:grpSpPr>
        <a:xfrm>
          <a:off x="0" y="0"/>
          <a:ext cx="0" cy="0"/>
          <a:chOff x="0" y="0"/>
          <a:chExt cx="0" cy="0"/>
        </a:xfrm>
      </p:grpSpPr>
      <p:sp>
        <p:nvSpPr>
          <p:cNvPr id="805" name="Google Shape;805;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Current compositing architecture</a:t>
            </a:r>
            <a:endParaRPr/>
          </a:p>
        </p:txBody>
      </p:sp>
      <p:sp>
        <p:nvSpPr>
          <p:cNvPr id="806" name="Google Shape;806;p54"/>
          <p:cNvSpPr txBox="1"/>
          <p:nvPr>
            <p:ph idx="1" type="body"/>
          </p:nvPr>
        </p:nvSpPr>
        <p:spPr>
          <a:xfrm>
            <a:off x="311700" y="1152475"/>
            <a:ext cx="8520600" cy="125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Compositing restricted to certain layout subtrees</a:t>
            </a:r>
            <a:endParaRPr/>
          </a:p>
          <a:p>
            <a:pPr indent="-342900" lvl="0" marL="457200" rtl="0" algn="l">
              <a:spcBef>
                <a:spcPts val="0"/>
              </a:spcBef>
              <a:spcAft>
                <a:spcPts val="0"/>
              </a:spcAft>
              <a:buSzPts val="1800"/>
              <a:buChar char="●"/>
            </a:pPr>
            <a:r>
              <a:rPr lang="zh-CN"/>
              <a:t>Compositing setup before paint</a:t>
            </a:r>
            <a:endParaRPr/>
          </a:p>
          <a:p>
            <a:pPr indent="0" lvl="0" marL="0" rtl="0" algn="l">
              <a:spcBef>
                <a:spcPts val="1600"/>
              </a:spcBef>
              <a:spcAft>
                <a:spcPts val="1600"/>
              </a:spcAft>
              <a:buNone/>
            </a:pPr>
            <a:r>
              <a:t/>
            </a:r>
            <a:endParaRPr/>
          </a:p>
        </p:txBody>
      </p:sp>
      <p:sp>
        <p:nvSpPr>
          <p:cNvPr id="807" name="Google Shape;807;p54"/>
          <p:cNvSpPr txBox="1"/>
          <p:nvPr>
            <p:ph type="title"/>
          </p:nvPr>
        </p:nvSpPr>
        <p:spPr>
          <a:xfrm>
            <a:off x="311700" y="2883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New compositing architecture (Slimming Paint)</a:t>
            </a:r>
            <a:endParaRPr/>
          </a:p>
        </p:txBody>
      </p:sp>
      <p:sp>
        <p:nvSpPr>
          <p:cNvPr id="808" name="Google Shape;808;p54"/>
          <p:cNvSpPr txBox="1"/>
          <p:nvPr>
            <p:ph idx="1" type="body"/>
          </p:nvPr>
        </p:nvSpPr>
        <p:spPr>
          <a:xfrm>
            <a:off x="311700" y="3590875"/>
            <a:ext cx="8520600" cy="125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Compositing allowed at any effect boundary</a:t>
            </a:r>
            <a:endParaRPr/>
          </a:p>
          <a:p>
            <a:pPr indent="-342900" lvl="0" marL="457200" rtl="0" algn="l">
              <a:spcBef>
                <a:spcPts val="0"/>
              </a:spcBef>
              <a:spcAft>
                <a:spcPts val="0"/>
              </a:spcAft>
              <a:buSzPts val="1800"/>
              <a:buChar char="●"/>
            </a:pPr>
            <a:r>
              <a:rPr lang="zh-CN"/>
              <a:t>Compositing setup after paint</a:t>
            </a:r>
            <a:endParaRPr/>
          </a:p>
          <a:p>
            <a:pPr indent="0" lvl="0" marL="0" rtl="0" algn="l">
              <a:spcBef>
                <a:spcPts val="1600"/>
              </a:spcBef>
              <a:spcAft>
                <a:spcPts val="1600"/>
              </a:spcAft>
              <a:buNone/>
            </a:pPr>
            <a:r>
              <a:t/>
            </a:r>
            <a:endParaRPr/>
          </a:p>
        </p:txBody>
      </p:sp>
      <p:sp>
        <p:nvSpPr>
          <p:cNvPr id="809" name="Google Shape;809;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3" name="Shape 813"/>
        <p:cNvGrpSpPr/>
        <p:nvPr/>
      </p:nvGrpSpPr>
      <p:grpSpPr>
        <a:xfrm>
          <a:off x="0" y="0"/>
          <a:ext cx="0" cy="0"/>
          <a:chOff x="0" y="0"/>
          <a:chExt cx="0" cy="0"/>
        </a:xfrm>
      </p:grpSpPr>
      <p:sp>
        <p:nvSpPr>
          <p:cNvPr id="814" name="Google Shape;814;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Current compositing architecture</a:t>
            </a:r>
            <a:endParaRPr/>
          </a:p>
        </p:txBody>
      </p:sp>
      <p:sp>
        <p:nvSpPr>
          <p:cNvPr id="815" name="Google Shape;815;p55"/>
          <p:cNvSpPr txBox="1"/>
          <p:nvPr>
            <p:ph idx="1" type="body"/>
          </p:nvPr>
        </p:nvSpPr>
        <p:spPr>
          <a:xfrm>
            <a:off x="311700" y="1152475"/>
            <a:ext cx="8520600" cy="125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Compositing restricted to certain layout subtrees</a:t>
            </a:r>
            <a:endParaRPr/>
          </a:p>
          <a:p>
            <a:pPr indent="-342900" lvl="0" marL="457200" rtl="0" algn="l">
              <a:spcBef>
                <a:spcPts val="0"/>
              </a:spcBef>
              <a:spcAft>
                <a:spcPts val="0"/>
              </a:spcAft>
              <a:buSzPts val="1800"/>
              <a:buChar char="●"/>
            </a:pPr>
            <a:r>
              <a:rPr lang="zh-CN"/>
              <a:t>Compositing setup before paint</a:t>
            </a:r>
            <a:endParaRPr/>
          </a:p>
          <a:p>
            <a:pPr indent="0" lvl="0" marL="0" rtl="0" algn="l">
              <a:spcBef>
                <a:spcPts val="1600"/>
              </a:spcBef>
              <a:spcAft>
                <a:spcPts val="1600"/>
              </a:spcAft>
              <a:buNone/>
            </a:pPr>
            <a:r>
              <a:t/>
            </a:r>
            <a:endParaRPr/>
          </a:p>
        </p:txBody>
      </p:sp>
      <p:sp>
        <p:nvSpPr>
          <p:cNvPr id="816" name="Google Shape;816;p55"/>
          <p:cNvSpPr txBox="1"/>
          <p:nvPr>
            <p:ph type="title"/>
          </p:nvPr>
        </p:nvSpPr>
        <p:spPr>
          <a:xfrm>
            <a:off x="311700" y="2883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New compositing architecture (Slimming Paint)</a:t>
            </a:r>
            <a:endParaRPr/>
          </a:p>
        </p:txBody>
      </p:sp>
      <p:sp>
        <p:nvSpPr>
          <p:cNvPr id="817" name="Google Shape;817;p55"/>
          <p:cNvSpPr txBox="1"/>
          <p:nvPr>
            <p:ph idx="1" type="body"/>
          </p:nvPr>
        </p:nvSpPr>
        <p:spPr>
          <a:xfrm>
            <a:off x="311700" y="3590875"/>
            <a:ext cx="8520600" cy="125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Compositing allowed at any effect boundary</a:t>
            </a:r>
            <a:endParaRPr/>
          </a:p>
          <a:p>
            <a:pPr indent="-342900" lvl="0" marL="457200" rtl="0" algn="l">
              <a:spcBef>
                <a:spcPts val="0"/>
              </a:spcBef>
              <a:spcAft>
                <a:spcPts val="0"/>
              </a:spcAft>
              <a:buSzPts val="1800"/>
              <a:buChar char="●"/>
            </a:pPr>
            <a:r>
              <a:rPr lang="zh-CN"/>
              <a:t>Compositing setup after paint</a:t>
            </a:r>
            <a:endParaRPr/>
          </a:p>
          <a:p>
            <a:pPr indent="0" lvl="0" marL="0" rtl="0" algn="l">
              <a:spcBef>
                <a:spcPts val="1600"/>
              </a:spcBef>
              <a:spcAft>
                <a:spcPts val="1600"/>
              </a:spcAft>
              <a:buNone/>
            </a:pPr>
            <a:r>
              <a:t/>
            </a:r>
            <a:endParaRPr/>
          </a:p>
        </p:txBody>
      </p:sp>
      <p:sp>
        <p:nvSpPr>
          <p:cNvPr id="818" name="Google Shape;818;p55"/>
          <p:cNvSpPr/>
          <p:nvPr/>
        </p:nvSpPr>
        <p:spPr>
          <a:xfrm>
            <a:off x="4167530" y="2154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819" name="Google Shape;819;p55"/>
          <p:cNvSpPr/>
          <p:nvPr/>
        </p:nvSpPr>
        <p:spPr>
          <a:xfrm>
            <a:off x="5696170" y="2154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820" name="Google Shape;820;p55"/>
          <p:cNvSpPr/>
          <p:nvPr/>
        </p:nvSpPr>
        <p:spPr>
          <a:xfrm>
            <a:off x="7224810" y="2154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grpSp>
        <p:nvGrpSpPr>
          <p:cNvPr id="821" name="Google Shape;821;p55"/>
          <p:cNvGrpSpPr/>
          <p:nvPr/>
        </p:nvGrpSpPr>
        <p:grpSpPr>
          <a:xfrm>
            <a:off x="6187938" y="1836850"/>
            <a:ext cx="1959000" cy="885725"/>
            <a:chOff x="5124225" y="4122500"/>
            <a:chExt cx="1959000" cy="885725"/>
          </a:xfrm>
        </p:grpSpPr>
        <p:cxnSp>
          <p:nvCxnSpPr>
            <p:cNvPr id="822" name="Google Shape;822;p55"/>
            <p:cNvCxnSpPr/>
            <p:nvPr/>
          </p:nvCxnSpPr>
          <p:spPr>
            <a:xfrm>
              <a:off x="6103725" y="4416025"/>
              <a:ext cx="0" cy="592200"/>
            </a:xfrm>
            <a:prstGeom prst="straightConnector1">
              <a:avLst/>
            </a:prstGeom>
            <a:noFill/>
            <a:ln cap="flat" cmpd="sng" w="19050">
              <a:solidFill>
                <a:schemeClr val="dk2"/>
              </a:solidFill>
              <a:prstDash val="dash"/>
              <a:round/>
              <a:headEnd len="med" w="med" type="none"/>
              <a:tailEnd len="med" w="med" type="none"/>
            </a:ln>
          </p:spPr>
        </p:cxnSp>
        <p:sp>
          <p:nvSpPr>
            <p:cNvPr id="823" name="Google Shape;823;p55"/>
            <p:cNvSpPr txBox="1"/>
            <p:nvPr/>
          </p:nvSpPr>
          <p:spPr>
            <a:xfrm>
              <a:off x="5124225" y="4122500"/>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Thread boundary</a:t>
              </a:r>
              <a:endParaRPr/>
            </a:p>
          </p:txBody>
        </p:sp>
      </p:grpSp>
      <p:sp>
        <p:nvSpPr>
          <p:cNvPr id="824" name="Google Shape;824;p55"/>
          <p:cNvSpPr/>
          <p:nvPr/>
        </p:nvSpPr>
        <p:spPr>
          <a:xfrm>
            <a:off x="4167530" y="4526600"/>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825" name="Google Shape;825;p55"/>
          <p:cNvSpPr/>
          <p:nvPr/>
        </p:nvSpPr>
        <p:spPr>
          <a:xfrm>
            <a:off x="5696170" y="4526600"/>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826" name="Google Shape;826;p55"/>
          <p:cNvSpPr/>
          <p:nvPr/>
        </p:nvSpPr>
        <p:spPr>
          <a:xfrm>
            <a:off x="7224810" y="4526600"/>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grpSp>
        <p:nvGrpSpPr>
          <p:cNvPr id="827" name="Google Shape;827;p55"/>
          <p:cNvGrpSpPr/>
          <p:nvPr/>
        </p:nvGrpSpPr>
        <p:grpSpPr>
          <a:xfrm>
            <a:off x="4663938" y="4218621"/>
            <a:ext cx="1959000" cy="1087325"/>
            <a:chOff x="5124225" y="4122500"/>
            <a:chExt cx="1959000" cy="1087325"/>
          </a:xfrm>
        </p:grpSpPr>
        <p:cxnSp>
          <p:nvCxnSpPr>
            <p:cNvPr id="828" name="Google Shape;828;p55"/>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829" name="Google Shape;829;p55"/>
            <p:cNvSpPr txBox="1"/>
            <p:nvPr/>
          </p:nvSpPr>
          <p:spPr>
            <a:xfrm>
              <a:off x="5124225" y="4122500"/>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Thread boundary</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Google Shape;834;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New</a:t>
            </a:r>
            <a:r>
              <a:rPr lang="zh-CN"/>
              <a:t> compositing architecture (Slimming Paint)</a:t>
            </a:r>
            <a:endParaRPr/>
          </a:p>
        </p:txBody>
      </p:sp>
      <p:grpSp>
        <p:nvGrpSpPr>
          <p:cNvPr id="835" name="Google Shape;835;p56"/>
          <p:cNvGrpSpPr/>
          <p:nvPr/>
        </p:nvGrpSpPr>
        <p:grpSpPr>
          <a:xfrm>
            <a:off x="100" y="1496600"/>
            <a:ext cx="2501400" cy="2654100"/>
            <a:chOff x="100" y="1496600"/>
            <a:chExt cx="2501400" cy="2654100"/>
          </a:xfrm>
        </p:grpSpPr>
        <p:sp>
          <p:nvSpPr>
            <p:cNvPr id="836" name="Google Shape;836;p56"/>
            <p:cNvSpPr txBox="1"/>
            <p:nvPr/>
          </p:nvSpPr>
          <p:spPr>
            <a:xfrm>
              <a:off x="100" y="1496600"/>
              <a:ext cx="2501400" cy="26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Consolas"/>
                  <a:ea typeface="Consolas"/>
                  <a:cs typeface="Consolas"/>
                  <a:sym typeface="Consolas"/>
                </a:rPr>
                <a:t>&lt;html&gt;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  &lt;div&gt;a&lt;/div&gt;</a:t>
              </a:r>
              <a:endParaRPr>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  &lt;div&gt;b&lt;/div&gt;</a:t>
              </a:r>
              <a:endParaRPr>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  &lt;div&gt;  &lt;/div&gt;</a:t>
              </a:r>
              <a:endParaRPr>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  &lt;div&gt;d&lt;/div&gt;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zh-CN">
                  <a:solidFill>
                    <a:schemeClr val="dk1"/>
                  </a:solidFill>
                  <a:latin typeface="Consolas"/>
                  <a:ea typeface="Consolas"/>
                  <a:cs typeface="Consolas"/>
                  <a:sym typeface="Consolas"/>
                </a:rPr>
                <a:t>  &lt;style&gt;</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zh-CN">
                  <a:solidFill>
                    <a:schemeClr val="dk1"/>
                  </a:solidFill>
                  <a:latin typeface="Consolas"/>
                  <a:ea typeface="Consolas"/>
                  <a:cs typeface="Consolas"/>
                  <a:sym typeface="Consolas"/>
                </a:rPr>
                <a:t>       : scrolls</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zh-CN">
                  <a:solidFill>
                    <a:schemeClr val="dk1"/>
                  </a:solidFill>
                  <a:latin typeface="Consolas"/>
                  <a:ea typeface="Consolas"/>
                  <a:cs typeface="Consolas"/>
                  <a:sym typeface="Consolas"/>
                </a:rPr>
                <a:t>  &lt;/style&gt;</a:t>
              </a:r>
              <a:endParaRPr>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&lt;/html&gt;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pic>
          <p:nvPicPr>
            <p:cNvPr id="837" name="Google Shape;837;p56"/>
            <p:cNvPicPr preferRelativeResize="0"/>
            <p:nvPr/>
          </p:nvPicPr>
          <p:blipFill>
            <a:blip r:embed="rId3">
              <a:alphaModFix/>
            </a:blip>
            <a:stretch>
              <a:fillRect/>
            </a:stretch>
          </p:blipFill>
          <p:spPr>
            <a:xfrm>
              <a:off x="754261" y="2207467"/>
              <a:ext cx="225868" cy="225852"/>
            </a:xfrm>
            <a:prstGeom prst="rect">
              <a:avLst/>
            </a:prstGeom>
            <a:noFill/>
            <a:ln>
              <a:noFill/>
            </a:ln>
          </p:spPr>
        </p:pic>
        <p:pic>
          <p:nvPicPr>
            <p:cNvPr id="838" name="Google Shape;838;p56"/>
            <p:cNvPicPr preferRelativeResize="0"/>
            <p:nvPr/>
          </p:nvPicPr>
          <p:blipFill>
            <a:blip r:embed="rId3">
              <a:alphaModFix/>
            </a:blip>
            <a:stretch>
              <a:fillRect/>
            </a:stretch>
          </p:blipFill>
          <p:spPr>
            <a:xfrm>
              <a:off x="538597" y="3058965"/>
              <a:ext cx="225868" cy="225852"/>
            </a:xfrm>
            <a:prstGeom prst="rect">
              <a:avLst/>
            </a:prstGeom>
            <a:noFill/>
            <a:ln>
              <a:noFill/>
            </a:ln>
          </p:spPr>
        </p:pic>
      </p:grpSp>
      <p:sp>
        <p:nvSpPr>
          <p:cNvPr id="839" name="Google Shape;839;p56"/>
          <p:cNvSpPr/>
          <p:nvPr/>
        </p:nvSpPr>
        <p:spPr>
          <a:xfrm>
            <a:off x="4345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840" name="Google Shape;840;p56"/>
          <p:cNvSpPr/>
          <p:nvPr/>
        </p:nvSpPr>
        <p:spPr>
          <a:xfrm>
            <a:off x="157209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841" name="Google Shape;841;p56"/>
          <p:cNvSpPr/>
          <p:nvPr/>
        </p:nvSpPr>
        <p:spPr>
          <a:xfrm>
            <a:off x="310073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842" name="Google Shape;842;p56"/>
          <p:cNvSpPr/>
          <p:nvPr/>
        </p:nvSpPr>
        <p:spPr>
          <a:xfrm>
            <a:off x="462937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843" name="Google Shape;843;p56"/>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844" name="Google Shape;844;p56"/>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845" name="Google Shape;845;p56"/>
          <p:cNvGrpSpPr/>
          <p:nvPr/>
        </p:nvGrpSpPr>
        <p:grpSpPr>
          <a:xfrm>
            <a:off x="3597138" y="4116450"/>
            <a:ext cx="1959000" cy="1113296"/>
            <a:chOff x="5124225" y="4096529"/>
            <a:chExt cx="1959000" cy="1113296"/>
          </a:xfrm>
        </p:grpSpPr>
        <p:cxnSp>
          <p:nvCxnSpPr>
            <p:cNvPr id="846" name="Google Shape;846;p56"/>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847" name="Google Shape;847;p56"/>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Thread boundary</a:t>
              </a: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1" name="Shape 851"/>
        <p:cNvGrpSpPr/>
        <p:nvPr/>
      </p:nvGrpSpPr>
      <p:grpSpPr>
        <a:xfrm>
          <a:off x="0" y="0"/>
          <a:ext cx="0" cy="0"/>
          <a:chOff x="0" y="0"/>
          <a:chExt cx="0" cy="0"/>
        </a:xfrm>
      </p:grpSpPr>
      <p:sp>
        <p:nvSpPr>
          <p:cNvPr id="852" name="Google Shape;852;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New compositing architecture (Slimming Paint)</a:t>
            </a:r>
            <a:endParaRPr/>
          </a:p>
        </p:txBody>
      </p:sp>
      <p:grpSp>
        <p:nvGrpSpPr>
          <p:cNvPr id="853" name="Google Shape;853;p57"/>
          <p:cNvGrpSpPr/>
          <p:nvPr/>
        </p:nvGrpSpPr>
        <p:grpSpPr>
          <a:xfrm>
            <a:off x="100" y="1496600"/>
            <a:ext cx="2501400" cy="2654100"/>
            <a:chOff x="100" y="1496600"/>
            <a:chExt cx="2501400" cy="2654100"/>
          </a:xfrm>
        </p:grpSpPr>
        <p:sp>
          <p:nvSpPr>
            <p:cNvPr id="854" name="Google Shape;854;p57"/>
            <p:cNvSpPr txBox="1"/>
            <p:nvPr/>
          </p:nvSpPr>
          <p:spPr>
            <a:xfrm>
              <a:off x="100" y="1496600"/>
              <a:ext cx="2501400" cy="26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Consolas"/>
                  <a:ea typeface="Consolas"/>
                  <a:cs typeface="Consolas"/>
                  <a:sym typeface="Consolas"/>
                </a:rPr>
                <a:t>&lt;html&gt;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  &lt;div&gt;a&lt;/div&gt;</a:t>
              </a:r>
              <a:endParaRPr>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  &lt;div&gt;b&lt;/div&gt;</a:t>
              </a:r>
              <a:endParaRPr>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  &lt;div&gt;  &lt;/div&gt;</a:t>
              </a:r>
              <a:endParaRPr>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  &lt;div&gt;d&lt;/div&gt;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zh-CN">
                  <a:solidFill>
                    <a:schemeClr val="dk1"/>
                  </a:solidFill>
                  <a:latin typeface="Consolas"/>
                  <a:ea typeface="Consolas"/>
                  <a:cs typeface="Consolas"/>
                  <a:sym typeface="Consolas"/>
                </a:rPr>
                <a:t>  &lt;style&gt;</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zh-CN">
                  <a:solidFill>
                    <a:schemeClr val="dk1"/>
                  </a:solidFill>
                  <a:latin typeface="Consolas"/>
                  <a:ea typeface="Consolas"/>
                  <a:cs typeface="Consolas"/>
                  <a:sym typeface="Consolas"/>
                </a:rPr>
                <a:t>       : scrolls</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zh-CN">
                  <a:solidFill>
                    <a:schemeClr val="dk1"/>
                  </a:solidFill>
                  <a:latin typeface="Consolas"/>
                  <a:ea typeface="Consolas"/>
                  <a:cs typeface="Consolas"/>
                  <a:sym typeface="Consolas"/>
                </a:rPr>
                <a:t>  &lt;/style&gt;</a:t>
              </a:r>
              <a:endParaRPr>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&lt;/html&gt;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pic>
          <p:nvPicPr>
            <p:cNvPr id="855" name="Google Shape;855;p57"/>
            <p:cNvPicPr preferRelativeResize="0"/>
            <p:nvPr/>
          </p:nvPicPr>
          <p:blipFill>
            <a:blip r:embed="rId3">
              <a:alphaModFix/>
            </a:blip>
            <a:stretch>
              <a:fillRect/>
            </a:stretch>
          </p:blipFill>
          <p:spPr>
            <a:xfrm>
              <a:off x="754261" y="2207467"/>
              <a:ext cx="225868" cy="225852"/>
            </a:xfrm>
            <a:prstGeom prst="rect">
              <a:avLst/>
            </a:prstGeom>
            <a:noFill/>
            <a:ln>
              <a:noFill/>
            </a:ln>
          </p:spPr>
        </p:pic>
        <p:pic>
          <p:nvPicPr>
            <p:cNvPr id="856" name="Google Shape;856;p57"/>
            <p:cNvPicPr preferRelativeResize="0"/>
            <p:nvPr/>
          </p:nvPicPr>
          <p:blipFill>
            <a:blip r:embed="rId3">
              <a:alphaModFix/>
            </a:blip>
            <a:stretch>
              <a:fillRect/>
            </a:stretch>
          </p:blipFill>
          <p:spPr>
            <a:xfrm>
              <a:off x="538597" y="3058965"/>
              <a:ext cx="225868" cy="225852"/>
            </a:xfrm>
            <a:prstGeom prst="rect">
              <a:avLst/>
            </a:prstGeom>
            <a:noFill/>
            <a:ln>
              <a:noFill/>
            </a:ln>
          </p:spPr>
        </p:pic>
      </p:grpSp>
      <p:sp>
        <p:nvSpPr>
          <p:cNvPr id="857" name="Google Shape;857;p57"/>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858" name="Google Shape;858;p57"/>
          <p:cNvSpPr/>
          <p:nvPr/>
        </p:nvSpPr>
        <p:spPr>
          <a:xfrm>
            <a:off x="157209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859" name="Google Shape;859;p57"/>
          <p:cNvSpPr/>
          <p:nvPr/>
        </p:nvSpPr>
        <p:spPr>
          <a:xfrm>
            <a:off x="310073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860" name="Google Shape;860;p57"/>
          <p:cNvSpPr/>
          <p:nvPr/>
        </p:nvSpPr>
        <p:spPr>
          <a:xfrm>
            <a:off x="462937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861" name="Google Shape;861;p57"/>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862" name="Google Shape;862;p57"/>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863" name="Google Shape;863;p57"/>
          <p:cNvGrpSpPr/>
          <p:nvPr/>
        </p:nvGrpSpPr>
        <p:grpSpPr>
          <a:xfrm>
            <a:off x="3597138" y="4116450"/>
            <a:ext cx="1959000" cy="1113296"/>
            <a:chOff x="5124225" y="4096529"/>
            <a:chExt cx="1959000" cy="1113296"/>
          </a:xfrm>
        </p:grpSpPr>
        <p:cxnSp>
          <p:nvCxnSpPr>
            <p:cNvPr id="864" name="Google Shape;864;p57"/>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865" name="Google Shape;865;p57"/>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Thread boundary</a:t>
              </a:r>
              <a:endParaRPr/>
            </a:p>
          </p:txBody>
        </p:sp>
      </p:grpSp>
      <p:grpSp>
        <p:nvGrpSpPr>
          <p:cNvPr id="866" name="Google Shape;866;p57"/>
          <p:cNvGrpSpPr/>
          <p:nvPr/>
        </p:nvGrpSpPr>
        <p:grpSpPr>
          <a:xfrm>
            <a:off x="2301200" y="1379900"/>
            <a:ext cx="2501539" cy="2020599"/>
            <a:chOff x="2301200" y="1379900"/>
            <a:chExt cx="2501539" cy="2020599"/>
          </a:xfrm>
        </p:grpSpPr>
        <p:sp>
          <p:nvSpPr>
            <p:cNvPr id="867" name="Google Shape;867;p57"/>
            <p:cNvSpPr/>
            <p:nvPr/>
          </p:nvSpPr>
          <p:spPr>
            <a:xfrm>
              <a:off x="3214509" y="1977200"/>
              <a:ext cx="6747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html</a:t>
              </a:r>
              <a:endParaRPr/>
            </a:p>
          </p:txBody>
        </p:sp>
        <p:sp>
          <p:nvSpPr>
            <p:cNvPr id="868" name="Google Shape;868;p57"/>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a</a:t>
              </a:r>
              <a:endParaRPr/>
            </a:p>
          </p:txBody>
        </p:sp>
        <p:cxnSp>
          <p:nvCxnSpPr>
            <p:cNvPr id="869" name="Google Shape;869;p57"/>
            <p:cNvCxnSpPr>
              <a:stCxn id="867" idx="2"/>
              <a:endCxn id="868"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p57"/>
            <p:cNvCxnSpPr>
              <a:stCxn id="867" idx="2"/>
              <a:endCxn id="871"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872" name="Google Shape;872;p57"/>
            <p:cNvCxnSpPr>
              <a:stCxn id="867" idx="2"/>
              <a:endCxn id="873"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871" name="Google Shape;871;p57"/>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b</a:t>
              </a:r>
              <a:endParaRPr/>
            </a:p>
          </p:txBody>
        </p:sp>
        <p:sp>
          <p:nvSpPr>
            <p:cNvPr id="873" name="Google Shape;873;p57"/>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face</a:t>
              </a:r>
              <a:endParaRPr/>
            </a:p>
          </p:txBody>
        </p:sp>
        <p:sp>
          <p:nvSpPr>
            <p:cNvPr id="874" name="Google Shape;874;p57"/>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d</a:t>
              </a:r>
              <a:endParaRPr/>
            </a:p>
          </p:txBody>
        </p:sp>
        <p:cxnSp>
          <p:nvCxnSpPr>
            <p:cNvPr id="875" name="Google Shape;875;p57"/>
            <p:cNvCxnSpPr>
              <a:stCxn id="867" idx="2"/>
              <a:endCxn id="874"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876" name="Google Shape;876;p57"/>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Layout Tree</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0" name="Shape 880"/>
        <p:cNvGrpSpPr/>
        <p:nvPr/>
      </p:nvGrpSpPr>
      <p:grpSpPr>
        <a:xfrm>
          <a:off x="0" y="0"/>
          <a:ext cx="0" cy="0"/>
          <a:chOff x="0" y="0"/>
          <a:chExt cx="0" cy="0"/>
        </a:xfrm>
      </p:grpSpPr>
      <p:sp>
        <p:nvSpPr>
          <p:cNvPr id="881" name="Google Shape;881;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New compositing architecture (Slimming Paint)</a:t>
            </a:r>
            <a:endParaRPr/>
          </a:p>
        </p:txBody>
      </p:sp>
      <p:sp>
        <p:nvSpPr>
          <p:cNvPr id="882" name="Google Shape;882;p58"/>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883" name="Google Shape;883;p58"/>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884" name="Google Shape;884;p58"/>
          <p:cNvSpPr/>
          <p:nvPr/>
        </p:nvSpPr>
        <p:spPr>
          <a:xfrm>
            <a:off x="310073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885" name="Google Shape;885;p58"/>
          <p:cNvSpPr/>
          <p:nvPr/>
        </p:nvSpPr>
        <p:spPr>
          <a:xfrm>
            <a:off x="462937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886" name="Google Shape;886;p58"/>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887" name="Google Shape;887;p58"/>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888" name="Google Shape;888;p58"/>
          <p:cNvGrpSpPr/>
          <p:nvPr/>
        </p:nvGrpSpPr>
        <p:grpSpPr>
          <a:xfrm>
            <a:off x="3597138" y="4116450"/>
            <a:ext cx="1959000" cy="1113296"/>
            <a:chOff x="5124225" y="4096529"/>
            <a:chExt cx="1959000" cy="1113296"/>
          </a:xfrm>
        </p:grpSpPr>
        <p:cxnSp>
          <p:nvCxnSpPr>
            <p:cNvPr id="889" name="Google Shape;889;p58"/>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890" name="Google Shape;890;p58"/>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Thread boundary</a:t>
              </a:r>
              <a:endParaRPr/>
            </a:p>
          </p:txBody>
        </p:sp>
      </p:grpSp>
      <p:grpSp>
        <p:nvGrpSpPr>
          <p:cNvPr id="891" name="Google Shape;891;p58"/>
          <p:cNvGrpSpPr/>
          <p:nvPr/>
        </p:nvGrpSpPr>
        <p:grpSpPr>
          <a:xfrm>
            <a:off x="1306050" y="1385038"/>
            <a:ext cx="2501539" cy="2020599"/>
            <a:chOff x="2301200" y="1379900"/>
            <a:chExt cx="2501539" cy="2020599"/>
          </a:xfrm>
        </p:grpSpPr>
        <p:sp>
          <p:nvSpPr>
            <p:cNvPr id="892" name="Google Shape;892;p58"/>
            <p:cNvSpPr/>
            <p:nvPr/>
          </p:nvSpPr>
          <p:spPr>
            <a:xfrm>
              <a:off x="3214509" y="1977200"/>
              <a:ext cx="6747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html</a:t>
              </a:r>
              <a:endParaRPr/>
            </a:p>
          </p:txBody>
        </p:sp>
        <p:sp>
          <p:nvSpPr>
            <p:cNvPr id="893" name="Google Shape;893;p58"/>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a</a:t>
              </a:r>
              <a:endParaRPr/>
            </a:p>
          </p:txBody>
        </p:sp>
        <p:cxnSp>
          <p:nvCxnSpPr>
            <p:cNvPr id="894" name="Google Shape;894;p58"/>
            <p:cNvCxnSpPr>
              <a:stCxn id="892" idx="2"/>
              <a:endCxn id="893"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895" name="Google Shape;895;p58"/>
            <p:cNvCxnSpPr>
              <a:stCxn id="892" idx="2"/>
              <a:endCxn id="896"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897" name="Google Shape;897;p58"/>
            <p:cNvCxnSpPr>
              <a:stCxn id="892" idx="2"/>
              <a:endCxn id="898"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896" name="Google Shape;896;p58"/>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b</a:t>
              </a:r>
              <a:endParaRPr/>
            </a:p>
          </p:txBody>
        </p:sp>
        <p:sp>
          <p:nvSpPr>
            <p:cNvPr id="898" name="Google Shape;898;p58"/>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face</a:t>
              </a:r>
              <a:endParaRPr/>
            </a:p>
          </p:txBody>
        </p:sp>
        <p:sp>
          <p:nvSpPr>
            <p:cNvPr id="899" name="Google Shape;899;p58"/>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d</a:t>
              </a:r>
              <a:endParaRPr/>
            </a:p>
          </p:txBody>
        </p:sp>
        <p:cxnSp>
          <p:nvCxnSpPr>
            <p:cNvPr id="900" name="Google Shape;900;p58"/>
            <p:cNvCxnSpPr>
              <a:stCxn id="892" idx="2"/>
              <a:endCxn id="899"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901" name="Google Shape;901;p58"/>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Layout Tree</a:t>
              </a: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5" name="Shape 905"/>
        <p:cNvGrpSpPr/>
        <p:nvPr/>
      </p:nvGrpSpPr>
      <p:grpSpPr>
        <a:xfrm>
          <a:off x="0" y="0"/>
          <a:ext cx="0" cy="0"/>
          <a:chOff x="0" y="0"/>
          <a:chExt cx="0" cy="0"/>
        </a:xfrm>
      </p:grpSpPr>
      <p:sp>
        <p:nvSpPr>
          <p:cNvPr id="906" name="Google Shape;906;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New compositing architecture (Slimming Paint)</a:t>
            </a:r>
            <a:endParaRPr/>
          </a:p>
        </p:txBody>
      </p:sp>
      <p:sp>
        <p:nvSpPr>
          <p:cNvPr id="907" name="Google Shape;907;p59"/>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908" name="Google Shape;908;p59"/>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909" name="Google Shape;909;p59"/>
          <p:cNvSpPr/>
          <p:nvPr/>
        </p:nvSpPr>
        <p:spPr>
          <a:xfrm>
            <a:off x="310073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910" name="Google Shape;910;p59"/>
          <p:cNvSpPr/>
          <p:nvPr/>
        </p:nvSpPr>
        <p:spPr>
          <a:xfrm>
            <a:off x="462937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911" name="Google Shape;911;p59"/>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912" name="Google Shape;912;p59"/>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913" name="Google Shape;913;p59"/>
          <p:cNvGrpSpPr/>
          <p:nvPr/>
        </p:nvGrpSpPr>
        <p:grpSpPr>
          <a:xfrm>
            <a:off x="3597138" y="4116450"/>
            <a:ext cx="1959000" cy="1113296"/>
            <a:chOff x="5124225" y="4096529"/>
            <a:chExt cx="1959000" cy="1113296"/>
          </a:xfrm>
        </p:grpSpPr>
        <p:cxnSp>
          <p:nvCxnSpPr>
            <p:cNvPr id="914" name="Google Shape;914;p59"/>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915" name="Google Shape;915;p59"/>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Thread boundary</a:t>
              </a:r>
              <a:endParaRPr/>
            </a:p>
          </p:txBody>
        </p:sp>
      </p:grpSp>
      <p:grpSp>
        <p:nvGrpSpPr>
          <p:cNvPr id="916" name="Google Shape;916;p59"/>
          <p:cNvGrpSpPr/>
          <p:nvPr/>
        </p:nvGrpSpPr>
        <p:grpSpPr>
          <a:xfrm>
            <a:off x="1306050" y="1385038"/>
            <a:ext cx="2501539" cy="2020599"/>
            <a:chOff x="2301200" y="1379900"/>
            <a:chExt cx="2501539" cy="2020599"/>
          </a:xfrm>
        </p:grpSpPr>
        <p:sp>
          <p:nvSpPr>
            <p:cNvPr id="917" name="Google Shape;917;p59"/>
            <p:cNvSpPr/>
            <p:nvPr/>
          </p:nvSpPr>
          <p:spPr>
            <a:xfrm>
              <a:off x="3214509" y="1977200"/>
              <a:ext cx="674700" cy="550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html</a:t>
              </a:r>
              <a:endParaRPr/>
            </a:p>
          </p:txBody>
        </p:sp>
        <p:sp>
          <p:nvSpPr>
            <p:cNvPr id="918" name="Google Shape;918;p59"/>
            <p:cNvSpPr/>
            <p:nvPr/>
          </p:nvSpPr>
          <p:spPr>
            <a:xfrm>
              <a:off x="2301200"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a</a:t>
              </a:r>
              <a:endParaRPr/>
            </a:p>
          </p:txBody>
        </p:sp>
        <p:cxnSp>
          <p:nvCxnSpPr>
            <p:cNvPr id="919" name="Google Shape;919;p59"/>
            <p:cNvCxnSpPr>
              <a:stCxn id="917" idx="2"/>
              <a:endCxn id="918" idx="0"/>
            </p:cNvCxnSpPr>
            <p:nvPr/>
          </p:nvCxnSpPr>
          <p:spPr>
            <a:xfrm flipH="1">
              <a:off x="2603559" y="2527400"/>
              <a:ext cx="948300" cy="322800"/>
            </a:xfrm>
            <a:prstGeom prst="straightConnector1">
              <a:avLst/>
            </a:prstGeom>
            <a:noFill/>
            <a:ln cap="flat" cmpd="sng" w="19050">
              <a:solidFill>
                <a:schemeClr val="dk2"/>
              </a:solidFill>
              <a:prstDash val="solid"/>
              <a:round/>
              <a:headEnd len="med" w="med" type="none"/>
              <a:tailEnd len="med" w="med" type="none"/>
            </a:ln>
          </p:spPr>
        </p:cxnSp>
        <p:cxnSp>
          <p:nvCxnSpPr>
            <p:cNvPr id="920" name="Google Shape;920;p59"/>
            <p:cNvCxnSpPr>
              <a:stCxn id="917" idx="2"/>
              <a:endCxn id="921"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922" name="Google Shape;922;p59"/>
            <p:cNvCxnSpPr>
              <a:stCxn id="917" idx="2"/>
              <a:endCxn id="923"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921" name="Google Shape;921;p59"/>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b</a:t>
              </a:r>
              <a:endParaRPr/>
            </a:p>
          </p:txBody>
        </p:sp>
        <p:sp>
          <p:nvSpPr>
            <p:cNvPr id="923" name="Google Shape;923;p59"/>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face</a:t>
              </a:r>
              <a:endParaRPr/>
            </a:p>
          </p:txBody>
        </p:sp>
        <p:sp>
          <p:nvSpPr>
            <p:cNvPr id="924" name="Google Shape;924;p59"/>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d</a:t>
              </a:r>
              <a:endParaRPr/>
            </a:p>
          </p:txBody>
        </p:sp>
        <p:cxnSp>
          <p:nvCxnSpPr>
            <p:cNvPr id="925" name="Google Shape;925;p59"/>
            <p:cNvCxnSpPr>
              <a:stCxn id="917" idx="2"/>
              <a:endCxn id="924"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926" name="Google Shape;926;p59"/>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Layout Tree</a:t>
              </a:r>
              <a:endParaRPr/>
            </a:p>
          </p:txBody>
        </p:sp>
      </p:grpSp>
      <p:sp>
        <p:nvSpPr>
          <p:cNvPr id="927" name="Google Shape;927;p59"/>
          <p:cNvSpPr/>
          <p:nvPr/>
        </p:nvSpPr>
        <p:spPr>
          <a:xfrm>
            <a:off x="5464675" y="2312538"/>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928" name="Google Shape;928;p59"/>
          <p:cNvSpPr/>
          <p:nvPr/>
        </p:nvSpPr>
        <p:spPr>
          <a:xfrm>
            <a:off x="5464677" y="2312538"/>
            <a:ext cx="7629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200"/>
              <a:t>[text a]</a:t>
            </a:r>
            <a:endParaRPr sz="1200"/>
          </a:p>
        </p:txBody>
      </p:sp>
      <p:sp>
        <p:nvSpPr>
          <p:cNvPr id="929" name="Google Shape;929;p59"/>
          <p:cNvSpPr txBox="1"/>
          <p:nvPr/>
        </p:nvSpPr>
        <p:spPr>
          <a:xfrm>
            <a:off x="5167975" y="1715238"/>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Chunk</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3" name="Shape 933"/>
        <p:cNvGrpSpPr/>
        <p:nvPr/>
      </p:nvGrpSpPr>
      <p:grpSpPr>
        <a:xfrm>
          <a:off x="0" y="0"/>
          <a:ext cx="0" cy="0"/>
          <a:chOff x="0" y="0"/>
          <a:chExt cx="0" cy="0"/>
        </a:xfrm>
      </p:grpSpPr>
      <p:sp>
        <p:nvSpPr>
          <p:cNvPr id="934" name="Google Shape;934;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New compositing architecture (Slimming Paint)</a:t>
            </a:r>
            <a:endParaRPr/>
          </a:p>
        </p:txBody>
      </p:sp>
      <p:sp>
        <p:nvSpPr>
          <p:cNvPr id="935" name="Google Shape;935;p60"/>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936" name="Google Shape;936;p60"/>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937" name="Google Shape;937;p60"/>
          <p:cNvSpPr/>
          <p:nvPr/>
        </p:nvSpPr>
        <p:spPr>
          <a:xfrm>
            <a:off x="310073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938" name="Google Shape;938;p60"/>
          <p:cNvSpPr/>
          <p:nvPr/>
        </p:nvSpPr>
        <p:spPr>
          <a:xfrm>
            <a:off x="462937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939" name="Google Shape;939;p60"/>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940" name="Google Shape;940;p60"/>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941" name="Google Shape;941;p60"/>
          <p:cNvGrpSpPr/>
          <p:nvPr/>
        </p:nvGrpSpPr>
        <p:grpSpPr>
          <a:xfrm>
            <a:off x="3597138" y="4116450"/>
            <a:ext cx="1959000" cy="1113296"/>
            <a:chOff x="5124225" y="4096529"/>
            <a:chExt cx="1959000" cy="1113296"/>
          </a:xfrm>
        </p:grpSpPr>
        <p:cxnSp>
          <p:nvCxnSpPr>
            <p:cNvPr id="942" name="Google Shape;942;p60"/>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943" name="Google Shape;943;p60"/>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Thread boundary</a:t>
              </a:r>
              <a:endParaRPr/>
            </a:p>
          </p:txBody>
        </p:sp>
      </p:grpSp>
      <p:grpSp>
        <p:nvGrpSpPr>
          <p:cNvPr id="944" name="Google Shape;944;p60"/>
          <p:cNvGrpSpPr/>
          <p:nvPr/>
        </p:nvGrpSpPr>
        <p:grpSpPr>
          <a:xfrm>
            <a:off x="1306050" y="1385038"/>
            <a:ext cx="2501539" cy="2020599"/>
            <a:chOff x="2301200" y="1379900"/>
            <a:chExt cx="2501539" cy="2020599"/>
          </a:xfrm>
        </p:grpSpPr>
        <p:sp>
          <p:nvSpPr>
            <p:cNvPr id="945" name="Google Shape;945;p60"/>
            <p:cNvSpPr/>
            <p:nvPr/>
          </p:nvSpPr>
          <p:spPr>
            <a:xfrm>
              <a:off x="3214509" y="1977200"/>
              <a:ext cx="674700" cy="550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html</a:t>
              </a:r>
              <a:endParaRPr/>
            </a:p>
          </p:txBody>
        </p:sp>
        <p:sp>
          <p:nvSpPr>
            <p:cNvPr id="946" name="Google Shape;946;p60"/>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a</a:t>
              </a:r>
              <a:endParaRPr/>
            </a:p>
          </p:txBody>
        </p:sp>
        <p:cxnSp>
          <p:nvCxnSpPr>
            <p:cNvPr id="947" name="Google Shape;947;p60"/>
            <p:cNvCxnSpPr>
              <a:stCxn id="945" idx="2"/>
              <a:endCxn id="946"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60"/>
            <p:cNvCxnSpPr>
              <a:stCxn id="945" idx="2"/>
              <a:endCxn id="949" idx="0"/>
            </p:cNvCxnSpPr>
            <p:nvPr/>
          </p:nvCxnSpPr>
          <p:spPr>
            <a:xfrm flipH="1">
              <a:off x="3235959" y="2527400"/>
              <a:ext cx="315900" cy="322800"/>
            </a:xfrm>
            <a:prstGeom prst="straightConnector1">
              <a:avLst/>
            </a:prstGeom>
            <a:noFill/>
            <a:ln cap="flat" cmpd="sng" w="19050">
              <a:solidFill>
                <a:schemeClr val="dk2"/>
              </a:solidFill>
              <a:prstDash val="solid"/>
              <a:round/>
              <a:headEnd len="med" w="med" type="none"/>
              <a:tailEnd len="med" w="med" type="none"/>
            </a:ln>
          </p:spPr>
        </p:cxnSp>
        <p:cxnSp>
          <p:nvCxnSpPr>
            <p:cNvPr id="950" name="Google Shape;950;p60"/>
            <p:cNvCxnSpPr>
              <a:stCxn id="945" idx="2"/>
              <a:endCxn id="951"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949" name="Google Shape;949;p60"/>
            <p:cNvSpPr/>
            <p:nvPr/>
          </p:nvSpPr>
          <p:spPr>
            <a:xfrm>
              <a:off x="2933446"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b</a:t>
              </a:r>
              <a:endParaRPr/>
            </a:p>
          </p:txBody>
        </p:sp>
        <p:sp>
          <p:nvSpPr>
            <p:cNvPr id="951" name="Google Shape;951;p60"/>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face</a:t>
              </a:r>
              <a:endParaRPr/>
            </a:p>
          </p:txBody>
        </p:sp>
        <p:sp>
          <p:nvSpPr>
            <p:cNvPr id="952" name="Google Shape;952;p60"/>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d</a:t>
              </a:r>
              <a:endParaRPr/>
            </a:p>
          </p:txBody>
        </p:sp>
        <p:cxnSp>
          <p:nvCxnSpPr>
            <p:cNvPr id="953" name="Google Shape;953;p60"/>
            <p:cNvCxnSpPr>
              <a:stCxn id="945" idx="2"/>
              <a:endCxn id="952"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954" name="Google Shape;954;p60"/>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Layout Tree</a:t>
              </a:r>
              <a:endParaRPr/>
            </a:p>
          </p:txBody>
        </p:sp>
      </p:grpSp>
      <p:sp>
        <p:nvSpPr>
          <p:cNvPr id="955" name="Google Shape;955;p60"/>
          <p:cNvSpPr/>
          <p:nvPr/>
        </p:nvSpPr>
        <p:spPr>
          <a:xfrm>
            <a:off x="5464700" y="2312538"/>
            <a:ext cx="11556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956" name="Google Shape;956;p60"/>
          <p:cNvSpPr/>
          <p:nvPr/>
        </p:nvSpPr>
        <p:spPr>
          <a:xfrm>
            <a:off x="5464700" y="2312538"/>
            <a:ext cx="11556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200"/>
              <a:t>[text a][text b]</a:t>
            </a:r>
            <a:endParaRPr sz="1200"/>
          </a:p>
        </p:txBody>
      </p:sp>
      <p:sp>
        <p:nvSpPr>
          <p:cNvPr id="957" name="Google Shape;957;p60"/>
          <p:cNvSpPr txBox="1"/>
          <p:nvPr/>
        </p:nvSpPr>
        <p:spPr>
          <a:xfrm>
            <a:off x="5364350" y="1715238"/>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Chunk</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1" name="Shape 961"/>
        <p:cNvGrpSpPr/>
        <p:nvPr/>
      </p:nvGrpSpPr>
      <p:grpSpPr>
        <a:xfrm>
          <a:off x="0" y="0"/>
          <a:ext cx="0" cy="0"/>
          <a:chOff x="0" y="0"/>
          <a:chExt cx="0" cy="0"/>
        </a:xfrm>
      </p:grpSpPr>
      <p:sp>
        <p:nvSpPr>
          <p:cNvPr id="962" name="Google Shape;962;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New compositing architecture (Slimming Paint)</a:t>
            </a:r>
            <a:endParaRPr/>
          </a:p>
        </p:txBody>
      </p:sp>
      <p:sp>
        <p:nvSpPr>
          <p:cNvPr id="963" name="Google Shape;963;p61"/>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964" name="Google Shape;964;p61"/>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965" name="Google Shape;965;p61"/>
          <p:cNvSpPr/>
          <p:nvPr/>
        </p:nvSpPr>
        <p:spPr>
          <a:xfrm>
            <a:off x="310073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966" name="Google Shape;966;p61"/>
          <p:cNvSpPr/>
          <p:nvPr/>
        </p:nvSpPr>
        <p:spPr>
          <a:xfrm>
            <a:off x="462937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967" name="Google Shape;967;p61"/>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968" name="Google Shape;968;p61"/>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969" name="Google Shape;969;p61"/>
          <p:cNvGrpSpPr/>
          <p:nvPr/>
        </p:nvGrpSpPr>
        <p:grpSpPr>
          <a:xfrm>
            <a:off x="3597138" y="4116450"/>
            <a:ext cx="1959000" cy="1113296"/>
            <a:chOff x="5124225" y="4096529"/>
            <a:chExt cx="1959000" cy="1113296"/>
          </a:xfrm>
        </p:grpSpPr>
        <p:cxnSp>
          <p:nvCxnSpPr>
            <p:cNvPr id="970" name="Google Shape;970;p61"/>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971" name="Google Shape;971;p61"/>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Thread boundary</a:t>
              </a:r>
              <a:endParaRPr/>
            </a:p>
          </p:txBody>
        </p:sp>
      </p:grpSp>
      <p:grpSp>
        <p:nvGrpSpPr>
          <p:cNvPr id="972" name="Google Shape;972;p61"/>
          <p:cNvGrpSpPr/>
          <p:nvPr/>
        </p:nvGrpSpPr>
        <p:grpSpPr>
          <a:xfrm>
            <a:off x="1306050" y="1385038"/>
            <a:ext cx="2501539" cy="2020599"/>
            <a:chOff x="2301200" y="1379900"/>
            <a:chExt cx="2501539" cy="2020599"/>
          </a:xfrm>
        </p:grpSpPr>
        <p:sp>
          <p:nvSpPr>
            <p:cNvPr id="973" name="Google Shape;973;p61"/>
            <p:cNvSpPr/>
            <p:nvPr/>
          </p:nvSpPr>
          <p:spPr>
            <a:xfrm>
              <a:off x="3214509" y="1977200"/>
              <a:ext cx="674700" cy="550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html</a:t>
              </a:r>
              <a:endParaRPr/>
            </a:p>
          </p:txBody>
        </p:sp>
        <p:sp>
          <p:nvSpPr>
            <p:cNvPr id="974" name="Google Shape;974;p61"/>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a</a:t>
              </a:r>
              <a:endParaRPr/>
            </a:p>
          </p:txBody>
        </p:sp>
        <p:cxnSp>
          <p:nvCxnSpPr>
            <p:cNvPr id="975" name="Google Shape;975;p61"/>
            <p:cNvCxnSpPr>
              <a:stCxn id="973" idx="2"/>
              <a:endCxn id="974"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976" name="Google Shape;976;p61"/>
            <p:cNvCxnSpPr>
              <a:stCxn id="973" idx="2"/>
              <a:endCxn id="977"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978" name="Google Shape;978;p61"/>
            <p:cNvCxnSpPr>
              <a:stCxn id="973" idx="2"/>
              <a:endCxn id="979" idx="0"/>
            </p:cNvCxnSpPr>
            <p:nvPr/>
          </p:nvCxnSpPr>
          <p:spPr>
            <a:xfrm>
              <a:off x="3551859" y="2527400"/>
              <a:ext cx="316200" cy="322800"/>
            </a:xfrm>
            <a:prstGeom prst="straightConnector1">
              <a:avLst/>
            </a:prstGeom>
            <a:noFill/>
            <a:ln cap="flat" cmpd="sng" w="19050">
              <a:solidFill>
                <a:schemeClr val="dk2"/>
              </a:solidFill>
              <a:prstDash val="solid"/>
              <a:round/>
              <a:headEnd len="med" w="med" type="none"/>
              <a:tailEnd len="med" w="med" type="none"/>
            </a:ln>
          </p:spPr>
        </p:cxnSp>
        <p:sp>
          <p:nvSpPr>
            <p:cNvPr id="977" name="Google Shape;977;p61"/>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b</a:t>
              </a:r>
              <a:endParaRPr/>
            </a:p>
          </p:txBody>
        </p:sp>
        <p:sp>
          <p:nvSpPr>
            <p:cNvPr id="979" name="Google Shape;979;p61"/>
            <p:cNvSpPr/>
            <p:nvPr/>
          </p:nvSpPr>
          <p:spPr>
            <a:xfrm>
              <a:off x="3565692"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face</a:t>
              </a:r>
              <a:endParaRPr/>
            </a:p>
          </p:txBody>
        </p:sp>
        <p:sp>
          <p:nvSpPr>
            <p:cNvPr id="980" name="Google Shape;980;p61"/>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d</a:t>
              </a:r>
              <a:endParaRPr/>
            </a:p>
          </p:txBody>
        </p:sp>
        <p:cxnSp>
          <p:nvCxnSpPr>
            <p:cNvPr id="981" name="Google Shape;981;p61"/>
            <p:cNvCxnSpPr>
              <a:stCxn id="973" idx="2"/>
              <a:endCxn id="980"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982" name="Google Shape;982;p61"/>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Layout Tree</a:t>
              </a:r>
              <a:endParaRPr/>
            </a:p>
          </p:txBody>
        </p:sp>
      </p:grpSp>
      <p:sp>
        <p:nvSpPr>
          <p:cNvPr id="983" name="Google Shape;983;p61"/>
          <p:cNvSpPr/>
          <p:nvPr/>
        </p:nvSpPr>
        <p:spPr>
          <a:xfrm>
            <a:off x="5454650" y="2312538"/>
            <a:ext cx="11556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984" name="Google Shape;984;p61"/>
          <p:cNvSpPr/>
          <p:nvPr/>
        </p:nvSpPr>
        <p:spPr>
          <a:xfrm>
            <a:off x="5454650" y="2312538"/>
            <a:ext cx="11556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200"/>
              <a:t>[text a][text b]</a:t>
            </a:r>
            <a:endParaRPr sz="1200"/>
          </a:p>
        </p:txBody>
      </p:sp>
      <p:sp>
        <p:nvSpPr>
          <p:cNvPr id="985" name="Google Shape;985;p61"/>
          <p:cNvSpPr txBox="1"/>
          <p:nvPr/>
        </p:nvSpPr>
        <p:spPr>
          <a:xfrm>
            <a:off x="5354300" y="1715238"/>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Chunk 1</a:t>
            </a:r>
            <a:endParaRPr/>
          </a:p>
        </p:txBody>
      </p:sp>
      <p:sp>
        <p:nvSpPr>
          <p:cNvPr id="986" name="Google Shape;986;p61"/>
          <p:cNvSpPr/>
          <p:nvPr/>
        </p:nvSpPr>
        <p:spPr>
          <a:xfrm>
            <a:off x="6710600" y="2312538"/>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987" name="Google Shape;987;p61"/>
          <p:cNvSpPr/>
          <p:nvPr/>
        </p:nvSpPr>
        <p:spPr>
          <a:xfrm>
            <a:off x="6710602" y="2312538"/>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200"/>
              <a:t>[face]</a:t>
            </a:r>
            <a:endParaRPr sz="1200"/>
          </a:p>
        </p:txBody>
      </p:sp>
      <p:sp>
        <p:nvSpPr>
          <p:cNvPr id="988" name="Google Shape;988;p61"/>
          <p:cNvSpPr txBox="1"/>
          <p:nvPr/>
        </p:nvSpPr>
        <p:spPr>
          <a:xfrm>
            <a:off x="6413900" y="1715238"/>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Chunk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7B7B7"/>
              </a:solidFill>
            </a:endParaRPr>
          </a:p>
        </p:txBody>
      </p:sp>
      <p:pic>
        <p:nvPicPr>
          <p:cNvPr id="105" name="Google Shape;105;p17"/>
          <p:cNvPicPr preferRelativeResize="0"/>
          <p:nvPr/>
        </p:nvPicPr>
        <p:blipFill>
          <a:blip r:embed="rId3">
            <a:alphaModFix/>
          </a:blip>
          <a:stretch>
            <a:fillRect/>
          </a:stretch>
        </p:blipFill>
        <p:spPr>
          <a:xfrm>
            <a:off x="1709438" y="430800"/>
            <a:ext cx="5725127" cy="3142624"/>
          </a:xfrm>
          <a:prstGeom prst="rect">
            <a:avLst/>
          </a:prstGeom>
          <a:noFill/>
          <a:ln>
            <a:noFill/>
          </a:ln>
        </p:spPr>
      </p:pic>
      <p:sp>
        <p:nvSpPr>
          <p:cNvPr id="106" name="Google Shape;106;p17"/>
          <p:cNvSpPr/>
          <p:nvPr/>
        </p:nvSpPr>
        <p:spPr>
          <a:xfrm>
            <a:off x="7991239"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composite</a:t>
            </a:r>
            <a:endParaRPr sz="1100">
              <a:solidFill>
                <a:srgbClr val="B7B7B7"/>
              </a:solidFill>
            </a:endParaRPr>
          </a:p>
        </p:txBody>
      </p:sp>
      <p:sp>
        <p:nvSpPr>
          <p:cNvPr id="107" name="Google Shape;107;p17"/>
          <p:cNvSpPr/>
          <p:nvPr/>
        </p:nvSpPr>
        <p:spPr>
          <a:xfrm>
            <a:off x="687598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raster</a:t>
            </a:r>
            <a:endParaRPr sz="1100">
              <a:solidFill>
                <a:srgbClr val="B7B7B7"/>
              </a:solidFill>
            </a:endParaRPr>
          </a:p>
        </p:txBody>
      </p:sp>
      <p:sp>
        <p:nvSpPr>
          <p:cNvPr id="108" name="Google Shape;108;p17"/>
          <p:cNvSpPr/>
          <p:nvPr/>
        </p:nvSpPr>
        <p:spPr>
          <a:xfrm>
            <a:off x="5760735"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paint</a:t>
            </a:r>
            <a:endParaRPr sz="1100"/>
          </a:p>
        </p:txBody>
      </p:sp>
      <p:sp>
        <p:nvSpPr>
          <p:cNvPr id="109" name="Google Shape;109;p17"/>
          <p:cNvSpPr/>
          <p:nvPr/>
        </p:nvSpPr>
        <p:spPr>
          <a:xfrm>
            <a:off x="4645483"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compositing</a:t>
            </a:r>
            <a:endParaRPr sz="1100"/>
          </a:p>
          <a:p>
            <a:pPr indent="0" lvl="0" marL="0" rtl="0" algn="ctr">
              <a:spcBef>
                <a:spcPts val="0"/>
              </a:spcBef>
              <a:spcAft>
                <a:spcPts val="0"/>
              </a:spcAft>
              <a:buNone/>
            </a:pPr>
            <a:r>
              <a:rPr lang="zh-CN" sz="1100"/>
              <a:t>setup</a:t>
            </a:r>
            <a:endParaRPr sz="1100"/>
          </a:p>
        </p:txBody>
      </p:sp>
      <p:sp>
        <p:nvSpPr>
          <p:cNvPr id="110" name="Google Shape;110;p17"/>
          <p:cNvSpPr/>
          <p:nvPr/>
        </p:nvSpPr>
        <p:spPr>
          <a:xfrm>
            <a:off x="3530231"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layout</a:t>
            </a:r>
            <a:endParaRPr sz="1100"/>
          </a:p>
        </p:txBody>
      </p:sp>
      <p:sp>
        <p:nvSpPr>
          <p:cNvPr id="111" name="Google Shape;111;p17"/>
          <p:cNvSpPr/>
          <p:nvPr/>
        </p:nvSpPr>
        <p:spPr>
          <a:xfrm>
            <a:off x="2414979"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style</a:t>
            </a:r>
            <a:endParaRPr sz="1100"/>
          </a:p>
        </p:txBody>
      </p:sp>
      <p:sp>
        <p:nvSpPr>
          <p:cNvPr id="112" name="Google Shape;112;p17"/>
          <p:cNvSpPr/>
          <p:nvPr/>
        </p:nvSpPr>
        <p:spPr>
          <a:xfrm>
            <a:off x="1299727"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parse</a:t>
            </a:r>
            <a:endParaRPr sz="1100"/>
          </a:p>
        </p:txBody>
      </p:sp>
      <p:sp>
        <p:nvSpPr>
          <p:cNvPr id="113" name="Google Shape;113;p17"/>
          <p:cNvSpPr/>
          <p:nvPr/>
        </p:nvSpPr>
        <p:spPr>
          <a:xfrm>
            <a:off x="184475" y="4063725"/>
            <a:ext cx="1008600" cy="33075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script</a:t>
            </a:r>
            <a:endParaRPr sz="1100"/>
          </a:p>
        </p:txBody>
      </p:sp>
      <p:sp>
        <p:nvSpPr>
          <p:cNvPr id="114" name="Google Shape;114;p17"/>
          <p:cNvSpPr/>
          <p:nvPr/>
        </p:nvSpPr>
        <p:spPr>
          <a:xfrm>
            <a:off x="184475" y="3663675"/>
            <a:ext cx="1008600" cy="33075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network</a:t>
            </a:r>
            <a:endParaRPr sz="1100"/>
          </a:p>
        </p:txBody>
      </p:sp>
      <p:sp>
        <p:nvSpPr>
          <p:cNvPr id="115" name="Google Shape;115;p17"/>
          <p:cNvSpPr/>
          <p:nvPr/>
        </p:nvSpPr>
        <p:spPr>
          <a:xfrm>
            <a:off x="184475" y="4463775"/>
            <a:ext cx="1008600" cy="33075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input</a:t>
            </a:r>
            <a:endParaRPr sz="1100">
              <a:solidFill>
                <a:srgbClr val="B7B7B7"/>
              </a:solidFill>
            </a:endParaRPr>
          </a:p>
        </p:txBody>
      </p:sp>
      <p:sp>
        <p:nvSpPr>
          <p:cNvPr id="116" name="Google Shape;116;p17"/>
          <p:cNvSpPr/>
          <p:nvPr/>
        </p:nvSpPr>
        <p:spPr>
          <a:xfrm>
            <a:off x="3450400" y="1374800"/>
            <a:ext cx="893400" cy="1412400"/>
          </a:xfrm>
          <a:prstGeom prst="rect">
            <a:avLst/>
          </a:prstGeom>
          <a:solidFill>
            <a:srgbClr val="4A86E8">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2" name="Shape 992"/>
        <p:cNvGrpSpPr/>
        <p:nvPr/>
      </p:nvGrpSpPr>
      <p:grpSpPr>
        <a:xfrm>
          <a:off x="0" y="0"/>
          <a:ext cx="0" cy="0"/>
          <a:chOff x="0" y="0"/>
          <a:chExt cx="0" cy="0"/>
        </a:xfrm>
      </p:grpSpPr>
      <p:sp>
        <p:nvSpPr>
          <p:cNvPr id="993" name="Google Shape;993;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New compositing architecture (Slimming Paint)</a:t>
            </a:r>
            <a:endParaRPr/>
          </a:p>
        </p:txBody>
      </p:sp>
      <p:sp>
        <p:nvSpPr>
          <p:cNvPr id="994" name="Google Shape;994;p62"/>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995" name="Google Shape;995;p62"/>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996" name="Google Shape;996;p62"/>
          <p:cNvSpPr/>
          <p:nvPr/>
        </p:nvSpPr>
        <p:spPr>
          <a:xfrm>
            <a:off x="310073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997" name="Google Shape;997;p62"/>
          <p:cNvSpPr/>
          <p:nvPr/>
        </p:nvSpPr>
        <p:spPr>
          <a:xfrm>
            <a:off x="462937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998" name="Google Shape;998;p62"/>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999" name="Google Shape;999;p62"/>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1000" name="Google Shape;1000;p62"/>
          <p:cNvGrpSpPr/>
          <p:nvPr/>
        </p:nvGrpSpPr>
        <p:grpSpPr>
          <a:xfrm>
            <a:off x="3597138" y="4116450"/>
            <a:ext cx="1959000" cy="1113296"/>
            <a:chOff x="5124225" y="4096529"/>
            <a:chExt cx="1959000" cy="1113296"/>
          </a:xfrm>
        </p:grpSpPr>
        <p:cxnSp>
          <p:nvCxnSpPr>
            <p:cNvPr id="1001" name="Google Shape;1001;p62"/>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1002" name="Google Shape;1002;p62"/>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Thread boundary</a:t>
              </a:r>
              <a:endParaRPr/>
            </a:p>
          </p:txBody>
        </p:sp>
      </p:grpSp>
      <p:grpSp>
        <p:nvGrpSpPr>
          <p:cNvPr id="1003" name="Google Shape;1003;p62"/>
          <p:cNvGrpSpPr/>
          <p:nvPr/>
        </p:nvGrpSpPr>
        <p:grpSpPr>
          <a:xfrm>
            <a:off x="1306050" y="1385038"/>
            <a:ext cx="2501539" cy="2020599"/>
            <a:chOff x="2301200" y="1379900"/>
            <a:chExt cx="2501539" cy="2020599"/>
          </a:xfrm>
        </p:grpSpPr>
        <p:sp>
          <p:nvSpPr>
            <p:cNvPr id="1004" name="Google Shape;1004;p62"/>
            <p:cNvSpPr/>
            <p:nvPr/>
          </p:nvSpPr>
          <p:spPr>
            <a:xfrm>
              <a:off x="3214509" y="1977200"/>
              <a:ext cx="674700" cy="550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html</a:t>
              </a:r>
              <a:endParaRPr/>
            </a:p>
          </p:txBody>
        </p:sp>
        <p:sp>
          <p:nvSpPr>
            <p:cNvPr id="1005" name="Google Shape;1005;p62"/>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a</a:t>
              </a:r>
              <a:endParaRPr/>
            </a:p>
          </p:txBody>
        </p:sp>
        <p:cxnSp>
          <p:nvCxnSpPr>
            <p:cNvPr id="1006" name="Google Shape;1006;p62"/>
            <p:cNvCxnSpPr>
              <a:stCxn id="1004" idx="2"/>
              <a:endCxn id="1005"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1007" name="Google Shape;1007;p62"/>
            <p:cNvCxnSpPr>
              <a:stCxn id="1004" idx="2"/>
              <a:endCxn id="1008"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1009" name="Google Shape;1009;p62"/>
            <p:cNvCxnSpPr>
              <a:stCxn id="1004" idx="2"/>
              <a:endCxn id="1010"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1008" name="Google Shape;1008;p62"/>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b</a:t>
              </a:r>
              <a:endParaRPr/>
            </a:p>
          </p:txBody>
        </p:sp>
        <p:sp>
          <p:nvSpPr>
            <p:cNvPr id="1010" name="Google Shape;1010;p62"/>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face</a:t>
              </a:r>
              <a:endParaRPr/>
            </a:p>
          </p:txBody>
        </p:sp>
        <p:sp>
          <p:nvSpPr>
            <p:cNvPr id="1011" name="Google Shape;1011;p62"/>
            <p:cNvSpPr/>
            <p:nvPr/>
          </p:nvSpPr>
          <p:spPr>
            <a:xfrm>
              <a:off x="4197939"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d</a:t>
              </a:r>
              <a:endParaRPr/>
            </a:p>
          </p:txBody>
        </p:sp>
        <p:cxnSp>
          <p:nvCxnSpPr>
            <p:cNvPr id="1012" name="Google Shape;1012;p62"/>
            <p:cNvCxnSpPr>
              <a:stCxn id="1004" idx="2"/>
              <a:endCxn id="1011" idx="0"/>
            </p:cNvCxnSpPr>
            <p:nvPr/>
          </p:nvCxnSpPr>
          <p:spPr>
            <a:xfrm>
              <a:off x="3551859" y="2527400"/>
              <a:ext cx="948600" cy="322800"/>
            </a:xfrm>
            <a:prstGeom prst="straightConnector1">
              <a:avLst/>
            </a:prstGeom>
            <a:noFill/>
            <a:ln cap="flat" cmpd="sng" w="19050">
              <a:solidFill>
                <a:schemeClr val="dk2"/>
              </a:solidFill>
              <a:prstDash val="solid"/>
              <a:round/>
              <a:headEnd len="med" w="med" type="none"/>
              <a:tailEnd len="med" w="med" type="none"/>
            </a:ln>
          </p:spPr>
        </p:cxnSp>
        <p:sp>
          <p:nvSpPr>
            <p:cNvPr id="1013" name="Google Shape;1013;p62"/>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Layout Tree</a:t>
              </a:r>
              <a:endParaRPr/>
            </a:p>
          </p:txBody>
        </p:sp>
      </p:grpSp>
      <p:sp>
        <p:nvSpPr>
          <p:cNvPr id="1014" name="Google Shape;1014;p62"/>
          <p:cNvSpPr/>
          <p:nvPr/>
        </p:nvSpPr>
        <p:spPr>
          <a:xfrm>
            <a:off x="5454650" y="2312538"/>
            <a:ext cx="11556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015" name="Google Shape;1015;p62"/>
          <p:cNvSpPr/>
          <p:nvPr/>
        </p:nvSpPr>
        <p:spPr>
          <a:xfrm>
            <a:off x="5454650" y="2312538"/>
            <a:ext cx="11556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200"/>
              <a:t>[text a][text b]</a:t>
            </a:r>
            <a:endParaRPr sz="1200"/>
          </a:p>
        </p:txBody>
      </p:sp>
      <p:sp>
        <p:nvSpPr>
          <p:cNvPr id="1016" name="Google Shape;1016;p62"/>
          <p:cNvSpPr txBox="1"/>
          <p:nvPr/>
        </p:nvSpPr>
        <p:spPr>
          <a:xfrm>
            <a:off x="5354300" y="1715238"/>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Chunk 1</a:t>
            </a:r>
            <a:endParaRPr/>
          </a:p>
        </p:txBody>
      </p:sp>
      <p:sp>
        <p:nvSpPr>
          <p:cNvPr id="1017" name="Google Shape;1017;p62"/>
          <p:cNvSpPr/>
          <p:nvPr/>
        </p:nvSpPr>
        <p:spPr>
          <a:xfrm>
            <a:off x="6710600" y="2312538"/>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018" name="Google Shape;1018;p62"/>
          <p:cNvSpPr/>
          <p:nvPr/>
        </p:nvSpPr>
        <p:spPr>
          <a:xfrm>
            <a:off x="6710602" y="2312538"/>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200"/>
              <a:t>[face]</a:t>
            </a:r>
            <a:endParaRPr sz="1200"/>
          </a:p>
        </p:txBody>
      </p:sp>
      <p:sp>
        <p:nvSpPr>
          <p:cNvPr id="1019" name="Google Shape;1019;p62"/>
          <p:cNvSpPr txBox="1"/>
          <p:nvPr/>
        </p:nvSpPr>
        <p:spPr>
          <a:xfrm>
            <a:off x="6413900" y="1715238"/>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Chunk 2</a:t>
            </a:r>
            <a:endParaRPr/>
          </a:p>
        </p:txBody>
      </p:sp>
      <p:sp>
        <p:nvSpPr>
          <p:cNvPr id="1020" name="Google Shape;1020;p62"/>
          <p:cNvSpPr/>
          <p:nvPr/>
        </p:nvSpPr>
        <p:spPr>
          <a:xfrm>
            <a:off x="7573850" y="2312525"/>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021" name="Google Shape;1021;p62"/>
          <p:cNvSpPr/>
          <p:nvPr/>
        </p:nvSpPr>
        <p:spPr>
          <a:xfrm>
            <a:off x="7573852" y="23125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200"/>
              <a:t>[text d]</a:t>
            </a:r>
            <a:endParaRPr sz="1200"/>
          </a:p>
        </p:txBody>
      </p:sp>
      <p:sp>
        <p:nvSpPr>
          <p:cNvPr id="1022" name="Google Shape;1022;p62"/>
          <p:cNvSpPr txBox="1"/>
          <p:nvPr/>
        </p:nvSpPr>
        <p:spPr>
          <a:xfrm>
            <a:off x="7277150" y="1715250"/>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Chunk 3</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6" name="Shape 1026"/>
        <p:cNvGrpSpPr/>
        <p:nvPr/>
      </p:nvGrpSpPr>
      <p:grpSpPr>
        <a:xfrm>
          <a:off x="0" y="0"/>
          <a:ext cx="0" cy="0"/>
          <a:chOff x="0" y="0"/>
          <a:chExt cx="0" cy="0"/>
        </a:xfrm>
      </p:grpSpPr>
      <p:sp>
        <p:nvSpPr>
          <p:cNvPr id="1027" name="Google Shape;1027;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New compositing architecture (Slimming Paint)</a:t>
            </a:r>
            <a:endParaRPr/>
          </a:p>
        </p:txBody>
      </p:sp>
      <p:sp>
        <p:nvSpPr>
          <p:cNvPr id="1028" name="Google Shape;1028;p63"/>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1029" name="Google Shape;1029;p63"/>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1030" name="Google Shape;1030;p63"/>
          <p:cNvSpPr/>
          <p:nvPr/>
        </p:nvSpPr>
        <p:spPr>
          <a:xfrm>
            <a:off x="310073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1031" name="Google Shape;1031;p63"/>
          <p:cNvSpPr/>
          <p:nvPr/>
        </p:nvSpPr>
        <p:spPr>
          <a:xfrm>
            <a:off x="462937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1032" name="Google Shape;1032;p63"/>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1033" name="Google Shape;1033;p63"/>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1034" name="Google Shape;1034;p63"/>
          <p:cNvGrpSpPr/>
          <p:nvPr/>
        </p:nvGrpSpPr>
        <p:grpSpPr>
          <a:xfrm>
            <a:off x="3597138" y="4116450"/>
            <a:ext cx="1959000" cy="1113296"/>
            <a:chOff x="5124225" y="4096529"/>
            <a:chExt cx="1959000" cy="1113296"/>
          </a:xfrm>
        </p:grpSpPr>
        <p:cxnSp>
          <p:nvCxnSpPr>
            <p:cNvPr id="1035" name="Google Shape;1035;p63"/>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1036" name="Google Shape;1036;p63"/>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Thread boundary</a:t>
              </a:r>
              <a:endParaRPr/>
            </a:p>
          </p:txBody>
        </p:sp>
      </p:grpSp>
      <p:grpSp>
        <p:nvGrpSpPr>
          <p:cNvPr id="1037" name="Google Shape;1037;p63"/>
          <p:cNvGrpSpPr/>
          <p:nvPr/>
        </p:nvGrpSpPr>
        <p:grpSpPr>
          <a:xfrm>
            <a:off x="1306050" y="1385038"/>
            <a:ext cx="2501539" cy="2020599"/>
            <a:chOff x="2301200" y="1379900"/>
            <a:chExt cx="2501539" cy="2020599"/>
          </a:xfrm>
        </p:grpSpPr>
        <p:sp>
          <p:nvSpPr>
            <p:cNvPr id="1038" name="Google Shape;1038;p63"/>
            <p:cNvSpPr/>
            <p:nvPr/>
          </p:nvSpPr>
          <p:spPr>
            <a:xfrm>
              <a:off x="3214509" y="1977200"/>
              <a:ext cx="6747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html</a:t>
              </a:r>
              <a:endParaRPr/>
            </a:p>
          </p:txBody>
        </p:sp>
        <p:sp>
          <p:nvSpPr>
            <p:cNvPr id="1039" name="Google Shape;1039;p63"/>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a</a:t>
              </a:r>
              <a:endParaRPr/>
            </a:p>
          </p:txBody>
        </p:sp>
        <p:cxnSp>
          <p:nvCxnSpPr>
            <p:cNvPr id="1040" name="Google Shape;1040;p63"/>
            <p:cNvCxnSpPr>
              <a:stCxn id="1038" idx="2"/>
              <a:endCxn id="1039"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1041" name="Google Shape;1041;p63"/>
            <p:cNvCxnSpPr>
              <a:stCxn id="1038" idx="2"/>
              <a:endCxn id="1042"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1043" name="Google Shape;1043;p63"/>
            <p:cNvCxnSpPr>
              <a:stCxn id="1038" idx="2"/>
              <a:endCxn id="1044"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1042" name="Google Shape;1042;p63"/>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b</a:t>
              </a:r>
              <a:endParaRPr/>
            </a:p>
          </p:txBody>
        </p:sp>
        <p:sp>
          <p:nvSpPr>
            <p:cNvPr id="1044" name="Google Shape;1044;p63"/>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face</a:t>
              </a:r>
              <a:endParaRPr/>
            </a:p>
          </p:txBody>
        </p:sp>
        <p:sp>
          <p:nvSpPr>
            <p:cNvPr id="1045" name="Google Shape;1045;p63"/>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d</a:t>
              </a:r>
              <a:endParaRPr/>
            </a:p>
          </p:txBody>
        </p:sp>
        <p:cxnSp>
          <p:nvCxnSpPr>
            <p:cNvPr id="1046" name="Google Shape;1046;p63"/>
            <p:cNvCxnSpPr>
              <a:stCxn id="1038" idx="2"/>
              <a:endCxn id="1045"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1047" name="Google Shape;1047;p63"/>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Layout Tree</a:t>
              </a:r>
              <a:endParaRPr/>
            </a:p>
          </p:txBody>
        </p:sp>
      </p:grpSp>
      <p:sp>
        <p:nvSpPr>
          <p:cNvPr id="1048" name="Google Shape;1048;p63"/>
          <p:cNvSpPr/>
          <p:nvPr/>
        </p:nvSpPr>
        <p:spPr>
          <a:xfrm>
            <a:off x="5454650" y="2312538"/>
            <a:ext cx="11556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049" name="Google Shape;1049;p63"/>
          <p:cNvSpPr/>
          <p:nvPr/>
        </p:nvSpPr>
        <p:spPr>
          <a:xfrm>
            <a:off x="5454650" y="2312538"/>
            <a:ext cx="11556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200"/>
              <a:t>[text a][text b]</a:t>
            </a:r>
            <a:endParaRPr sz="1200"/>
          </a:p>
        </p:txBody>
      </p:sp>
      <p:sp>
        <p:nvSpPr>
          <p:cNvPr id="1050" name="Google Shape;1050;p63"/>
          <p:cNvSpPr txBox="1"/>
          <p:nvPr/>
        </p:nvSpPr>
        <p:spPr>
          <a:xfrm>
            <a:off x="5354300" y="1715238"/>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Chunk 1</a:t>
            </a:r>
            <a:endParaRPr/>
          </a:p>
        </p:txBody>
      </p:sp>
      <p:sp>
        <p:nvSpPr>
          <p:cNvPr id="1051" name="Google Shape;1051;p63"/>
          <p:cNvSpPr/>
          <p:nvPr/>
        </p:nvSpPr>
        <p:spPr>
          <a:xfrm>
            <a:off x="6710600" y="2312538"/>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052" name="Google Shape;1052;p63"/>
          <p:cNvSpPr/>
          <p:nvPr/>
        </p:nvSpPr>
        <p:spPr>
          <a:xfrm>
            <a:off x="6710602" y="2312538"/>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200"/>
              <a:t>[face]</a:t>
            </a:r>
            <a:endParaRPr sz="1200"/>
          </a:p>
        </p:txBody>
      </p:sp>
      <p:sp>
        <p:nvSpPr>
          <p:cNvPr id="1053" name="Google Shape;1053;p63"/>
          <p:cNvSpPr txBox="1"/>
          <p:nvPr/>
        </p:nvSpPr>
        <p:spPr>
          <a:xfrm>
            <a:off x="6413900" y="1715238"/>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Chunk 2</a:t>
            </a:r>
            <a:endParaRPr/>
          </a:p>
        </p:txBody>
      </p:sp>
      <p:sp>
        <p:nvSpPr>
          <p:cNvPr id="1054" name="Google Shape;1054;p63"/>
          <p:cNvSpPr/>
          <p:nvPr/>
        </p:nvSpPr>
        <p:spPr>
          <a:xfrm>
            <a:off x="7573850" y="2312525"/>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055" name="Google Shape;1055;p63"/>
          <p:cNvSpPr/>
          <p:nvPr/>
        </p:nvSpPr>
        <p:spPr>
          <a:xfrm>
            <a:off x="7573852" y="23125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200"/>
              <a:t>[text d]</a:t>
            </a:r>
            <a:endParaRPr sz="1200"/>
          </a:p>
        </p:txBody>
      </p:sp>
      <p:sp>
        <p:nvSpPr>
          <p:cNvPr id="1056" name="Google Shape;1056;p63"/>
          <p:cNvSpPr txBox="1"/>
          <p:nvPr/>
        </p:nvSpPr>
        <p:spPr>
          <a:xfrm>
            <a:off x="7277150" y="1715250"/>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Chunk 3</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0" name="Shape 1060"/>
        <p:cNvGrpSpPr/>
        <p:nvPr/>
      </p:nvGrpSpPr>
      <p:grpSpPr>
        <a:xfrm>
          <a:off x="0" y="0"/>
          <a:ext cx="0" cy="0"/>
          <a:chOff x="0" y="0"/>
          <a:chExt cx="0" cy="0"/>
        </a:xfrm>
      </p:grpSpPr>
      <p:sp>
        <p:nvSpPr>
          <p:cNvPr id="1061" name="Google Shape;1061;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New compositing architecture (Slimming Paint)</a:t>
            </a:r>
            <a:endParaRPr/>
          </a:p>
        </p:txBody>
      </p:sp>
      <p:sp>
        <p:nvSpPr>
          <p:cNvPr id="1062" name="Google Shape;1062;p64"/>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1063" name="Google Shape;1063;p64"/>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1064" name="Google Shape;1064;p64"/>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1065" name="Google Shape;1065;p64"/>
          <p:cNvSpPr/>
          <p:nvPr/>
        </p:nvSpPr>
        <p:spPr>
          <a:xfrm>
            <a:off x="462937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1066" name="Google Shape;1066;p64"/>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1067" name="Google Shape;1067;p64"/>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1068" name="Google Shape;1068;p64"/>
          <p:cNvGrpSpPr/>
          <p:nvPr/>
        </p:nvGrpSpPr>
        <p:grpSpPr>
          <a:xfrm>
            <a:off x="3597138" y="4116450"/>
            <a:ext cx="1959000" cy="1113296"/>
            <a:chOff x="5124225" y="4096529"/>
            <a:chExt cx="1959000" cy="1113296"/>
          </a:xfrm>
        </p:grpSpPr>
        <p:cxnSp>
          <p:nvCxnSpPr>
            <p:cNvPr id="1069" name="Google Shape;1069;p64"/>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1070" name="Google Shape;1070;p64"/>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Thread boundary</a:t>
              </a:r>
              <a:endParaRPr/>
            </a:p>
          </p:txBody>
        </p:sp>
      </p:grpSp>
      <p:grpSp>
        <p:nvGrpSpPr>
          <p:cNvPr id="1071" name="Google Shape;1071;p64"/>
          <p:cNvGrpSpPr/>
          <p:nvPr/>
        </p:nvGrpSpPr>
        <p:grpSpPr>
          <a:xfrm>
            <a:off x="890925" y="1715213"/>
            <a:ext cx="3279150" cy="1360213"/>
            <a:chOff x="890925" y="1715213"/>
            <a:chExt cx="3279150" cy="1360213"/>
          </a:xfrm>
        </p:grpSpPr>
        <p:sp>
          <p:nvSpPr>
            <p:cNvPr id="1072" name="Google Shape;1072;p64"/>
            <p:cNvSpPr/>
            <p:nvPr/>
          </p:nvSpPr>
          <p:spPr>
            <a:xfrm>
              <a:off x="991275" y="2312525"/>
              <a:ext cx="11556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073" name="Google Shape;1073;p64"/>
            <p:cNvSpPr/>
            <p:nvPr/>
          </p:nvSpPr>
          <p:spPr>
            <a:xfrm>
              <a:off x="991275" y="2312525"/>
              <a:ext cx="11556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200"/>
                <a:t>[text a][text b]</a:t>
              </a:r>
              <a:endParaRPr sz="1200"/>
            </a:p>
          </p:txBody>
        </p:sp>
        <p:sp>
          <p:nvSpPr>
            <p:cNvPr id="1074" name="Google Shape;1074;p64"/>
            <p:cNvSpPr txBox="1"/>
            <p:nvPr/>
          </p:nvSpPr>
          <p:spPr>
            <a:xfrm>
              <a:off x="890925" y="1715225"/>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Chunk 1</a:t>
              </a:r>
              <a:endParaRPr/>
            </a:p>
          </p:txBody>
        </p:sp>
        <p:sp>
          <p:nvSpPr>
            <p:cNvPr id="1075" name="Google Shape;1075;p64"/>
            <p:cNvSpPr/>
            <p:nvPr/>
          </p:nvSpPr>
          <p:spPr>
            <a:xfrm>
              <a:off x="2247225" y="2312525"/>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076" name="Google Shape;1076;p64"/>
            <p:cNvSpPr/>
            <p:nvPr/>
          </p:nvSpPr>
          <p:spPr>
            <a:xfrm>
              <a:off x="2247227" y="23125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200"/>
                <a:t>[face]</a:t>
              </a:r>
              <a:endParaRPr sz="1200"/>
            </a:p>
          </p:txBody>
        </p:sp>
        <p:sp>
          <p:nvSpPr>
            <p:cNvPr id="1077" name="Google Shape;1077;p64"/>
            <p:cNvSpPr txBox="1"/>
            <p:nvPr/>
          </p:nvSpPr>
          <p:spPr>
            <a:xfrm>
              <a:off x="1950525" y="1715225"/>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Chunk 2</a:t>
              </a:r>
              <a:endParaRPr/>
            </a:p>
          </p:txBody>
        </p:sp>
        <p:sp>
          <p:nvSpPr>
            <p:cNvPr id="1078" name="Google Shape;1078;p64"/>
            <p:cNvSpPr/>
            <p:nvPr/>
          </p:nvSpPr>
          <p:spPr>
            <a:xfrm>
              <a:off x="3110475" y="2312513"/>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079" name="Google Shape;1079;p64"/>
            <p:cNvSpPr/>
            <p:nvPr/>
          </p:nvSpPr>
          <p:spPr>
            <a:xfrm>
              <a:off x="3110477" y="2312513"/>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200"/>
                <a:t>[text d]</a:t>
              </a:r>
              <a:endParaRPr sz="1200"/>
            </a:p>
          </p:txBody>
        </p:sp>
        <p:sp>
          <p:nvSpPr>
            <p:cNvPr id="1080" name="Google Shape;1080;p64"/>
            <p:cNvSpPr txBox="1"/>
            <p:nvPr/>
          </p:nvSpPr>
          <p:spPr>
            <a:xfrm>
              <a:off x="2813775" y="1715213"/>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Chunk 3</a:t>
              </a:r>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4" name="Shape 1084"/>
        <p:cNvGrpSpPr/>
        <p:nvPr/>
      </p:nvGrpSpPr>
      <p:grpSpPr>
        <a:xfrm>
          <a:off x="0" y="0"/>
          <a:ext cx="0" cy="0"/>
          <a:chOff x="0" y="0"/>
          <a:chExt cx="0" cy="0"/>
        </a:xfrm>
      </p:grpSpPr>
      <p:sp>
        <p:nvSpPr>
          <p:cNvPr id="1085" name="Google Shape;1085;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New compositing architecture (Slimming Paint)</a:t>
            </a:r>
            <a:endParaRPr/>
          </a:p>
        </p:txBody>
      </p:sp>
      <p:sp>
        <p:nvSpPr>
          <p:cNvPr id="1086" name="Google Shape;1086;p65"/>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1087" name="Google Shape;1087;p65"/>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1088" name="Google Shape;1088;p65"/>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1089" name="Google Shape;1089;p65"/>
          <p:cNvSpPr/>
          <p:nvPr/>
        </p:nvSpPr>
        <p:spPr>
          <a:xfrm>
            <a:off x="462937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1090" name="Google Shape;1090;p65"/>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1091" name="Google Shape;1091;p65"/>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1092" name="Google Shape;1092;p65"/>
          <p:cNvGrpSpPr/>
          <p:nvPr/>
        </p:nvGrpSpPr>
        <p:grpSpPr>
          <a:xfrm>
            <a:off x="3597138" y="4116450"/>
            <a:ext cx="1959000" cy="1113296"/>
            <a:chOff x="5124225" y="4096529"/>
            <a:chExt cx="1959000" cy="1113296"/>
          </a:xfrm>
        </p:grpSpPr>
        <p:cxnSp>
          <p:nvCxnSpPr>
            <p:cNvPr id="1093" name="Google Shape;1093;p65"/>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1094" name="Google Shape;1094;p65"/>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Thread boundary</a:t>
              </a:r>
              <a:endParaRPr/>
            </a:p>
          </p:txBody>
        </p:sp>
      </p:grpSp>
      <p:grpSp>
        <p:nvGrpSpPr>
          <p:cNvPr id="1095" name="Google Shape;1095;p65"/>
          <p:cNvGrpSpPr/>
          <p:nvPr/>
        </p:nvGrpSpPr>
        <p:grpSpPr>
          <a:xfrm>
            <a:off x="5454650" y="1242463"/>
            <a:ext cx="2232000" cy="1355625"/>
            <a:chOff x="4946575" y="1242463"/>
            <a:chExt cx="2232000" cy="1355625"/>
          </a:xfrm>
        </p:grpSpPr>
        <p:sp>
          <p:nvSpPr>
            <p:cNvPr id="1096" name="Google Shape;1096;p65"/>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097" name="Google Shape;1097;p65"/>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Root Graphics Buffer</a:t>
              </a:r>
              <a:endParaRPr/>
            </a:p>
          </p:txBody>
        </p:sp>
      </p:grpSp>
      <p:cxnSp>
        <p:nvCxnSpPr>
          <p:cNvPr id="1098" name="Google Shape;1098;p65"/>
          <p:cNvCxnSpPr>
            <a:stCxn id="1099" idx="2"/>
          </p:cNvCxnSpPr>
          <p:nvPr/>
        </p:nvCxnSpPr>
        <p:spPr>
          <a:xfrm rot="-5400000">
            <a:off x="3109425" y="890675"/>
            <a:ext cx="644400" cy="3725100"/>
          </a:xfrm>
          <a:prstGeom prst="curvedConnector4">
            <a:avLst>
              <a:gd fmla="val -80850" name="adj1"/>
              <a:gd fmla="val 77887" name="adj2"/>
            </a:avLst>
          </a:prstGeom>
          <a:noFill/>
          <a:ln cap="flat" cmpd="sng" w="19050">
            <a:solidFill>
              <a:schemeClr val="dk2"/>
            </a:solidFill>
            <a:prstDash val="solid"/>
            <a:round/>
            <a:headEnd len="med" w="med" type="none"/>
            <a:tailEnd len="med" w="med" type="triangle"/>
          </a:ln>
        </p:spPr>
      </p:cxnSp>
      <p:cxnSp>
        <p:nvCxnSpPr>
          <p:cNvPr id="1100" name="Google Shape;1100;p65"/>
          <p:cNvCxnSpPr>
            <a:stCxn id="1101" idx="2"/>
          </p:cNvCxnSpPr>
          <p:nvPr/>
        </p:nvCxnSpPr>
        <p:spPr>
          <a:xfrm rot="-5400000">
            <a:off x="4000427" y="1771913"/>
            <a:ext cx="795000" cy="1812000"/>
          </a:xfrm>
          <a:prstGeom prst="curvedConnector4">
            <a:avLst>
              <a:gd fmla="val -6146" name="adj1"/>
              <a:gd fmla="val 60526" name="adj2"/>
            </a:avLst>
          </a:prstGeom>
          <a:noFill/>
          <a:ln cap="flat" cmpd="sng" w="19050">
            <a:solidFill>
              <a:schemeClr val="dk2"/>
            </a:solidFill>
            <a:prstDash val="solid"/>
            <a:round/>
            <a:headEnd len="med" w="med" type="none"/>
            <a:tailEnd len="med" w="med" type="triangle"/>
          </a:ln>
        </p:spPr>
      </p:cxnSp>
      <p:grpSp>
        <p:nvGrpSpPr>
          <p:cNvPr id="1102" name="Google Shape;1102;p65"/>
          <p:cNvGrpSpPr/>
          <p:nvPr/>
        </p:nvGrpSpPr>
        <p:grpSpPr>
          <a:xfrm>
            <a:off x="5454650" y="1835200"/>
            <a:ext cx="2232000" cy="763075"/>
            <a:chOff x="4946575" y="1835200"/>
            <a:chExt cx="2232000" cy="763075"/>
          </a:xfrm>
        </p:grpSpPr>
        <p:sp>
          <p:nvSpPr>
            <p:cNvPr id="1103" name="Google Shape;1103;p65"/>
            <p:cNvSpPr txBox="1"/>
            <p:nvPr/>
          </p:nvSpPr>
          <p:spPr>
            <a:xfrm>
              <a:off x="4946575" y="1835200"/>
              <a:ext cx="12918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200"/>
                <a:t>[text a][text b]</a:t>
              </a:r>
              <a:endParaRPr sz="1200"/>
            </a:p>
          </p:txBody>
        </p:sp>
        <p:sp>
          <p:nvSpPr>
            <p:cNvPr id="1104" name="Google Shape;1104;p65"/>
            <p:cNvSpPr txBox="1"/>
            <p:nvPr/>
          </p:nvSpPr>
          <p:spPr>
            <a:xfrm>
              <a:off x="6415675" y="1835375"/>
              <a:ext cx="762900" cy="76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zh-CN" sz="1200"/>
                <a:t>[text d]</a:t>
              </a:r>
              <a:endParaRPr sz="1200"/>
            </a:p>
          </p:txBody>
        </p:sp>
      </p:grpSp>
      <p:sp>
        <p:nvSpPr>
          <p:cNvPr id="1105" name="Google Shape;1105;p65"/>
          <p:cNvSpPr/>
          <p:nvPr/>
        </p:nvSpPr>
        <p:spPr>
          <a:xfrm>
            <a:off x="991275" y="2312525"/>
            <a:ext cx="11556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099" name="Google Shape;1099;p65"/>
          <p:cNvSpPr/>
          <p:nvPr/>
        </p:nvSpPr>
        <p:spPr>
          <a:xfrm>
            <a:off x="991275" y="2312525"/>
            <a:ext cx="11556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200"/>
              <a:t>[text a][text b]</a:t>
            </a:r>
            <a:endParaRPr sz="1200"/>
          </a:p>
        </p:txBody>
      </p:sp>
      <p:sp>
        <p:nvSpPr>
          <p:cNvPr id="1106" name="Google Shape;1106;p65"/>
          <p:cNvSpPr txBox="1"/>
          <p:nvPr/>
        </p:nvSpPr>
        <p:spPr>
          <a:xfrm>
            <a:off x="890925" y="1715225"/>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Chunk 1</a:t>
            </a:r>
            <a:endParaRPr/>
          </a:p>
        </p:txBody>
      </p:sp>
      <p:sp>
        <p:nvSpPr>
          <p:cNvPr id="1107" name="Google Shape;1107;p65"/>
          <p:cNvSpPr/>
          <p:nvPr/>
        </p:nvSpPr>
        <p:spPr>
          <a:xfrm>
            <a:off x="2247225" y="2312525"/>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108" name="Google Shape;1108;p65"/>
          <p:cNvSpPr/>
          <p:nvPr/>
        </p:nvSpPr>
        <p:spPr>
          <a:xfrm>
            <a:off x="2247227" y="23125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200"/>
              <a:t>[face]</a:t>
            </a:r>
            <a:endParaRPr sz="1200"/>
          </a:p>
        </p:txBody>
      </p:sp>
      <p:sp>
        <p:nvSpPr>
          <p:cNvPr id="1109" name="Google Shape;1109;p65"/>
          <p:cNvSpPr txBox="1"/>
          <p:nvPr/>
        </p:nvSpPr>
        <p:spPr>
          <a:xfrm>
            <a:off x="1950525" y="1715225"/>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Chunk 2</a:t>
            </a:r>
            <a:endParaRPr/>
          </a:p>
        </p:txBody>
      </p:sp>
      <p:sp>
        <p:nvSpPr>
          <p:cNvPr id="1110" name="Google Shape;1110;p65"/>
          <p:cNvSpPr/>
          <p:nvPr/>
        </p:nvSpPr>
        <p:spPr>
          <a:xfrm>
            <a:off x="3110475" y="2312513"/>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101" name="Google Shape;1101;p65"/>
          <p:cNvSpPr/>
          <p:nvPr/>
        </p:nvSpPr>
        <p:spPr>
          <a:xfrm>
            <a:off x="3110477" y="2312513"/>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200"/>
              <a:t>[text d]</a:t>
            </a:r>
            <a:endParaRPr sz="1200"/>
          </a:p>
        </p:txBody>
      </p:sp>
      <p:sp>
        <p:nvSpPr>
          <p:cNvPr id="1111" name="Google Shape;1111;p65"/>
          <p:cNvSpPr txBox="1"/>
          <p:nvPr/>
        </p:nvSpPr>
        <p:spPr>
          <a:xfrm>
            <a:off x="2813775" y="1715213"/>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Chunk 3</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5" name="Shape 1115"/>
        <p:cNvGrpSpPr/>
        <p:nvPr/>
      </p:nvGrpSpPr>
      <p:grpSpPr>
        <a:xfrm>
          <a:off x="0" y="0"/>
          <a:ext cx="0" cy="0"/>
          <a:chOff x="0" y="0"/>
          <a:chExt cx="0" cy="0"/>
        </a:xfrm>
      </p:grpSpPr>
      <p:sp>
        <p:nvSpPr>
          <p:cNvPr id="1116" name="Google Shape;1116;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New compositing architecture (Slimming Paint)</a:t>
            </a:r>
            <a:endParaRPr/>
          </a:p>
        </p:txBody>
      </p:sp>
      <p:sp>
        <p:nvSpPr>
          <p:cNvPr id="1117" name="Google Shape;1117;p66"/>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1118" name="Google Shape;1118;p66"/>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1119" name="Google Shape;1119;p66"/>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1120" name="Google Shape;1120;p66"/>
          <p:cNvSpPr/>
          <p:nvPr/>
        </p:nvSpPr>
        <p:spPr>
          <a:xfrm>
            <a:off x="462937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1121" name="Google Shape;1121;p66"/>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1122" name="Google Shape;1122;p66"/>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1123" name="Google Shape;1123;p66"/>
          <p:cNvGrpSpPr/>
          <p:nvPr/>
        </p:nvGrpSpPr>
        <p:grpSpPr>
          <a:xfrm>
            <a:off x="3597138" y="4116450"/>
            <a:ext cx="1959000" cy="1113296"/>
            <a:chOff x="5124225" y="4096529"/>
            <a:chExt cx="1959000" cy="1113296"/>
          </a:xfrm>
        </p:grpSpPr>
        <p:cxnSp>
          <p:nvCxnSpPr>
            <p:cNvPr id="1124" name="Google Shape;1124;p66"/>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1125" name="Google Shape;1125;p66"/>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Thread boundary</a:t>
              </a:r>
              <a:endParaRPr/>
            </a:p>
          </p:txBody>
        </p:sp>
      </p:grpSp>
      <p:sp>
        <p:nvSpPr>
          <p:cNvPr id="1126" name="Google Shape;1126;p66"/>
          <p:cNvSpPr/>
          <p:nvPr/>
        </p:nvSpPr>
        <p:spPr>
          <a:xfrm>
            <a:off x="991275" y="2312525"/>
            <a:ext cx="11556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127" name="Google Shape;1127;p66"/>
          <p:cNvSpPr/>
          <p:nvPr/>
        </p:nvSpPr>
        <p:spPr>
          <a:xfrm>
            <a:off x="991275" y="2312525"/>
            <a:ext cx="11556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200"/>
              <a:t>[text a][text b]</a:t>
            </a:r>
            <a:endParaRPr sz="1200"/>
          </a:p>
        </p:txBody>
      </p:sp>
      <p:sp>
        <p:nvSpPr>
          <p:cNvPr id="1128" name="Google Shape;1128;p66"/>
          <p:cNvSpPr txBox="1"/>
          <p:nvPr/>
        </p:nvSpPr>
        <p:spPr>
          <a:xfrm>
            <a:off x="890925" y="1715225"/>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Chunk 1</a:t>
            </a:r>
            <a:endParaRPr/>
          </a:p>
        </p:txBody>
      </p:sp>
      <p:sp>
        <p:nvSpPr>
          <p:cNvPr id="1129" name="Google Shape;1129;p66"/>
          <p:cNvSpPr/>
          <p:nvPr/>
        </p:nvSpPr>
        <p:spPr>
          <a:xfrm>
            <a:off x="2247225" y="2312525"/>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130" name="Google Shape;1130;p66"/>
          <p:cNvSpPr/>
          <p:nvPr/>
        </p:nvSpPr>
        <p:spPr>
          <a:xfrm>
            <a:off x="2247227" y="23125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200"/>
              <a:t>[face]</a:t>
            </a:r>
            <a:endParaRPr sz="1200"/>
          </a:p>
        </p:txBody>
      </p:sp>
      <p:sp>
        <p:nvSpPr>
          <p:cNvPr id="1131" name="Google Shape;1131;p66"/>
          <p:cNvSpPr txBox="1"/>
          <p:nvPr/>
        </p:nvSpPr>
        <p:spPr>
          <a:xfrm>
            <a:off x="1950525" y="1715225"/>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Chunk 2</a:t>
            </a:r>
            <a:endParaRPr/>
          </a:p>
        </p:txBody>
      </p:sp>
      <p:sp>
        <p:nvSpPr>
          <p:cNvPr id="1132" name="Google Shape;1132;p66"/>
          <p:cNvSpPr/>
          <p:nvPr/>
        </p:nvSpPr>
        <p:spPr>
          <a:xfrm>
            <a:off x="3110475" y="2312513"/>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133" name="Google Shape;1133;p66"/>
          <p:cNvSpPr/>
          <p:nvPr/>
        </p:nvSpPr>
        <p:spPr>
          <a:xfrm>
            <a:off x="3110477" y="2312513"/>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200"/>
              <a:t>[text d]</a:t>
            </a:r>
            <a:endParaRPr sz="1200"/>
          </a:p>
        </p:txBody>
      </p:sp>
      <p:sp>
        <p:nvSpPr>
          <p:cNvPr id="1134" name="Google Shape;1134;p66"/>
          <p:cNvSpPr txBox="1"/>
          <p:nvPr/>
        </p:nvSpPr>
        <p:spPr>
          <a:xfrm>
            <a:off x="2813775" y="1715213"/>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Chunk 3</a:t>
            </a:r>
            <a:endParaRPr/>
          </a:p>
        </p:txBody>
      </p:sp>
      <p:grpSp>
        <p:nvGrpSpPr>
          <p:cNvPr id="1135" name="Google Shape;1135;p66"/>
          <p:cNvGrpSpPr/>
          <p:nvPr/>
        </p:nvGrpSpPr>
        <p:grpSpPr>
          <a:xfrm>
            <a:off x="5454650" y="1242463"/>
            <a:ext cx="2232000" cy="1355625"/>
            <a:chOff x="4946575" y="1242463"/>
            <a:chExt cx="2232000" cy="1355625"/>
          </a:xfrm>
        </p:grpSpPr>
        <p:sp>
          <p:nvSpPr>
            <p:cNvPr id="1136" name="Google Shape;1136;p66"/>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137" name="Google Shape;1137;p66"/>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Root Graphics Buffer</a:t>
              </a:r>
              <a:endParaRPr/>
            </a:p>
          </p:txBody>
        </p:sp>
      </p:grpSp>
      <p:grpSp>
        <p:nvGrpSpPr>
          <p:cNvPr id="1138" name="Google Shape;1138;p66"/>
          <p:cNvGrpSpPr/>
          <p:nvPr/>
        </p:nvGrpSpPr>
        <p:grpSpPr>
          <a:xfrm>
            <a:off x="5454650" y="1835200"/>
            <a:ext cx="2232000" cy="763075"/>
            <a:chOff x="4946575" y="1835200"/>
            <a:chExt cx="2232000" cy="763075"/>
          </a:xfrm>
        </p:grpSpPr>
        <p:sp>
          <p:nvSpPr>
            <p:cNvPr id="1139" name="Google Shape;1139;p66"/>
            <p:cNvSpPr txBox="1"/>
            <p:nvPr/>
          </p:nvSpPr>
          <p:spPr>
            <a:xfrm>
              <a:off x="4946575" y="1835200"/>
              <a:ext cx="12918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200"/>
                <a:t>[text a][text b]</a:t>
              </a:r>
              <a:endParaRPr sz="1200"/>
            </a:p>
          </p:txBody>
        </p:sp>
        <p:sp>
          <p:nvSpPr>
            <p:cNvPr id="1140" name="Google Shape;1140;p66"/>
            <p:cNvSpPr txBox="1"/>
            <p:nvPr/>
          </p:nvSpPr>
          <p:spPr>
            <a:xfrm>
              <a:off x="6415675" y="1835375"/>
              <a:ext cx="762900" cy="76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zh-CN" sz="1200"/>
                <a:t>[text d]</a:t>
              </a:r>
              <a:endParaRPr sz="1200"/>
            </a:p>
          </p:txBody>
        </p:sp>
      </p:grpSp>
      <p:sp>
        <p:nvSpPr>
          <p:cNvPr id="1141" name="Google Shape;1141;p66"/>
          <p:cNvSpPr txBox="1"/>
          <p:nvPr/>
        </p:nvSpPr>
        <p:spPr>
          <a:xfrm>
            <a:off x="5454650"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Scrolling Graphics Buffer</a:t>
            </a:r>
            <a:endParaRPr/>
          </a:p>
        </p:txBody>
      </p:sp>
      <p:cxnSp>
        <p:nvCxnSpPr>
          <p:cNvPr id="1142" name="Google Shape;1142;p66"/>
          <p:cNvCxnSpPr>
            <a:stCxn id="1130" idx="2"/>
          </p:cNvCxnSpPr>
          <p:nvPr/>
        </p:nvCxnSpPr>
        <p:spPr>
          <a:xfrm flipH="1" rot="-5400000">
            <a:off x="4017377" y="1686725"/>
            <a:ext cx="521100" cy="3298500"/>
          </a:xfrm>
          <a:prstGeom prst="curvedConnector2">
            <a:avLst/>
          </a:prstGeom>
          <a:noFill/>
          <a:ln cap="flat" cmpd="sng" w="19050">
            <a:solidFill>
              <a:schemeClr val="dk2"/>
            </a:solidFill>
            <a:prstDash val="solid"/>
            <a:round/>
            <a:headEnd len="med" w="med" type="none"/>
            <a:tailEnd len="med" w="med" type="triangle"/>
          </a:ln>
        </p:spPr>
      </p:cxnSp>
      <p:sp>
        <p:nvSpPr>
          <p:cNvPr id="1143" name="Google Shape;1143;p66"/>
          <p:cNvSpPr/>
          <p:nvPr/>
        </p:nvSpPr>
        <p:spPr>
          <a:xfrm>
            <a:off x="6189189" y="3138133"/>
            <a:ext cx="7629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144" name="Google Shape;1144;p66"/>
          <p:cNvSpPr txBox="1"/>
          <p:nvPr/>
        </p:nvSpPr>
        <p:spPr>
          <a:xfrm>
            <a:off x="6189200" y="31381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200"/>
              <a:t>[face]</a:t>
            </a:r>
            <a:endParaRPr sz="12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8" name="Shape 1148"/>
        <p:cNvGrpSpPr/>
        <p:nvPr/>
      </p:nvGrpSpPr>
      <p:grpSpPr>
        <a:xfrm>
          <a:off x="0" y="0"/>
          <a:ext cx="0" cy="0"/>
          <a:chOff x="0" y="0"/>
          <a:chExt cx="0" cy="0"/>
        </a:xfrm>
      </p:grpSpPr>
      <p:sp>
        <p:nvSpPr>
          <p:cNvPr id="1149" name="Google Shape;1149;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New compositing architecture (Slimming Paint)</a:t>
            </a:r>
            <a:endParaRPr/>
          </a:p>
        </p:txBody>
      </p:sp>
      <p:sp>
        <p:nvSpPr>
          <p:cNvPr id="1150" name="Google Shape;1150;p67"/>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1151" name="Google Shape;1151;p67"/>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1152" name="Google Shape;1152;p67"/>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1153" name="Google Shape;1153;p67"/>
          <p:cNvSpPr/>
          <p:nvPr/>
        </p:nvSpPr>
        <p:spPr>
          <a:xfrm>
            <a:off x="462937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1154" name="Google Shape;1154;p67"/>
          <p:cNvSpPr/>
          <p:nvPr/>
        </p:nvSpPr>
        <p:spPr>
          <a:xfrm>
            <a:off x="615801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1155" name="Google Shape;1155;p67"/>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1156" name="Google Shape;1156;p67"/>
          <p:cNvGrpSpPr/>
          <p:nvPr/>
        </p:nvGrpSpPr>
        <p:grpSpPr>
          <a:xfrm>
            <a:off x="3597138" y="4116450"/>
            <a:ext cx="1959000" cy="1113296"/>
            <a:chOff x="5124225" y="4096529"/>
            <a:chExt cx="1959000" cy="1113296"/>
          </a:xfrm>
        </p:grpSpPr>
        <p:cxnSp>
          <p:nvCxnSpPr>
            <p:cNvPr id="1157" name="Google Shape;1157;p67"/>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1158" name="Google Shape;1158;p67"/>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Thread boundary</a:t>
              </a:r>
              <a:endParaRPr/>
            </a:p>
          </p:txBody>
        </p:sp>
      </p:grpSp>
      <p:grpSp>
        <p:nvGrpSpPr>
          <p:cNvPr id="1159" name="Google Shape;1159;p67"/>
          <p:cNvGrpSpPr/>
          <p:nvPr/>
        </p:nvGrpSpPr>
        <p:grpSpPr>
          <a:xfrm>
            <a:off x="1440825" y="1237800"/>
            <a:ext cx="2232000" cy="2658570"/>
            <a:chOff x="5454650" y="1242463"/>
            <a:chExt cx="2232000" cy="2658570"/>
          </a:xfrm>
        </p:grpSpPr>
        <p:grpSp>
          <p:nvGrpSpPr>
            <p:cNvPr id="1160" name="Google Shape;1160;p67"/>
            <p:cNvGrpSpPr/>
            <p:nvPr/>
          </p:nvGrpSpPr>
          <p:grpSpPr>
            <a:xfrm>
              <a:off x="5454650" y="1242463"/>
              <a:ext cx="2232000" cy="1355625"/>
              <a:chOff x="4946575" y="1242463"/>
              <a:chExt cx="2232000" cy="1355625"/>
            </a:xfrm>
          </p:grpSpPr>
          <p:sp>
            <p:nvSpPr>
              <p:cNvPr id="1161" name="Google Shape;1161;p67"/>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162" name="Google Shape;1162;p67"/>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Root Graphics Buffer</a:t>
                </a:r>
                <a:endParaRPr/>
              </a:p>
            </p:txBody>
          </p:sp>
        </p:grpSp>
        <p:grpSp>
          <p:nvGrpSpPr>
            <p:cNvPr id="1163" name="Google Shape;1163;p67"/>
            <p:cNvGrpSpPr/>
            <p:nvPr/>
          </p:nvGrpSpPr>
          <p:grpSpPr>
            <a:xfrm>
              <a:off x="5454650" y="1835200"/>
              <a:ext cx="2232000" cy="763075"/>
              <a:chOff x="4946575" y="1835200"/>
              <a:chExt cx="2232000" cy="763075"/>
            </a:xfrm>
          </p:grpSpPr>
          <p:sp>
            <p:nvSpPr>
              <p:cNvPr id="1164" name="Google Shape;1164;p67"/>
              <p:cNvSpPr txBox="1"/>
              <p:nvPr/>
            </p:nvSpPr>
            <p:spPr>
              <a:xfrm>
                <a:off x="4946575" y="1835200"/>
                <a:ext cx="12918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200"/>
                  <a:t>[text a][text b]</a:t>
                </a:r>
                <a:endParaRPr sz="1200"/>
              </a:p>
            </p:txBody>
          </p:sp>
          <p:sp>
            <p:nvSpPr>
              <p:cNvPr id="1165" name="Google Shape;1165;p67"/>
              <p:cNvSpPr txBox="1"/>
              <p:nvPr/>
            </p:nvSpPr>
            <p:spPr>
              <a:xfrm>
                <a:off x="6415675" y="1835375"/>
                <a:ext cx="762900" cy="76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zh-CN" sz="1200"/>
                  <a:t>[text d]</a:t>
                </a:r>
                <a:endParaRPr sz="1200"/>
              </a:p>
            </p:txBody>
          </p:sp>
        </p:grpSp>
        <p:sp>
          <p:nvSpPr>
            <p:cNvPr id="1166" name="Google Shape;1166;p67"/>
            <p:cNvSpPr txBox="1"/>
            <p:nvPr/>
          </p:nvSpPr>
          <p:spPr>
            <a:xfrm>
              <a:off x="5454650"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Scrolling Graphics Buffer</a:t>
              </a:r>
              <a:endParaRPr/>
            </a:p>
          </p:txBody>
        </p:sp>
        <p:sp>
          <p:nvSpPr>
            <p:cNvPr id="1167" name="Google Shape;1167;p67"/>
            <p:cNvSpPr/>
            <p:nvPr/>
          </p:nvSpPr>
          <p:spPr>
            <a:xfrm>
              <a:off x="6189189" y="3138133"/>
              <a:ext cx="7629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168" name="Google Shape;1168;p67"/>
            <p:cNvSpPr txBox="1"/>
            <p:nvPr/>
          </p:nvSpPr>
          <p:spPr>
            <a:xfrm>
              <a:off x="6189200" y="31381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200"/>
                <a:t>[face]</a:t>
              </a:r>
              <a:endParaRPr sz="1200"/>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2" name="Shape 1172"/>
        <p:cNvGrpSpPr/>
        <p:nvPr/>
      </p:nvGrpSpPr>
      <p:grpSpPr>
        <a:xfrm>
          <a:off x="0" y="0"/>
          <a:ext cx="0" cy="0"/>
          <a:chOff x="0" y="0"/>
          <a:chExt cx="0" cy="0"/>
        </a:xfrm>
      </p:grpSpPr>
      <p:sp>
        <p:nvSpPr>
          <p:cNvPr id="1173" name="Google Shape;1173;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New compositing architecture (Slimming Paint)</a:t>
            </a:r>
            <a:endParaRPr/>
          </a:p>
        </p:txBody>
      </p:sp>
      <p:sp>
        <p:nvSpPr>
          <p:cNvPr id="1174" name="Google Shape;1174;p68"/>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1175" name="Google Shape;1175;p68"/>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1176" name="Google Shape;1176;p68"/>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1177" name="Google Shape;1177;p68"/>
          <p:cNvSpPr/>
          <p:nvPr/>
        </p:nvSpPr>
        <p:spPr>
          <a:xfrm>
            <a:off x="462937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1178" name="Google Shape;1178;p68"/>
          <p:cNvSpPr/>
          <p:nvPr/>
        </p:nvSpPr>
        <p:spPr>
          <a:xfrm>
            <a:off x="615801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1179" name="Google Shape;1179;p68"/>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1180" name="Google Shape;1180;p68"/>
          <p:cNvGrpSpPr/>
          <p:nvPr/>
        </p:nvGrpSpPr>
        <p:grpSpPr>
          <a:xfrm>
            <a:off x="3597138" y="4116450"/>
            <a:ext cx="1959000" cy="1113296"/>
            <a:chOff x="5124225" y="4096529"/>
            <a:chExt cx="1959000" cy="1113296"/>
          </a:xfrm>
        </p:grpSpPr>
        <p:cxnSp>
          <p:nvCxnSpPr>
            <p:cNvPr id="1181" name="Google Shape;1181;p68"/>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1182" name="Google Shape;1182;p68"/>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Thread boundary</a:t>
              </a:r>
              <a:endParaRPr/>
            </a:p>
          </p:txBody>
        </p:sp>
      </p:grpSp>
      <p:grpSp>
        <p:nvGrpSpPr>
          <p:cNvPr id="1183" name="Google Shape;1183;p68"/>
          <p:cNvGrpSpPr/>
          <p:nvPr/>
        </p:nvGrpSpPr>
        <p:grpSpPr>
          <a:xfrm>
            <a:off x="1440825" y="1237800"/>
            <a:ext cx="2232000" cy="2658570"/>
            <a:chOff x="5454650" y="1242463"/>
            <a:chExt cx="2232000" cy="2658570"/>
          </a:xfrm>
        </p:grpSpPr>
        <p:grpSp>
          <p:nvGrpSpPr>
            <p:cNvPr id="1184" name="Google Shape;1184;p68"/>
            <p:cNvGrpSpPr/>
            <p:nvPr/>
          </p:nvGrpSpPr>
          <p:grpSpPr>
            <a:xfrm>
              <a:off x="5454650" y="1242463"/>
              <a:ext cx="2232000" cy="1355625"/>
              <a:chOff x="4946575" y="1242463"/>
              <a:chExt cx="2232000" cy="1355625"/>
            </a:xfrm>
          </p:grpSpPr>
          <p:sp>
            <p:nvSpPr>
              <p:cNvPr id="1185" name="Google Shape;1185;p68"/>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186" name="Google Shape;1186;p68"/>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Root Graphics Buffer</a:t>
                </a:r>
                <a:endParaRPr/>
              </a:p>
            </p:txBody>
          </p:sp>
        </p:grpSp>
        <p:grpSp>
          <p:nvGrpSpPr>
            <p:cNvPr id="1187" name="Google Shape;1187;p68"/>
            <p:cNvGrpSpPr/>
            <p:nvPr/>
          </p:nvGrpSpPr>
          <p:grpSpPr>
            <a:xfrm>
              <a:off x="5454650" y="1835200"/>
              <a:ext cx="2232000" cy="763075"/>
              <a:chOff x="4946575" y="1835200"/>
              <a:chExt cx="2232000" cy="763075"/>
            </a:xfrm>
          </p:grpSpPr>
          <p:sp>
            <p:nvSpPr>
              <p:cNvPr id="1188" name="Google Shape;1188;p68"/>
              <p:cNvSpPr txBox="1"/>
              <p:nvPr/>
            </p:nvSpPr>
            <p:spPr>
              <a:xfrm>
                <a:off x="4946575" y="1835200"/>
                <a:ext cx="12918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200"/>
                  <a:t>[text a][text b]</a:t>
                </a:r>
                <a:endParaRPr sz="1200"/>
              </a:p>
            </p:txBody>
          </p:sp>
          <p:sp>
            <p:nvSpPr>
              <p:cNvPr id="1189" name="Google Shape;1189;p68"/>
              <p:cNvSpPr txBox="1"/>
              <p:nvPr/>
            </p:nvSpPr>
            <p:spPr>
              <a:xfrm>
                <a:off x="6415675" y="1835375"/>
                <a:ext cx="762900" cy="76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zh-CN" sz="1200"/>
                  <a:t>[text d]</a:t>
                </a:r>
                <a:endParaRPr sz="1200"/>
              </a:p>
            </p:txBody>
          </p:sp>
        </p:grpSp>
        <p:sp>
          <p:nvSpPr>
            <p:cNvPr id="1190" name="Google Shape;1190;p68"/>
            <p:cNvSpPr txBox="1"/>
            <p:nvPr/>
          </p:nvSpPr>
          <p:spPr>
            <a:xfrm>
              <a:off x="5454650"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Scrolling Graphics Buffer</a:t>
              </a:r>
              <a:endParaRPr/>
            </a:p>
          </p:txBody>
        </p:sp>
        <p:sp>
          <p:nvSpPr>
            <p:cNvPr id="1191" name="Google Shape;1191;p68"/>
            <p:cNvSpPr/>
            <p:nvPr/>
          </p:nvSpPr>
          <p:spPr>
            <a:xfrm>
              <a:off x="6189189" y="3138133"/>
              <a:ext cx="7629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192" name="Google Shape;1192;p68"/>
            <p:cNvSpPr txBox="1"/>
            <p:nvPr/>
          </p:nvSpPr>
          <p:spPr>
            <a:xfrm>
              <a:off x="6189200" y="31381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200"/>
                <a:t>[face]</a:t>
              </a:r>
              <a:endParaRPr sz="1200"/>
            </a:p>
          </p:txBody>
        </p:sp>
      </p:grpSp>
      <p:grpSp>
        <p:nvGrpSpPr>
          <p:cNvPr id="1193" name="Google Shape;1193;p68"/>
          <p:cNvGrpSpPr/>
          <p:nvPr/>
        </p:nvGrpSpPr>
        <p:grpSpPr>
          <a:xfrm>
            <a:off x="5454650" y="1242463"/>
            <a:ext cx="2232000" cy="2658570"/>
            <a:chOff x="5109025" y="1242463"/>
            <a:chExt cx="2232000" cy="2658570"/>
          </a:xfrm>
        </p:grpSpPr>
        <p:sp>
          <p:nvSpPr>
            <p:cNvPr id="1194" name="Google Shape;1194;p68"/>
            <p:cNvSpPr/>
            <p:nvPr/>
          </p:nvSpPr>
          <p:spPr>
            <a:xfrm>
              <a:off x="5109025" y="1835188"/>
              <a:ext cx="22320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195" name="Google Shape;1195;p68"/>
            <p:cNvSpPr/>
            <p:nvPr/>
          </p:nvSpPr>
          <p:spPr>
            <a:xfrm>
              <a:off x="5843564" y="3138133"/>
              <a:ext cx="7629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196" name="Google Shape;1196;p68"/>
            <p:cNvSpPr txBox="1"/>
            <p:nvPr/>
          </p:nvSpPr>
          <p:spPr>
            <a:xfrm>
              <a:off x="510902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Root Graphics Buffer</a:t>
              </a:r>
              <a:endParaRPr/>
            </a:p>
          </p:txBody>
        </p:sp>
        <p:sp>
          <p:nvSpPr>
            <p:cNvPr id="1197" name="Google Shape;1197;p68"/>
            <p:cNvSpPr txBox="1"/>
            <p:nvPr/>
          </p:nvSpPr>
          <p:spPr>
            <a:xfrm>
              <a:off x="510902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Scrolling Graphics Buffer</a:t>
              </a:r>
              <a:endParaRPr/>
            </a:p>
          </p:txBody>
        </p:sp>
        <p:sp>
          <p:nvSpPr>
            <p:cNvPr id="1198" name="Google Shape;1198;p68"/>
            <p:cNvSpPr txBox="1"/>
            <p:nvPr/>
          </p:nvSpPr>
          <p:spPr>
            <a:xfrm>
              <a:off x="5109025" y="1835200"/>
              <a:ext cx="10491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800"/>
                <a:t>   a     b</a:t>
              </a:r>
              <a:endParaRPr sz="1800"/>
            </a:p>
          </p:txBody>
        </p:sp>
        <p:sp>
          <p:nvSpPr>
            <p:cNvPr id="1199" name="Google Shape;1199;p68"/>
            <p:cNvSpPr txBox="1"/>
            <p:nvPr/>
          </p:nvSpPr>
          <p:spPr>
            <a:xfrm>
              <a:off x="6578125" y="183537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t>d </a:t>
              </a:r>
              <a:endParaRPr sz="1800"/>
            </a:p>
          </p:txBody>
        </p:sp>
        <p:pic>
          <p:nvPicPr>
            <p:cNvPr id="1200" name="Google Shape;1200;p68"/>
            <p:cNvPicPr preferRelativeResize="0"/>
            <p:nvPr/>
          </p:nvPicPr>
          <p:blipFill>
            <a:blip r:embed="rId3">
              <a:alphaModFix/>
            </a:blip>
            <a:stretch>
              <a:fillRect/>
            </a:stretch>
          </p:blipFill>
          <p:spPr>
            <a:xfrm>
              <a:off x="5991825" y="3293113"/>
              <a:ext cx="466412" cy="466425"/>
            </a:xfrm>
            <a:prstGeom prst="rect">
              <a:avLst/>
            </a:prstGeom>
            <a:noFill/>
            <a:ln>
              <a:noFill/>
            </a:ln>
          </p:spPr>
        </p:pic>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4" name="Shape 1204"/>
        <p:cNvGrpSpPr/>
        <p:nvPr/>
      </p:nvGrpSpPr>
      <p:grpSpPr>
        <a:xfrm>
          <a:off x="0" y="0"/>
          <a:ext cx="0" cy="0"/>
          <a:chOff x="0" y="0"/>
          <a:chExt cx="0" cy="0"/>
        </a:xfrm>
      </p:grpSpPr>
      <p:sp>
        <p:nvSpPr>
          <p:cNvPr id="1205" name="Google Shape;1205;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New compositing architecture (Slimming Paint)</a:t>
            </a:r>
            <a:endParaRPr/>
          </a:p>
        </p:txBody>
      </p:sp>
      <p:sp>
        <p:nvSpPr>
          <p:cNvPr id="1206" name="Google Shape;1206;p69"/>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1207" name="Google Shape;1207;p69"/>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1208" name="Google Shape;1208;p69"/>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1209" name="Google Shape;1209;p69"/>
          <p:cNvSpPr/>
          <p:nvPr/>
        </p:nvSpPr>
        <p:spPr>
          <a:xfrm>
            <a:off x="462937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1210" name="Google Shape;1210;p69"/>
          <p:cNvSpPr/>
          <p:nvPr/>
        </p:nvSpPr>
        <p:spPr>
          <a:xfrm>
            <a:off x="615801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1211" name="Google Shape;1211;p69"/>
          <p:cNvSpPr/>
          <p:nvPr/>
        </p:nvSpPr>
        <p:spPr>
          <a:xfrm>
            <a:off x="768665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1212" name="Google Shape;1212;p69"/>
          <p:cNvGrpSpPr/>
          <p:nvPr/>
        </p:nvGrpSpPr>
        <p:grpSpPr>
          <a:xfrm>
            <a:off x="3597138" y="4116450"/>
            <a:ext cx="1959000" cy="1113296"/>
            <a:chOff x="5124225" y="4096529"/>
            <a:chExt cx="1959000" cy="1113296"/>
          </a:xfrm>
        </p:grpSpPr>
        <p:cxnSp>
          <p:nvCxnSpPr>
            <p:cNvPr id="1213" name="Google Shape;1213;p69"/>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1214" name="Google Shape;1214;p69"/>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Thread boundary</a:t>
              </a:r>
              <a:endParaRPr/>
            </a:p>
          </p:txBody>
        </p:sp>
      </p:grpSp>
      <p:grpSp>
        <p:nvGrpSpPr>
          <p:cNvPr id="1215" name="Google Shape;1215;p69"/>
          <p:cNvGrpSpPr/>
          <p:nvPr/>
        </p:nvGrpSpPr>
        <p:grpSpPr>
          <a:xfrm>
            <a:off x="1432575" y="1242463"/>
            <a:ext cx="2232000" cy="2658570"/>
            <a:chOff x="5109025" y="1242463"/>
            <a:chExt cx="2232000" cy="2658570"/>
          </a:xfrm>
        </p:grpSpPr>
        <p:sp>
          <p:nvSpPr>
            <p:cNvPr id="1216" name="Google Shape;1216;p69"/>
            <p:cNvSpPr/>
            <p:nvPr/>
          </p:nvSpPr>
          <p:spPr>
            <a:xfrm>
              <a:off x="5109025" y="1835188"/>
              <a:ext cx="22320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217" name="Google Shape;1217;p69"/>
            <p:cNvSpPr/>
            <p:nvPr/>
          </p:nvSpPr>
          <p:spPr>
            <a:xfrm>
              <a:off x="5843564" y="3138133"/>
              <a:ext cx="7629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218" name="Google Shape;1218;p69"/>
            <p:cNvSpPr txBox="1"/>
            <p:nvPr/>
          </p:nvSpPr>
          <p:spPr>
            <a:xfrm>
              <a:off x="510902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Root Graphics Buffer</a:t>
              </a:r>
              <a:endParaRPr/>
            </a:p>
          </p:txBody>
        </p:sp>
        <p:sp>
          <p:nvSpPr>
            <p:cNvPr id="1219" name="Google Shape;1219;p69"/>
            <p:cNvSpPr txBox="1"/>
            <p:nvPr/>
          </p:nvSpPr>
          <p:spPr>
            <a:xfrm>
              <a:off x="510902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Scrolling Graphics Buffer</a:t>
              </a:r>
              <a:endParaRPr/>
            </a:p>
          </p:txBody>
        </p:sp>
        <p:sp>
          <p:nvSpPr>
            <p:cNvPr id="1220" name="Google Shape;1220;p69"/>
            <p:cNvSpPr txBox="1"/>
            <p:nvPr/>
          </p:nvSpPr>
          <p:spPr>
            <a:xfrm>
              <a:off x="5109025" y="1835200"/>
              <a:ext cx="10491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800"/>
                <a:t>   a     b</a:t>
              </a:r>
              <a:endParaRPr sz="1800"/>
            </a:p>
          </p:txBody>
        </p:sp>
        <p:sp>
          <p:nvSpPr>
            <p:cNvPr id="1221" name="Google Shape;1221;p69"/>
            <p:cNvSpPr txBox="1"/>
            <p:nvPr/>
          </p:nvSpPr>
          <p:spPr>
            <a:xfrm>
              <a:off x="6578125" y="183537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t>d </a:t>
              </a:r>
              <a:endParaRPr sz="1800"/>
            </a:p>
          </p:txBody>
        </p:sp>
        <p:pic>
          <p:nvPicPr>
            <p:cNvPr id="1222" name="Google Shape;1222;p69"/>
            <p:cNvPicPr preferRelativeResize="0"/>
            <p:nvPr/>
          </p:nvPicPr>
          <p:blipFill>
            <a:blip r:embed="rId3">
              <a:alphaModFix/>
            </a:blip>
            <a:stretch>
              <a:fillRect/>
            </a:stretch>
          </p:blipFill>
          <p:spPr>
            <a:xfrm>
              <a:off x="5991825" y="3293113"/>
              <a:ext cx="466412" cy="466425"/>
            </a:xfrm>
            <a:prstGeom prst="rect">
              <a:avLst/>
            </a:prstGeom>
            <a:noFill/>
            <a:ln>
              <a:noFill/>
            </a:ln>
          </p:spPr>
        </p:pic>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6" name="Shape 1226"/>
        <p:cNvGrpSpPr/>
        <p:nvPr/>
      </p:nvGrpSpPr>
      <p:grpSpPr>
        <a:xfrm>
          <a:off x="0" y="0"/>
          <a:ext cx="0" cy="0"/>
          <a:chOff x="0" y="0"/>
          <a:chExt cx="0" cy="0"/>
        </a:xfrm>
      </p:grpSpPr>
      <p:sp>
        <p:nvSpPr>
          <p:cNvPr id="1227" name="Google Shape;1227;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New compositing architecture (Slimming Paint)</a:t>
            </a:r>
            <a:endParaRPr/>
          </a:p>
        </p:txBody>
      </p:sp>
      <p:sp>
        <p:nvSpPr>
          <p:cNvPr id="1228" name="Google Shape;1228;p70"/>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Parse</a:t>
            </a:r>
            <a:endParaRPr/>
          </a:p>
        </p:txBody>
      </p:sp>
      <p:sp>
        <p:nvSpPr>
          <p:cNvPr id="1229" name="Google Shape;1229;p70"/>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Layout</a:t>
            </a:r>
            <a:endParaRPr/>
          </a:p>
        </p:txBody>
      </p:sp>
      <p:sp>
        <p:nvSpPr>
          <p:cNvPr id="1230" name="Google Shape;1230;p70"/>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Paint</a:t>
            </a:r>
            <a:endParaRPr/>
          </a:p>
        </p:txBody>
      </p:sp>
      <p:sp>
        <p:nvSpPr>
          <p:cNvPr id="1231" name="Google Shape;1231;p70"/>
          <p:cNvSpPr/>
          <p:nvPr/>
        </p:nvSpPr>
        <p:spPr>
          <a:xfrm>
            <a:off x="462937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Compositing</a:t>
            </a:r>
            <a:endParaRPr/>
          </a:p>
          <a:p>
            <a:pPr indent="0" lvl="0" marL="0" rtl="0" algn="ctr">
              <a:spcBef>
                <a:spcPts val="0"/>
              </a:spcBef>
              <a:spcAft>
                <a:spcPts val="0"/>
              </a:spcAft>
              <a:buNone/>
            </a:pPr>
            <a:r>
              <a:rPr lang="zh-CN"/>
              <a:t>Setup</a:t>
            </a:r>
            <a:endParaRPr/>
          </a:p>
        </p:txBody>
      </p:sp>
      <p:sp>
        <p:nvSpPr>
          <p:cNvPr id="1232" name="Google Shape;1232;p70"/>
          <p:cNvSpPr/>
          <p:nvPr/>
        </p:nvSpPr>
        <p:spPr>
          <a:xfrm>
            <a:off x="615801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Raster</a:t>
            </a:r>
            <a:endParaRPr/>
          </a:p>
        </p:txBody>
      </p:sp>
      <p:sp>
        <p:nvSpPr>
          <p:cNvPr id="1233" name="Google Shape;1233;p70"/>
          <p:cNvSpPr/>
          <p:nvPr/>
        </p:nvSpPr>
        <p:spPr>
          <a:xfrm>
            <a:off x="768665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Composite</a:t>
            </a:r>
            <a:endParaRPr/>
          </a:p>
        </p:txBody>
      </p:sp>
      <p:grpSp>
        <p:nvGrpSpPr>
          <p:cNvPr id="1234" name="Google Shape;1234;p70"/>
          <p:cNvGrpSpPr/>
          <p:nvPr/>
        </p:nvGrpSpPr>
        <p:grpSpPr>
          <a:xfrm>
            <a:off x="3597138" y="4116450"/>
            <a:ext cx="1959000" cy="1113296"/>
            <a:chOff x="5124225" y="4096529"/>
            <a:chExt cx="1959000" cy="1113296"/>
          </a:xfrm>
        </p:grpSpPr>
        <p:cxnSp>
          <p:nvCxnSpPr>
            <p:cNvPr id="1235" name="Google Shape;1235;p70"/>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1236" name="Google Shape;1236;p70"/>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Thread boundary</a:t>
              </a:r>
              <a:endParaRPr/>
            </a:p>
          </p:txBody>
        </p:sp>
      </p:grpSp>
      <p:grpSp>
        <p:nvGrpSpPr>
          <p:cNvPr id="1237" name="Google Shape;1237;p70"/>
          <p:cNvGrpSpPr/>
          <p:nvPr/>
        </p:nvGrpSpPr>
        <p:grpSpPr>
          <a:xfrm>
            <a:off x="1432575" y="1242463"/>
            <a:ext cx="2232000" cy="2658570"/>
            <a:chOff x="5109025" y="1242463"/>
            <a:chExt cx="2232000" cy="2658570"/>
          </a:xfrm>
        </p:grpSpPr>
        <p:sp>
          <p:nvSpPr>
            <p:cNvPr id="1238" name="Google Shape;1238;p70"/>
            <p:cNvSpPr/>
            <p:nvPr/>
          </p:nvSpPr>
          <p:spPr>
            <a:xfrm>
              <a:off x="5109025" y="1835188"/>
              <a:ext cx="22320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239" name="Google Shape;1239;p70"/>
            <p:cNvSpPr/>
            <p:nvPr/>
          </p:nvSpPr>
          <p:spPr>
            <a:xfrm>
              <a:off x="5843564" y="3138133"/>
              <a:ext cx="7629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240" name="Google Shape;1240;p70"/>
            <p:cNvSpPr txBox="1"/>
            <p:nvPr/>
          </p:nvSpPr>
          <p:spPr>
            <a:xfrm>
              <a:off x="510902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Root Graphics Buffer</a:t>
              </a:r>
              <a:endParaRPr/>
            </a:p>
          </p:txBody>
        </p:sp>
        <p:sp>
          <p:nvSpPr>
            <p:cNvPr id="1241" name="Google Shape;1241;p70"/>
            <p:cNvSpPr txBox="1"/>
            <p:nvPr/>
          </p:nvSpPr>
          <p:spPr>
            <a:xfrm>
              <a:off x="510902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CN"/>
                <a:t>Scrolling Graphics Buffer</a:t>
              </a:r>
              <a:endParaRPr/>
            </a:p>
          </p:txBody>
        </p:sp>
        <p:sp>
          <p:nvSpPr>
            <p:cNvPr id="1242" name="Google Shape;1242;p70"/>
            <p:cNvSpPr txBox="1"/>
            <p:nvPr/>
          </p:nvSpPr>
          <p:spPr>
            <a:xfrm>
              <a:off x="5109025" y="1835200"/>
              <a:ext cx="10491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800"/>
                <a:t>   a     b</a:t>
              </a:r>
              <a:endParaRPr sz="1800"/>
            </a:p>
          </p:txBody>
        </p:sp>
        <p:sp>
          <p:nvSpPr>
            <p:cNvPr id="1243" name="Google Shape;1243;p70"/>
            <p:cNvSpPr txBox="1"/>
            <p:nvPr/>
          </p:nvSpPr>
          <p:spPr>
            <a:xfrm>
              <a:off x="6578125" y="183537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t>d </a:t>
              </a:r>
              <a:endParaRPr sz="1800"/>
            </a:p>
          </p:txBody>
        </p:sp>
        <p:pic>
          <p:nvPicPr>
            <p:cNvPr id="1244" name="Google Shape;1244;p70"/>
            <p:cNvPicPr preferRelativeResize="0"/>
            <p:nvPr/>
          </p:nvPicPr>
          <p:blipFill>
            <a:blip r:embed="rId3">
              <a:alphaModFix/>
            </a:blip>
            <a:stretch>
              <a:fillRect/>
            </a:stretch>
          </p:blipFill>
          <p:spPr>
            <a:xfrm>
              <a:off x="5991825" y="3293113"/>
              <a:ext cx="466412" cy="466425"/>
            </a:xfrm>
            <a:prstGeom prst="rect">
              <a:avLst/>
            </a:prstGeom>
            <a:noFill/>
            <a:ln>
              <a:noFill/>
            </a:ln>
          </p:spPr>
        </p:pic>
      </p:grpSp>
      <p:grpSp>
        <p:nvGrpSpPr>
          <p:cNvPr id="1245" name="Google Shape;1245;p70"/>
          <p:cNvGrpSpPr/>
          <p:nvPr/>
        </p:nvGrpSpPr>
        <p:grpSpPr>
          <a:xfrm>
            <a:off x="5896725" y="2216200"/>
            <a:ext cx="2232000" cy="763075"/>
            <a:chOff x="5744325" y="2292400"/>
            <a:chExt cx="2232000" cy="763075"/>
          </a:xfrm>
        </p:grpSpPr>
        <p:sp>
          <p:nvSpPr>
            <p:cNvPr id="1246" name="Google Shape;1246;p70"/>
            <p:cNvSpPr txBox="1"/>
            <p:nvPr/>
          </p:nvSpPr>
          <p:spPr>
            <a:xfrm>
              <a:off x="5744325" y="2292400"/>
              <a:ext cx="10491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800"/>
                <a:t>   a     b</a:t>
              </a:r>
              <a:endParaRPr sz="1800"/>
            </a:p>
          </p:txBody>
        </p:sp>
        <p:sp>
          <p:nvSpPr>
            <p:cNvPr id="1247" name="Google Shape;1247;p70"/>
            <p:cNvSpPr txBox="1"/>
            <p:nvPr/>
          </p:nvSpPr>
          <p:spPr>
            <a:xfrm>
              <a:off x="7213425" y="229257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t>d </a:t>
              </a:r>
              <a:endParaRPr sz="1800"/>
            </a:p>
          </p:txBody>
        </p:sp>
        <p:pic>
          <p:nvPicPr>
            <p:cNvPr id="1248" name="Google Shape;1248;p70"/>
            <p:cNvPicPr preferRelativeResize="0"/>
            <p:nvPr/>
          </p:nvPicPr>
          <p:blipFill>
            <a:blip r:embed="rId3">
              <a:alphaModFix/>
            </a:blip>
            <a:stretch>
              <a:fillRect/>
            </a:stretch>
          </p:blipFill>
          <p:spPr>
            <a:xfrm>
              <a:off x="6823879" y="2460258"/>
              <a:ext cx="466412" cy="466425"/>
            </a:xfrm>
            <a:prstGeom prst="rect">
              <a:avLst/>
            </a:prstGeom>
            <a:noFill/>
            <a:ln>
              <a:noFill/>
            </a:ln>
          </p:spPr>
        </p:pic>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2" name="Shape 1252"/>
        <p:cNvGrpSpPr/>
        <p:nvPr/>
      </p:nvGrpSpPr>
      <p:grpSpPr>
        <a:xfrm>
          <a:off x="0" y="0"/>
          <a:ext cx="0" cy="0"/>
          <a:chOff x="0" y="0"/>
          <a:chExt cx="0" cy="0"/>
        </a:xfrm>
      </p:grpSpPr>
      <p:sp>
        <p:nvSpPr>
          <p:cNvPr id="1253" name="Google Shape;1253;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New compositing architecture (Slimming Paint)</a:t>
            </a:r>
            <a:endParaRPr/>
          </a:p>
        </p:txBody>
      </p:sp>
      <p:sp>
        <p:nvSpPr>
          <p:cNvPr id="1254" name="Google Shape;1254;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Can composite at any effect boundary</a:t>
            </a:r>
            <a:endParaRPr/>
          </a:p>
          <a:p>
            <a:pPr indent="-317500" lvl="1" marL="914400" rtl="0" algn="l">
              <a:spcBef>
                <a:spcPts val="0"/>
              </a:spcBef>
              <a:spcAft>
                <a:spcPts val="0"/>
              </a:spcAft>
              <a:buSzPts val="1400"/>
              <a:buChar char="○"/>
            </a:pPr>
            <a:r>
              <a:rPr lang="zh-CN"/>
              <a:t>Paint chunks fix fundamental compositing bug</a:t>
            </a:r>
            <a:br>
              <a:rPr lang="zh-CN"/>
            </a:br>
            <a:endParaRPr/>
          </a:p>
          <a:p>
            <a:pPr indent="-342900" lvl="0" marL="457200" rtl="0" algn="l">
              <a:spcBef>
                <a:spcPts val="0"/>
              </a:spcBef>
              <a:spcAft>
                <a:spcPts val="0"/>
              </a:spcAft>
              <a:buSzPts val="1800"/>
              <a:buChar char="●"/>
            </a:pPr>
            <a:r>
              <a:rPr lang="zh-CN"/>
              <a:t>Compositing setup after paint</a:t>
            </a:r>
            <a:endParaRPr/>
          </a:p>
          <a:p>
            <a:pPr indent="-317500" lvl="1" marL="914400" rtl="0" algn="l">
              <a:spcBef>
                <a:spcPts val="0"/>
              </a:spcBef>
              <a:spcAft>
                <a:spcPts val="0"/>
              </a:spcAft>
              <a:buSzPts val="1400"/>
              <a:buChar char="○"/>
            </a:pPr>
            <a:r>
              <a:rPr lang="zh-CN"/>
              <a:t>Better code health</a:t>
            </a:r>
            <a:endParaRPr/>
          </a:p>
          <a:p>
            <a:pPr indent="-317500" lvl="1" marL="914400" rtl="0" algn="l">
              <a:spcBef>
                <a:spcPts val="0"/>
              </a:spcBef>
              <a:spcAft>
                <a:spcPts val="0"/>
              </a:spcAft>
              <a:buSzPts val="1400"/>
              <a:buChar char="○"/>
            </a:pPr>
            <a:r>
              <a:rPr lang="zh-CN"/>
              <a:t>Easier to optimize memory/performance trade-offs</a:t>
            </a:r>
            <a:endParaRPr/>
          </a:p>
          <a:p>
            <a:pPr indent="-317500" lvl="1" marL="914400" rtl="0" algn="l">
              <a:spcBef>
                <a:spcPts val="0"/>
              </a:spcBef>
              <a:spcAft>
                <a:spcPts val="0"/>
              </a:spcAft>
              <a:buSzPts val="1400"/>
              <a:buChar char="○"/>
            </a:pPr>
            <a:r>
              <a:rPr lang="zh-CN"/>
              <a:t>Decouples threading from compositing</a:t>
            </a:r>
            <a:endParaRPr/>
          </a:p>
          <a:p>
            <a:pPr indent="-317500" lvl="1" marL="914400" rtl="0" algn="l">
              <a:spcBef>
                <a:spcPts val="0"/>
              </a:spcBef>
              <a:spcAft>
                <a:spcPts val="0"/>
              </a:spcAft>
              <a:buSzPts val="1400"/>
              <a:buChar char="○"/>
            </a:pPr>
            <a:r>
              <a:rPr lang="zh-CN"/>
              <a:t>Moves work off the main thread</a:t>
            </a:r>
            <a:endParaRPr/>
          </a:p>
        </p:txBody>
      </p:sp>
      <p:sp>
        <p:nvSpPr>
          <p:cNvPr id="1255" name="Google Shape;1255;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p:nvPr/>
        </p:nvSpPr>
        <p:spPr>
          <a:xfrm>
            <a:off x="7991239"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composite</a:t>
            </a:r>
            <a:endParaRPr sz="1100">
              <a:solidFill>
                <a:srgbClr val="B7B7B7"/>
              </a:solidFill>
            </a:endParaRPr>
          </a:p>
        </p:txBody>
      </p:sp>
      <p:sp>
        <p:nvSpPr>
          <p:cNvPr id="123" name="Google Shape;123;p18"/>
          <p:cNvSpPr/>
          <p:nvPr/>
        </p:nvSpPr>
        <p:spPr>
          <a:xfrm>
            <a:off x="687598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raster</a:t>
            </a:r>
            <a:endParaRPr sz="1100">
              <a:solidFill>
                <a:srgbClr val="B7B7B7"/>
              </a:solidFill>
            </a:endParaRPr>
          </a:p>
        </p:txBody>
      </p:sp>
      <p:sp>
        <p:nvSpPr>
          <p:cNvPr id="124" name="Google Shape;124;p18"/>
          <p:cNvSpPr/>
          <p:nvPr/>
        </p:nvSpPr>
        <p:spPr>
          <a:xfrm>
            <a:off x="5760735"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paint</a:t>
            </a:r>
            <a:endParaRPr sz="1100"/>
          </a:p>
        </p:txBody>
      </p:sp>
      <p:sp>
        <p:nvSpPr>
          <p:cNvPr id="125" name="Google Shape;125;p18"/>
          <p:cNvSpPr/>
          <p:nvPr/>
        </p:nvSpPr>
        <p:spPr>
          <a:xfrm>
            <a:off x="4645483"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compositing</a:t>
            </a:r>
            <a:endParaRPr sz="1100"/>
          </a:p>
          <a:p>
            <a:pPr indent="0" lvl="0" marL="0" rtl="0" algn="ctr">
              <a:spcBef>
                <a:spcPts val="0"/>
              </a:spcBef>
              <a:spcAft>
                <a:spcPts val="0"/>
              </a:spcAft>
              <a:buNone/>
            </a:pPr>
            <a:r>
              <a:rPr lang="zh-CN" sz="1100"/>
              <a:t>setup</a:t>
            </a:r>
            <a:endParaRPr sz="1100"/>
          </a:p>
        </p:txBody>
      </p:sp>
      <p:sp>
        <p:nvSpPr>
          <p:cNvPr id="126" name="Google Shape;126;p18"/>
          <p:cNvSpPr/>
          <p:nvPr/>
        </p:nvSpPr>
        <p:spPr>
          <a:xfrm>
            <a:off x="3530231"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layout</a:t>
            </a:r>
            <a:endParaRPr sz="1100"/>
          </a:p>
        </p:txBody>
      </p:sp>
      <p:sp>
        <p:nvSpPr>
          <p:cNvPr id="127" name="Google Shape;127;p18"/>
          <p:cNvSpPr/>
          <p:nvPr/>
        </p:nvSpPr>
        <p:spPr>
          <a:xfrm>
            <a:off x="2414979"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style</a:t>
            </a:r>
            <a:endParaRPr sz="1100"/>
          </a:p>
        </p:txBody>
      </p:sp>
      <p:sp>
        <p:nvSpPr>
          <p:cNvPr id="128" name="Google Shape;128;p18"/>
          <p:cNvSpPr/>
          <p:nvPr/>
        </p:nvSpPr>
        <p:spPr>
          <a:xfrm>
            <a:off x="129972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parse</a:t>
            </a:r>
            <a:endParaRPr sz="1100">
              <a:solidFill>
                <a:srgbClr val="B7B7B7"/>
              </a:solidFill>
            </a:endParaRPr>
          </a:p>
        </p:txBody>
      </p:sp>
      <p:sp>
        <p:nvSpPr>
          <p:cNvPr id="129" name="Google Shape;129;p18"/>
          <p:cNvSpPr/>
          <p:nvPr/>
        </p:nvSpPr>
        <p:spPr>
          <a:xfrm>
            <a:off x="184475"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script</a:t>
            </a:r>
            <a:endParaRPr sz="1100">
              <a:solidFill>
                <a:srgbClr val="B7B7B7"/>
              </a:solidFill>
            </a:endParaRPr>
          </a:p>
        </p:txBody>
      </p:sp>
      <p:sp>
        <p:nvSpPr>
          <p:cNvPr id="130" name="Google Shape;130;p18"/>
          <p:cNvSpPr/>
          <p:nvPr/>
        </p:nvSpPr>
        <p:spPr>
          <a:xfrm>
            <a:off x="184475" y="366367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network</a:t>
            </a:r>
            <a:endParaRPr sz="1100">
              <a:solidFill>
                <a:srgbClr val="B7B7B7"/>
              </a:solidFill>
            </a:endParaRPr>
          </a:p>
        </p:txBody>
      </p:sp>
      <p:sp>
        <p:nvSpPr>
          <p:cNvPr id="131" name="Google Shape;131;p18"/>
          <p:cNvSpPr/>
          <p:nvPr/>
        </p:nvSpPr>
        <p:spPr>
          <a:xfrm>
            <a:off x="184475" y="446377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input</a:t>
            </a:r>
            <a:endParaRPr sz="1100">
              <a:solidFill>
                <a:srgbClr val="B7B7B7"/>
              </a:solidFill>
            </a:endParaRPr>
          </a:p>
        </p:txBody>
      </p:sp>
      <p:pic>
        <p:nvPicPr>
          <p:cNvPr id="132" name="Google Shape;132;p18"/>
          <p:cNvPicPr preferRelativeResize="0"/>
          <p:nvPr/>
        </p:nvPicPr>
        <p:blipFill>
          <a:blip r:embed="rId3">
            <a:alphaModFix/>
          </a:blip>
          <a:stretch>
            <a:fillRect/>
          </a:stretch>
        </p:blipFill>
        <p:spPr>
          <a:xfrm>
            <a:off x="1709438" y="430800"/>
            <a:ext cx="5725127" cy="3142624"/>
          </a:xfrm>
          <a:prstGeom prst="rect">
            <a:avLst/>
          </a:prstGeom>
          <a:noFill/>
          <a:ln>
            <a:noFill/>
          </a:ln>
        </p:spPr>
      </p:pic>
      <p:sp>
        <p:nvSpPr>
          <p:cNvPr id="133" name="Google Shape;133;p18"/>
          <p:cNvSpPr/>
          <p:nvPr/>
        </p:nvSpPr>
        <p:spPr>
          <a:xfrm>
            <a:off x="0" y="0"/>
            <a:ext cx="9144000" cy="5143500"/>
          </a:xfrm>
          <a:prstGeom prst="rect">
            <a:avLst/>
          </a:prstGeom>
          <a:solidFill>
            <a:srgbClr val="EFEFEF">
              <a:alpha val="62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7B7B7"/>
              </a:solidFill>
            </a:endParaRPr>
          </a:p>
        </p:txBody>
      </p:sp>
      <p:cxnSp>
        <p:nvCxnSpPr>
          <p:cNvPr id="134" name="Google Shape;134;p18"/>
          <p:cNvCxnSpPr/>
          <p:nvPr/>
        </p:nvCxnSpPr>
        <p:spPr>
          <a:xfrm>
            <a:off x="4345725" y="648075"/>
            <a:ext cx="0" cy="2912100"/>
          </a:xfrm>
          <a:prstGeom prst="straightConnector1">
            <a:avLst/>
          </a:prstGeom>
          <a:noFill/>
          <a:ln cap="flat" cmpd="sng" w="114300">
            <a:solidFill>
              <a:srgbClr val="FF0000"/>
            </a:solidFill>
            <a:prstDash val="solid"/>
            <a:round/>
            <a:headEnd len="med" w="med" type="none"/>
            <a:tailEnd len="med" w="med" type="none"/>
          </a:ln>
        </p:spPr>
      </p:cxnSp>
      <p:sp>
        <p:nvSpPr>
          <p:cNvPr id="135" name="Google Shape;135;p18"/>
          <p:cNvSpPr txBox="1"/>
          <p:nvPr/>
        </p:nvSpPr>
        <p:spPr>
          <a:xfrm>
            <a:off x="410250" y="992625"/>
            <a:ext cx="5447100" cy="22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9600">
                <a:solidFill>
                  <a:srgbClr val="FF0000"/>
                </a:solidFill>
              </a:rPr>
              <a:t>vsync!</a:t>
            </a:r>
            <a:endParaRPr sz="9600">
              <a:solidFill>
                <a:srgbClr val="FF0000"/>
              </a:solidFill>
            </a:endParaRPr>
          </a:p>
        </p:txBody>
      </p:sp>
      <p:sp>
        <p:nvSpPr>
          <p:cNvPr id="136" name="Google Shape;13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9" name="Shape 1259"/>
        <p:cNvGrpSpPr/>
        <p:nvPr/>
      </p:nvGrpSpPr>
      <p:grpSpPr>
        <a:xfrm>
          <a:off x="0" y="0"/>
          <a:ext cx="0" cy="0"/>
          <a:chOff x="0" y="0"/>
          <a:chExt cx="0" cy="0"/>
        </a:xfrm>
      </p:grpSpPr>
      <p:sp>
        <p:nvSpPr>
          <p:cNvPr id="1260" name="Google Shape;1260;p72"/>
          <p:cNvSpPr txBox="1"/>
          <p:nvPr>
            <p:ph type="title"/>
          </p:nvPr>
        </p:nvSpPr>
        <p:spPr>
          <a:xfrm>
            <a:off x="311700" y="445025"/>
            <a:ext cx="873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Slimming Paint: do not let engineers name projects</a:t>
            </a:r>
            <a:endParaRPr/>
          </a:p>
        </p:txBody>
      </p:sp>
      <p:sp>
        <p:nvSpPr>
          <p:cNvPr id="1261" name="Google Shape;1261;p72"/>
          <p:cNvSpPr txBox="1"/>
          <p:nvPr>
            <p:ph idx="1" type="body"/>
          </p:nvPr>
        </p:nvSpPr>
        <p:spPr>
          <a:xfrm>
            <a:off x="311700" y="1152475"/>
            <a:ext cx="8520600" cy="387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Slimming Paint V1 (Sept 2015, M45)</a:t>
            </a:r>
            <a:endParaRPr/>
          </a:p>
          <a:p>
            <a:pPr indent="-317500" lvl="1" marL="914400" rtl="0" algn="l">
              <a:spcBef>
                <a:spcPts val="0"/>
              </a:spcBef>
              <a:spcAft>
                <a:spcPts val="0"/>
              </a:spcAft>
              <a:buSzPts val="1400"/>
              <a:buChar char="○"/>
            </a:pPr>
            <a:r>
              <a:rPr lang="zh-CN"/>
              <a:t>Moved paint out of layout, added display items to cache paint</a:t>
            </a:r>
            <a:endParaRPr/>
          </a:p>
          <a:p>
            <a:pPr indent="-317500" lvl="1" marL="914400" rtl="0" algn="l">
              <a:spcBef>
                <a:spcPts val="0"/>
              </a:spcBef>
              <a:spcAft>
                <a:spcPts val="0"/>
              </a:spcAft>
              <a:buSzPts val="1400"/>
              <a:buChar char="○"/>
            </a:pPr>
            <a:r>
              <a:rPr lang="zh-CN"/>
              <a:t>Led to -25% paint time, -25% raster time</a:t>
            </a:r>
            <a:br>
              <a:rPr lang="zh-CN"/>
            </a:br>
            <a:endParaRPr sz="1000"/>
          </a:p>
          <a:p>
            <a:pPr indent="-342900" lvl="0" marL="457200" rtl="0" algn="l">
              <a:spcBef>
                <a:spcPts val="0"/>
              </a:spcBef>
              <a:spcAft>
                <a:spcPts val="0"/>
              </a:spcAft>
              <a:buSzPts val="1800"/>
              <a:buChar char="●"/>
            </a:pPr>
            <a:r>
              <a:rPr lang="zh-CN"/>
              <a:t>Slimming Paint V1.5 (June 2017, M59)</a:t>
            </a:r>
            <a:endParaRPr/>
          </a:p>
          <a:p>
            <a:pPr indent="-317500" lvl="1" marL="914400" rtl="0" algn="l">
              <a:spcBef>
                <a:spcPts val="0"/>
              </a:spcBef>
              <a:spcAft>
                <a:spcPts val="0"/>
              </a:spcAft>
              <a:buSzPts val="1400"/>
              <a:buChar char="○"/>
            </a:pPr>
            <a:r>
              <a:rPr lang="zh-CN"/>
              <a:t>Added property trees, geometry mapper, simpler paint invalidation</a:t>
            </a:r>
            <a:endParaRPr/>
          </a:p>
          <a:p>
            <a:pPr indent="-317500" lvl="1" marL="914400" rtl="0" algn="l">
              <a:spcBef>
                <a:spcPts val="0"/>
              </a:spcBef>
              <a:spcAft>
                <a:spcPts val="0"/>
              </a:spcAft>
              <a:buSzPts val="1400"/>
              <a:buChar char="○"/>
            </a:pPr>
            <a:r>
              <a:rPr lang="zh-CN"/>
              <a:t>Faster paint invalidation, </a:t>
            </a:r>
            <a:r>
              <a:rPr lang="zh-CN"/>
              <a:t>-10% @ 75th, -6% @ 95th</a:t>
            </a:r>
            <a:br>
              <a:rPr lang="zh-CN"/>
            </a:br>
            <a:endParaRPr sz="1000"/>
          </a:p>
          <a:p>
            <a:pPr indent="-342900" lvl="0" marL="457200" rtl="0" algn="l">
              <a:spcBef>
                <a:spcPts val="0"/>
              </a:spcBef>
              <a:spcAft>
                <a:spcPts val="0"/>
              </a:spcAft>
              <a:buSzPts val="1800"/>
              <a:buChar char="●"/>
            </a:pPr>
            <a:r>
              <a:rPr b="1" lang="zh-CN"/>
              <a:t>Slimming Paint V1.75 (launching now, M67)</a:t>
            </a:r>
            <a:endParaRPr b="1"/>
          </a:p>
          <a:p>
            <a:pPr indent="-317500" lvl="1" marL="914400" rtl="0" algn="l">
              <a:spcBef>
                <a:spcPts val="0"/>
              </a:spcBef>
              <a:spcAft>
                <a:spcPts val="0"/>
              </a:spcAft>
              <a:buSzPts val="1400"/>
              <a:buChar char="○"/>
            </a:pPr>
            <a:r>
              <a:rPr lang="zh-CN"/>
              <a:t>Paint using chunks, but with existing compositing decisions</a:t>
            </a:r>
            <a:endParaRPr/>
          </a:p>
          <a:p>
            <a:pPr indent="-317500" lvl="1" marL="914400" marR="0" rtl="0" algn="l">
              <a:lnSpc>
                <a:spcPct val="115000"/>
              </a:lnSpc>
              <a:spcBef>
                <a:spcPts val="0"/>
              </a:spcBef>
              <a:spcAft>
                <a:spcPts val="0"/>
              </a:spcAft>
              <a:buClr>
                <a:schemeClr val="dk2"/>
              </a:buClr>
              <a:buSzPts val="1400"/>
              <a:buFont typeface="Arial"/>
              <a:buChar char="○"/>
            </a:pPr>
            <a:r>
              <a:rPr lang="zh-CN"/>
              <a:t>Fixes top (77-star) paint bug (</a:t>
            </a:r>
            <a:r>
              <a:rPr lang="zh-CN" u="sng">
                <a:solidFill>
                  <a:schemeClr val="accent5"/>
                </a:solidFill>
                <a:hlinkClick r:id="rId3"/>
              </a:rPr>
              <a:t>771852</a:t>
            </a:r>
            <a:r>
              <a:rPr lang="zh-CN"/>
              <a:t>): transformed HTML in SVG (foreignObject)</a:t>
            </a:r>
            <a:endParaRPr/>
          </a:p>
          <a:p>
            <a:pPr indent="-317500" lvl="1" marL="914400" marR="0" rtl="0" algn="l">
              <a:lnSpc>
                <a:spcPct val="115000"/>
              </a:lnSpc>
              <a:spcBef>
                <a:spcPts val="0"/>
              </a:spcBef>
              <a:spcAft>
                <a:spcPts val="0"/>
              </a:spcAft>
              <a:buSzPts val="1400"/>
              <a:buChar char="○"/>
            </a:pPr>
            <a:r>
              <a:rPr lang="zh-CN"/>
              <a:t>Improved raster invalidation, 3% fewer tiles rastered (go/spv175finch)</a:t>
            </a:r>
            <a:br>
              <a:rPr lang="zh-CN"/>
            </a:br>
            <a:endParaRPr sz="1000"/>
          </a:p>
          <a:p>
            <a:pPr indent="-342900" lvl="0" marL="457200" rtl="0" algn="l">
              <a:spcBef>
                <a:spcPts val="0"/>
              </a:spcBef>
              <a:spcAft>
                <a:spcPts val="0"/>
              </a:spcAft>
              <a:buSzPts val="1800"/>
              <a:buChar char="●"/>
            </a:pPr>
            <a:r>
              <a:rPr lang="zh-CN"/>
              <a:t>Slimming Paint V2 (later in 2018)</a:t>
            </a:r>
            <a:endParaRPr/>
          </a:p>
          <a:p>
            <a:pPr indent="-317500" lvl="1" marL="914400" rtl="0" algn="l">
              <a:spcBef>
                <a:spcPts val="0"/>
              </a:spcBef>
              <a:spcAft>
                <a:spcPts val="0"/>
              </a:spcAft>
              <a:buSzPts val="1400"/>
              <a:buChar char="○"/>
            </a:pPr>
            <a:r>
              <a:rPr lang="zh-CN"/>
              <a:t>Move compositing setup after paint</a:t>
            </a:r>
            <a:endParaRPr/>
          </a:p>
        </p:txBody>
      </p:sp>
      <p:sp>
        <p:nvSpPr>
          <p:cNvPr id="1262" name="Google Shape;1262;p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6" name="Shape 1266"/>
        <p:cNvGrpSpPr/>
        <p:nvPr/>
      </p:nvGrpSpPr>
      <p:grpSpPr>
        <a:xfrm>
          <a:off x="0" y="0"/>
          <a:ext cx="0" cy="0"/>
          <a:chOff x="0" y="0"/>
          <a:chExt cx="0" cy="0"/>
        </a:xfrm>
      </p:grpSpPr>
      <p:sp>
        <p:nvSpPr>
          <p:cNvPr id="1267" name="Google Shape;1267;p73"/>
          <p:cNvSpPr txBox="1"/>
          <p:nvPr>
            <p:ph type="title"/>
          </p:nvPr>
        </p:nvSpPr>
        <p:spPr>
          <a:xfrm>
            <a:off x="311700" y="445025"/>
            <a:ext cx="873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Slimming Paint: do not let engineers name projects</a:t>
            </a:r>
            <a:endParaRPr/>
          </a:p>
        </p:txBody>
      </p:sp>
      <p:sp>
        <p:nvSpPr>
          <p:cNvPr id="1268" name="Google Shape;1268;p73"/>
          <p:cNvSpPr txBox="1"/>
          <p:nvPr>
            <p:ph idx="1" type="body"/>
          </p:nvPr>
        </p:nvSpPr>
        <p:spPr>
          <a:xfrm>
            <a:off x="311700" y="1152475"/>
            <a:ext cx="8520600" cy="387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Slimming Paint V1 (Sept 2015, M45)</a:t>
            </a:r>
            <a:endParaRPr/>
          </a:p>
          <a:p>
            <a:pPr indent="-317500" lvl="1" marL="914400" rtl="0" algn="l">
              <a:spcBef>
                <a:spcPts val="0"/>
              </a:spcBef>
              <a:spcAft>
                <a:spcPts val="0"/>
              </a:spcAft>
              <a:buSzPts val="1400"/>
              <a:buChar char="○"/>
            </a:pPr>
            <a:r>
              <a:rPr lang="zh-CN"/>
              <a:t>Moved paint out of layout, added display items to cache paint</a:t>
            </a:r>
            <a:endParaRPr/>
          </a:p>
          <a:p>
            <a:pPr indent="-317500" lvl="1" marL="914400" rtl="0" algn="l">
              <a:spcBef>
                <a:spcPts val="0"/>
              </a:spcBef>
              <a:spcAft>
                <a:spcPts val="0"/>
              </a:spcAft>
              <a:buSzPts val="1400"/>
              <a:buChar char="○"/>
            </a:pPr>
            <a:r>
              <a:rPr lang="zh-CN"/>
              <a:t>Led to -25% paint time, -25% raster time</a:t>
            </a:r>
            <a:br>
              <a:rPr lang="zh-CN"/>
            </a:br>
            <a:endParaRPr sz="1000"/>
          </a:p>
          <a:p>
            <a:pPr indent="-342900" lvl="0" marL="457200" rtl="0" algn="l">
              <a:spcBef>
                <a:spcPts val="0"/>
              </a:spcBef>
              <a:spcAft>
                <a:spcPts val="0"/>
              </a:spcAft>
              <a:buSzPts val="1800"/>
              <a:buChar char="●"/>
            </a:pPr>
            <a:r>
              <a:rPr lang="zh-CN"/>
              <a:t>Slimming Paint V1.5 (June 2017, M59)</a:t>
            </a:r>
            <a:endParaRPr/>
          </a:p>
          <a:p>
            <a:pPr indent="-317500" lvl="1" marL="914400" rtl="0" algn="l">
              <a:spcBef>
                <a:spcPts val="0"/>
              </a:spcBef>
              <a:spcAft>
                <a:spcPts val="0"/>
              </a:spcAft>
              <a:buSzPts val="1400"/>
              <a:buChar char="○"/>
            </a:pPr>
            <a:r>
              <a:rPr lang="zh-CN"/>
              <a:t>Added property trees, geometry mapper, simpler paint invalidation</a:t>
            </a:r>
            <a:endParaRPr/>
          </a:p>
          <a:p>
            <a:pPr indent="-317500" lvl="1" marL="914400" rtl="0" algn="l">
              <a:spcBef>
                <a:spcPts val="0"/>
              </a:spcBef>
              <a:spcAft>
                <a:spcPts val="0"/>
              </a:spcAft>
              <a:buSzPts val="1400"/>
              <a:buChar char="○"/>
            </a:pPr>
            <a:r>
              <a:rPr lang="zh-CN"/>
              <a:t>Faster paint invalidation, -10% @ 75th, -6% @ 95th</a:t>
            </a:r>
            <a:br>
              <a:rPr lang="zh-CN"/>
            </a:br>
            <a:endParaRPr sz="1000"/>
          </a:p>
          <a:p>
            <a:pPr indent="-342900" lvl="0" marL="457200" rtl="0" algn="l">
              <a:spcBef>
                <a:spcPts val="0"/>
              </a:spcBef>
              <a:spcAft>
                <a:spcPts val="0"/>
              </a:spcAft>
              <a:buSzPts val="1800"/>
              <a:buChar char="●"/>
            </a:pPr>
            <a:r>
              <a:rPr b="1" lang="zh-CN"/>
              <a:t>Slimming Paint V1.75 (launching now, M67)</a:t>
            </a:r>
            <a:endParaRPr b="1"/>
          </a:p>
          <a:p>
            <a:pPr indent="-317500" lvl="1" marL="914400" rtl="0" algn="l">
              <a:spcBef>
                <a:spcPts val="0"/>
              </a:spcBef>
              <a:spcAft>
                <a:spcPts val="0"/>
              </a:spcAft>
              <a:buSzPts val="1400"/>
              <a:buChar char="○"/>
            </a:pPr>
            <a:r>
              <a:rPr lang="zh-CN"/>
              <a:t>Paint using chunks, but with existing compositing decisions</a:t>
            </a:r>
            <a:endParaRPr/>
          </a:p>
          <a:p>
            <a:pPr indent="-317500" lvl="1" marL="914400" marR="0" rtl="0" algn="l">
              <a:lnSpc>
                <a:spcPct val="115000"/>
              </a:lnSpc>
              <a:spcBef>
                <a:spcPts val="0"/>
              </a:spcBef>
              <a:spcAft>
                <a:spcPts val="0"/>
              </a:spcAft>
              <a:buClr>
                <a:schemeClr val="dk2"/>
              </a:buClr>
              <a:buSzPts val="1400"/>
              <a:buFont typeface="Arial"/>
              <a:buChar char="○"/>
            </a:pPr>
            <a:r>
              <a:rPr lang="zh-CN"/>
              <a:t>Fixes top (77-star) paint bug (</a:t>
            </a:r>
            <a:r>
              <a:rPr lang="zh-CN" u="sng">
                <a:solidFill>
                  <a:schemeClr val="hlink"/>
                </a:solidFill>
                <a:hlinkClick r:id="rId3"/>
              </a:rPr>
              <a:t>771852</a:t>
            </a:r>
            <a:r>
              <a:rPr lang="zh-CN"/>
              <a:t>): transformed HTML in SVG (foreignObject)</a:t>
            </a:r>
            <a:endParaRPr/>
          </a:p>
          <a:p>
            <a:pPr indent="-317500" lvl="1" marL="914400" marR="0" rtl="0" algn="l">
              <a:lnSpc>
                <a:spcPct val="115000"/>
              </a:lnSpc>
              <a:spcBef>
                <a:spcPts val="0"/>
              </a:spcBef>
              <a:spcAft>
                <a:spcPts val="0"/>
              </a:spcAft>
              <a:buSzPts val="1400"/>
              <a:buChar char="○"/>
            </a:pPr>
            <a:r>
              <a:rPr lang="zh-CN"/>
              <a:t>Improved raster invalidation, 3% fewer tiles rastered (go/spv175finch)</a:t>
            </a:r>
            <a:br>
              <a:rPr lang="zh-CN"/>
            </a:br>
            <a:endParaRPr sz="1000"/>
          </a:p>
          <a:p>
            <a:pPr indent="-342900" lvl="0" marL="457200" rtl="0" algn="l">
              <a:spcBef>
                <a:spcPts val="0"/>
              </a:spcBef>
              <a:spcAft>
                <a:spcPts val="0"/>
              </a:spcAft>
              <a:buSzPts val="1800"/>
              <a:buChar char="●"/>
            </a:pPr>
            <a:r>
              <a:rPr lang="zh-CN"/>
              <a:t>Slimming Paint V2 (later in 2018)</a:t>
            </a:r>
            <a:endParaRPr/>
          </a:p>
          <a:p>
            <a:pPr indent="-317500" lvl="1" marL="914400" rtl="0" algn="l">
              <a:spcBef>
                <a:spcPts val="0"/>
              </a:spcBef>
              <a:spcAft>
                <a:spcPts val="0"/>
              </a:spcAft>
              <a:buSzPts val="1400"/>
              <a:buChar char="○"/>
            </a:pPr>
            <a:r>
              <a:rPr lang="zh-CN"/>
              <a:t>Move compositing setup after paint</a:t>
            </a:r>
            <a:endParaRPr/>
          </a:p>
        </p:txBody>
      </p:sp>
      <p:sp>
        <p:nvSpPr>
          <p:cNvPr id="1269" name="Google Shape;1269;p73"/>
          <p:cNvSpPr/>
          <p:nvPr/>
        </p:nvSpPr>
        <p:spPr>
          <a:xfrm rot="-5400000">
            <a:off x="-557700" y="1693012"/>
            <a:ext cx="1536900" cy="421500"/>
          </a:xfrm>
          <a:prstGeom prst="rect">
            <a:avLst/>
          </a:prstGeom>
          <a:solidFill>
            <a:srgbClr val="C9DAF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CN" sz="1800"/>
              <a:t>Cache paint</a:t>
            </a:r>
            <a:endParaRPr sz="1800"/>
          </a:p>
        </p:txBody>
      </p:sp>
      <p:sp>
        <p:nvSpPr>
          <p:cNvPr id="1270" name="Google Shape;1270;p73"/>
          <p:cNvSpPr/>
          <p:nvPr/>
        </p:nvSpPr>
        <p:spPr>
          <a:xfrm rot="-5400000">
            <a:off x="-1014900" y="3707100"/>
            <a:ext cx="2451300" cy="421500"/>
          </a:xfrm>
          <a:prstGeom prst="rect">
            <a:avLst/>
          </a:prstGeom>
          <a:solidFill>
            <a:srgbClr val="D9EAD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CN" sz="1800"/>
              <a:t>Composite after paint</a:t>
            </a:r>
            <a:endParaRPr sz="1800"/>
          </a:p>
        </p:txBody>
      </p:sp>
      <p:sp>
        <p:nvSpPr>
          <p:cNvPr id="1271" name="Google Shape;1271;p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5" name="Shape 1275"/>
        <p:cNvGrpSpPr/>
        <p:nvPr/>
      </p:nvGrpSpPr>
      <p:grpSpPr>
        <a:xfrm>
          <a:off x="0" y="0"/>
          <a:ext cx="0" cy="0"/>
          <a:chOff x="0" y="0"/>
          <a:chExt cx="0" cy="0"/>
        </a:xfrm>
      </p:grpSpPr>
      <p:sp>
        <p:nvSpPr>
          <p:cNvPr id="1276" name="Google Shape;1276;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Slimming Paint 1.75 Launch (M67) </a:t>
            </a:r>
            <a:endParaRPr/>
          </a:p>
        </p:txBody>
      </p:sp>
      <p:sp>
        <p:nvSpPr>
          <p:cNvPr id="1277" name="Google Shape;1277;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Launching now, M67</a:t>
            </a:r>
            <a:endParaRPr/>
          </a:p>
          <a:p>
            <a:pPr indent="-342900" lvl="0" marL="457200" rtl="0" algn="l">
              <a:spcBef>
                <a:spcPts val="1600"/>
              </a:spcBef>
              <a:spcAft>
                <a:spcPts val="0"/>
              </a:spcAft>
              <a:buSzPts val="1800"/>
              <a:buChar char="●"/>
            </a:pPr>
            <a:r>
              <a:rPr lang="zh-CN"/>
              <a:t>Launches big part of SPV2 using existing compositing setup</a:t>
            </a:r>
            <a:endParaRPr/>
          </a:p>
          <a:p>
            <a:pPr indent="-317500" lvl="1" marL="914400" rtl="0" algn="l">
              <a:spcBef>
                <a:spcPts val="0"/>
              </a:spcBef>
              <a:spcAft>
                <a:spcPts val="0"/>
              </a:spcAft>
              <a:buSzPts val="1400"/>
              <a:buChar char="○"/>
            </a:pPr>
            <a:r>
              <a:rPr lang="zh-CN"/>
              <a:t>De-risks final SPV2 launch</a:t>
            </a:r>
            <a:br>
              <a:rPr lang="zh-CN"/>
            </a:br>
            <a:endParaRPr/>
          </a:p>
          <a:p>
            <a:pPr indent="-342900" lvl="0" marL="457200" rtl="0" algn="l">
              <a:spcBef>
                <a:spcPts val="0"/>
              </a:spcBef>
              <a:spcAft>
                <a:spcPts val="0"/>
              </a:spcAft>
              <a:buSzPts val="1800"/>
              <a:buChar char="●"/>
            </a:pPr>
            <a:r>
              <a:rPr lang="zh-CN"/>
              <a:t>Adds paint chunks: new display list grouping</a:t>
            </a:r>
            <a:endParaRPr/>
          </a:p>
          <a:p>
            <a:pPr indent="-317500" lvl="1" marL="914400" rtl="0" algn="l">
              <a:spcBef>
                <a:spcPts val="0"/>
              </a:spcBef>
              <a:spcAft>
                <a:spcPts val="0"/>
              </a:spcAft>
              <a:buSzPts val="1400"/>
              <a:buChar char="○"/>
            </a:pPr>
            <a:r>
              <a:rPr lang="zh-CN"/>
              <a:t>Will become potential composited layers in SPV2</a:t>
            </a:r>
            <a:endParaRPr/>
          </a:p>
          <a:p>
            <a:pPr indent="-317500" lvl="1" marL="914400" rtl="0" algn="l">
              <a:spcBef>
                <a:spcPts val="0"/>
              </a:spcBef>
              <a:spcAft>
                <a:spcPts val="0"/>
              </a:spcAft>
              <a:buSzPts val="1400"/>
              <a:buChar char="○"/>
            </a:pPr>
            <a:r>
              <a:rPr lang="zh-CN"/>
              <a:t>Cleaner code factoring</a:t>
            </a:r>
            <a:endParaRPr/>
          </a:p>
          <a:p>
            <a:pPr indent="-317500" lvl="2" marL="1371600" rtl="0" algn="l">
              <a:spcBef>
                <a:spcPts val="0"/>
              </a:spcBef>
              <a:spcAft>
                <a:spcPts val="0"/>
              </a:spcAft>
              <a:buSzPts val="1400"/>
              <a:buChar char="■"/>
            </a:pPr>
            <a:r>
              <a:rPr lang="zh-CN"/>
              <a:t>Fixes top (77-star) paint bug (</a:t>
            </a:r>
            <a:r>
              <a:rPr lang="zh-CN" u="sng">
                <a:solidFill>
                  <a:schemeClr val="hlink"/>
                </a:solidFill>
                <a:hlinkClick r:id="rId3"/>
              </a:rPr>
              <a:t>771852</a:t>
            </a:r>
            <a:r>
              <a:rPr lang="zh-CN"/>
              <a:t>): transformed HTML in SVG</a:t>
            </a:r>
            <a:endParaRPr/>
          </a:p>
          <a:p>
            <a:pPr indent="-317500" lvl="1" marL="914400" rtl="0" algn="l">
              <a:spcBef>
                <a:spcPts val="0"/>
              </a:spcBef>
              <a:spcAft>
                <a:spcPts val="0"/>
              </a:spcAft>
              <a:buSzPts val="1400"/>
              <a:buChar char="○"/>
            </a:pPr>
            <a:r>
              <a:rPr lang="zh-CN"/>
              <a:t>Raster invalidation moved from before-paint to after-paint</a:t>
            </a:r>
            <a:endParaRPr/>
          </a:p>
          <a:p>
            <a:pPr indent="-317500" lvl="2" marL="1371600" rtl="0" algn="l">
              <a:spcBef>
                <a:spcPts val="0"/>
              </a:spcBef>
              <a:spcAft>
                <a:spcPts val="0"/>
              </a:spcAft>
              <a:buSzPts val="1400"/>
              <a:buChar char="■"/>
            </a:pPr>
            <a:r>
              <a:rPr lang="zh-CN"/>
              <a:t>3% fewer tiles rastered (</a:t>
            </a:r>
            <a:r>
              <a:rPr lang="zh-CN" u="sng">
                <a:solidFill>
                  <a:schemeClr val="hlink"/>
                </a:solidFill>
                <a:hlinkClick r:id="rId4"/>
              </a:rPr>
              <a:t>go/spv175finch</a:t>
            </a:r>
            <a:r>
              <a:rPr lang="zh-CN"/>
              <a:t>)</a:t>
            </a:r>
            <a:endParaRPr/>
          </a:p>
        </p:txBody>
      </p:sp>
      <p:sp>
        <p:nvSpPr>
          <p:cNvPr id="1278" name="Google Shape;1278;p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2" name="Shape 1282"/>
        <p:cNvGrpSpPr/>
        <p:nvPr/>
      </p:nvGrpSpPr>
      <p:grpSpPr>
        <a:xfrm>
          <a:off x="0" y="0"/>
          <a:ext cx="0" cy="0"/>
          <a:chOff x="0" y="0"/>
          <a:chExt cx="0" cy="0"/>
        </a:xfrm>
      </p:grpSpPr>
      <p:sp>
        <p:nvSpPr>
          <p:cNvPr id="1283" name="Google Shape;1283;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Slimming Paint 1.75 Launch (M67) </a:t>
            </a:r>
            <a:endParaRPr/>
          </a:p>
        </p:txBody>
      </p:sp>
      <p:sp>
        <p:nvSpPr>
          <p:cNvPr id="1284" name="Google Shape;1284;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Xianzhu Wang (wangxianzhu@)</a:t>
            </a:r>
            <a:endParaRPr/>
          </a:p>
          <a:p>
            <a:pPr indent="0" lvl="0" marL="0" rtl="0" algn="l">
              <a:spcBef>
                <a:spcPts val="1600"/>
              </a:spcBef>
              <a:spcAft>
                <a:spcPts val="0"/>
              </a:spcAft>
              <a:buNone/>
            </a:pPr>
            <a:r>
              <a:rPr lang="zh-CN"/>
              <a:t>Tien-Ren Chen (trchen@)</a:t>
            </a:r>
            <a:endParaRPr/>
          </a:p>
          <a:p>
            <a:pPr indent="0" lvl="0" marL="0" rtl="0" algn="l">
              <a:spcBef>
                <a:spcPts val="1600"/>
              </a:spcBef>
              <a:spcAft>
                <a:spcPts val="0"/>
              </a:spcAft>
              <a:buNone/>
            </a:pPr>
            <a:r>
              <a:rPr lang="zh-CN"/>
              <a:t>Philip Rogers (pdr@)</a:t>
            </a:r>
            <a:endParaRPr/>
          </a:p>
          <a:p>
            <a:pPr indent="0" lvl="0" marL="0" rtl="0" algn="l">
              <a:spcBef>
                <a:spcPts val="1600"/>
              </a:spcBef>
              <a:spcAft>
                <a:spcPts val="1600"/>
              </a:spcAft>
              <a:buNone/>
            </a:pPr>
            <a:r>
              <a:rPr lang="zh-CN"/>
              <a:t>Chris Harrelson (chrishtr@)</a:t>
            </a:r>
            <a:endParaRPr/>
          </a:p>
        </p:txBody>
      </p:sp>
      <p:sp>
        <p:nvSpPr>
          <p:cNvPr id="1285" name="Google Shape;1285;p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9" name="Shape 1289"/>
        <p:cNvGrpSpPr/>
        <p:nvPr/>
      </p:nvGrpSpPr>
      <p:grpSpPr>
        <a:xfrm>
          <a:off x="0" y="0"/>
          <a:ext cx="0" cy="0"/>
          <a:chOff x="0" y="0"/>
          <a:chExt cx="0" cy="0"/>
        </a:xfrm>
      </p:grpSpPr>
      <p:sp>
        <p:nvSpPr>
          <p:cNvPr id="1290" name="Google Shape;1290;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Rendering challenges</a:t>
            </a:r>
            <a:endParaRPr/>
          </a:p>
        </p:txBody>
      </p:sp>
      <p:sp>
        <p:nvSpPr>
          <p:cNvPr id="1291" name="Google Shape;1291;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Scrolling</a:t>
            </a:r>
            <a:endParaRPr/>
          </a:p>
          <a:p>
            <a:pPr indent="0" lvl="0" marL="0" rtl="0" algn="l">
              <a:spcBef>
                <a:spcPts val="1600"/>
              </a:spcBef>
              <a:spcAft>
                <a:spcPts val="0"/>
              </a:spcAft>
              <a:buNone/>
            </a:pPr>
            <a:r>
              <a:rPr lang="zh-CN"/>
              <a:t>Paint &amp; Compositing</a:t>
            </a:r>
            <a:endParaRPr/>
          </a:p>
          <a:p>
            <a:pPr indent="0" lvl="0" marL="0" rtl="0" algn="l">
              <a:spcBef>
                <a:spcPts val="1600"/>
              </a:spcBef>
              <a:spcAft>
                <a:spcPts val="1600"/>
              </a:spcAft>
              <a:buNone/>
            </a:pPr>
            <a:r>
              <a:rPr b="1" lang="zh-CN"/>
              <a:t>Layout</a:t>
            </a:r>
            <a:endParaRPr b="1"/>
          </a:p>
        </p:txBody>
      </p:sp>
      <p:sp>
        <p:nvSpPr>
          <p:cNvPr id="1292" name="Google Shape;1292;p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6" name="Shape 1296"/>
        <p:cNvGrpSpPr/>
        <p:nvPr/>
      </p:nvGrpSpPr>
      <p:grpSpPr>
        <a:xfrm>
          <a:off x="0" y="0"/>
          <a:ext cx="0" cy="0"/>
          <a:chOff x="0" y="0"/>
          <a:chExt cx="0" cy="0"/>
        </a:xfrm>
      </p:grpSpPr>
      <p:sp>
        <p:nvSpPr>
          <p:cNvPr id="1297" name="Google Shape;1297;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Layout: The Combinatorial Problem</a:t>
            </a:r>
            <a:endParaRPr/>
          </a:p>
        </p:txBody>
      </p:sp>
      <p:sp>
        <p:nvSpPr>
          <p:cNvPr id="1298" name="Google Shape;1298;p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
        <p:nvSpPr>
          <p:cNvPr id="1299" name="Google Shape;1299;p77"/>
          <p:cNvSpPr txBox="1"/>
          <p:nvPr/>
        </p:nvSpPr>
        <p:spPr>
          <a:xfrm>
            <a:off x="4417825" y="1429125"/>
            <a:ext cx="4054500" cy="32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.red {</a:t>
            </a:r>
            <a:endParaRPr/>
          </a:p>
          <a:p>
            <a:pPr indent="0" lvl="0" marL="0" rtl="0" algn="l">
              <a:spcBef>
                <a:spcPts val="0"/>
              </a:spcBef>
              <a:spcAft>
                <a:spcPts val="0"/>
              </a:spcAft>
              <a:buNone/>
            </a:pPr>
            <a:r>
              <a:rPr lang="zh-CN"/>
              <a:t>  display: flex;</a:t>
            </a:r>
            <a:endParaRPr/>
          </a:p>
          <a:p>
            <a:pPr indent="0" lvl="0" marL="0" rtl="0" algn="l">
              <a:spcBef>
                <a:spcPts val="0"/>
              </a:spcBef>
              <a:spcAft>
                <a:spcPts val="0"/>
              </a:spcAft>
              <a:buNone/>
            </a:pPr>
            <a:r>
              <a:rPr lang="zh-CN"/>
              <a:t>}</a:t>
            </a:r>
            <a:endParaRPr/>
          </a:p>
        </p:txBody>
      </p:sp>
      <p:sp>
        <p:nvSpPr>
          <p:cNvPr id="1300" name="Google Shape;1300;p77"/>
          <p:cNvSpPr/>
          <p:nvPr/>
        </p:nvSpPr>
        <p:spPr>
          <a:xfrm>
            <a:off x="627800" y="2280700"/>
            <a:ext cx="2769600" cy="933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7"/>
          <p:cNvSpPr/>
          <p:nvPr/>
        </p:nvSpPr>
        <p:spPr>
          <a:xfrm>
            <a:off x="6825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1</a:t>
            </a:r>
            <a:endParaRPr sz="4800"/>
          </a:p>
        </p:txBody>
      </p:sp>
      <p:sp>
        <p:nvSpPr>
          <p:cNvPr id="1302" name="Google Shape;1302;p77"/>
          <p:cNvSpPr/>
          <p:nvPr/>
        </p:nvSpPr>
        <p:spPr>
          <a:xfrm>
            <a:off x="15969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2</a:t>
            </a:r>
            <a:endParaRPr sz="4800"/>
          </a:p>
        </p:txBody>
      </p:sp>
      <p:sp>
        <p:nvSpPr>
          <p:cNvPr id="1303" name="Google Shape;1303;p77"/>
          <p:cNvSpPr/>
          <p:nvPr/>
        </p:nvSpPr>
        <p:spPr>
          <a:xfrm>
            <a:off x="25113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3</a:t>
            </a:r>
            <a:endParaRPr sz="48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7" name="Shape 1307"/>
        <p:cNvGrpSpPr/>
        <p:nvPr/>
      </p:nvGrpSpPr>
      <p:grpSpPr>
        <a:xfrm>
          <a:off x="0" y="0"/>
          <a:ext cx="0" cy="0"/>
          <a:chOff x="0" y="0"/>
          <a:chExt cx="0" cy="0"/>
        </a:xfrm>
      </p:grpSpPr>
      <p:sp>
        <p:nvSpPr>
          <p:cNvPr id="1308" name="Google Shape;1308;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Layout: The Combinatorial Problem</a:t>
            </a:r>
            <a:endParaRPr/>
          </a:p>
        </p:txBody>
      </p:sp>
      <p:sp>
        <p:nvSpPr>
          <p:cNvPr id="1309" name="Google Shape;1309;p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
        <p:nvSpPr>
          <p:cNvPr id="1310" name="Google Shape;1310;p78"/>
          <p:cNvSpPr txBox="1"/>
          <p:nvPr/>
        </p:nvSpPr>
        <p:spPr>
          <a:xfrm>
            <a:off x="4417825" y="1429125"/>
            <a:ext cx="4054500" cy="32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.red {</a:t>
            </a:r>
            <a:endParaRPr/>
          </a:p>
          <a:p>
            <a:pPr indent="0" lvl="0" marL="0" rtl="0" algn="l">
              <a:spcBef>
                <a:spcPts val="0"/>
              </a:spcBef>
              <a:spcAft>
                <a:spcPts val="0"/>
              </a:spcAft>
              <a:buNone/>
            </a:pPr>
            <a:r>
              <a:rPr lang="zh-CN"/>
              <a:t>  display: flex;</a:t>
            </a:r>
            <a:endParaRPr/>
          </a:p>
          <a:p>
            <a:pPr indent="0" lvl="0" marL="0" rtl="0" algn="l">
              <a:spcBef>
                <a:spcPts val="0"/>
              </a:spcBef>
              <a:spcAft>
                <a:spcPts val="0"/>
              </a:spcAft>
              <a:buNone/>
            </a:pPr>
            <a:r>
              <a:rPr lang="zh-CN"/>
              <a:t>  direction: rtl;</a:t>
            </a:r>
            <a:endParaRPr/>
          </a:p>
          <a:p>
            <a:pPr indent="0" lvl="0" marL="0" rtl="0" algn="l">
              <a:spcBef>
                <a:spcPts val="0"/>
              </a:spcBef>
              <a:spcAft>
                <a:spcPts val="0"/>
              </a:spcAft>
              <a:buNone/>
            </a:pPr>
            <a:r>
              <a:rPr lang="zh-CN"/>
              <a:t>}</a:t>
            </a:r>
            <a:endParaRPr/>
          </a:p>
        </p:txBody>
      </p:sp>
      <p:sp>
        <p:nvSpPr>
          <p:cNvPr id="1311" name="Google Shape;1311;p78"/>
          <p:cNvSpPr/>
          <p:nvPr/>
        </p:nvSpPr>
        <p:spPr>
          <a:xfrm>
            <a:off x="627800" y="2280700"/>
            <a:ext cx="2769600" cy="933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78"/>
          <p:cNvSpPr/>
          <p:nvPr/>
        </p:nvSpPr>
        <p:spPr>
          <a:xfrm>
            <a:off x="6825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3</a:t>
            </a:r>
            <a:endParaRPr sz="4800"/>
          </a:p>
        </p:txBody>
      </p:sp>
      <p:sp>
        <p:nvSpPr>
          <p:cNvPr id="1313" name="Google Shape;1313;p78"/>
          <p:cNvSpPr/>
          <p:nvPr/>
        </p:nvSpPr>
        <p:spPr>
          <a:xfrm>
            <a:off x="15969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2</a:t>
            </a:r>
            <a:endParaRPr sz="4800"/>
          </a:p>
        </p:txBody>
      </p:sp>
      <p:sp>
        <p:nvSpPr>
          <p:cNvPr id="1314" name="Google Shape;1314;p78"/>
          <p:cNvSpPr/>
          <p:nvPr/>
        </p:nvSpPr>
        <p:spPr>
          <a:xfrm>
            <a:off x="25113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1</a:t>
            </a:r>
            <a:endParaRPr sz="48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8" name="Shape 1318"/>
        <p:cNvGrpSpPr/>
        <p:nvPr/>
      </p:nvGrpSpPr>
      <p:grpSpPr>
        <a:xfrm>
          <a:off x="0" y="0"/>
          <a:ext cx="0" cy="0"/>
          <a:chOff x="0" y="0"/>
          <a:chExt cx="0" cy="0"/>
        </a:xfrm>
      </p:grpSpPr>
      <p:sp>
        <p:nvSpPr>
          <p:cNvPr id="1319" name="Google Shape;1319;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Layout: The Combinatorial Problem</a:t>
            </a:r>
            <a:endParaRPr/>
          </a:p>
        </p:txBody>
      </p:sp>
      <p:sp>
        <p:nvSpPr>
          <p:cNvPr id="1320" name="Google Shape;1320;p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
        <p:nvSpPr>
          <p:cNvPr id="1321" name="Google Shape;1321;p79"/>
          <p:cNvSpPr txBox="1"/>
          <p:nvPr/>
        </p:nvSpPr>
        <p:spPr>
          <a:xfrm>
            <a:off x="4417825" y="1429125"/>
            <a:ext cx="4054500" cy="32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.red {</a:t>
            </a:r>
            <a:endParaRPr/>
          </a:p>
          <a:p>
            <a:pPr indent="0" lvl="0" marL="0" rtl="0" algn="l">
              <a:spcBef>
                <a:spcPts val="0"/>
              </a:spcBef>
              <a:spcAft>
                <a:spcPts val="0"/>
              </a:spcAft>
              <a:buNone/>
            </a:pPr>
            <a:r>
              <a:rPr lang="zh-CN"/>
              <a:t>  display: flex;</a:t>
            </a:r>
            <a:endParaRPr/>
          </a:p>
          <a:p>
            <a:pPr indent="0" lvl="0" marL="0" rtl="0" algn="l">
              <a:spcBef>
                <a:spcPts val="0"/>
              </a:spcBef>
              <a:spcAft>
                <a:spcPts val="0"/>
              </a:spcAft>
              <a:buNone/>
            </a:pPr>
            <a:r>
              <a:rPr lang="zh-CN"/>
              <a:t>  direction: rtl;</a:t>
            </a:r>
            <a:endParaRPr/>
          </a:p>
          <a:p>
            <a:pPr indent="0" lvl="0" marL="0" rtl="0" algn="l">
              <a:spcBef>
                <a:spcPts val="0"/>
              </a:spcBef>
              <a:spcAft>
                <a:spcPts val="0"/>
              </a:spcAft>
              <a:buNone/>
            </a:pPr>
            <a:r>
              <a:rPr lang="zh-CN"/>
              <a:t>  flex-direction: row-reverse;</a:t>
            </a:r>
            <a:endParaRPr/>
          </a:p>
          <a:p>
            <a:pPr indent="0" lvl="0" marL="0" rtl="0" algn="l">
              <a:spcBef>
                <a:spcPts val="0"/>
              </a:spcBef>
              <a:spcAft>
                <a:spcPts val="0"/>
              </a:spcAft>
              <a:buNone/>
            </a:pPr>
            <a:r>
              <a:rPr lang="zh-CN"/>
              <a:t>}</a:t>
            </a:r>
            <a:endParaRPr/>
          </a:p>
        </p:txBody>
      </p:sp>
      <p:sp>
        <p:nvSpPr>
          <p:cNvPr id="1322" name="Google Shape;1322;p79"/>
          <p:cNvSpPr/>
          <p:nvPr/>
        </p:nvSpPr>
        <p:spPr>
          <a:xfrm>
            <a:off x="627800" y="2280700"/>
            <a:ext cx="2769600" cy="933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79"/>
          <p:cNvSpPr/>
          <p:nvPr/>
        </p:nvSpPr>
        <p:spPr>
          <a:xfrm>
            <a:off x="6825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1</a:t>
            </a:r>
            <a:endParaRPr sz="4800"/>
          </a:p>
        </p:txBody>
      </p:sp>
      <p:sp>
        <p:nvSpPr>
          <p:cNvPr id="1324" name="Google Shape;1324;p79"/>
          <p:cNvSpPr/>
          <p:nvPr/>
        </p:nvSpPr>
        <p:spPr>
          <a:xfrm>
            <a:off x="15969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2</a:t>
            </a:r>
            <a:endParaRPr sz="4800"/>
          </a:p>
        </p:txBody>
      </p:sp>
      <p:sp>
        <p:nvSpPr>
          <p:cNvPr id="1325" name="Google Shape;1325;p79"/>
          <p:cNvSpPr/>
          <p:nvPr/>
        </p:nvSpPr>
        <p:spPr>
          <a:xfrm>
            <a:off x="25113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3</a:t>
            </a:r>
            <a:endParaRPr sz="48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9" name="Shape 1329"/>
        <p:cNvGrpSpPr/>
        <p:nvPr/>
      </p:nvGrpSpPr>
      <p:grpSpPr>
        <a:xfrm>
          <a:off x="0" y="0"/>
          <a:ext cx="0" cy="0"/>
          <a:chOff x="0" y="0"/>
          <a:chExt cx="0" cy="0"/>
        </a:xfrm>
      </p:grpSpPr>
      <p:sp>
        <p:nvSpPr>
          <p:cNvPr id="1330" name="Google Shape;1330;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Layout: The Combinatorial Problem</a:t>
            </a:r>
            <a:endParaRPr/>
          </a:p>
        </p:txBody>
      </p:sp>
      <p:sp>
        <p:nvSpPr>
          <p:cNvPr id="1331" name="Google Shape;1331;p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
        <p:nvSpPr>
          <p:cNvPr id="1332" name="Google Shape;1332;p80"/>
          <p:cNvSpPr txBox="1"/>
          <p:nvPr/>
        </p:nvSpPr>
        <p:spPr>
          <a:xfrm>
            <a:off x="4417825" y="1429125"/>
            <a:ext cx="4054500" cy="32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.red {</a:t>
            </a:r>
            <a:endParaRPr/>
          </a:p>
          <a:p>
            <a:pPr indent="0" lvl="0" marL="0" rtl="0" algn="l">
              <a:spcBef>
                <a:spcPts val="0"/>
              </a:spcBef>
              <a:spcAft>
                <a:spcPts val="0"/>
              </a:spcAft>
              <a:buNone/>
            </a:pPr>
            <a:r>
              <a:rPr lang="zh-CN"/>
              <a:t>  display: flex;</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  flex-direction: row-reverse;</a:t>
            </a:r>
            <a:endParaRPr/>
          </a:p>
          <a:p>
            <a:pPr indent="0" lvl="0" marL="0" rtl="0" algn="l">
              <a:spcBef>
                <a:spcPts val="0"/>
              </a:spcBef>
              <a:spcAft>
                <a:spcPts val="0"/>
              </a:spcAft>
              <a:buNone/>
            </a:pPr>
            <a:r>
              <a:rPr lang="zh-CN"/>
              <a:t>}</a:t>
            </a:r>
            <a:endParaRPr/>
          </a:p>
        </p:txBody>
      </p:sp>
      <p:sp>
        <p:nvSpPr>
          <p:cNvPr id="1333" name="Google Shape;1333;p80"/>
          <p:cNvSpPr/>
          <p:nvPr/>
        </p:nvSpPr>
        <p:spPr>
          <a:xfrm>
            <a:off x="627800" y="2280700"/>
            <a:ext cx="2769600" cy="933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80"/>
          <p:cNvSpPr/>
          <p:nvPr/>
        </p:nvSpPr>
        <p:spPr>
          <a:xfrm>
            <a:off x="6825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3</a:t>
            </a:r>
            <a:endParaRPr sz="4800"/>
          </a:p>
        </p:txBody>
      </p:sp>
      <p:sp>
        <p:nvSpPr>
          <p:cNvPr id="1335" name="Google Shape;1335;p80"/>
          <p:cNvSpPr/>
          <p:nvPr/>
        </p:nvSpPr>
        <p:spPr>
          <a:xfrm>
            <a:off x="15969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2</a:t>
            </a:r>
            <a:endParaRPr sz="4800"/>
          </a:p>
        </p:txBody>
      </p:sp>
      <p:sp>
        <p:nvSpPr>
          <p:cNvPr id="1336" name="Google Shape;1336;p80"/>
          <p:cNvSpPr/>
          <p:nvPr/>
        </p:nvSpPr>
        <p:spPr>
          <a:xfrm>
            <a:off x="25113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1</a:t>
            </a:r>
            <a:endParaRPr sz="48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0" name="Shape 1340"/>
        <p:cNvGrpSpPr/>
        <p:nvPr/>
      </p:nvGrpSpPr>
      <p:grpSpPr>
        <a:xfrm>
          <a:off x="0" y="0"/>
          <a:ext cx="0" cy="0"/>
          <a:chOff x="0" y="0"/>
          <a:chExt cx="0" cy="0"/>
        </a:xfrm>
      </p:grpSpPr>
      <p:sp>
        <p:nvSpPr>
          <p:cNvPr id="1341" name="Google Shape;1341;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Layout: The Combinatorial Problem</a:t>
            </a:r>
            <a:endParaRPr/>
          </a:p>
        </p:txBody>
      </p:sp>
      <p:sp>
        <p:nvSpPr>
          <p:cNvPr id="1342" name="Google Shape;1342;p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
        <p:nvSpPr>
          <p:cNvPr id="1343" name="Google Shape;1343;p81"/>
          <p:cNvSpPr txBox="1"/>
          <p:nvPr/>
        </p:nvSpPr>
        <p:spPr>
          <a:xfrm>
            <a:off x="4417825" y="1429125"/>
            <a:ext cx="4054500" cy="32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.red {</a:t>
            </a:r>
            <a:endParaRPr/>
          </a:p>
          <a:p>
            <a:pPr indent="0" lvl="0" marL="0" rtl="0" algn="l">
              <a:spcBef>
                <a:spcPts val="0"/>
              </a:spcBef>
              <a:spcAft>
                <a:spcPts val="0"/>
              </a:spcAft>
              <a:buNone/>
            </a:pPr>
            <a:r>
              <a:rPr lang="zh-CN"/>
              <a:t>  display: flex;</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  flex-direction: column;</a:t>
            </a:r>
            <a:endParaRPr/>
          </a:p>
          <a:p>
            <a:pPr indent="0" lvl="0" marL="0" rtl="0" algn="l">
              <a:spcBef>
                <a:spcPts val="0"/>
              </a:spcBef>
              <a:spcAft>
                <a:spcPts val="0"/>
              </a:spcAft>
              <a:buNone/>
            </a:pPr>
            <a:r>
              <a:rPr lang="zh-CN"/>
              <a:t>}</a:t>
            </a:r>
            <a:endParaRPr/>
          </a:p>
        </p:txBody>
      </p:sp>
      <p:sp>
        <p:nvSpPr>
          <p:cNvPr id="1344" name="Google Shape;1344;p81"/>
          <p:cNvSpPr/>
          <p:nvPr/>
        </p:nvSpPr>
        <p:spPr>
          <a:xfrm rot="5400000">
            <a:off x="627800" y="2280700"/>
            <a:ext cx="2769600" cy="933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81"/>
          <p:cNvSpPr/>
          <p:nvPr/>
        </p:nvSpPr>
        <p:spPr>
          <a:xfrm>
            <a:off x="1601900" y="14176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1</a:t>
            </a:r>
            <a:endParaRPr sz="4800"/>
          </a:p>
        </p:txBody>
      </p:sp>
      <p:sp>
        <p:nvSpPr>
          <p:cNvPr id="1346" name="Google Shape;1346;p81"/>
          <p:cNvSpPr/>
          <p:nvPr/>
        </p:nvSpPr>
        <p:spPr>
          <a:xfrm>
            <a:off x="1601900" y="23320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2</a:t>
            </a:r>
            <a:endParaRPr sz="4800"/>
          </a:p>
        </p:txBody>
      </p:sp>
      <p:sp>
        <p:nvSpPr>
          <p:cNvPr id="1347" name="Google Shape;1347;p81"/>
          <p:cNvSpPr/>
          <p:nvPr/>
        </p:nvSpPr>
        <p:spPr>
          <a:xfrm>
            <a:off x="1601900" y="32464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3</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9"/>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pic>
        <p:nvPicPr>
          <p:cNvPr id="142" name="Google Shape;142;p19"/>
          <p:cNvPicPr preferRelativeResize="0"/>
          <p:nvPr/>
        </p:nvPicPr>
        <p:blipFill>
          <a:blip r:embed="rId3">
            <a:alphaModFix/>
          </a:blip>
          <a:stretch>
            <a:fillRect/>
          </a:stretch>
        </p:blipFill>
        <p:spPr>
          <a:xfrm>
            <a:off x="1709438" y="430800"/>
            <a:ext cx="5725127" cy="3142624"/>
          </a:xfrm>
          <a:prstGeom prst="rect">
            <a:avLst/>
          </a:prstGeom>
          <a:noFill/>
          <a:ln>
            <a:noFill/>
          </a:ln>
        </p:spPr>
      </p:pic>
      <p:sp>
        <p:nvSpPr>
          <p:cNvPr id="143" name="Google Shape;143;p19"/>
          <p:cNvSpPr/>
          <p:nvPr/>
        </p:nvSpPr>
        <p:spPr>
          <a:xfrm>
            <a:off x="7991239"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composite</a:t>
            </a:r>
            <a:endParaRPr sz="1100">
              <a:solidFill>
                <a:srgbClr val="B7B7B7"/>
              </a:solidFill>
            </a:endParaRPr>
          </a:p>
        </p:txBody>
      </p:sp>
      <p:sp>
        <p:nvSpPr>
          <p:cNvPr id="144" name="Google Shape;144;p19"/>
          <p:cNvSpPr/>
          <p:nvPr/>
        </p:nvSpPr>
        <p:spPr>
          <a:xfrm>
            <a:off x="687598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raster</a:t>
            </a:r>
            <a:endParaRPr sz="1100">
              <a:solidFill>
                <a:srgbClr val="B7B7B7"/>
              </a:solidFill>
            </a:endParaRPr>
          </a:p>
        </p:txBody>
      </p:sp>
      <p:sp>
        <p:nvSpPr>
          <p:cNvPr id="145" name="Google Shape;145;p19"/>
          <p:cNvSpPr/>
          <p:nvPr/>
        </p:nvSpPr>
        <p:spPr>
          <a:xfrm>
            <a:off x="5760735"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paint</a:t>
            </a:r>
            <a:endParaRPr sz="1100"/>
          </a:p>
        </p:txBody>
      </p:sp>
      <p:sp>
        <p:nvSpPr>
          <p:cNvPr id="146" name="Google Shape;146;p19"/>
          <p:cNvSpPr/>
          <p:nvPr/>
        </p:nvSpPr>
        <p:spPr>
          <a:xfrm>
            <a:off x="4645483"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compositing</a:t>
            </a:r>
            <a:endParaRPr sz="1100"/>
          </a:p>
          <a:p>
            <a:pPr indent="0" lvl="0" marL="0" rtl="0" algn="ctr">
              <a:spcBef>
                <a:spcPts val="0"/>
              </a:spcBef>
              <a:spcAft>
                <a:spcPts val="0"/>
              </a:spcAft>
              <a:buNone/>
            </a:pPr>
            <a:r>
              <a:rPr lang="zh-CN" sz="1100"/>
              <a:t>setup</a:t>
            </a:r>
            <a:endParaRPr sz="1100"/>
          </a:p>
        </p:txBody>
      </p:sp>
      <p:sp>
        <p:nvSpPr>
          <p:cNvPr id="147" name="Google Shape;147;p19"/>
          <p:cNvSpPr/>
          <p:nvPr/>
        </p:nvSpPr>
        <p:spPr>
          <a:xfrm>
            <a:off x="3530231"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layout</a:t>
            </a:r>
            <a:endParaRPr sz="1100"/>
          </a:p>
        </p:txBody>
      </p:sp>
      <p:sp>
        <p:nvSpPr>
          <p:cNvPr id="148" name="Google Shape;148;p19"/>
          <p:cNvSpPr/>
          <p:nvPr/>
        </p:nvSpPr>
        <p:spPr>
          <a:xfrm>
            <a:off x="2414979"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style</a:t>
            </a:r>
            <a:endParaRPr sz="1100"/>
          </a:p>
        </p:txBody>
      </p:sp>
      <p:sp>
        <p:nvSpPr>
          <p:cNvPr id="149" name="Google Shape;149;p19"/>
          <p:cNvSpPr/>
          <p:nvPr/>
        </p:nvSpPr>
        <p:spPr>
          <a:xfrm>
            <a:off x="129972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parse</a:t>
            </a:r>
            <a:endParaRPr sz="1100">
              <a:solidFill>
                <a:srgbClr val="B7B7B7"/>
              </a:solidFill>
            </a:endParaRPr>
          </a:p>
        </p:txBody>
      </p:sp>
      <p:grpSp>
        <p:nvGrpSpPr>
          <p:cNvPr id="150" name="Google Shape;150;p19"/>
          <p:cNvGrpSpPr/>
          <p:nvPr/>
        </p:nvGrpSpPr>
        <p:grpSpPr>
          <a:xfrm>
            <a:off x="184475" y="3663675"/>
            <a:ext cx="1008600" cy="1130850"/>
            <a:chOff x="184475" y="2751300"/>
            <a:chExt cx="1008600" cy="1507800"/>
          </a:xfrm>
        </p:grpSpPr>
        <p:sp>
          <p:nvSpPr>
            <p:cNvPr id="151" name="Google Shape;151;p19"/>
            <p:cNvSpPr/>
            <p:nvPr/>
          </p:nvSpPr>
          <p:spPr>
            <a:xfrm>
              <a:off x="184475" y="32847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script</a:t>
              </a:r>
              <a:endParaRPr sz="1100">
                <a:solidFill>
                  <a:srgbClr val="B7B7B7"/>
                </a:solidFill>
              </a:endParaRPr>
            </a:p>
          </p:txBody>
        </p:sp>
        <p:sp>
          <p:nvSpPr>
            <p:cNvPr id="152" name="Google Shape;152;p19"/>
            <p:cNvSpPr/>
            <p:nvPr/>
          </p:nvSpPr>
          <p:spPr>
            <a:xfrm>
              <a:off x="184475" y="27513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network</a:t>
              </a:r>
              <a:endParaRPr sz="1100">
                <a:solidFill>
                  <a:srgbClr val="B7B7B7"/>
                </a:solidFill>
              </a:endParaRPr>
            </a:p>
          </p:txBody>
        </p:sp>
        <p:sp>
          <p:nvSpPr>
            <p:cNvPr id="153" name="Google Shape;153;p19"/>
            <p:cNvSpPr/>
            <p:nvPr/>
          </p:nvSpPr>
          <p:spPr>
            <a:xfrm>
              <a:off x="184475" y="38181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input</a:t>
              </a:r>
              <a:endParaRPr sz="1100">
                <a:solidFill>
                  <a:srgbClr val="B7B7B7"/>
                </a:solidFill>
              </a:endParaRPr>
            </a:p>
          </p:txBody>
        </p:sp>
      </p:grpSp>
      <p:sp>
        <p:nvSpPr>
          <p:cNvPr id="154" name="Google Shape;154;p19"/>
          <p:cNvSpPr/>
          <p:nvPr/>
        </p:nvSpPr>
        <p:spPr>
          <a:xfrm>
            <a:off x="4308800" y="1872425"/>
            <a:ext cx="1773900" cy="1845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cxnSp>
        <p:nvCxnSpPr>
          <p:cNvPr id="155" name="Google Shape;155;p19"/>
          <p:cNvCxnSpPr/>
          <p:nvPr/>
        </p:nvCxnSpPr>
        <p:spPr>
          <a:xfrm flipH="1">
            <a:off x="3330550" y="2091850"/>
            <a:ext cx="902400" cy="443100"/>
          </a:xfrm>
          <a:prstGeom prst="straightConnector1">
            <a:avLst/>
          </a:prstGeom>
          <a:noFill/>
          <a:ln cap="flat" cmpd="sng" w="76200">
            <a:solidFill>
              <a:srgbClr val="FF0000"/>
            </a:solidFill>
            <a:prstDash val="solid"/>
            <a:round/>
            <a:headEnd len="med" w="med" type="stealth"/>
            <a:tailEnd len="med" w="med" type="none"/>
          </a:ln>
        </p:spPr>
      </p:cxnSp>
      <p:sp>
        <p:nvSpPr>
          <p:cNvPr id="156" name="Google Shape;15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1" name="Shape 1351"/>
        <p:cNvGrpSpPr/>
        <p:nvPr/>
      </p:nvGrpSpPr>
      <p:grpSpPr>
        <a:xfrm>
          <a:off x="0" y="0"/>
          <a:ext cx="0" cy="0"/>
          <a:chOff x="0" y="0"/>
          <a:chExt cx="0" cy="0"/>
        </a:xfrm>
      </p:grpSpPr>
      <p:sp>
        <p:nvSpPr>
          <p:cNvPr id="1352" name="Google Shape;1352;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Layout: The Combinatorial Problem</a:t>
            </a:r>
            <a:endParaRPr/>
          </a:p>
        </p:txBody>
      </p:sp>
      <p:sp>
        <p:nvSpPr>
          <p:cNvPr id="1353" name="Google Shape;1353;p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
        <p:nvSpPr>
          <p:cNvPr id="1354" name="Google Shape;1354;p82"/>
          <p:cNvSpPr txBox="1"/>
          <p:nvPr/>
        </p:nvSpPr>
        <p:spPr>
          <a:xfrm>
            <a:off x="4417825" y="1429125"/>
            <a:ext cx="4054500" cy="32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.red {</a:t>
            </a:r>
            <a:endParaRPr/>
          </a:p>
          <a:p>
            <a:pPr indent="0" lvl="0" marL="0" rtl="0" algn="l">
              <a:spcBef>
                <a:spcPts val="0"/>
              </a:spcBef>
              <a:spcAft>
                <a:spcPts val="0"/>
              </a:spcAft>
              <a:buNone/>
            </a:pPr>
            <a:r>
              <a:rPr lang="zh-CN"/>
              <a:t>  display: flex;</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  flex-direction: column-reverse;</a:t>
            </a:r>
            <a:endParaRPr/>
          </a:p>
          <a:p>
            <a:pPr indent="0" lvl="0" marL="0" rtl="0" algn="l">
              <a:spcBef>
                <a:spcPts val="0"/>
              </a:spcBef>
              <a:spcAft>
                <a:spcPts val="0"/>
              </a:spcAft>
              <a:buNone/>
            </a:pPr>
            <a:r>
              <a:rPr lang="zh-CN"/>
              <a:t>}</a:t>
            </a:r>
            <a:endParaRPr/>
          </a:p>
        </p:txBody>
      </p:sp>
      <p:sp>
        <p:nvSpPr>
          <p:cNvPr id="1355" name="Google Shape;1355;p82"/>
          <p:cNvSpPr/>
          <p:nvPr/>
        </p:nvSpPr>
        <p:spPr>
          <a:xfrm rot="5400000">
            <a:off x="627800" y="2280700"/>
            <a:ext cx="2769600" cy="933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82"/>
          <p:cNvSpPr/>
          <p:nvPr/>
        </p:nvSpPr>
        <p:spPr>
          <a:xfrm>
            <a:off x="1601900" y="14176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3</a:t>
            </a:r>
            <a:endParaRPr sz="4800"/>
          </a:p>
        </p:txBody>
      </p:sp>
      <p:sp>
        <p:nvSpPr>
          <p:cNvPr id="1357" name="Google Shape;1357;p82"/>
          <p:cNvSpPr/>
          <p:nvPr/>
        </p:nvSpPr>
        <p:spPr>
          <a:xfrm>
            <a:off x="1601900" y="23320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2</a:t>
            </a:r>
            <a:endParaRPr sz="4800"/>
          </a:p>
        </p:txBody>
      </p:sp>
      <p:sp>
        <p:nvSpPr>
          <p:cNvPr id="1358" name="Google Shape;1358;p82"/>
          <p:cNvSpPr/>
          <p:nvPr/>
        </p:nvSpPr>
        <p:spPr>
          <a:xfrm>
            <a:off x="1601900" y="32464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1</a:t>
            </a:r>
            <a:endParaRPr sz="48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2" name="Shape 1362"/>
        <p:cNvGrpSpPr/>
        <p:nvPr/>
      </p:nvGrpSpPr>
      <p:grpSpPr>
        <a:xfrm>
          <a:off x="0" y="0"/>
          <a:ext cx="0" cy="0"/>
          <a:chOff x="0" y="0"/>
          <a:chExt cx="0" cy="0"/>
        </a:xfrm>
      </p:grpSpPr>
      <p:sp>
        <p:nvSpPr>
          <p:cNvPr id="1363" name="Google Shape;1363;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Layout: The Combinatorial Problem</a:t>
            </a:r>
            <a:endParaRPr/>
          </a:p>
        </p:txBody>
      </p:sp>
      <p:sp>
        <p:nvSpPr>
          <p:cNvPr id="1364" name="Google Shape;1364;p8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
        <p:nvSpPr>
          <p:cNvPr id="1365" name="Google Shape;1365;p83"/>
          <p:cNvSpPr txBox="1"/>
          <p:nvPr/>
        </p:nvSpPr>
        <p:spPr>
          <a:xfrm>
            <a:off x="4417825" y="1429125"/>
            <a:ext cx="4054500" cy="32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.red {</a:t>
            </a:r>
            <a:endParaRPr/>
          </a:p>
          <a:p>
            <a:pPr indent="0" lvl="0" marL="0" rtl="0" algn="l">
              <a:spcBef>
                <a:spcPts val="0"/>
              </a:spcBef>
              <a:spcAft>
                <a:spcPts val="0"/>
              </a:spcAft>
              <a:buNone/>
            </a:pPr>
            <a:r>
              <a:rPr lang="zh-CN"/>
              <a:t>  display: flex;</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  flex-direction: row;</a:t>
            </a:r>
            <a:endParaRPr/>
          </a:p>
          <a:p>
            <a:pPr indent="0" lvl="0" marL="0" rtl="0" algn="l">
              <a:spcBef>
                <a:spcPts val="0"/>
              </a:spcBef>
              <a:spcAft>
                <a:spcPts val="0"/>
              </a:spcAft>
              <a:buNone/>
            </a:pPr>
            <a:r>
              <a:rPr lang="zh-CN"/>
              <a:t>  writing-mode: vertical-lr;</a:t>
            </a:r>
            <a:endParaRPr/>
          </a:p>
          <a:p>
            <a:pPr indent="0" lvl="0" marL="0" rtl="0" algn="l">
              <a:spcBef>
                <a:spcPts val="0"/>
              </a:spcBef>
              <a:spcAft>
                <a:spcPts val="0"/>
              </a:spcAft>
              <a:buNone/>
            </a:pPr>
            <a:r>
              <a:rPr lang="zh-CN"/>
              <a:t>}</a:t>
            </a:r>
            <a:endParaRPr/>
          </a:p>
        </p:txBody>
      </p:sp>
      <p:sp>
        <p:nvSpPr>
          <p:cNvPr id="1366" name="Google Shape;1366;p83"/>
          <p:cNvSpPr/>
          <p:nvPr/>
        </p:nvSpPr>
        <p:spPr>
          <a:xfrm rot="5400000">
            <a:off x="627800" y="2280700"/>
            <a:ext cx="2769600" cy="933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83"/>
          <p:cNvSpPr/>
          <p:nvPr/>
        </p:nvSpPr>
        <p:spPr>
          <a:xfrm rot="5400000">
            <a:off x="1601900" y="14176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1</a:t>
            </a:r>
            <a:endParaRPr sz="4800"/>
          </a:p>
        </p:txBody>
      </p:sp>
      <p:sp>
        <p:nvSpPr>
          <p:cNvPr id="1368" name="Google Shape;1368;p83"/>
          <p:cNvSpPr/>
          <p:nvPr/>
        </p:nvSpPr>
        <p:spPr>
          <a:xfrm rot="5400000">
            <a:off x="1601900" y="23320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2</a:t>
            </a:r>
            <a:endParaRPr sz="4800"/>
          </a:p>
        </p:txBody>
      </p:sp>
      <p:sp>
        <p:nvSpPr>
          <p:cNvPr id="1369" name="Google Shape;1369;p83"/>
          <p:cNvSpPr/>
          <p:nvPr/>
        </p:nvSpPr>
        <p:spPr>
          <a:xfrm rot="5400000">
            <a:off x="1601900" y="32464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3</a:t>
            </a:r>
            <a:endParaRPr sz="48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3" name="Shape 1373"/>
        <p:cNvGrpSpPr/>
        <p:nvPr/>
      </p:nvGrpSpPr>
      <p:grpSpPr>
        <a:xfrm>
          <a:off x="0" y="0"/>
          <a:ext cx="0" cy="0"/>
          <a:chOff x="0" y="0"/>
          <a:chExt cx="0" cy="0"/>
        </a:xfrm>
      </p:grpSpPr>
      <p:sp>
        <p:nvSpPr>
          <p:cNvPr id="1374" name="Google Shape;1374;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Layout: The Combinatorial Problem</a:t>
            </a:r>
            <a:endParaRPr/>
          </a:p>
        </p:txBody>
      </p:sp>
      <p:sp>
        <p:nvSpPr>
          <p:cNvPr id="1375" name="Google Shape;1375;p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
        <p:nvSpPr>
          <p:cNvPr id="1376" name="Google Shape;1376;p84"/>
          <p:cNvSpPr txBox="1"/>
          <p:nvPr/>
        </p:nvSpPr>
        <p:spPr>
          <a:xfrm>
            <a:off x="4417825" y="1429125"/>
            <a:ext cx="4054500" cy="32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.red {</a:t>
            </a:r>
            <a:endParaRPr/>
          </a:p>
          <a:p>
            <a:pPr indent="0" lvl="0" marL="0" rtl="0" algn="l">
              <a:spcBef>
                <a:spcPts val="0"/>
              </a:spcBef>
              <a:spcAft>
                <a:spcPts val="0"/>
              </a:spcAft>
              <a:buNone/>
            </a:pPr>
            <a:r>
              <a:rPr lang="zh-CN"/>
              <a:t>  display: flex;</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  flex-direction: row-reverse;</a:t>
            </a:r>
            <a:endParaRPr/>
          </a:p>
          <a:p>
            <a:pPr indent="0" lvl="0" marL="0" rtl="0" algn="l">
              <a:spcBef>
                <a:spcPts val="0"/>
              </a:spcBef>
              <a:spcAft>
                <a:spcPts val="0"/>
              </a:spcAft>
              <a:buNone/>
            </a:pPr>
            <a:r>
              <a:rPr lang="zh-CN"/>
              <a:t>  writing-mode: vertical-lr;</a:t>
            </a:r>
            <a:endParaRPr/>
          </a:p>
          <a:p>
            <a:pPr indent="0" lvl="0" marL="0" rtl="0" algn="l">
              <a:spcBef>
                <a:spcPts val="0"/>
              </a:spcBef>
              <a:spcAft>
                <a:spcPts val="0"/>
              </a:spcAft>
              <a:buNone/>
            </a:pPr>
            <a:r>
              <a:rPr lang="zh-CN"/>
              <a:t>}</a:t>
            </a:r>
            <a:endParaRPr/>
          </a:p>
        </p:txBody>
      </p:sp>
      <p:sp>
        <p:nvSpPr>
          <p:cNvPr id="1377" name="Google Shape;1377;p84"/>
          <p:cNvSpPr/>
          <p:nvPr/>
        </p:nvSpPr>
        <p:spPr>
          <a:xfrm rot="5400000">
            <a:off x="627800" y="2280700"/>
            <a:ext cx="2769600" cy="933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84"/>
          <p:cNvSpPr/>
          <p:nvPr/>
        </p:nvSpPr>
        <p:spPr>
          <a:xfrm rot="5400000">
            <a:off x="1601900" y="14176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3</a:t>
            </a:r>
            <a:endParaRPr sz="4800"/>
          </a:p>
        </p:txBody>
      </p:sp>
      <p:sp>
        <p:nvSpPr>
          <p:cNvPr id="1379" name="Google Shape;1379;p84"/>
          <p:cNvSpPr/>
          <p:nvPr/>
        </p:nvSpPr>
        <p:spPr>
          <a:xfrm rot="5400000">
            <a:off x="1601900" y="23320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2</a:t>
            </a:r>
            <a:endParaRPr sz="4800"/>
          </a:p>
        </p:txBody>
      </p:sp>
      <p:sp>
        <p:nvSpPr>
          <p:cNvPr id="1380" name="Google Shape;1380;p84"/>
          <p:cNvSpPr/>
          <p:nvPr/>
        </p:nvSpPr>
        <p:spPr>
          <a:xfrm rot="5400000">
            <a:off x="1601900" y="32464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1</a:t>
            </a:r>
            <a:endParaRPr sz="48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4" name="Shape 1384"/>
        <p:cNvGrpSpPr/>
        <p:nvPr/>
      </p:nvGrpSpPr>
      <p:grpSpPr>
        <a:xfrm>
          <a:off x="0" y="0"/>
          <a:ext cx="0" cy="0"/>
          <a:chOff x="0" y="0"/>
          <a:chExt cx="0" cy="0"/>
        </a:xfrm>
      </p:grpSpPr>
      <p:sp>
        <p:nvSpPr>
          <p:cNvPr id="1385" name="Google Shape;1385;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Layout: The Combinatorial Problem</a:t>
            </a:r>
            <a:endParaRPr/>
          </a:p>
        </p:txBody>
      </p:sp>
      <p:sp>
        <p:nvSpPr>
          <p:cNvPr id="1386" name="Google Shape;1386;p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
        <p:nvSpPr>
          <p:cNvPr id="1387" name="Google Shape;1387;p85"/>
          <p:cNvSpPr txBox="1"/>
          <p:nvPr/>
        </p:nvSpPr>
        <p:spPr>
          <a:xfrm>
            <a:off x="4417825" y="1429125"/>
            <a:ext cx="4054500" cy="32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.red {</a:t>
            </a:r>
            <a:endParaRPr/>
          </a:p>
          <a:p>
            <a:pPr indent="0" lvl="0" marL="0" rtl="0" algn="l">
              <a:spcBef>
                <a:spcPts val="0"/>
              </a:spcBef>
              <a:spcAft>
                <a:spcPts val="0"/>
              </a:spcAft>
              <a:buNone/>
            </a:pPr>
            <a:r>
              <a:rPr lang="zh-CN"/>
              <a:t>  display: flex;</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  flex-direction: column;</a:t>
            </a:r>
            <a:endParaRPr/>
          </a:p>
          <a:p>
            <a:pPr indent="0" lvl="0" marL="0" rtl="0" algn="l">
              <a:spcBef>
                <a:spcPts val="0"/>
              </a:spcBef>
              <a:spcAft>
                <a:spcPts val="0"/>
              </a:spcAft>
              <a:buNone/>
            </a:pPr>
            <a:r>
              <a:rPr lang="zh-CN"/>
              <a:t>  writing-mode: vertical-lr;</a:t>
            </a:r>
            <a:endParaRPr/>
          </a:p>
          <a:p>
            <a:pPr indent="0" lvl="0" marL="0" rtl="0" algn="l">
              <a:spcBef>
                <a:spcPts val="0"/>
              </a:spcBef>
              <a:spcAft>
                <a:spcPts val="0"/>
              </a:spcAft>
              <a:buNone/>
            </a:pPr>
            <a:r>
              <a:rPr lang="zh-CN"/>
              <a:t>}</a:t>
            </a:r>
            <a:endParaRPr/>
          </a:p>
        </p:txBody>
      </p:sp>
      <p:sp>
        <p:nvSpPr>
          <p:cNvPr id="1388" name="Google Shape;1388;p85"/>
          <p:cNvSpPr/>
          <p:nvPr/>
        </p:nvSpPr>
        <p:spPr>
          <a:xfrm>
            <a:off x="627800" y="2280700"/>
            <a:ext cx="2769600" cy="933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85"/>
          <p:cNvSpPr/>
          <p:nvPr/>
        </p:nvSpPr>
        <p:spPr>
          <a:xfrm rot="5400000">
            <a:off x="6825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1</a:t>
            </a:r>
            <a:endParaRPr sz="4800"/>
          </a:p>
        </p:txBody>
      </p:sp>
      <p:sp>
        <p:nvSpPr>
          <p:cNvPr id="1390" name="Google Shape;1390;p85"/>
          <p:cNvSpPr/>
          <p:nvPr/>
        </p:nvSpPr>
        <p:spPr>
          <a:xfrm rot="5400000">
            <a:off x="15969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2</a:t>
            </a:r>
            <a:endParaRPr sz="4800"/>
          </a:p>
        </p:txBody>
      </p:sp>
      <p:sp>
        <p:nvSpPr>
          <p:cNvPr id="1391" name="Google Shape;1391;p85"/>
          <p:cNvSpPr/>
          <p:nvPr/>
        </p:nvSpPr>
        <p:spPr>
          <a:xfrm rot="5400000">
            <a:off x="25113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4800"/>
              <a:t>3</a:t>
            </a:r>
            <a:endParaRPr sz="48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5" name="Shape 1395"/>
        <p:cNvGrpSpPr/>
        <p:nvPr/>
      </p:nvGrpSpPr>
      <p:grpSpPr>
        <a:xfrm>
          <a:off x="0" y="0"/>
          <a:ext cx="0" cy="0"/>
          <a:chOff x="0" y="0"/>
          <a:chExt cx="0" cy="0"/>
        </a:xfrm>
      </p:grpSpPr>
      <p:pic>
        <p:nvPicPr>
          <p:cNvPr id="1396" name="Google Shape;1396;p86"/>
          <p:cNvPicPr preferRelativeResize="0"/>
          <p:nvPr/>
        </p:nvPicPr>
        <p:blipFill>
          <a:blip r:embed="rId3">
            <a:alphaModFix/>
          </a:blip>
          <a:stretch>
            <a:fillRect/>
          </a:stretch>
        </p:blipFill>
        <p:spPr>
          <a:xfrm>
            <a:off x="1450200" y="221875"/>
            <a:ext cx="3059825" cy="2221900"/>
          </a:xfrm>
          <a:prstGeom prst="rect">
            <a:avLst/>
          </a:prstGeom>
          <a:noFill/>
          <a:ln cap="flat" cmpd="sng" w="9525">
            <a:solidFill>
              <a:srgbClr val="000000"/>
            </a:solidFill>
            <a:prstDash val="solid"/>
            <a:round/>
            <a:headEnd len="sm" w="sm" type="none"/>
            <a:tailEnd len="sm" w="sm" type="none"/>
          </a:ln>
        </p:spPr>
      </p:pic>
      <p:pic>
        <p:nvPicPr>
          <p:cNvPr id="1397" name="Google Shape;1397;p86"/>
          <p:cNvPicPr preferRelativeResize="0"/>
          <p:nvPr/>
        </p:nvPicPr>
        <p:blipFill>
          <a:blip r:embed="rId4">
            <a:alphaModFix/>
          </a:blip>
          <a:stretch>
            <a:fillRect/>
          </a:stretch>
        </p:blipFill>
        <p:spPr>
          <a:xfrm>
            <a:off x="1450202" y="2598590"/>
            <a:ext cx="3031376" cy="2243226"/>
          </a:xfrm>
          <a:prstGeom prst="rect">
            <a:avLst/>
          </a:prstGeom>
          <a:noFill/>
          <a:ln cap="flat" cmpd="sng" w="9525">
            <a:solidFill>
              <a:srgbClr val="000000"/>
            </a:solidFill>
            <a:prstDash val="solid"/>
            <a:round/>
            <a:headEnd len="sm" w="sm" type="none"/>
            <a:tailEnd len="sm" w="sm" type="none"/>
          </a:ln>
        </p:spPr>
      </p:pic>
      <p:pic>
        <p:nvPicPr>
          <p:cNvPr id="1398" name="Google Shape;1398;p86"/>
          <p:cNvPicPr preferRelativeResize="0"/>
          <p:nvPr/>
        </p:nvPicPr>
        <p:blipFill>
          <a:blip r:embed="rId5">
            <a:alphaModFix/>
          </a:blip>
          <a:stretch>
            <a:fillRect/>
          </a:stretch>
        </p:blipFill>
        <p:spPr>
          <a:xfrm>
            <a:off x="4662424" y="219463"/>
            <a:ext cx="3059824" cy="2226719"/>
          </a:xfrm>
          <a:prstGeom prst="rect">
            <a:avLst/>
          </a:prstGeom>
          <a:noFill/>
          <a:ln cap="flat" cmpd="sng" w="9525">
            <a:solidFill>
              <a:srgbClr val="000000"/>
            </a:solidFill>
            <a:prstDash val="solid"/>
            <a:round/>
            <a:headEnd len="sm" w="sm" type="none"/>
            <a:tailEnd len="sm" w="sm" type="none"/>
          </a:ln>
        </p:spPr>
      </p:pic>
      <p:pic>
        <p:nvPicPr>
          <p:cNvPr id="1399" name="Google Shape;1399;p86"/>
          <p:cNvPicPr preferRelativeResize="0"/>
          <p:nvPr/>
        </p:nvPicPr>
        <p:blipFill rotWithShape="1">
          <a:blip r:embed="rId6">
            <a:alphaModFix/>
          </a:blip>
          <a:srcRect b="0" l="0" r="5383" t="0"/>
          <a:stretch/>
        </p:blipFill>
        <p:spPr>
          <a:xfrm>
            <a:off x="4662425" y="2617500"/>
            <a:ext cx="3059826" cy="2205399"/>
          </a:xfrm>
          <a:prstGeom prst="rect">
            <a:avLst/>
          </a:prstGeom>
          <a:noFill/>
          <a:ln cap="flat" cmpd="sng" w="9525">
            <a:solidFill>
              <a:srgbClr val="00000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8"/>
                                        </p:tgtEl>
                                        <p:attrNameLst>
                                          <p:attrName>style.visibility</p:attrName>
                                        </p:attrNameLst>
                                      </p:cBhvr>
                                      <p:to>
                                        <p:strVal val="visible"/>
                                      </p:to>
                                    </p:set>
                                    <p:animEffect filter="fade" transition="in">
                                      <p:cBhvr>
                                        <p:cTn dur="1"/>
                                        <p:tgtEl>
                                          <p:spTgt spid="1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7"/>
                                        </p:tgtEl>
                                        <p:attrNameLst>
                                          <p:attrName>style.visibility</p:attrName>
                                        </p:attrNameLst>
                                      </p:cBhvr>
                                      <p:to>
                                        <p:strVal val="visible"/>
                                      </p:to>
                                    </p:set>
                                    <p:animEffect filter="fade" transition="in">
                                      <p:cBhvr>
                                        <p:cTn dur="1"/>
                                        <p:tgtEl>
                                          <p:spTgt spid="1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9"/>
                                        </p:tgtEl>
                                        <p:attrNameLst>
                                          <p:attrName>style.visibility</p:attrName>
                                        </p:attrNameLst>
                                      </p:cBhvr>
                                      <p:to>
                                        <p:strVal val="visible"/>
                                      </p:to>
                                    </p:set>
                                    <p:animEffect filter="fade" transition="in">
                                      <p:cBhvr>
                                        <p:cTn dur="1"/>
                                        <p:tgtEl>
                                          <p:spTgt spid="1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3" name="Shape 1403"/>
        <p:cNvGrpSpPr/>
        <p:nvPr/>
      </p:nvGrpSpPr>
      <p:grpSpPr>
        <a:xfrm>
          <a:off x="0" y="0"/>
          <a:ext cx="0" cy="0"/>
          <a:chOff x="0" y="0"/>
          <a:chExt cx="0" cy="0"/>
        </a:xfrm>
      </p:grpSpPr>
      <p:sp>
        <p:nvSpPr>
          <p:cNvPr id="1404" name="Google Shape;1404;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Layout: Existing Code</a:t>
            </a:r>
            <a:endParaRPr/>
          </a:p>
        </p:txBody>
      </p:sp>
      <p:sp>
        <p:nvSpPr>
          <p:cNvPr id="1405" name="Google Shape;1405;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This is some of the oldest code in blink; much of it can be traced to KHTML.</a:t>
            </a:r>
            <a:endParaRPr/>
          </a:p>
          <a:p>
            <a:pPr indent="-342900" lvl="0" marL="457200" rtl="0" algn="l">
              <a:lnSpc>
                <a:spcPct val="200000"/>
              </a:lnSpc>
              <a:spcBef>
                <a:spcPts val="1600"/>
              </a:spcBef>
              <a:spcAft>
                <a:spcPts val="0"/>
              </a:spcAft>
              <a:buSzPts val="1800"/>
              <a:buChar char="●"/>
            </a:pPr>
            <a:r>
              <a:rPr lang="zh-CN"/>
              <a:t>Monolithic</a:t>
            </a:r>
            <a:endParaRPr/>
          </a:p>
          <a:p>
            <a:pPr indent="-342900" lvl="0" marL="457200" rtl="0" algn="l">
              <a:lnSpc>
                <a:spcPct val="200000"/>
              </a:lnSpc>
              <a:spcBef>
                <a:spcPts val="0"/>
              </a:spcBef>
              <a:spcAft>
                <a:spcPts val="0"/>
              </a:spcAft>
              <a:buSzPts val="1800"/>
              <a:buChar char="●"/>
            </a:pPr>
            <a:r>
              <a:rPr lang="zh-CN"/>
              <a:t>Non-encapsulated</a:t>
            </a:r>
            <a:endParaRPr/>
          </a:p>
          <a:p>
            <a:pPr indent="-342900" lvl="0" marL="457200" rtl="0" algn="l">
              <a:lnSpc>
                <a:spcPct val="200000"/>
              </a:lnSpc>
              <a:spcBef>
                <a:spcPts val="0"/>
              </a:spcBef>
              <a:spcAft>
                <a:spcPts val="0"/>
              </a:spcAft>
              <a:buSzPts val="1800"/>
              <a:buChar char="●"/>
            </a:pPr>
            <a:r>
              <a:rPr lang="zh-CN"/>
              <a:t>Not reentrant</a:t>
            </a:r>
            <a:endParaRPr/>
          </a:p>
          <a:p>
            <a:pPr indent="-342900" lvl="0" marL="457200" rtl="0" algn="l">
              <a:lnSpc>
                <a:spcPct val="200000"/>
              </a:lnSpc>
              <a:spcBef>
                <a:spcPts val="0"/>
              </a:spcBef>
              <a:spcAft>
                <a:spcPts val="0"/>
              </a:spcAft>
              <a:buSzPts val="1800"/>
              <a:buChar char="●"/>
            </a:pPr>
            <a:r>
              <a:rPr lang="zh-CN"/>
              <a:t>Not thread-safe</a:t>
            </a:r>
            <a:endParaRPr/>
          </a:p>
        </p:txBody>
      </p:sp>
      <p:sp>
        <p:nvSpPr>
          <p:cNvPr id="1406" name="Google Shape;1406;p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0" name="Shape 1410"/>
        <p:cNvGrpSpPr/>
        <p:nvPr/>
      </p:nvGrpSpPr>
      <p:grpSpPr>
        <a:xfrm>
          <a:off x="0" y="0"/>
          <a:ext cx="0" cy="0"/>
          <a:chOff x="0" y="0"/>
          <a:chExt cx="0" cy="0"/>
        </a:xfrm>
      </p:grpSpPr>
      <p:sp>
        <p:nvSpPr>
          <p:cNvPr id="1411" name="Google Shape;1411;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Layout: Monolithic</a:t>
            </a:r>
            <a:endParaRPr/>
          </a:p>
        </p:txBody>
      </p:sp>
      <p:sp>
        <p:nvSpPr>
          <p:cNvPr id="1412" name="Google Shape;1412;p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
        <p:nvSpPr>
          <p:cNvPr id="1413" name="Google Shape;1413;p88"/>
          <p:cNvSpPr/>
          <p:nvPr/>
        </p:nvSpPr>
        <p:spPr>
          <a:xfrm>
            <a:off x="4218858" y="1543450"/>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4" name="Google Shape;1414;p88"/>
          <p:cNvCxnSpPr/>
          <p:nvPr/>
        </p:nvCxnSpPr>
        <p:spPr>
          <a:xfrm flipH="1">
            <a:off x="3987829" y="1779471"/>
            <a:ext cx="271200" cy="336300"/>
          </a:xfrm>
          <a:prstGeom prst="straightConnector1">
            <a:avLst/>
          </a:prstGeom>
          <a:noFill/>
          <a:ln cap="flat" cmpd="sng" w="9525">
            <a:solidFill>
              <a:srgbClr val="000000"/>
            </a:solidFill>
            <a:prstDash val="solid"/>
            <a:round/>
            <a:headEnd len="med" w="med" type="none"/>
            <a:tailEnd len="med" w="med" type="none"/>
          </a:ln>
        </p:spPr>
      </p:cxnSp>
      <p:cxnSp>
        <p:nvCxnSpPr>
          <p:cNvPr id="1415" name="Google Shape;1415;p88"/>
          <p:cNvCxnSpPr/>
          <p:nvPr/>
        </p:nvCxnSpPr>
        <p:spPr>
          <a:xfrm>
            <a:off x="4452982" y="1775706"/>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16" name="Google Shape;1416;p88"/>
          <p:cNvSpPr/>
          <p:nvPr/>
        </p:nvSpPr>
        <p:spPr>
          <a:xfrm>
            <a:off x="3778810" y="2097067"/>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88"/>
          <p:cNvSpPr/>
          <p:nvPr/>
        </p:nvSpPr>
        <p:spPr>
          <a:xfrm>
            <a:off x="4655575" y="2097067"/>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8" name="Google Shape;1418;p88"/>
          <p:cNvCxnSpPr/>
          <p:nvPr/>
        </p:nvCxnSpPr>
        <p:spPr>
          <a:xfrm flipH="1">
            <a:off x="3549442" y="2336696"/>
            <a:ext cx="271200" cy="336300"/>
          </a:xfrm>
          <a:prstGeom prst="straightConnector1">
            <a:avLst/>
          </a:prstGeom>
          <a:noFill/>
          <a:ln cap="flat" cmpd="sng" w="9525">
            <a:solidFill>
              <a:srgbClr val="000000"/>
            </a:solidFill>
            <a:prstDash val="solid"/>
            <a:round/>
            <a:headEnd len="med" w="med" type="none"/>
            <a:tailEnd len="med" w="med" type="none"/>
          </a:ln>
        </p:spPr>
      </p:cxnSp>
      <p:cxnSp>
        <p:nvCxnSpPr>
          <p:cNvPr id="1419" name="Google Shape;1419;p88"/>
          <p:cNvCxnSpPr/>
          <p:nvPr/>
        </p:nvCxnSpPr>
        <p:spPr>
          <a:xfrm>
            <a:off x="4014595" y="2332931"/>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20" name="Google Shape;1420;p88"/>
          <p:cNvSpPr/>
          <p:nvPr/>
        </p:nvSpPr>
        <p:spPr>
          <a:xfrm>
            <a:off x="3340422" y="2654292"/>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88"/>
          <p:cNvSpPr/>
          <p:nvPr/>
        </p:nvSpPr>
        <p:spPr>
          <a:xfrm>
            <a:off x="4217188" y="2654292"/>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2" name="Google Shape;1422;p88"/>
          <p:cNvCxnSpPr/>
          <p:nvPr/>
        </p:nvCxnSpPr>
        <p:spPr>
          <a:xfrm>
            <a:off x="4891382" y="2332931"/>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23" name="Google Shape;1423;p88"/>
          <p:cNvSpPr/>
          <p:nvPr/>
        </p:nvSpPr>
        <p:spPr>
          <a:xfrm>
            <a:off x="5093975" y="2654292"/>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4" name="Google Shape;1424;p88"/>
          <p:cNvCxnSpPr/>
          <p:nvPr/>
        </p:nvCxnSpPr>
        <p:spPr>
          <a:xfrm flipH="1">
            <a:off x="4864629" y="2889133"/>
            <a:ext cx="271200" cy="336300"/>
          </a:xfrm>
          <a:prstGeom prst="straightConnector1">
            <a:avLst/>
          </a:prstGeom>
          <a:noFill/>
          <a:ln cap="flat" cmpd="sng" w="9525">
            <a:solidFill>
              <a:srgbClr val="000000"/>
            </a:solidFill>
            <a:prstDash val="solid"/>
            <a:round/>
            <a:headEnd len="med" w="med" type="none"/>
            <a:tailEnd len="med" w="med" type="none"/>
          </a:ln>
        </p:spPr>
      </p:cxnSp>
      <p:cxnSp>
        <p:nvCxnSpPr>
          <p:cNvPr id="1425" name="Google Shape;1425;p88"/>
          <p:cNvCxnSpPr/>
          <p:nvPr/>
        </p:nvCxnSpPr>
        <p:spPr>
          <a:xfrm>
            <a:off x="5329782" y="2885369"/>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26" name="Google Shape;1426;p88"/>
          <p:cNvSpPr/>
          <p:nvPr/>
        </p:nvSpPr>
        <p:spPr>
          <a:xfrm>
            <a:off x="4655610" y="3206729"/>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88"/>
          <p:cNvSpPr/>
          <p:nvPr/>
        </p:nvSpPr>
        <p:spPr>
          <a:xfrm>
            <a:off x="5532375" y="3206729"/>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8" name="Google Shape;1428;p88"/>
          <p:cNvCxnSpPr/>
          <p:nvPr/>
        </p:nvCxnSpPr>
        <p:spPr>
          <a:xfrm flipH="1">
            <a:off x="4432904" y="3448733"/>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29" name="Google Shape;1429;p88"/>
          <p:cNvSpPr/>
          <p:nvPr/>
        </p:nvSpPr>
        <p:spPr>
          <a:xfrm>
            <a:off x="4223885" y="3766329"/>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0" name="Google Shape;1430;p88"/>
          <p:cNvGrpSpPr/>
          <p:nvPr/>
        </p:nvGrpSpPr>
        <p:grpSpPr>
          <a:xfrm>
            <a:off x="4220811" y="1543450"/>
            <a:ext cx="1146317" cy="1934479"/>
            <a:chOff x="5916883" y="1543450"/>
            <a:chExt cx="1146317" cy="1934479"/>
          </a:xfrm>
        </p:grpSpPr>
        <p:sp>
          <p:nvSpPr>
            <p:cNvPr id="1431" name="Google Shape;1431;p88"/>
            <p:cNvSpPr/>
            <p:nvPr/>
          </p:nvSpPr>
          <p:spPr>
            <a:xfrm>
              <a:off x="5916883" y="1543450"/>
              <a:ext cx="271200" cy="271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88"/>
            <p:cNvSpPr/>
            <p:nvPr/>
          </p:nvSpPr>
          <p:spPr>
            <a:xfrm>
              <a:off x="6353600" y="2097067"/>
              <a:ext cx="271200" cy="271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88"/>
            <p:cNvSpPr/>
            <p:nvPr/>
          </p:nvSpPr>
          <p:spPr>
            <a:xfrm>
              <a:off x="6792000" y="2654292"/>
              <a:ext cx="271200" cy="271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88"/>
            <p:cNvSpPr/>
            <p:nvPr/>
          </p:nvSpPr>
          <p:spPr>
            <a:xfrm>
              <a:off x="6353635" y="3206729"/>
              <a:ext cx="271200" cy="271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5" name="Google Shape;1435;p88"/>
          <p:cNvGrpSpPr/>
          <p:nvPr/>
        </p:nvGrpSpPr>
        <p:grpSpPr>
          <a:xfrm>
            <a:off x="3439125" y="3615575"/>
            <a:ext cx="1055960" cy="572700"/>
            <a:chOff x="3439125" y="3615575"/>
            <a:chExt cx="1055960" cy="572700"/>
          </a:xfrm>
        </p:grpSpPr>
        <p:sp>
          <p:nvSpPr>
            <p:cNvPr id="1436" name="Google Shape;1436;p88"/>
            <p:cNvSpPr txBox="1"/>
            <p:nvPr/>
          </p:nvSpPr>
          <p:spPr>
            <a:xfrm>
              <a:off x="3439125" y="3615575"/>
              <a:ext cx="819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FF0000"/>
                  </a:solidFill>
                </a:rPr>
                <a:t>dirty</a:t>
              </a:r>
              <a:endParaRPr sz="2400">
                <a:solidFill>
                  <a:srgbClr val="FF0000"/>
                </a:solidFill>
              </a:endParaRPr>
            </a:p>
          </p:txBody>
        </p:sp>
        <p:sp>
          <p:nvSpPr>
            <p:cNvPr id="1437" name="Google Shape;1437;p88"/>
            <p:cNvSpPr/>
            <p:nvPr/>
          </p:nvSpPr>
          <p:spPr>
            <a:xfrm>
              <a:off x="4223885" y="3766329"/>
              <a:ext cx="271200" cy="271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88"/>
          <p:cNvCxnSpPr/>
          <p:nvPr/>
        </p:nvCxnSpPr>
        <p:spPr>
          <a:xfrm>
            <a:off x="3899808" y="1053699"/>
            <a:ext cx="375900" cy="4986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5"/>
                                        </p:tgtEl>
                                        <p:attrNameLst>
                                          <p:attrName>style.visibility</p:attrName>
                                        </p:attrNameLst>
                                      </p:cBhvr>
                                      <p:to>
                                        <p:strVal val="visible"/>
                                      </p:to>
                                    </p:set>
                                    <p:animEffect filter="fade" transition="in">
                                      <p:cBhvr>
                                        <p:cTn dur="1"/>
                                        <p:tgtEl>
                                          <p:spTgt spid="1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0"/>
                                        </p:tgtEl>
                                        <p:attrNameLst>
                                          <p:attrName>style.visibility</p:attrName>
                                        </p:attrNameLst>
                                      </p:cBhvr>
                                      <p:to>
                                        <p:strVal val="visible"/>
                                      </p:to>
                                    </p:set>
                                    <p:animEffect filter="fade" transition="in">
                                      <p:cBhvr>
                                        <p:cTn dur="1"/>
                                        <p:tgtEl>
                                          <p:spTgt spid="1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8"/>
                                        </p:tgtEl>
                                        <p:attrNameLst>
                                          <p:attrName>style.visibility</p:attrName>
                                        </p:attrNameLst>
                                      </p:cBhvr>
                                      <p:to>
                                        <p:strVal val="visible"/>
                                      </p:to>
                                    </p:set>
                                    <p:animEffect filter="fade" transition="in">
                                      <p:cBhvr>
                                        <p:cTn dur="1"/>
                                        <p:tgtEl>
                                          <p:spTgt spid="14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2" name="Shape 1442"/>
        <p:cNvGrpSpPr/>
        <p:nvPr/>
      </p:nvGrpSpPr>
      <p:grpSpPr>
        <a:xfrm>
          <a:off x="0" y="0"/>
          <a:ext cx="0" cy="0"/>
          <a:chOff x="0" y="0"/>
          <a:chExt cx="0" cy="0"/>
        </a:xfrm>
      </p:grpSpPr>
      <p:sp>
        <p:nvSpPr>
          <p:cNvPr id="1443" name="Google Shape;1443;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Layout: Non-encapsulated</a:t>
            </a:r>
            <a:endParaRPr/>
          </a:p>
        </p:txBody>
      </p:sp>
      <p:sp>
        <p:nvSpPr>
          <p:cNvPr id="1444" name="Google Shape;1444;p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
        <p:nvSpPr>
          <p:cNvPr id="1445" name="Google Shape;1445;p89"/>
          <p:cNvSpPr/>
          <p:nvPr/>
        </p:nvSpPr>
        <p:spPr>
          <a:xfrm>
            <a:off x="4218858" y="1543450"/>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46" name="Google Shape;1446;p89"/>
          <p:cNvCxnSpPr/>
          <p:nvPr/>
        </p:nvCxnSpPr>
        <p:spPr>
          <a:xfrm flipH="1">
            <a:off x="3987829" y="1779471"/>
            <a:ext cx="271200" cy="336300"/>
          </a:xfrm>
          <a:prstGeom prst="straightConnector1">
            <a:avLst/>
          </a:prstGeom>
          <a:noFill/>
          <a:ln cap="flat" cmpd="sng" w="9525">
            <a:solidFill>
              <a:srgbClr val="000000"/>
            </a:solidFill>
            <a:prstDash val="solid"/>
            <a:round/>
            <a:headEnd len="med" w="med" type="none"/>
            <a:tailEnd len="med" w="med" type="none"/>
          </a:ln>
        </p:spPr>
      </p:cxnSp>
      <p:cxnSp>
        <p:nvCxnSpPr>
          <p:cNvPr id="1447" name="Google Shape;1447;p89"/>
          <p:cNvCxnSpPr/>
          <p:nvPr/>
        </p:nvCxnSpPr>
        <p:spPr>
          <a:xfrm>
            <a:off x="4452982" y="1775706"/>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48" name="Google Shape;1448;p89"/>
          <p:cNvSpPr/>
          <p:nvPr/>
        </p:nvSpPr>
        <p:spPr>
          <a:xfrm>
            <a:off x="3778810" y="2097067"/>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89"/>
          <p:cNvSpPr/>
          <p:nvPr/>
        </p:nvSpPr>
        <p:spPr>
          <a:xfrm>
            <a:off x="4655575" y="2097067"/>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0" name="Google Shape;1450;p89"/>
          <p:cNvCxnSpPr/>
          <p:nvPr/>
        </p:nvCxnSpPr>
        <p:spPr>
          <a:xfrm flipH="1">
            <a:off x="3549442" y="2336696"/>
            <a:ext cx="271200" cy="336300"/>
          </a:xfrm>
          <a:prstGeom prst="straightConnector1">
            <a:avLst/>
          </a:prstGeom>
          <a:noFill/>
          <a:ln cap="flat" cmpd="sng" w="9525">
            <a:solidFill>
              <a:srgbClr val="000000"/>
            </a:solidFill>
            <a:prstDash val="solid"/>
            <a:round/>
            <a:headEnd len="med" w="med" type="none"/>
            <a:tailEnd len="med" w="med" type="none"/>
          </a:ln>
        </p:spPr>
      </p:cxnSp>
      <p:cxnSp>
        <p:nvCxnSpPr>
          <p:cNvPr id="1451" name="Google Shape;1451;p89"/>
          <p:cNvCxnSpPr/>
          <p:nvPr/>
        </p:nvCxnSpPr>
        <p:spPr>
          <a:xfrm>
            <a:off x="4014595" y="2332931"/>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52" name="Google Shape;1452;p89"/>
          <p:cNvSpPr/>
          <p:nvPr/>
        </p:nvSpPr>
        <p:spPr>
          <a:xfrm>
            <a:off x="3340422" y="2654292"/>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89"/>
          <p:cNvSpPr/>
          <p:nvPr/>
        </p:nvSpPr>
        <p:spPr>
          <a:xfrm>
            <a:off x="4217188" y="2654292"/>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4" name="Google Shape;1454;p89"/>
          <p:cNvCxnSpPr/>
          <p:nvPr/>
        </p:nvCxnSpPr>
        <p:spPr>
          <a:xfrm>
            <a:off x="4891382" y="2332931"/>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55" name="Google Shape;1455;p89"/>
          <p:cNvSpPr/>
          <p:nvPr/>
        </p:nvSpPr>
        <p:spPr>
          <a:xfrm>
            <a:off x="5093975" y="2654292"/>
            <a:ext cx="271200" cy="2712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6" name="Google Shape;1456;p89"/>
          <p:cNvCxnSpPr/>
          <p:nvPr/>
        </p:nvCxnSpPr>
        <p:spPr>
          <a:xfrm flipH="1">
            <a:off x="4864629" y="2889133"/>
            <a:ext cx="271200" cy="336300"/>
          </a:xfrm>
          <a:prstGeom prst="straightConnector1">
            <a:avLst/>
          </a:prstGeom>
          <a:noFill/>
          <a:ln cap="flat" cmpd="sng" w="9525">
            <a:solidFill>
              <a:srgbClr val="000000"/>
            </a:solidFill>
            <a:prstDash val="solid"/>
            <a:round/>
            <a:headEnd len="med" w="med" type="none"/>
            <a:tailEnd len="med" w="med" type="none"/>
          </a:ln>
        </p:spPr>
      </p:cxnSp>
      <p:cxnSp>
        <p:nvCxnSpPr>
          <p:cNvPr id="1457" name="Google Shape;1457;p89"/>
          <p:cNvCxnSpPr/>
          <p:nvPr/>
        </p:nvCxnSpPr>
        <p:spPr>
          <a:xfrm>
            <a:off x="5329782" y="2885369"/>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58" name="Google Shape;1458;p89"/>
          <p:cNvSpPr/>
          <p:nvPr/>
        </p:nvSpPr>
        <p:spPr>
          <a:xfrm>
            <a:off x="4655610" y="3206729"/>
            <a:ext cx="271200" cy="2712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89"/>
          <p:cNvSpPr/>
          <p:nvPr/>
        </p:nvSpPr>
        <p:spPr>
          <a:xfrm>
            <a:off x="5532375" y="3206729"/>
            <a:ext cx="271200" cy="2712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0" name="Google Shape;1460;p89"/>
          <p:cNvCxnSpPr/>
          <p:nvPr/>
        </p:nvCxnSpPr>
        <p:spPr>
          <a:xfrm flipH="1">
            <a:off x="4432904" y="3448733"/>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61" name="Google Shape;1461;p89"/>
          <p:cNvSpPr/>
          <p:nvPr/>
        </p:nvSpPr>
        <p:spPr>
          <a:xfrm>
            <a:off x="4223885" y="3766329"/>
            <a:ext cx="271200" cy="2712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2" name="Google Shape;1462;p89"/>
          <p:cNvGrpSpPr/>
          <p:nvPr/>
        </p:nvGrpSpPr>
        <p:grpSpPr>
          <a:xfrm>
            <a:off x="4508100" y="1314825"/>
            <a:ext cx="1092825" cy="1339872"/>
            <a:chOff x="4508100" y="1314825"/>
            <a:chExt cx="1092825" cy="1339872"/>
          </a:xfrm>
        </p:grpSpPr>
        <p:sp>
          <p:nvSpPr>
            <p:cNvPr id="1463" name="Google Shape;1463;p89"/>
            <p:cNvSpPr/>
            <p:nvPr/>
          </p:nvSpPr>
          <p:spPr>
            <a:xfrm>
              <a:off x="4508100" y="1657722"/>
              <a:ext cx="826825" cy="996975"/>
            </a:xfrm>
            <a:custGeom>
              <a:rect b="b" l="l" r="r" t="t"/>
              <a:pathLst>
                <a:path extrusionOk="0" h="39879" w="33073">
                  <a:moveTo>
                    <a:pt x="30676" y="39879"/>
                  </a:moveTo>
                  <a:cubicBezTo>
                    <a:pt x="30676" y="33980"/>
                    <a:pt x="35789" y="11090"/>
                    <a:pt x="30676" y="4483"/>
                  </a:cubicBezTo>
                  <a:cubicBezTo>
                    <a:pt x="25563" y="-2124"/>
                    <a:pt x="5113" y="944"/>
                    <a:pt x="0" y="236"/>
                  </a:cubicBezTo>
                </a:path>
              </a:pathLst>
            </a:custGeom>
            <a:noFill/>
            <a:ln cap="flat" cmpd="sng" w="28575">
              <a:solidFill>
                <a:srgbClr val="FF0000"/>
              </a:solidFill>
              <a:prstDash val="solid"/>
              <a:round/>
              <a:headEnd len="med" w="med" type="none"/>
              <a:tailEnd len="med" w="med" type="triangle"/>
            </a:ln>
          </p:spPr>
        </p:sp>
        <p:sp>
          <p:nvSpPr>
            <p:cNvPr id="1464" name="Google Shape;1464;p89"/>
            <p:cNvSpPr txBox="1"/>
            <p:nvPr/>
          </p:nvSpPr>
          <p:spPr>
            <a:xfrm>
              <a:off x="5258025" y="1314825"/>
              <a:ext cx="342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FF0000"/>
                  </a:solidFill>
                </a:rPr>
                <a:t>?</a:t>
              </a:r>
              <a:endParaRPr sz="2400">
                <a:solidFill>
                  <a:srgbClr val="FF0000"/>
                </a:solidFill>
              </a:endParaRPr>
            </a:p>
          </p:txBody>
        </p:sp>
      </p:grpSp>
      <p:cxnSp>
        <p:nvCxnSpPr>
          <p:cNvPr id="1465" name="Google Shape;1465;p89"/>
          <p:cNvCxnSpPr/>
          <p:nvPr/>
        </p:nvCxnSpPr>
        <p:spPr>
          <a:xfrm flipH="1">
            <a:off x="5356326" y="2302875"/>
            <a:ext cx="402300" cy="4023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2"/>
                                        </p:tgtEl>
                                        <p:attrNameLst>
                                          <p:attrName>style.visibility</p:attrName>
                                        </p:attrNameLst>
                                      </p:cBhvr>
                                      <p:to>
                                        <p:strVal val="visible"/>
                                      </p:to>
                                    </p:set>
                                    <p:animEffect filter="fade" transition="in">
                                      <p:cBhvr>
                                        <p:cTn dur="1"/>
                                        <p:tgtEl>
                                          <p:spTgt spid="1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9" name="Shape 1469"/>
        <p:cNvGrpSpPr/>
        <p:nvPr/>
      </p:nvGrpSpPr>
      <p:grpSpPr>
        <a:xfrm>
          <a:off x="0" y="0"/>
          <a:ext cx="0" cy="0"/>
          <a:chOff x="0" y="0"/>
          <a:chExt cx="0" cy="0"/>
        </a:xfrm>
      </p:grpSpPr>
      <p:sp>
        <p:nvSpPr>
          <p:cNvPr id="1470" name="Google Shape;1470;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Layout: Non-Reentrant</a:t>
            </a:r>
            <a:endParaRPr/>
          </a:p>
        </p:txBody>
      </p:sp>
      <p:sp>
        <p:nvSpPr>
          <p:cNvPr id="1471" name="Google Shape;1471;p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
        <p:nvSpPr>
          <p:cNvPr id="1472" name="Google Shape;1472;p90"/>
          <p:cNvSpPr/>
          <p:nvPr/>
        </p:nvSpPr>
        <p:spPr>
          <a:xfrm>
            <a:off x="4218856" y="1543450"/>
            <a:ext cx="271200" cy="2712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3" name="Google Shape;1473;p90"/>
          <p:cNvCxnSpPr/>
          <p:nvPr/>
        </p:nvCxnSpPr>
        <p:spPr>
          <a:xfrm flipH="1">
            <a:off x="3987827" y="1779471"/>
            <a:ext cx="271200" cy="336300"/>
          </a:xfrm>
          <a:prstGeom prst="straightConnector1">
            <a:avLst/>
          </a:prstGeom>
          <a:noFill/>
          <a:ln cap="flat" cmpd="sng" w="9525">
            <a:solidFill>
              <a:srgbClr val="000000"/>
            </a:solidFill>
            <a:prstDash val="solid"/>
            <a:round/>
            <a:headEnd len="med" w="med" type="none"/>
            <a:tailEnd len="med" w="med" type="none"/>
          </a:ln>
        </p:spPr>
      </p:cxnSp>
      <p:cxnSp>
        <p:nvCxnSpPr>
          <p:cNvPr id="1474" name="Google Shape;1474;p90"/>
          <p:cNvCxnSpPr/>
          <p:nvPr/>
        </p:nvCxnSpPr>
        <p:spPr>
          <a:xfrm>
            <a:off x="4452980" y="1775706"/>
            <a:ext cx="271200" cy="336300"/>
          </a:xfrm>
          <a:prstGeom prst="straightConnector1">
            <a:avLst/>
          </a:prstGeom>
          <a:noFill/>
          <a:ln cap="flat" cmpd="sng" w="28575">
            <a:solidFill>
              <a:srgbClr val="000000"/>
            </a:solidFill>
            <a:prstDash val="solid"/>
            <a:round/>
            <a:headEnd len="med" w="med" type="none"/>
            <a:tailEnd len="med" w="med" type="triangle"/>
          </a:ln>
        </p:spPr>
      </p:cxnSp>
      <p:sp>
        <p:nvSpPr>
          <p:cNvPr id="1475" name="Google Shape;1475;p90"/>
          <p:cNvSpPr/>
          <p:nvPr/>
        </p:nvSpPr>
        <p:spPr>
          <a:xfrm>
            <a:off x="3778807" y="2097067"/>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90"/>
          <p:cNvSpPr/>
          <p:nvPr/>
        </p:nvSpPr>
        <p:spPr>
          <a:xfrm>
            <a:off x="4655573" y="2097067"/>
            <a:ext cx="271200" cy="2712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7" name="Google Shape;1477;p90"/>
          <p:cNvCxnSpPr/>
          <p:nvPr/>
        </p:nvCxnSpPr>
        <p:spPr>
          <a:xfrm flipH="1">
            <a:off x="3549439" y="2336696"/>
            <a:ext cx="271200" cy="336300"/>
          </a:xfrm>
          <a:prstGeom prst="straightConnector1">
            <a:avLst/>
          </a:prstGeom>
          <a:noFill/>
          <a:ln cap="flat" cmpd="sng" w="9525">
            <a:solidFill>
              <a:srgbClr val="000000"/>
            </a:solidFill>
            <a:prstDash val="solid"/>
            <a:round/>
            <a:headEnd len="med" w="med" type="none"/>
            <a:tailEnd len="med" w="med" type="none"/>
          </a:ln>
        </p:spPr>
      </p:cxnSp>
      <p:cxnSp>
        <p:nvCxnSpPr>
          <p:cNvPr id="1478" name="Google Shape;1478;p90"/>
          <p:cNvCxnSpPr/>
          <p:nvPr/>
        </p:nvCxnSpPr>
        <p:spPr>
          <a:xfrm>
            <a:off x="4014592" y="2332931"/>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79" name="Google Shape;1479;p90"/>
          <p:cNvSpPr/>
          <p:nvPr/>
        </p:nvSpPr>
        <p:spPr>
          <a:xfrm>
            <a:off x="3340420" y="2654292"/>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90"/>
          <p:cNvSpPr/>
          <p:nvPr/>
        </p:nvSpPr>
        <p:spPr>
          <a:xfrm>
            <a:off x="4217185" y="2654292"/>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1" name="Google Shape;1481;p90"/>
          <p:cNvCxnSpPr/>
          <p:nvPr/>
        </p:nvCxnSpPr>
        <p:spPr>
          <a:xfrm>
            <a:off x="4891380" y="2332931"/>
            <a:ext cx="271200" cy="336300"/>
          </a:xfrm>
          <a:prstGeom prst="straightConnector1">
            <a:avLst/>
          </a:prstGeom>
          <a:noFill/>
          <a:ln cap="flat" cmpd="sng" w="28575">
            <a:solidFill>
              <a:srgbClr val="000000"/>
            </a:solidFill>
            <a:prstDash val="solid"/>
            <a:round/>
            <a:headEnd len="med" w="med" type="none"/>
            <a:tailEnd len="med" w="med" type="triangle"/>
          </a:ln>
        </p:spPr>
      </p:cxnSp>
      <p:sp>
        <p:nvSpPr>
          <p:cNvPr id="1482" name="Google Shape;1482;p90"/>
          <p:cNvSpPr/>
          <p:nvPr/>
        </p:nvSpPr>
        <p:spPr>
          <a:xfrm>
            <a:off x="5093973" y="2654292"/>
            <a:ext cx="271200" cy="2712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3" name="Google Shape;1483;p90"/>
          <p:cNvCxnSpPr/>
          <p:nvPr/>
        </p:nvCxnSpPr>
        <p:spPr>
          <a:xfrm flipH="1">
            <a:off x="4864627" y="2889133"/>
            <a:ext cx="271200" cy="336300"/>
          </a:xfrm>
          <a:prstGeom prst="straightConnector1">
            <a:avLst/>
          </a:prstGeom>
          <a:noFill/>
          <a:ln cap="flat" cmpd="sng" w="28575">
            <a:solidFill>
              <a:srgbClr val="000000"/>
            </a:solidFill>
            <a:prstDash val="solid"/>
            <a:round/>
            <a:headEnd len="med" w="med" type="none"/>
            <a:tailEnd len="med" w="med" type="triangle"/>
          </a:ln>
        </p:spPr>
      </p:cxnSp>
      <p:cxnSp>
        <p:nvCxnSpPr>
          <p:cNvPr id="1484" name="Google Shape;1484;p90"/>
          <p:cNvCxnSpPr/>
          <p:nvPr/>
        </p:nvCxnSpPr>
        <p:spPr>
          <a:xfrm>
            <a:off x="5329780" y="2885369"/>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85" name="Google Shape;1485;p90"/>
          <p:cNvSpPr/>
          <p:nvPr/>
        </p:nvSpPr>
        <p:spPr>
          <a:xfrm>
            <a:off x="4655607" y="3206729"/>
            <a:ext cx="271200" cy="2712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90"/>
          <p:cNvSpPr/>
          <p:nvPr/>
        </p:nvSpPr>
        <p:spPr>
          <a:xfrm>
            <a:off x="5532373" y="3206729"/>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7" name="Google Shape;1487;p90"/>
          <p:cNvCxnSpPr/>
          <p:nvPr/>
        </p:nvCxnSpPr>
        <p:spPr>
          <a:xfrm flipH="1">
            <a:off x="4432902" y="3448733"/>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88" name="Google Shape;1488;p90"/>
          <p:cNvSpPr/>
          <p:nvPr/>
        </p:nvSpPr>
        <p:spPr>
          <a:xfrm>
            <a:off x="4223882" y="3766329"/>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9" name="Google Shape;1489;p90"/>
          <p:cNvCxnSpPr/>
          <p:nvPr/>
        </p:nvCxnSpPr>
        <p:spPr>
          <a:xfrm>
            <a:off x="3899808" y="1053699"/>
            <a:ext cx="375900" cy="498600"/>
          </a:xfrm>
          <a:prstGeom prst="straightConnector1">
            <a:avLst/>
          </a:prstGeom>
          <a:noFill/>
          <a:ln cap="flat" cmpd="sng" w="28575">
            <a:solidFill>
              <a:schemeClr val="dk2"/>
            </a:solidFill>
            <a:prstDash val="solid"/>
            <a:round/>
            <a:headEnd len="med" w="med" type="none"/>
            <a:tailEnd len="med" w="med" type="triangle"/>
          </a:ln>
        </p:spPr>
      </p:cxnSp>
      <p:sp>
        <p:nvSpPr>
          <p:cNvPr id="1490" name="Google Shape;1490;p90"/>
          <p:cNvSpPr/>
          <p:nvPr/>
        </p:nvSpPr>
        <p:spPr>
          <a:xfrm>
            <a:off x="3545497" y="2917225"/>
            <a:ext cx="1097300" cy="433600"/>
          </a:xfrm>
          <a:custGeom>
            <a:rect b="b" l="l" r="r" t="t"/>
            <a:pathLst>
              <a:path extrusionOk="0" h="17344" w="43892">
                <a:moveTo>
                  <a:pt x="43892" y="17344"/>
                </a:moveTo>
                <a:cubicBezTo>
                  <a:pt x="38622" y="16440"/>
                  <a:pt x="19586" y="14808"/>
                  <a:pt x="12271" y="11917"/>
                </a:cubicBezTo>
                <a:cubicBezTo>
                  <a:pt x="4956" y="9026"/>
                  <a:pt x="2045" y="1986"/>
                  <a:pt x="0" y="0"/>
                </a:cubicBezTo>
              </a:path>
            </a:pathLst>
          </a:custGeom>
          <a:noFill/>
          <a:ln cap="flat" cmpd="sng" w="28575">
            <a:solidFill>
              <a:schemeClr val="dk2"/>
            </a:solidFill>
            <a:prstDash val="solid"/>
            <a:round/>
            <a:headEnd len="med" w="med" type="none"/>
            <a:tailEnd len="med" w="med" type="triangle"/>
          </a:ln>
        </p:spPr>
      </p:sp>
      <p:grpSp>
        <p:nvGrpSpPr>
          <p:cNvPr id="1491" name="Google Shape;1491;p90"/>
          <p:cNvGrpSpPr/>
          <p:nvPr/>
        </p:nvGrpSpPr>
        <p:grpSpPr>
          <a:xfrm>
            <a:off x="3367319" y="2907588"/>
            <a:ext cx="1245069" cy="739460"/>
            <a:chOff x="3397675" y="2811050"/>
            <a:chExt cx="1257900" cy="810900"/>
          </a:xfrm>
        </p:grpSpPr>
        <p:sp>
          <p:nvSpPr>
            <p:cNvPr id="1492" name="Google Shape;1492;p90"/>
            <p:cNvSpPr/>
            <p:nvPr/>
          </p:nvSpPr>
          <p:spPr>
            <a:xfrm>
              <a:off x="3397675" y="2811050"/>
              <a:ext cx="1257900" cy="8109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3" name="Google Shape;1493;p90"/>
            <p:cNvCxnSpPr>
              <a:stCxn id="1492" idx="3"/>
              <a:endCxn id="1492" idx="7"/>
            </p:cNvCxnSpPr>
            <p:nvPr/>
          </p:nvCxnSpPr>
          <p:spPr>
            <a:xfrm flipH="1" rot="10800000">
              <a:off x="3581890" y="2929896"/>
              <a:ext cx="889500" cy="573300"/>
            </a:xfrm>
            <a:prstGeom prst="straightConnector1">
              <a:avLst/>
            </a:prstGeom>
            <a:noFill/>
            <a:ln cap="flat" cmpd="sng" w="76200">
              <a:solidFill>
                <a:srgbClr val="FF0000"/>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0"/>
                                        </p:tgtEl>
                                        <p:attrNameLst>
                                          <p:attrName>style.visibility</p:attrName>
                                        </p:attrNameLst>
                                      </p:cBhvr>
                                      <p:to>
                                        <p:strVal val="visible"/>
                                      </p:to>
                                    </p:set>
                                    <p:animEffect filter="fade" transition="in">
                                      <p:cBhvr>
                                        <p:cTn dur="1"/>
                                        <p:tgtEl>
                                          <p:spTgt spid="1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1"/>
                                        </p:tgtEl>
                                        <p:attrNameLst>
                                          <p:attrName>style.visibility</p:attrName>
                                        </p:attrNameLst>
                                      </p:cBhvr>
                                      <p:to>
                                        <p:strVal val="visible"/>
                                      </p:to>
                                    </p:set>
                                    <p:animEffect filter="fade" transition="in">
                                      <p:cBhvr>
                                        <p:cTn dur="1"/>
                                        <p:tgtEl>
                                          <p:spTgt spid="14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7" name="Shape 1497"/>
        <p:cNvGrpSpPr/>
        <p:nvPr/>
      </p:nvGrpSpPr>
      <p:grpSpPr>
        <a:xfrm>
          <a:off x="0" y="0"/>
          <a:ext cx="0" cy="0"/>
          <a:chOff x="0" y="0"/>
          <a:chExt cx="0" cy="0"/>
        </a:xfrm>
      </p:grpSpPr>
      <p:sp>
        <p:nvSpPr>
          <p:cNvPr id="1498" name="Google Shape;1498;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Layout NG and Custom Layout</a:t>
            </a:r>
            <a:endParaRPr/>
          </a:p>
        </p:txBody>
      </p:sp>
      <p:sp>
        <p:nvSpPr>
          <p:cNvPr id="1499" name="Google Shape;1499;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1600"/>
              </a:spcBef>
              <a:spcAft>
                <a:spcPts val="0"/>
              </a:spcAft>
              <a:buNone/>
            </a:pPr>
            <a:r>
              <a:rPr lang="zh-CN"/>
              <a:t>CSS Custom Layout (aka </a:t>
            </a:r>
            <a:r>
              <a:rPr b="1" lang="zh-CN"/>
              <a:t>Houdini</a:t>
            </a:r>
            <a:r>
              <a:rPr lang="zh-CN"/>
              <a:t>) side-steps the combinatorial problem.</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1600"/>
              </a:spcAft>
              <a:buNone/>
            </a:pPr>
            <a:r>
              <a:rPr lang="zh-CN"/>
              <a:t>Layout NG is a ground-up re-architecture of Blink’s layout code.</a:t>
            </a:r>
            <a:endParaRPr/>
          </a:p>
        </p:txBody>
      </p:sp>
      <p:sp>
        <p:nvSpPr>
          <p:cNvPr id="1500" name="Google Shape;1500;p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0"/>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7B7B7"/>
              </a:solidFill>
            </a:endParaRPr>
          </a:p>
        </p:txBody>
      </p:sp>
      <p:pic>
        <p:nvPicPr>
          <p:cNvPr id="162" name="Google Shape;162;p20"/>
          <p:cNvPicPr preferRelativeResize="0"/>
          <p:nvPr/>
        </p:nvPicPr>
        <p:blipFill>
          <a:blip r:embed="rId3">
            <a:alphaModFix/>
          </a:blip>
          <a:stretch>
            <a:fillRect/>
          </a:stretch>
        </p:blipFill>
        <p:spPr>
          <a:xfrm>
            <a:off x="1709438" y="430800"/>
            <a:ext cx="5725127" cy="3142624"/>
          </a:xfrm>
          <a:prstGeom prst="rect">
            <a:avLst/>
          </a:prstGeom>
          <a:noFill/>
          <a:ln>
            <a:noFill/>
          </a:ln>
        </p:spPr>
      </p:pic>
      <p:sp>
        <p:nvSpPr>
          <p:cNvPr id="163" name="Google Shape;163;p20"/>
          <p:cNvSpPr/>
          <p:nvPr/>
        </p:nvSpPr>
        <p:spPr>
          <a:xfrm>
            <a:off x="7991239"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composite</a:t>
            </a:r>
            <a:endParaRPr sz="1100">
              <a:solidFill>
                <a:srgbClr val="B7B7B7"/>
              </a:solidFill>
            </a:endParaRPr>
          </a:p>
        </p:txBody>
      </p:sp>
      <p:sp>
        <p:nvSpPr>
          <p:cNvPr id="164" name="Google Shape;164;p20"/>
          <p:cNvSpPr/>
          <p:nvPr/>
        </p:nvSpPr>
        <p:spPr>
          <a:xfrm>
            <a:off x="687598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raster</a:t>
            </a:r>
            <a:endParaRPr sz="1100">
              <a:solidFill>
                <a:srgbClr val="B7B7B7"/>
              </a:solidFill>
            </a:endParaRPr>
          </a:p>
        </p:txBody>
      </p:sp>
      <p:sp>
        <p:nvSpPr>
          <p:cNvPr id="165" name="Google Shape;165;p20"/>
          <p:cNvSpPr/>
          <p:nvPr/>
        </p:nvSpPr>
        <p:spPr>
          <a:xfrm>
            <a:off x="5760735"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paint</a:t>
            </a:r>
            <a:endParaRPr sz="1100"/>
          </a:p>
        </p:txBody>
      </p:sp>
      <p:sp>
        <p:nvSpPr>
          <p:cNvPr id="166" name="Google Shape;166;p20"/>
          <p:cNvSpPr/>
          <p:nvPr/>
        </p:nvSpPr>
        <p:spPr>
          <a:xfrm>
            <a:off x="4645483"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compositing</a:t>
            </a:r>
            <a:endParaRPr sz="1100"/>
          </a:p>
          <a:p>
            <a:pPr indent="0" lvl="0" marL="0" rtl="0" algn="ctr">
              <a:spcBef>
                <a:spcPts val="0"/>
              </a:spcBef>
              <a:spcAft>
                <a:spcPts val="0"/>
              </a:spcAft>
              <a:buNone/>
            </a:pPr>
            <a:r>
              <a:rPr lang="zh-CN" sz="1100"/>
              <a:t>setup</a:t>
            </a:r>
            <a:endParaRPr sz="1100"/>
          </a:p>
        </p:txBody>
      </p:sp>
      <p:sp>
        <p:nvSpPr>
          <p:cNvPr id="167" name="Google Shape;167;p20"/>
          <p:cNvSpPr/>
          <p:nvPr/>
        </p:nvSpPr>
        <p:spPr>
          <a:xfrm>
            <a:off x="3530231"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layout</a:t>
            </a:r>
            <a:endParaRPr sz="1100"/>
          </a:p>
        </p:txBody>
      </p:sp>
      <p:sp>
        <p:nvSpPr>
          <p:cNvPr id="168" name="Google Shape;168;p20"/>
          <p:cNvSpPr/>
          <p:nvPr/>
        </p:nvSpPr>
        <p:spPr>
          <a:xfrm>
            <a:off x="2414979"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style</a:t>
            </a:r>
            <a:endParaRPr sz="1100"/>
          </a:p>
        </p:txBody>
      </p:sp>
      <p:sp>
        <p:nvSpPr>
          <p:cNvPr id="169" name="Google Shape;169;p20"/>
          <p:cNvSpPr/>
          <p:nvPr/>
        </p:nvSpPr>
        <p:spPr>
          <a:xfrm>
            <a:off x="1299727"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parse</a:t>
            </a:r>
            <a:endParaRPr sz="1100"/>
          </a:p>
        </p:txBody>
      </p:sp>
      <p:sp>
        <p:nvSpPr>
          <p:cNvPr id="170" name="Google Shape;170;p20"/>
          <p:cNvSpPr/>
          <p:nvPr/>
        </p:nvSpPr>
        <p:spPr>
          <a:xfrm>
            <a:off x="184475"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script</a:t>
            </a:r>
            <a:endParaRPr sz="1100"/>
          </a:p>
        </p:txBody>
      </p:sp>
      <p:sp>
        <p:nvSpPr>
          <p:cNvPr id="171" name="Google Shape;171;p20"/>
          <p:cNvSpPr/>
          <p:nvPr/>
        </p:nvSpPr>
        <p:spPr>
          <a:xfrm>
            <a:off x="184475" y="366367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network</a:t>
            </a:r>
            <a:endParaRPr sz="1100">
              <a:solidFill>
                <a:srgbClr val="B7B7B7"/>
              </a:solidFill>
            </a:endParaRPr>
          </a:p>
        </p:txBody>
      </p:sp>
      <p:sp>
        <p:nvSpPr>
          <p:cNvPr id="172" name="Google Shape;172;p20"/>
          <p:cNvSpPr/>
          <p:nvPr/>
        </p:nvSpPr>
        <p:spPr>
          <a:xfrm>
            <a:off x="184475" y="446377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input</a:t>
            </a:r>
            <a:endParaRPr sz="1100"/>
          </a:p>
        </p:txBody>
      </p:sp>
      <p:sp>
        <p:nvSpPr>
          <p:cNvPr id="173" name="Google Shape;173;p20"/>
          <p:cNvSpPr/>
          <p:nvPr/>
        </p:nvSpPr>
        <p:spPr>
          <a:xfrm>
            <a:off x="4342500" y="1374800"/>
            <a:ext cx="633900" cy="1412400"/>
          </a:xfrm>
          <a:prstGeom prst="rect">
            <a:avLst/>
          </a:prstGeom>
          <a:solidFill>
            <a:srgbClr val="4A86E8">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4" name="Shape 1504"/>
        <p:cNvGrpSpPr/>
        <p:nvPr/>
      </p:nvGrpSpPr>
      <p:grpSpPr>
        <a:xfrm>
          <a:off x="0" y="0"/>
          <a:ext cx="0" cy="0"/>
          <a:chOff x="0" y="0"/>
          <a:chExt cx="0" cy="0"/>
        </a:xfrm>
      </p:grpSpPr>
      <p:sp>
        <p:nvSpPr>
          <p:cNvPr id="1505" name="Google Shape;1505;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Layout NG, in a Nutshell</a:t>
            </a:r>
            <a:endParaRPr/>
          </a:p>
        </p:txBody>
      </p:sp>
      <p:sp>
        <p:nvSpPr>
          <p:cNvPr id="1506" name="Google Shape;1506;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spcBef>
                <a:spcPts val="1600"/>
              </a:spcBef>
              <a:spcAft>
                <a:spcPts val="0"/>
              </a:spcAft>
              <a:buNone/>
            </a:pPr>
            <a:r>
              <a:rPr lang="zh-CN"/>
              <a:t>“Constraint-driven” layout, i.e., encapsulation.</a:t>
            </a:r>
            <a:endParaRPr/>
          </a:p>
          <a:p>
            <a:pPr indent="0" lvl="0" marL="0" rtl="0" algn="l">
              <a:lnSpc>
                <a:spcPct val="100000"/>
              </a:lnSpc>
              <a:spcBef>
                <a:spcPts val="1600"/>
              </a:spcBef>
              <a:spcAft>
                <a:spcPts val="0"/>
              </a:spcAft>
              <a:buNone/>
            </a:pPr>
            <a:r>
              <a:t/>
            </a:r>
            <a:endParaRPr/>
          </a:p>
          <a:p>
            <a:pPr indent="0" lvl="0" marL="0" rtl="0" algn="l">
              <a:spcBef>
                <a:spcPts val="1600"/>
              </a:spcBef>
              <a:spcAft>
                <a:spcPts val="0"/>
              </a:spcAft>
              <a:buNone/>
            </a:pPr>
            <a:r>
              <a:rPr lang="zh-CN"/>
              <a:t>Immutable inputs (layout tree) and outputs (fragment tree).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zh-CN"/>
              <a:t>Phase 1 (most of block flow layout) to ship in Q4/Q1.</a:t>
            </a:r>
            <a:endParaRPr/>
          </a:p>
        </p:txBody>
      </p:sp>
      <p:sp>
        <p:nvSpPr>
          <p:cNvPr id="1507" name="Google Shape;1507;p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1" name="Shape 1511"/>
        <p:cNvGrpSpPr/>
        <p:nvPr/>
      </p:nvGrpSpPr>
      <p:grpSpPr>
        <a:xfrm>
          <a:off x="0" y="0"/>
          <a:ext cx="0" cy="0"/>
          <a:chOff x="0" y="0"/>
          <a:chExt cx="0" cy="0"/>
        </a:xfrm>
      </p:grpSpPr>
      <p:sp>
        <p:nvSpPr>
          <p:cNvPr id="1512" name="Google Shape;1512;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Layout NG Questions/Comments/Complaints</a:t>
            </a:r>
            <a:endParaRPr/>
          </a:p>
        </p:txBody>
      </p:sp>
      <p:sp>
        <p:nvSpPr>
          <p:cNvPr id="1513" name="Google Shape;1513;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a:t>layout-dev@chromium.org</a:t>
            </a:r>
            <a:endParaRPr/>
          </a:p>
        </p:txBody>
      </p:sp>
      <p:sp>
        <p:nvSpPr>
          <p:cNvPr id="1514" name="Google Shape;1514;p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8" name="Shape 1518"/>
        <p:cNvGrpSpPr/>
        <p:nvPr/>
      </p:nvGrpSpPr>
      <p:grpSpPr>
        <a:xfrm>
          <a:off x="0" y="0"/>
          <a:ext cx="0" cy="0"/>
          <a:chOff x="0" y="0"/>
          <a:chExt cx="0" cy="0"/>
        </a:xfrm>
      </p:grpSpPr>
      <p:sp>
        <p:nvSpPr>
          <p:cNvPr id="1519" name="Google Shape;1519;p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Rendering.  So Hot Right Now.</a:t>
            </a:r>
            <a:endParaRPr/>
          </a:p>
        </p:txBody>
      </p:sp>
      <p:sp>
        <p:nvSpPr>
          <p:cNvPr id="1520" name="Google Shape;1520;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Big things are happening!</a:t>
            </a:r>
            <a:endParaRPr/>
          </a:p>
          <a:p>
            <a:pPr indent="0" lvl="0" marL="0" rtl="0" algn="l">
              <a:spcBef>
                <a:spcPts val="1600"/>
              </a:spcBef>
              <a:spcAft>
                <a:spcPts val="1600"/>
              </a:spcAft>
              <a:buNone/>
            </a:pPr>
            <a:r>
              <a:rPr lang="zh-CN"/>
              <a:t>Stay tuned.</a:t>
            </a:r>
            <a:endParaRPr/>
          </a:p>
        </p:txBody>
      </p:sp>
      <p:sp>
        <p:nvSpPr>
          <p:cNvPr id="1521" name="Google Shape;1521;p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1"/>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7B7B7"/>
              </a:solidFill>
            </a:endParaRPr>
          </a:p>
        </p:txBody>
      </p:sp>
      <p:pic>
        <p:nvPicPr>
          <p:cNvPr id="180" name="Google Shape;180;p21"/>
          <p:cNvPicPr preferRelativeResize="0"/>
          <p:nvPr/>
        </p:nvPicPr>
        <p:blipFill>
          <a:blip r:embed="rId3">
            <a:alphaModFix/>
          </a:blip>
          <a:stretch>
            <a:fillRect/>
          </a:stretch>
        </p:blipFill>
        <p:spPr>
          <a:xfrm>
            <a:off x="1709438" y="430800"/>
            <a:ext cx="5725127" cy="3142624"/>
          </a:xfrm>
          <a:prstGeom prst="rect">
            <a:avLst/>
          </a:prstGeom>
          <a:noFill/>
          <a:ln>
            <a:noFill/>
          </a:ln>
        </p:spPr>
      </p:pic>
      <p:sp>
        <p:nvSpPr>
          <p:cNvPr id="181" name="Google Shape;181;p21"/>
          <p:cNvSpPr/>
          <p:nvPr/>
        </p:nvSpPr>
        <p:spPr>
          <a:xfrm>
            <a:off x="7991239"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composite</a:t>
            </a:r>
            <a:endParaRPr sz="1100">
              <a:solidFill>
                <a:srgbClr val="B7B7B7"/>
              </a:solidFill>
            </a:endParaRPr>
          </a:p>
        </p:txBody>
      </p:sp>
      <p:sp>
        <p:nvSpPr>
          <p:cNvPr id="182" name="Google Shape;182;p21"/>
          <p:cNvSpPr/>
          <p:nvPr/>
        </p:nvSpPr>
        <p:spPr>
          <a:xfrm>
            <a:off x="687598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raster</a:t>
            </a:r>
            <a:endParaRPr sz="1100">
              <a:solidFill>
                <a:srgbClr val="B7B7B7"/>
              </a:solidFill>
            </a:endParaRPr>
          </a:p>
        </p:txBody>
      </p:sp>
      <p:sp>
        <p:nvSpPr>
          <p:cNvPr id="183" name="Google Shape;183;p21"/>
          <p:cNvSpPr/>
          <p:nvPr/>
        </p:nvSpPr>
        <p:spPr>
          <a:xfrm>
            <a:off x="5760735"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paint</a:t>
            </a:r>
            <a:endParaRPr sz="1100"/>
          </a:p>
        </p:txBody>
      </p:sp>
      <p:sp>
        <p:nvSpPr>
          <p:cNvPr id="184" name="Google Shape;184;p21"/>
          <p:cNvSpPr/>
          <p:nvPr/>
        </p:nvSpPr>
        <p:spPr>
          <a:xfrm>
            <a:off x="4645483"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compositing</a:t>
            </a:r>
            <a:endParaRPr sz="1100"/>
          </a:p>
          <a:p>
            <a:pPr indent="0" lvl="0" marL="0" rtl="0" algn="ctr">
              <a:spcBef>
                <a:spcPts val="0"/>
              </a:spcBef>
              <a:spcAft>
                <a:spcPts val="0"/>
              </a:spcAft>
              <a:buNone/>
            </a:pPr>
            <a:r>
              <a:rPr lang="zh-CN" sz="1100"/>
              <a:t>setup</a:t>
            </a:r>
            <a:endParaRPr sz="1100"/>
          </a:p>
        </p:txBody>
      </p:sp>
      <p:sp>
        <p:nvSpPr>
          <p:cNvPr id="185" name="Google Shape;185;p21"/>
          <p:cNvSpPr/>
          <p:nvPr/>
        </p:nvSpPr>
        <p:spPr>
          <a:xfrm>
            <a:off x="3530231"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layout</a:t>
            </a:r>
            <a:endParaRPr sz="1100"/>
          </a:p>
        </p:txBody>
      </p:sp>
      <p:sp>
        <p:nvSpPr>
          <p:cNvPr id="186" name="Google Shape;186;p21"/>
          <p:cNvSpPr/>
          <p:nvPr/>
        </p:nvSpPr>
        <p:spPr>
          <a:xfrm>
            <a:off x="2414979"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t>style</a:t>
            </a:r>
            <a:endParaRPr sz="1100"/>
          </a:p>
        </p:txBody>
      </p:sp>
      <p:sp>
        <p:nvSpPr>
          <p:cNvPr id="187" name="Google Shape;187;p21"/>
          <p:cNvSpPr/>
          <p:nvPr/>
        </p:nvSpPr>
        <p:spPr>
          <a:xfrm>
            <a:off x="129972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parse</a:t>
            </a:r>
            <a:endParaRPr sz="1100">
              <a:solidFill>
                <a:srgbClr val="B7B7B7"/>
              </a:solidFill>
            </a:endParaRPr>
          </a:p>
        </p:txBody>
      </p:sp>
      <p:sp>
        <p:nvSpPr>
          <p:cNvPr id="188" name="Google Shape;188;p21"/>
          <p:cNvSpPr/>
          <p:nvPr/>
        </p:nvSpPr>
        <p:spPr>
          <a:xfrm>
            <a:off x="184475"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script</a:t>
            </a:r>
            <a:endParaRPr sz="1100">
              <a:solidFill>
                <a:srgbClr val="B7B7B7"/>
              </a:solidFill>
            </a:endParaRPr>
          </a:p>
        </p:txBody>
      </p:sp>
      <p:sp>
        <p:nvSpPr>
          <p:cNvPr id="189" name="Google Shape;189;p21"/>
          <p:cNvSpPr/>
          <p:nvPr/>
        </p:nvSpPr>
        <p:spPr>
          <a:xfrm>
            <a:off x="184475" y="366367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network</a:t>
            </a:r>
            <a:endParaRPr sz="1100">
              <a:solidFill>
                <a:srgbClr val="B7B7B7"/>
              </a:solidFill>
            </a:endParaRPr>
          </a:p>
        </p:txBody>
      </p:sp>
      <p:sp>
        <p:nvSpPr>
          <p:cNvPr id="190" name="Google Shape;190;p21"/>
          <p:cNvSpPr/>
          <p:nvPr/>
        </p:nvSpPr>
        <p:spPr>
          <a:xfrm>
            <a:off x="184475" y="446377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100">
                <a:solidFill>
                  <a:srgbClr val="B7B7B7"/>
                </a:solidFill>
              </a:rPr>
              <a:t>input</a:t>
            </a:r>
            <a:endParaRPr sz="1100">
              <a:solidFill>
                <a:srgbClr val="B7B7B7"/>
              </a:solidFill>
            </a:endParaRPr>
          </a:p>
        </p:txBody>
      </p:sp>
      <p:sp>
        <p:nvSpPr>
          <p:cNvPr id="191" name="Google Shape;191;p21"/>
          <p:cNvSpPr/>
          <p:nvPr/>
        </p:nvSpPr>
        <p:spPr>
          <a:xfrm>
            <a:off x="4974175" y="1374800"/>
            <a:ext cx="1081200" cy="1412400"/>
          </a:xfrm>
          <a:prstGeom prst="rect">
            <a:avLst/>
          </a:prstGeom>
          <a:solidFill>
            <a:srgbClr val="4A86E8">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