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Philip Rogers"/>
  <p:cmAuthor clrIdx="1" id="1" initials="" lastIdx="1" name="Ian Volli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4-11-04T03:50:42.132">
    <p:pos x="334" y="2597"/>
    <p:text>Clever slide. Good work whoever made this. May even want to make this the 2nd slide.
Uber nit: this looks like a health bar or loading bar. Some curly braces might be cleaner, or just arrows like the frame time above.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4-11-04T15:38:22.938">
    <p:pos x="288" y="129"/>
    <p:text>Holy smokes. This is beautiful.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4-11-01T06:08:30.474">
    <p:pos x="288" y="129"/>
    <p:text>May want to call out that we will no longer need to make N passes over the render tree, as we can now emit all phases in a single walk.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cfae859_1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cfae859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cfae859_1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cfae859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cfae859_6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cfae859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cfae859_15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cfae859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cfae859_5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cfae859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cfae859_17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cfae859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84038a1_0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84038a1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9ba90ad_4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9ba90ad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cfae859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cfae85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S, GPU targeting = we can make layering decisions based on hardware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9ba90ad_6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9ba90ad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40cfae859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40cfae859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9ba90ad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a9ba90ad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cfae859_0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0cfae859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0cfae859_0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0cfae859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a9ba90ad_6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a9ba90ad_6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cfae859_0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0cfae859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0cfae859_0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0cfae859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I: In fact, we won’t really have a “composited layer tree” any longer, just a list of layers + tiny property trees.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cfae859_0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0cfae859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I: The picture leaves out squashing (we can squash together Layer 3 and Layer 1 if Layer 3 doesn’t overlap Layer 2).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0cfae859_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0cfae859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0cfae859_0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0cfae859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0cfae859_0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0cfae859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a9ba90ad_4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a9ba90ad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cfae859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cfae859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0cfae859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0cfae859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9ba90ad_4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9ba90ad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84038a1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84038a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9ba90ad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9ba90ad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9ba90ad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9ba90ad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84038a1_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84038a1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cfae859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cfae859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jsfiddle.net/bhu16kLb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silk-dev@chromium.org" TargetMode="External"/><Relationship Id="rId4" Type="http://schemas.openxmlformats.org/officeDocument/2006/relationships/hyperlink" Target="mailto:slimming-paint-reviews@chromium.org" TargetMode="External"/><Relationship Id="rId5" Type="http://schemas.openxmlformats.org/officeDocument/2006/relationships/hyperlink" Target="https://docs.google.com/document/d/1w9vjJSV9Itk9UjhuaOMIIhd_LDYAfHbMepkwV5ZNPUI/edit?usp=sharing" TargetMode="External"/><Relationship Id="rId6" Type="http://schemas.openxmlformats.org/officeDocument/2006/relationships/hyperlink" Target="https://sites.google.com/a/chromium.org/dev/blink/slimming-pai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Slimming Paint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46"/>
            <a:ext cx="77724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Compositing Bug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525950" y="1402225"/>
            <a:ext cx="6092100" cy="32640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450975" y="2817050"/>
            <a:ext cx="3652800" cy="15192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416425" y="2132825"/>
            <a:ext cx="3652800" cy="1519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634375" y="2603675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RenderLayer</a:t>
            </a:r>
            <a:endParaRPr sz="2400"/>
          </a:p>
        </p:txBody>
      </p:sp>
      <p:sp>
        <p:nvSpPr>
          <p:cNvPr id="106" name="Google Shape;106;p17"/>
          <p:cNvSpPr txBox="1"/>
          <p:nvPr/>
        </p:nvSpPr>
        <p:spPr>
          <a:xfrm>
            <a:off x="2668925" y="3652025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be composited</a:t>
            </a:r>
            <a:endParaRPr sz="2400"/>
          </a:p>
        </p:txBody>
      </p:sp>
      <p:sp>
        <p:nvSpPr>
          <p:cNvPr id="107" name="Google Shape;107;p17"/>
          <p:cNvSpPr txBox="1"/>
          <p:nvPr/>
        </p:nvSpPr>
        <p:spPr>
          <a:xfrm>
            <a:off x="2668925" y="1402225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Composited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Compositing Bug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25950" y="1402225"/>
            <a:ext cx="6092100" cy="32640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16425" y="2132825"/>
            <a:ext cx="3652800" cy="1519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634375" y="2239538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RenderLayer</a:t>
            </a:r>
            <a:endParaRPr sz="2400"/>
          </a:p>
        </p:txBody>
      </p:sp>
      <p:sp>
        <p:nvSpPr>
          <p:cNvPr id="116" name="Google Shape;116;p18"/>
          <p:cNvSpPr/>
          <p:nvPr/>
        </p:nvSpPr>
        <p:spPr>
          <a:xfrm>
            <a:off x="2450975" y="2817050"/>
            <a:ext cx="3652800" cy="15192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17" name="Google Shape;117;p18"/>
          <p:cNvSpPr txBox="1"/>
          <p:nvPr/>
        </p:nvSpPr>
        <p:spPr>
          <a:xfrm>
            <a:off x="2668925" y="3287900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Composited!</a:t>
            </a:r>
            <a:endParaRPr sz="2400"/>
          </a:p>
        </p:txBody>
      </p:sp>
      <p:sp>
        <p:nvSpPr>
          <p:cNvPr id="118" name="Google Shape;118;p18"/>
          <p:cNvSpPr txBox="1"/>
          <p:nvPr/>
        </p:nvSpPr>
        <p:spPr>
          <a:xfrm>
            <a:off x="2668925" y="1402225"/>
            <a:ext cx="3216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Composited</a:t>
            </a:r>
            <a:endParaRPr sz="2400"/>
          </a:p>
        </p:txBody>
      </p:sp>
      <p:sp>
        <p:nvSpPr>
          <p:cNvPr id="119" name="Google Shape;119;p18"/>
          <p:cNvSpPr/>
          <p:nvPr/>
        </p:nvSpPr>
        <p:spPr>
          <a:xfrm>
            <a:off x="7470750" y="919125"/>
            <a:ext cx="1143000" cy="11430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723725" y="1216550"/>
            <a:ext cx="236400" cy="244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-1792444">
            <a:off x="7620271" y="994878"/>
            <a:ext cx="330057" cy="96896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1674974">
            <a:off x="8069256" y="1047594"/>
            <a:ext cx="330001" cy="9675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50050" y="1309350"/>
            <a:ext cx="1414200" cy="1010400"/>
          </a:xfrm>
          <a:prstGeom prst="wedgeEllipseCallout">
            <a:avLst>
              <a:gd fmla="val 107479" name="adj1"/>
              <a:gd fmla="val -2321" name="adj2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426450" y="1525800"/>
            <a:ext cx="16614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mic Sans MS"/>
                <a:ea typeface="Comic Sans MS"/>
                <a:cs typeface="Comic Sans MS"/>
                <a:sym typeface="Comic Sans MS"/>
              </a:rPr>
              <a:t>Uh oh!</a:t>
            </a:r>
            <a:endParaRPr i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8065800" y="1216550"/>
            <a:ext cx="236400" cy="2445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7399170">
            <a:off x="8109843" y="1449425"/>
            <a:ext cx="231564" cy="483100"/>
          </a:xfrm>
          <a:prstGeom prst="flowChartDelay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Incorrect compositing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Courtesy of esprehn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&lt;canvas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"canvas"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"background:red;..."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&lt;/canvas&gt;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"overlap"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"background:green;margin-top:-50px;..."</a:t>
            </a: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Incorrect compositing</a:t>
            </a:r>
            <a:endParaRPr/>
          </a:p>
        </p:txBody>
      </p:sp>
      <p:pic>
        <p:nvPicPr>
          <p:cNvPr descr="Screen Shot 2014-11-02 at 5.35.14 PM.png"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389075"/>
            <a:ext cx="28765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Incorrect compositing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red on top?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canvas got own backing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Has its own RenderLayer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div didn’t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Shares body RenderLayer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11-02 at 5.35.14 PM.png"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50" y="1200150"/>
            <a:ext cx="1623625" cy="1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Incorrect compositing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green had no RenderLayer,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didn’t participate in overlap detection, and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 if we wanted to promote it, we couldn’t!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11-02 at 5.35.14 PM.png"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25" y="1200150"/>
            <a:ext cx="1623625" cy="1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Code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Match code to logical units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CSS painting algorithm in Blink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Graphics layer logic in compositor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i="1" lang="en"/>
              <a:t>Remove Source/core/rendering/compositing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Better hit testing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Rationalize paint phases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Compositing on the right data structures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the goal 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Code is Affected?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Blink paint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Break painting into its own module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Painting converts render objects to display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Compositor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Entirely responsible for layering decisions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Rasterizer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Better texture management, GPU targeting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Blink Design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1200150"/>
            <a:ext cx="82296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Blink paint produces a list of display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Compositor uses this to layerize and raster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630200" y="3138625"/>
            <a:ext cx="1383900" cy="692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Paint</a:t>
            </a:r>
            <a:endParaRPr sz="1800"/>
          </a:p>
        </p:txBody>
      </p:sp>
      <p:sp>
        <p:nvSpPr>
          <p:cNvPr id="177" name="Google Shape;177;p26"/>
          <p:cNvSpPr/>
          <p:nvPr/>
        </p:nvSpPr>
        <p:spPr>
          <a:xfrm>
            <a:off x="4670850" y="3138625"/>
            <a:ext cx="1754700" cy="692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Compositor</a:t>
            </a:r>
            <a:endParaRPr sz="1800"/>
          </a:p>
        </p:txBody>
      </p:sp>
      <p:cxnSp>
        <p:nvCxnSpPr>
          <p:cNvPr id="178" name="Google Shape;178;p26"/>
          <p:cNvCxnSpPr>
            <a:stCxn id="176" idx="3"/>
            <a:endCxn id="179" idx="1"/>
          </p:cNvCxnSpPr>
          <p:nvPr/>
        </p:nvCxnSpPr>
        <p:spPr>
          <a:xfrm>
            <a:off x="2014100" y="3484675"/>
            <a:ext cx="37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81" idx="3"/>
            <a:endCxn id="177" idx="1"/>
          </p:cNvCxnSpPr>
          <p:nvPr/>
        </p:nvCxnSpPr>
        <p:spPr>
          <a:xfrm>
            <a:off x="4295275" y="3484663"/>
            <a:ext cx="37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6"/>
          <p:cNvCxnSpPr>
            <a:stCxn id="177" idx="3"/>
            <a:endCxn id="183" idx="2"/>
          </p:cNvCxnSpPr>
          <p:nvPr/>
        </p:nvCxnSpPr>
        <p:spPr>
          <a:xfrm>
            <a:off x="6425550" y="3484675"/>
            <a:ext cx="47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4" name="Google Shape;184;p26"/>
          <p:cNvGrpSpPr/>
          <p:nvPr/>
        </p:nvGrpSpPr>
        <p:grpSpPr>
          <a:xfrm>
            <a:off x="2389675" y="2980927"/>
            <a:ext cx="1905600" cy="684635"/>
            <a:chOff x="2389675" y="2980927"/>
            <a:chExt cx="1905600" cy="684635"/>
          </a:xfrm>
        </p:grpSpPr>
        <p:grpSp>
          <p:nvGrpSpPr>
            <p:cNvPr id="185" name="Google Shape;185;p26"/>
            <p:cNvGrpSpPr/>
            <p:nvPr/>
          </p:nvGrpSpPr>
          <p:grpSpPr>
            <a:xfrm>
              <a:off x="2389675" y="3303763"/>
              <a:ext cx="1905600" cy="361800"/>
              <a:chOff x="314125" y="4553163"/>
              <a:chExt cx="1905600" cy="361800"/>
            </a:xfrm>
          </p:grpSpPr>
          <p:sp>
            <p:nvSpPr>
              <p:cNvPr id="179" name="Google Shape;179;p26"/>
              <p:cNvSpPr txBox="1"/>
              <p:nvPr/>
            </p:nvSpPr>
            <p:spPr>
              <a:xfrm>
                <a:off x="314125" y="4553163"/>
                <a:ext cx="476400" cy="3618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86" name="Google Shape;186;p26"/>
              <p:cNvSpPr txBox="1"/>
              <p:nvPr/>
            </p:nvSpPr>
            <p:spPr>
              <a:xfrm>
                <a:off x="790525" y="4553163"/>
                <a:ext cx="476400" cy="3618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87" name="Google Shape;187;p26"/>
              <p:cNvSpPr txBox="1"/>
              <p:nvPr/>
            </p:nvSpPr>
            <p:spPr>
              <a:xfrm>
                <a:off x="1266925" y="4553163"/>
                <a:ext cx="476400" cy="3618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81" name="Google Shape;181;p26"/>
              <p:cNvSpPr txBox="1"/>
              <p:nvPr/>
            </p:nvSpPr>
            <p:spPr>
              <a:xfrm>
                <a:off x="1743325" y="4553163"/>
                <a:ext cx="476400" cy="3618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</p:grpSp>
        <p:sp>
          <p:nvSpPr>
            <p:cNvPr id="188" name="Google Shape;188;p26"/>
            <p:cNvSpPr txBox="1"/>
            <p:nvPr/>
          </p:nvSpPr>
          <p:spPr>
            <a:xfrm>
              <a:off x="2389675" y="2980927"/>
              <a:ext cx="19056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Paint list</a:t>
              </a:r>
              <a:endParaRPr/>
            </a:p>
          </p:txBody>
        </p:sp>
      </p:grpSp>
      <p:grpSp>
        <p:nvGrpSpPr>
          <p:cNvPr id="189" name="Google Shape;189;p26"/>
          <p:cNvGrpSpPr/>
          <p:nvPr/>
        </p:nvGrpSpPr>
        <p:grpSpPr>
          <a:xfrm>
            <a:off x="6801122" y="2848513"/>
            <a:ext cx="1531800" cy="1048725"/>
            <a:chOff x="1103113" y="3677850"/>
            <a:chExt cx="1531800" cy="1048725"/>
          </a:xfrm>
        </p:grpSpPr>
        <p:grpSp>
          <p:nvGrpSpPr>
            <p:cNvPr id="190" name="Google Shape;190;p26"/>
            <p:cNvGrpSpPr/>
            <p:nvPr/>
          </p:nvGrpSpPr>
          <p:grpSpPr>
            <a:xfrm>
              <a:off x="1315650" y="4005450"/>
              <a:ext cx="1106724" cy="721125"/>
              <a:chOff x="440550" y="4171375"/>
              <a:chExt cx="713325" cy="721125"/>
            </a:xfrm>
          </p:grpSpPr>
          <p:sp>
            <p:nvSpPr>
              <p:cNvPr id="191" name="Google Shape;191;p26"/>
              <p:cNvSpPr/>
              <p:nvPr/>
            </p:nvSpPr>
            <p:spPr>
              <a:xfrm>
                <a:off x="440550" y="4171375"/>
                <a:ext cx="564300" cy="564300"/>
              </a:xfrm>
              <a:prstGeom prst="rect">
                <a:avLst/>
              </a:prstGeom>
              <a:solidFill>
                <a:srgbClr val="EFEFE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15075" y="4245900"/>
                <a:ext cx="564300" cy="564300"/>
              </a:xfrm>
              <a:prstGeom prst="rect">
                <a:avLst/>
              </a:prstGeom>
              <a:solidFill>
                <a:srgbClr val="EFEFE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89575" y="4328200"/>
                <a:ext cx="564300" cy="564300"/>
              </a:xfrm>
              <a:prstGeom prst="rect">
                <a:avLst/>
              </a:prstGeom>
              <a:solidFill>
                <a:srgbClr val="EFEFE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26"/>
            <p:cNvSpPr txBox="1"/>
            <p:nvPr/>
          </p:nvSpPr>
          <p:spPr>
            <a:xfrm>
              <a:off x="1103113" y="3677850"/>
              <a:ext cx="15318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Layers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Cache recordings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Layerize in cc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Re-recording is expensive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Blink shouldn’t do layers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7"/>
          <p:cNvCxnSpPr>
            <a:stCxn id="200" idx="1"/>
            <a:endCxn id="201" idx="0"/>
          </p:cNvCxnSpPr>
          <p:nvPr/>
        </p:nvCxnSpPr>
        <p:spPr>
          <a:xfrm>
            <a:off x="4384832" y="1668738"/>
            <a:ext cx="31500" cy="657900"/>
          </a:xfrm>
          <a:prstGeom prst="curvedConnector4">
            <a:avLst>
              <a:gd fmla="val -1466667" name="adj1"/>
              <a:gd fmla="val 63749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203" idx="1"/>
            <a:endCxn id="204" idx="0"/>
          </p:cNvCxnSpPr>
          <p:nvPr/>
        </p:nvCxnSpPr>
        <p:spPr>
          <a:xfrm flipH="1">
            <a:off x="6426657" y="2675288"/>
            <a:ext cx="27900" cy="101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Design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72607" y="2326650"/>
            <a:ext cx="1383900" cy="692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Paint</a:t>
            </a:r>
            <a:endParaRPr sz="1800"/>
          </a:p>
        </p:txBody>
      </p:sp>
      <p:sp>
        <p:nvSpPr>
          <p:cNvPr id="204" name="Google Shape;204;p27"/>
          <p:cNvSpPr/>
          <p:nvPr/>
        </p:nvSpPr>
        <p:spPr>
          <a:xfrm>
            <a:off x="5734579" y="3692773"/>
            <a:ext cx="1383900" cy="692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Compositor</a:t>
            </a:r>
            <a:endParaRPr sz="1800"/>
          </a:p>
        </p:txBody>
      </p:sp>
      <p:cxnSp>
        <p:nvCxnSpPr>
          <p:cNvPr id="207" name="Google Shape;207;p27"/>
          <p:cNvCxnSpPr>
            <a:stCxn id="206" idx="3"/>
            <a:endCxn id="208" idx="1"/>
          </p:cNvCxnSpPr>
          <p:nvPr/>
        </p:nvCxnSpPr>
        <p:spPr>
          <a:xfrm>
            <a:off x="1556507" y="2672700"/>
            <a:ext cx="3585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7"/>
          <p:cNvCxnSpPr>
            <a:stCxn id="210" idx="3"/>
            <a:endCxn id="201" idx="1"/>
          </p:cNvCxnSpPr>
          <p:nvPr/>
        </p:nvCxnSpPr>
        <p:spPr>
          <a:xfrm flipH="1" rot="10800000">
            <a:off x="3344182" y="2672587"/>
            <a:ext cx="3801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7"/>
          <p:cNvCxnSpPr>
            <a:stCxn id="204" idx="3"/>
            <a:endCxn id="212" idx="1"/>
          </p:cNvCxnSpPr>
          <p:nvPr/>
        </p:nvCxnSpPr>
        <p:spPr>
          <a:xfrm flipH="1" rot="10800000">
            <a:off x="7118479" y="4037623"/>
            <a:ext cx="5760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7"/>
          <p:cNvSpPr/>
          <p:nvPr/>
        </p:nvSpPr>
        <p:spPr>
          <a:xfrm>
            <a:off x="3724257" y="2326650"/>
            <a:ext cx="1383900" cy="692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</a:t>
            </a:r>
            <a:endParaRPr sz="1800"/>
          </a:p>
        </p:txBody>
      </p:sp>
      <p:grpSp>
        <p:nvGrpSpPr>
          <p:cNvPr id="213" name="Google Shape;213;p27"/>
          <p:cNvGrpSpPr/>
          <p:nvPr/>
        </p:nvGrpSpPr>
        <p:grpSpPr>
          <a:xfrm>
            <a:off x="2943082" y="1160325"/>
            <a:ext cx="1918150" cy="689313"/>
            <a:chOff x="2673775" y="4454175"/>
            <a:chExt cx="1918150" cy="689313"/>
          </a:xfrm>
        </p:grpSpPr>
        <p:grpSp>
          <p:nvGrpSpPr>
            <p:cNvPr id="214" name="Google Shape;214;p27"/>
            <p:cNvGrpSpPr/>
            <p:nvPr/>
          </p:nvGrpSpPr>
          <p:grpSpPr>
            <a:xfrm>
              <a:off x="2686325" y="4781688"/>
              <a:ext cx="1905600" cy="361800"/>
              <a:chOff x="314125" y="4553163"/>
              <a:chExt cx="1905600" cy="361800"/>
            </a:xfrm>
          </p:grpSpPr>
          <p:sp>
            <p:nvSpPr>
              <p:cNvPr id="215" name="Google Shape;215;p27"/>
              <p:cNvSpPr txBox="1"/>
              <p:nvPr/>
            </p:nvSpPr>
            <p:spPr>
              <a:xfrm>
                <a:off x="314125" y="4553163"/>
                <a:ext cx="476400" cy="361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216" name="Google Shape;216;p27"/>
              <p:cNvSpPr txBox="1"/>
              <p:nvPr/>
            </p:nvSpPr>
            <p:spPr>
              <a:xfrm>
                <a:off x="790525" y="4553163"/>
                <a:ext cx="476400" cy="361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217" name="Google Shape;217;p27"/>
              <p:cNvSpPr txBox="1"/>
              <p:nvPr/>
            </p:nvSpPr>
            <p:spPr>
              <a:xfrm>
                <a:off x="1266925" y="4553163"/>
                <a:ext cx="476400" cy="361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200" name="Google Shape;200;p27"/>
              <p:cNvSpPr txBox="1"/>
              <p:nvPr/>
            </p:nvSpPr>
            <p:spPr>
              <a:xfrm>
                <a:off x="1743325" y="4553163"/>
                <a:ext cx="476400" cy="361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</p:grpSp>
        <p:sp>
          <p:nvSpPr>
            <p:cNvPr id="218" name="Google Shape;218;p27"/>
            <p:cNvSpPr txBox="1"/>
            <p:nvPr/>
          </p:nvSpPr>
          <p:spPr>
            <a:xfrm>
              <a:off x="2673775" y="4454175"/>
              <a:ext cx="19056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paint list</a:t>
              </a:r>
              <a:endParaRPr/>
            </a:p>
          </p:txBody>
        </p:sp>
      </p:grpSp>
      <p:grpSp>
        <p:nvGrpSpPr>
          <p:cNvPr id="219" name="Google Shape;219;p27"/>
          <p:cNvGrpSpPr/>
          <p:nvPr/>
        </p:nvGrpSpPr>
        <p:grpSpPr>
          <a:xfrm>
            <a:off x="5489207" y="2166875"/>
            <a:ext cx="1918150" cy="689313"/>
            <a:chOff x="301575" y="4225650"/>
            <a:chExt cx="1918150" cy="689313"/>
          </a:xfrm>
        </p:grpSpPr>
        <p:grpSp>
          <p:nvGrpSpPr>
            <p:cNvPr id="220" name="Google Shape;220;p27"/>
            <p:cNvGrpSpPr/>
            <p:nvPr/>
          </p:nvGrpSpPr>
          <p:grpSpPr>
            <a:xfrm>
              <a:off x="314125" y="4553163"/>
              <a:ext cx="1905600" cy="361800"/>
              <a:chOff x="314125" y="4553163"/>
              <a:chExt cx="1905600" cy="361800"/>
            </a:xfrm>
          </p:grpSpPr>
          <p:sp>
            <p:nvSpPr>
              <p:cNvPr id="221" name="Google Shape;221;p27"/>
              <p:cNvSpPr txBox="1"/>
              <p:nvPr/>
            </p:nvSpPr>
            <p:spPr>
              <a:xfrm>
                <a:off x="314125" y="4553163"/>
                <a:ext cx="476400" cy="3618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222" name="Google Shape;222;p27"/>
              <p:cNvSpPr txBox="1"/>
              <p:nvPr/>
            </p:nvSpPr>
            <p:spPr>
              <a:xfrm>
                <a:off x="790525" y="4553163"/>
                <a:ext cx="476400" cy="3618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203" name="Google Shape;203;p27"/>
              <p:cNvSpPr txBox="1"/>
              <p:nvPr/>
            </p:nvSpPr>
            <p:spPr>
              <a:xfrm>
                <a:off x="1266925" y="4553163"/>
                <a:ext cx="476400" cy="3618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223" name="Google Shape;223;p27"/>
              <p:cNvSpPr txBox="1"/>
              <p:nvPr/>
            </p:nvSpPr>
            <p:spPr>
              <a:xfrm>
                <a:off x="1743325" y="4553163"/>
                <a:ext cx="476400" cy="3618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</p:grpSp>
        <p:sp>
          <p:nvSpPr>
            <p:cNvPr id="224" name="Google Shape;224;p27"/>
            <p:cNvSpPr txBox="1"/>
            <p:nvPr/>
          </p:nvSpPr>
          <p:spPr>
            <a:xfrm>
              <a:off x="301575" y="4225650"/>
              <a:ext cx="19056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Updated paint list</a:t>
              </a:r>
              <a:endParaRPr/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1774732" y="2166870"/>
            <a:ext cx="1731300" cy="743576"/>
            <a:chOff x="457200" y="4399925"/>
            <a:chExt cx="1731300" cy="743576"/>
          </a:xfrm>
        </p:grpSpPr>
        <p:sp>
          <p:nvSpPr>
            <p:cNvPr id="208" name="Google Shape;208;p27"/>
            <p:cNvSpPr txBox="1"/>
            <p:nvPr/>
          </p:nvSpPr>
          <p:spPr>
            <a:xfrm>
              <a:off x="597450" y="4727441"/>
              <a:ext cx="476400" cy="361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226" name="Google Shape;226;p27"/>
            <p:cNvSpPr txBox="1"/>
            <p:nvPr/>
          </p:nvSpPr>
          <p:spPr>
            <a:xfrm>
              <a:off x="1073850" y="4727441"/>
              <a:ext cx="476400" cy="361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457200" y="4399925"/>
              <a:ext cx="1731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Paint changes</a:t>
              </a:r>
              <a:endParaRPr/>
            </a:p>
          </p:txBody>
        </p:sp>
        <p:cxnSp>
          <p:nvCxnSpPr>
            <p:cNvPr id="228" name="Google Shape;228;p27"/>
            <p:cNvCxnSpPr/>
            <p:nvPr/>
          </p:nvCxnSpPr>
          <p:spPr>
            <a:xfrm flipH="1" rot="10800000">
              <a:off x="687063" y="4715101"/>
              <a:ext cx="280500" cy="428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27"/>
            <p:cNvSpPr txBox="1"/>
            <p:nvPr/>
          </p:nvSpPr>
          <p:spPr>
            <a:xfrm>
              <a:off x="1550250" y="4727441"/>
              <a:ext cx="476400" cy="36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3882892" y="3427925"/>
            <a:ext cx="1531800" cy="1048725"/>
            <a:chOff x="1103113" y="3677850"/>
            <a:chExt cx="1531800" cy="1048725"/>
          </a:xfrm>
        </p:grpSpPr>
        <p:grpSp>
          <p:nvGrpSpPr>
            <p:cNvPr id="230" name="Google Shape;230;p27"/>
            <p:cNvGrpSpPr/>
            <p:nvPr/>
          </p:nvGrpSpPr>
          <p:grpSpPr>
            <a:xfrm>
              <a:off x="1315650" y="4005450"/>
              <a:ext cx="1106724" cy="721125"/>
              <a:chOff x="440550" y="4171375"/>
              <a:chExt cx="713325" cy="721125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440550" y="4171375"/>
                <a:ext cx="564300" cy="5643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15075" y="4245900"/>
                <a:ext cx="564300" cy="5643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589575" y="4328200"/>
                <a:ext cx="564300" cy="5643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27"/>
            <p:cNvSpPr txBox="1"/>
            <p:nvPr/>
          </p:nvSpPr>
          <p:spPr>
            <a:xfrm>
              <a:off x="1103113" y="3677850"/>
              <a:ext cx="15318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layers</a:t>
              </a:r>
              <a:endParaRPr/>
            </a:p>
          </p:txBody>
        </p:sp>
      </p:grpSp>
      <p:cxnSp>
        <p:nvCxnSpPr>
          <p:cNvPr id="235" name="Google Shape;235;p27"/>
          <p:cNvCxnSpPr>
            <a:stCxn id="201" idx="3"/>
            <a:endCxn id="221" idx="1"/>
          </p:cNvCxnSpPr>
          <p:nvPr/>
        </p:nvCxnSpPr>
        <p:spPr>
          <a:xfrm>
            <a:off x="5108157" y="2672700"/>
            <a:ext cx="3936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6" name="Google Shape;236;p27"/>
          <p:cNvGrpSpPr/>
          <p:nvPr/>
        </p:nvGrpSpPr>
        <p:grpSpPr>
          <a:xfrm>
            <a:off x="7481867" y="3427925"/>
            <a:ext cx="1531800" cy="1048725"/>
            <a:chOff x="7252673" y="3761550"/>
            <a:chExt cx="1531800" cy="1048725"/>
          </a:xfrm>
        </p:grpSpPr>
        <p:sp>
          <p:nvSpPr>
            <p:cNvPr id="212" name="Google Shape;212;p27"/>
            <p:cNvSpPr/>
            <p:nvPr/>
          </p:nvSpPr>
          <p:spPr>
            <a:xfrm>
              <a:off x="7465209" y="4089150"/>
              <a:ext cx="875400" cy="5643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580835" y="4163675"/>
              <a:ext cx="875400" cy="5643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7696422" y="4245975"/>
              <a:ext cx="875400" cy="5643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7252673" y="3761550"/>
              <a:ext cx="15318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Updated layers</a:t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7696425" y="4245975"/>
              <a:ext cx="875400" cy="5643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" name="Google Shape;241;p27"/>
          <p:cNvCxnSpPr>
            <a:stCxn id="233" idx="3"/>
            <a:endCxn id="204" idx="1"/>
          </p:cNvCxnSpPr>
          <p:nvPr/>
        </p:nvCxnSpPr>
        <p:spPr>
          <a:xfrm flipH="1" rot="10800000">
            <a:off x="5202153" y="4038800"/>
            <a:ext cx="532500" cy="155700"/>
          </a:xfrm>
          <a:prstGeom prst="curvedConnector3">
            <a:avLst>
              <a:gd fmla="val 4999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/>
          <p:nvPr/>
        </p:nvSpPr>
        <p:spPr>
          <a:xfrm>
            <a:off x="8184895" y="4026375"/>
            <a:ext cx="358500" cy="358500"/>
          </a:xfrm>
          <a:prstGeom prst="smileyFace">
            <a:avLst>
              <a:gd fmla="val 4653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Changes: Painting refactor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1200150"/>
            <a:ext cx="579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Painting code moved out of RenderObject, into Painters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Code will be re-arranged for improved comprehension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e.g. Break out code paths per phase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e.g. Better map CSS paint spec onto code</a:t>
            </a:r>
            <a:endParaRPr/>
          </a:p>
        </p:txBody>
      </p:sp>
      <p:pic>
        <p:nvPicPr>
          <p:cNvPr descr="Screenshot from 2014-10-31 16:19:31.png"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00" y="966976"/>
            <a:ext cx="2107075" cy="3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Changes: Paint list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painting data inserted into a list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DisplayItem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Drawing commands, clips, transforms, stacking, …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Only invalid renderers create new data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Post-paint update merges new items with existing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 list example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style=“clip: rect(...); bg-color: papayawhip;”&gt;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happy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happy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2" name="Google Shape;262;p30"/>
          <p:cNvGrpSpPr/>
          <p:nvPr/>
        </p:nvGrpSpPr>
        <p:grpSpPr>
          <a:xfrm>
            <a:off x="1647000" y="2739400"/>
            <a:ext cx="5850000" cy="1170000"/>
            <a:chOff x="3215350" y="1483000"/>
            <a:chExt cx="5850000" cy="1170000"/>
          </a:xfrm>
        </p:grpSpPr>
        <p:sp>
          <p:nvSpPr>
            <p:cNvPr id="263" name="Google Shape;263;p30"/>
            <p:cNvSpPr/>
            <p:nvPr/>
          </p:nvSpPr>
          <p:spPr>
            <a:xfrm>
              <a:off x="6725350" y="1483000"/>
              <a:ext cx="1170000" cy="117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Draw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Happy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Foreground</a:t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555350" y="1483000"/>
              <a:ext cx="1170000" cy="117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Draw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Happy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Background</a:t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385350" y="1483000"/>
              <a:ext cx="1170000" cy="11700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Fill Rect</a:t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895350" y="1483000"/>
              <a:ext cx="1170000" cy="1170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End Clip</a:t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215350" y="1483000"/>
              <a:ext cx="1170000" cy="11700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Begin Clip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Changes: Future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Remove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GraphicsLayer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CompositedLayerMapping</a:t>
            </a:r>
            <a:r>
              <a:rPr lang="en"/>
              <a:t>, etc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These structures are Blink’s attempt to set up compositing, but the compositor knows more about compositing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Remove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RenderLayer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Reduce to hints in the paintlist.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Change: Replace CDP</a:t>
            </a:r>
            <a:endParaRPr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CalcDrawProps walks the layer tree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Recursively computes visible rects, clips, screen-space transforms, screen-space opacity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Compute from tiny property trees instead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Intuition: # of “significant” transforms, clips, or filters is &lt;&lt; total # of layers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Change: Layerization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Layerization = clump draw ops in layers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Historically: done in Blink with RenderLayers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Now: done by the Compositor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using hints sent by Blink, knowledge of hardware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6568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11332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6096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20860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25624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3038825" y="331177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771125" y="4111875"/>
            <a:ext cx="647700" cy="54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Hint1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start</a:t>
            </a:r>
            <a:endParaRPr sz="1100"/>
          </a:p>
        </p:txBody>
      </p:sp>
      <p:sp>
        <p:nvSpPr>
          <p:cNvPr id="293" name="Google Shape;293;p33"/>
          <p:cNvSpPr txBox="1"/>
          <p:nvPr/>
        </p:nvSpPr>
        <p:spPr>
          <a:xfrm>
            <a:off x="1418825" y="4111875"/>
            <a:ext cx="647700" cy="54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Hint2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start</a:t>
            </a:r>
            <a:endParaRPr sz="1100"/>
          </a:p>
        </p:txBody>
      </p:sp>
      <p:sp>
        <p:nvSpPr>
          <p:cNvPr id="294" name="Google Shape;294;p33"/>
          <p:cNvSpPr txBox="1"/>
          <p:nvPr/>
        </p:nvSpPr>
        <p:spPr>
          <a:xfrm>
            <a:off x="2066525" y="4111875"/>
            <a:ext cx="647700" cy="54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Hint2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end</a:t>
            </a:r>
            <a:endParaRPr sz="1100"/>
          </a:p>
        </p:txBody>
      </p:sp>
      <p:sp>
        <p:nvSpPr>
          <p:cNvPr id="295" name="Google Shape;295;p33"/>
          <p:cNvSpPr txBox="1"/>
          <p:nvPr/>
        </p:nvSpPr>
        <p:spPr>
          <a:xfrm>
            <a:off x="2714225" y="4111875"/>
            <a:ext cx="647700" cy="54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Hint1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end</a:t>
            </a:r>
            <a:endParaRPr sz="1100"/>
          </a:p>
        </p:txBody>
      </p:sp>
      <p:cxnSp>
        <p:nvCxnSpPr>
          <p:cNvPr id="296" name="Google Shape;296;p33"/>
          <p:cNvCxnSpPr>
            <a:stCxn id="292" idx="0"/>
            <a:endCxn id="286" idx="2"/>
          </p:cNvCxnSpPr>
          <p:nvPr/>
        </p:nvCxnSpPr>
        <p:spPr>
          <a:xfrm flipH="1" rot="5400000">
            <a:off x="775925" y="3792825"/>
            <a:ext cx="438300" cy="199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33"/>
          <p:cNvCxnSpPr>
            <a:stCxn id="293" idx="0"/>
            <a:endCxn id="288" idx="2"/>
          </p:cNvCxnSpPr>
          <p:nvPr/>
        </p:nvCxnSpPr>
        <p:spPr>
          <a:xfrm rot="-5400000">
            <a:off x="1576175" y="3840075"/>
            <a:ext cx="438300" cy="105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33"/>
          <p:cNvCxnSpPr>
            <a:stCxn id="294" idx="0"/>
            <a:endCxn id="289" idx="2"/>
          </p:cNvCxnSpPr>
          <p:nvPr/>
        </p:nvCxnSpPr>
        <p:spPr>
          <a:xfrm flipH="1" rot="5400000">
            <a:off x="2138225" y="3859725"/>
            <a:ext cx="438300" cy="66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33"/>
          <p:cNvCxnSpPr>
            <a:stCxn id="295" idx="0"/>
            <a:endCxn id="291" idx="2"/>
          </p:cNvCxnSpPr>
          <p:nvPr/>
        </p:nvCxnSpPr>
        <p:spPr>
          <a:xfrm rot="-5400000">
            <a:off x="2938475" y="3773175"/>
            <a:ext cx="438300" cy="239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0" name="Google Shape;300;p33"/>
          <p:cNvSpPr txBox="1"/>
          <p:nvPr/>
        </p:nvSpPr>
        <p:spPr>
          <a:xfrm>
            <a:off x="488165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535805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615830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663470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743495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7911350" y="3635625"/>
            <a:ext cx="476400" cy="361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795925" y="3540375"/>
            <a:ext cx="1123800" cy="55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072800" y="3540225"/>
            <a:ext cx="1123800" cy="55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7349675" y="3540375"/>
            <a:ext cx="1123800" cy="55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4795925" y="4092825"/>
            <a:ext cx="112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310" name="Google Shape;310;p33"/>
          <p:cNvSpPr txBox="1"/>
          <p:nvPr/>
        </p:nvSpPr>
        <p:spPr>
          <a:xfrm>
            <a:off x="6072800" y="4092825"/>
            <a:ext cx="112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sp>
        <p:nvSpPr>
          <p:cNvPr id="311" name="Google Shape;311;p33"/>
          <p:cNvSpPr txBox="1"/>
          <p:nvPr/>
        </p:nvSpPr>
        <p:spPr>
          <a:xfrm>
            <a:off x="7349675" y="4092825"/>
            <a:ext cx="112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3</a:t>
            </a:r>
            <a:endParaRPr sz="1100"/>
          </a:p>
        </p:txBody>
      </p:sp>
      <p:cxnSp>
        <p:nvCxnSpPr>
          <p:cNvPr id="312" name="Google Shape;312;p33"/>
          <p:cNvCxnSpPr/>
          <p:nvPr/>
        </p:nvCxnSpPr>
        <p:spPr>
          <a:xfrm>
            <a:off x="3699600" y="3803775"/>
            <a:ext cx="9486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Changes: Future</a:t>
            </a:r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Might move other consumers to display lists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Success</a:t>
            </a:r>
            <a:endParaRPr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Improve frame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Particularly in dynamic situations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Composite more content, GPU more content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Telemetry tests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Reduce bug count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Things we can’t fix now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Fewer bugs in the long run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Increase developer productivity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Projects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TextBlobs: Compute text paint information once, pass all the way to Skia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GPU Rasterization (Ganesh): Draw all content with the GPU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Also reduce code, texture consumption, etc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Various other perf projects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Content to Pixels</a:t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629620" y="1746762"/>
            <a:ext cx="1118400" cy="837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Parser</a:t>
            </a: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1947178" y="1746762"/>
            <a:ext cx="1118400" cy="837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3264713" y="1746762"/>
            <a:ext cx="1118400" cy="837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</a:t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4582247" y="1746762"/>
            <a:ext cx="1118400" cy="837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899782" y="1746762"/>
            <a:ext cx="1118400" cy="837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Compositor Setup</a:t>
            </a:r>
            <a:endParaRPr/>
          </a:p>
        </p:txBody>
      </p:sp>
      <p:cxnSp>
        <p:nvCxnSpPr>
          <p:cNvPr id="45" name="Google Shape;45;p10"/>
          <p:cNvCxnSpPr>
            <a:stCxn id="40" idx="3"/>
            <a:endCxn id="41" idx="1"/>
          </p:cNvCxnSpPr>
          <p:nvPr/>
        </p:nvCxnSpPr>
        <p:spPr>
          <a:xfrm>
            <a:off x="1748020" y="2165412"/>
            <a:ext cx="1992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" name="Google Shape;46;p10"/>
          <p:cNvCxnSpPr>
            <a:stCxn id="41" idx="3"/>
            <a:endCxn id="42" idx="1"/>
          </p:cNvCxnSpPr>
          <p:nvPr/>
        </p:nvCxnSpPr>
        <p:spPr>
          <a:xfrm>
            <a:off x="3065578" y="2165412"/>
            <a:ext cx="1992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" name="Google Shape;47;p10"/>
          <p:cNvCxnSpPr>
            <a:stCxn id="42" idx="3"/>
            <a:endCxn id="43" idx="1"/>
          </p:cNvCxnSpPr>
          <p:nvPr/>
        </p:nvCxnSpPr>
        <p:spPr>
          <a:xfrm>
            <a:off x="4383113" y="2165412"/>
            <a:ext cx="1992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" name="Google Shape;48;p10"/>
          <p:cNvCxnSpPr>
            <a:stCxn id="43" idx="3"/>
            <a:endCxn id="44" idx="1"/>
          </p:cNvCxnSpPr>
          <p:nvPr/>
        </p:nvCxnSpPr>
        <p:spPr>
          <a:xfrm>
            <a:off x="5700647" y="2165412"/>
            <a:ext cx="1992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" name="Google Shape;49;p10"/>
          <p:cNvCxnSpPr>
            <a:stCxn id="44" idx="3"/>
            <a:endCxn id="50" idx="1"/>
          </p:cNvCxnSpPr>
          <p:nvPr/>
        </p:nvCxnSpPr>
        <p:spPr>
          <a:xfrm>
            <a:off x="7018182" y="2165412"/>
            <a:ext cx="168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10"/>
          <p:cNvCxnSpPr>
            <a:endCxn id="40" idx="1"/>
          </p:cNvCxnSpPr>
          <p:nvPr/>
        </p:nvCxnSpPr>
        <p:spPr>
          <a:xfrm>
            <a:off x="260920" y="2165412"/>
            <a:ext cx="3687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" name="Google Shape;50;p10"/>
          <p:cNvSpPr/>
          <p:nvPr/>
        </p:nvSpPr>
        <p:spPr>
          <a:xfrm>
            <a:off x="7186452" y="1746762"/>
            <a:ext cx="1118400" cy="837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Painting</a:t>
            </a:r>
            <a:endParaRPr/>
          </a:p>
        </p:txBody>
      </p:sp>
      <p:cxnSp>
        <p:nvCxnSpPr>
          <p:cNvPr id="52" name="Google Shape;52;p10"/>
          <p:cNvCxnSpPr>
            <a:stCxn id="50" idx="3"/>
          </p:cNvCxnSpPr>
          <p:nvPr/>
        </p:nvCxnSpPr>
        <p:spPr>
          <a:xfrm>
            <a:off x="8304852" y="2165412"/>
            <a:ext cx="2550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" name="Google Shape;53;p10"/>
          <p:cNvSpPr/>
          <p:nvPr/>
        </p:nvSpPr>
        <p:spPr>
          <a:xfrm rot="-5400000">
            <a:off x="6990675" y="395875"/>
            <a:ext cx="204300" cy="2397300"/>
          </a:xfrm>
          <a:prstGeom prst="rightBrace">
            <a:avLst>
              <a:gd fmla="val 8333" name="adj1"/>
              <a:gd fmla="val 499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5375200" y="1063375"/>
            <a:ext cx="3311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 much fat, and backwards</a:t>
            </a:r>
            <a:endParaRPr sz="1800"/>
          </a:p>
        </p:txBody>
      </p:sp>
      <p:pic>
        <p:nvPicPr>
          <p:cNvPr descr="Screen Shot 2014-11-03 at 5.25.19 PM.png"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49" y="2819450"/>
            <a:ext cx="7797550" cy="23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457200" y="1668150"/>
            <a:ext cx="43125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Chris Harrelson (chrishtr)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pdr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leviw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schenney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trchen</a:t>
            </a:r>
            <a:endParaRPr/>
          </a:p>
        </p:txBody>
      </p:sp>
      <p:sp>
        <p:nvSpPr>
          <p:cNvPr id="337" name="Google Shape;337;p37"/>
          <p:cNvSpPr txBox="1"/>
          <p:nvPr>
            <p:ph idx="2" type="body"/>
          </p:nvPr>
        </p:nvSpPr>
        <p:spPr>
          <a:xfrm>
            <a:off x="4692275" y="1668150"/>
            <a:ext cx="39945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Ali Juma (ajuma)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vollick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weiliangc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awoloszyn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457200" y="1210950"/>
            <a:ext cx="3994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Blink</a:t>
            </a:r>
            <a:endParaRPr sz="3000"/>
          </a:p>
        </p:txBody>
      </p:sp>
      <p:sp>
        <p:nvSpPr>
          <p:cNvPr id="339" name="Google Shape;339;p37"/>
          <p:cNvSpPr txBox="1"/>
          <p:nvPr/>
        </p:nvSpPr>
        <p:spPr>
          <a:xfrm>
            <a:off x="4692275" y="1210950"/>
            <a:ext cx="3994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Compositor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Along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547175" y="12070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silk-dev@chromium.org</a:t>
            </a:r>
            <a:r>
              <a:rPr lang="en"/>
              <a:t> mailing list for Silk Project development info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slimming-paint-reviews@chromium.org</a:t>
            </a:r>
            <a:r>
              <a:rPr lang="en"/>
              <a:t> for code reviews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Slimming Paint Overview</a:t>
            </a:r>
            <a:r>
              <a:rPr lang="en"/>
              <a:t> document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Slimming Paint wiki</a:t>
            </a:r>
            <a:r>
              <a:rPr lang="en"/>
              <a:t> (go/slimming-paint)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Painting is too expensive</a:t>
            </a:r>
            <a:endParaRPr/>
          </a:p>
        </p:txBody>
      </p:sp>
      <p:pic>
        <p:nvPicPr>
          <p:cNvPr descr="Screen Shot 2014-11-03 at 5.25.19 PM.png" id="61" name="Google Shape;6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76" y="1287225"/>
            <a:ext cx="7797550" cy="23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/>
          <p:nvPr/>
        </p:nvSpPr>
        <p:spPr>
          <a:xfrm>
            <a:off x="4868550" y="3781175"/>
            <a:ext cx="2496000" cy="173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530775" y="412417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Issuing draw calls should not take longer than style and layout!</a:t>
            </a:r>
            <a:endParaRPr sz="1800"/>
          </a:p>
        </p:txBody>
      </p:sp>
      <p:sp>
        <p:nvSpPr>
          <p:cNvPr id="64" name="Google Shape;64;p11"/>
          <p:cNvSpPr/>
          <p:nvPr/>
        </p:nvSpPr>
        <p:spPr>
          <a:xfrm>
            <a:off x="3682325" y="3781175"/>
            <a:ext cx="1198500" cy="173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Faster recording/painting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Correct and faster compositing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Healthier, better tested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Painting Bottlenecks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Expensive layer management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Blink paint code not optimized for our compositor architecture nor Skia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Inherited 2 code paths: CG/CA &amp; Skia/cc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cache pixels, repeat work to define them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re-use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 basic interactions, we repaint the same thing multiple times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Images, for example, do not change on about 80% of their calls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Image overlaps some changed rect, but it is not itself damaged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Compositing Limitations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RenderLayer is the compositing “atom”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Causes “fundamental compositing bug”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Prevents layers in SVG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Layer layering violation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Squashing was forced to be a retrofit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Compositing Bug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525950" y="1402225"/>
            <a:ext cx="6092100" cy="32640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50975" y="2817050"/>
            <a:ext cx="3652800" cy="1519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416425" y="2132825"/>
            <a:ext cx="3652800" cy="1519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