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CAD558-F1E4-4068-B7EC-2F41EC82CDE5}">
  <a:tblStyle styleId="{EDCAD558-F1E4-4068-B7EC-2F41EC82C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w5UiuA2uZcAiU9-1Y23bxXaStUThkAK8wHI4ULqho2Y/edit#" TargetMode="External"/><Relationship Id="rId3" Type="http://schemas.openxmlformats.org/officeDocument/2006/relationships/hyperlink" Target="http://crbug.com/439275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review.chromium.org/1132213002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55121b6_0_238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55121b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https://docs.google.com/document/d/1w5UiuA2uZcAiU9-1Y23bxXaStUThkAK8wHI4ULqho2Y/edit#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bug: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http://crbug.com/439275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55121b6_0_329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255121b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55121b6_0_74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55121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927809d_049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927809d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df5b55c_16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df5b55c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396996d_0314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396996d_0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396996d_0355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396996d_0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396996d_0379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396996d_0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396996d_0334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396996d_0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2c515013_0_96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2c51501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f5b55c_111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f5b55c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df5b55c_11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df5b55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2c515013_0_101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2c51501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396996d_0225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d396996d_0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d396996d_0440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d396996d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2c515013_0_45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2c5150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255121b6_0_33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255121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2c515013_0_40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2c5150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2c515013_0_1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2c5150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3927809d_00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3927809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c515013_0_127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c5150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55121b6_0_114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55121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2c515013_0_132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2c51501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2c515013_0_142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2c51501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c515013_0_137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c5150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3927809d_055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3927809d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396996d_0588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396996d_0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d396996d_0533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d396996d_0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255121b6_0_90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e255121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55121b6_0_145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55121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121b6_0_181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55121b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55121b6_0_207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55121b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55121b6_0_220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55121b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https://codereview.chromium.org/1132213002</a:t>
            </a:r>
            <a:r>
              <a:rPr lang="en"/>
              <a:t> - Allow WMPI to drive compositor updates for invisible video tags.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55121b6_0_259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55121b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55121b6_0_194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55121b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bug.com/43927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OLp7x06CjBY-0J3TBQzXw8sALHznIx4rYixvnBTbUUA/edit#heading=h.9i2v5u7um22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a/chromium.org/document/d/1POLDq-L_T9iZ_Ul39sjOMiOO-yvLnmb1WFsH4JfIyVU/edit?usp=sharing_ei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document/d/1RxbffpK_GxPtZscXgIEN0N9ZT7IC8BObnbx9ynw92qg/edit" TargetMode="External"/><Relationship Id="rId4" Type="http://schemas.openxmlformats.org/officeDocument/2006/relationships/hyperlink" Target="https://docs.google.com/document/d/1eVNYy6Fb37BS3bQOW6FqK38QLP5-GAFfXDUeV9fwbAI/edit" TargetMode="External"/><Relationship Id="rId5" Type="http://schemas.openxmlformats.org/officeDocument/2006/relationships/hyperlink" Target="https://docs.google.com/document/d/1pSzIohikuHYGx4ZrkEKybzxwumMAs3eW4AxdVHIKiZY/edit#" TargetMode="External"/><Relationship Id="rId6" Type="http://schemas.openxmlformats.org/officeDocument/2006/relationships/hyperlink" Target="https://docs.google.com/drawings/d/1-GuIwC2Ta8KSiPuOHvc2aI4rXLUZ03CReiTUTbqeehA/edit" TargetMode="External"/><Relationship Id="rId7" Type="http://schemas.openxmlformats.org/officeDocument/2006/relationships/hyperlink" Target="https://docs.google.com/document/d/1yMARvcKQinpcFar04L3Z0eVp-jlNL4tTthTtemF2q9I/edit#heading=h.xgjl2srtytj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document/d/1qqu8c5Gp1faY-AY4CgER-GKs0w7GXlR5YJ-BaIZ4auo/edit?usp=shar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oUb_ap0TAa1sDci0wEQ6BEzd_lB7Eghv93NXyZ3952E/preview?pli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yMARvcKQinpcFar04L3Z0eVp-jlNL4tTthTtemF2q9I/edit#heading=h.xgjl2srtytj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5800" y="1195168"/>
            <a:ext cx="7772400" cy="23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and Display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5800" y="3724232"/>
            <a:ext cx="77724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October 6, 2015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brianderson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&amp; WebView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75100" y="2970701"/>
            <a:ext cx="8229600" cy="21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WebView decides when to Draw and the compositor only indicates it wishes to draw through an Invalidate signal.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WebView can decide to draw at anytime, multiple times per frame, during an otherwise idle period, or not at all!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SNBF implied Invalidate, which was inefficient and unreliable.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sunnyps@ and boliu@ ironed out details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issue 439275</a:t>
            </a:r>
            <a:r>
              <a:rPr lang="en"/>
              <a:t>.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cc::Scheduler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Compositor ExternalBFS</a:t>
            </a:r>
            <a:endParaRPr/>
          </a:p>
        </p:txBody>
      </p:sp>
      <p:cxnSp>
        <p:nvCxnSpPr>
          <p:cNvPr id="168" name="Google Shape;168;p22"/>
          <p:cNvCxnSpPr/>
          <p:nvPr/>
        </p:nvCxnSpPr>
        <p:spPr>
          <a:xfrm rot="10800000">
            <a:off x="3409425" y="1851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22"/>
          <p:cNvSpPr txBox="1"/>
          <p:nvPr/>
        </p:nvSpPr>
        <p:spPr>
          <a:xfrm>
            <a:off x="3171342" y="1112765"/>
            <a:ext cx="29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SetNeedsBeginFrames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561688" y="15061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3561700" y="18871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Invalidate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3409425" y="2232800"/>
            <a:ext cx="247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2"/>
          <p:cNvCxnSpPr/>
          <p:nvPr/>
        </p:nvCxnSpPr>
        <p:spPr>
          <a:xfrm rot="10800000">
            <a:off x="3409425" y="2613800"/>
            <a:ext cx="247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22"/>
          <p:cNvSpPr txBox="1"/>
          <p:nvPr/>
        </p:nvSpPr>
        <p:spPr>
          <a:xfrm>
            <a:off x="3561688" y="22681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Draw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BeginFrame: Questions?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858350" y="4205650"/>
            <a:ext cx="5318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Next Up…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Pipeline Management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Management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75100" y="2836200"/>
            <a:ext cx="8229600" cy="25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 has a lot of async nested BeginFrame Observers!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Raster isn’t normally nested as depicted, but can be.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--enable-main-frame-before-activation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depicted: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producers join at the Display.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 with the GPU pipeline that runs in parallel.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PAPPI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3848213" y="140143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Compositor</a:t>
            </a:r>
            <a:endParaRPr sz="900"/>
          </a:p>
        </p:txBody>
      </p:sp>
      <p:cxnSp>
        <p:nvCxnSpPr>
          <p:cNvPr id="189" name="Google Shape;189;p24"/>
          <p:cNvCxnSpPr>
            <a:stCxn id="190" idx="0"/>
            <a:endCxn id="188" idx="2"/>
          </p:cNvCxnSpPr>
          <p:nvPr/>
        </p:nvCxnSpPr>
        <p:spPr>
          <a:xfrm>
            <a:off x="3465412" y="2030489"/>
            <a:ext cx="3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1" name="Google Shape;191;p24"/>
          <p:cNvGrpSpPr/>
          <p:nvPr/>
        </p:nvGrpSpPr>
        <p:grpSpPr>
          <a:xfrm>
            <a:off x="3518028" y="1804803"/>
            <a:ext cx="193525" cy="451356"/>
            <a:chOff x="989750" y="2834075"/>
            <a:chExt cx="162000" cy="340800"/>
          </a:xfrm>
        </p:grpSpPr>
        <p:sp>
          <p:nvSpPr>
            <p:cNvPr id="192" name="Google Shape;192;p2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4"/>
          <p:cNvSpPr/>
          <p:nvPr/>
        </p:nvSpPr>
        <p:spPr>
          <a:xfrm>
            <a:off x="2057402" y="1446317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Raster</a:t>
            </a:r>
            <a:endParaRPr sz="900"/>
          </a:p>
        </p:txBody>
      </p:sp>
      <p:sp>
        <p:nvSpPr>
          <p:cNvPr id="195" name="Google Shape;195;p24"/>
          <p:cNvSpPr/>
          <p:nvPr/>
        </p:nvSpPr>
        <p:spPr>
          <a:xfrm>
            <a:off x="5658825" y="140143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Display Compositor</a:t>
            </a:r>
            <a:endParaRPr sz="900"/>
          </a:p>
        </p:txBody>
      </p:sp>
      <p:cxnSp>
        <p:nvCxnSpPr>
          <p:cNvPr id="196" name="Google Shape;196;p24"/>
          <p:cNvCxnSpPr>
            <a:stCxn id="197" idx="0"/>
            <a:endCxn id="195" idx="2"/>
          </p:cNvCxnSpPr>
          <p:nvPr/>
        </p:nvCxnSpPr>
        <p:spPr>
          <a:xfrm>
            <a:off x="5275954" y="2030484"/>
            <a:ext cx="3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8" name="Google Shape;198;p24"/>
          <p:cNvGrpSpPr/>
          <p:nvPr/>
        </p:nvGrpSpPr>
        <p:grpSpPr>
          <a:xfrm>
            <a:off x="5328640" y="1804803"/>
            <a:ext cx="193525" cy="451356"/>
            <a:chOff x="989750" y="2834075"/>
            <a:chExt cx="162000" cy="340800"/>
          </a:xfrm>
        </p:grpSpPr>
        <p:sp>
          <p:nvSpPr>
            <p:cNvPr id="199" name="Google Shape;199;p2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/>
          <p:nvPr/>
        </p:nvSpPr>
        <p:spPr>
          <a:xfrm>
            <a:off x="7469388" y="140143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OS/Driver/ Hardware</a:t>
            </a:r>
            <a:endParaRPr sz="900"/>
          </a:p>
        </p:txBody>
      </p:sp>
      <p:cxnSp>
        <p:nvCxnSpPr>
          <p:cNvPr id="203" name="Google Shape;203;p24"/>
          <p:cNvCxnSpPr>
            <a:stCxn id="204" idx="0"/>
            <a:endCxn id="202" idx="2"/>
          </p:cNvCxnSpPr>
          <p:nvPr/>
        </p:nvCxnSpPr>
        <p:spPr>
          <a:xfrm>
            <a:off x="7086516" y="2030484"/>
            <a:ext cx="3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05" name="Google Shape;205;p24"/>
          <p:cNvGrpSpPr/>
          <p:nvPr/>
        </p:nvGrpSpPr>
        <p:grpSpPr>
          <a:xfrm>
            <a:off x="7139203" y="1804803"/>
            <a:ext cx="193525" cy="451356"/>
            <a:chOff x="989750" y="2834075"/>
            <a:chExt cx="162000" cy="340800"/>
          </a:xfrm>
        </p:grpSpPr>
        <p:sp>
          <p:nvSpPr>
            <p:cNvPr id="206" name="Google Shape;206;p2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" name="Google Shape;209;p24"/>
          <p:cNvCxnSpPr>
            <a:stCxn id="210" idx="0"/>
            <a:endCxn id="211" idx="2"/>
          </p:cNvCxnSpPr>
          <p:nvPr/>
        </p:nvCxnSpPr>
        <p:spPr>
          <a:xfrm>
            <a:off x="1654862" y="2030489"/>
            <a:ext cx="3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12" name="Google Shape;212;p24"/>
          <p:cNvGrpSpPr/>
          <p:nvPr/>
        </p:nvGrpSpPr>
        <p:grpSpPr>
          <a:xfrm>
            <a:off x="1707478" y="1804803"/>
            <a:ext cx="193525" cy="451356"/>
            <a:chOff x="989750" y="2834075"/>
            <a:chExt cx="162000" cy="340800"/>
          </a:xfrm>
        </p:grpSpPr>
        <p:sp>
          <p:nvSpPr>
            <p:cNvPr id="213" name="Google Shape;213;p2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4"/>
          <p:cNvSpPr/>
          <p:nvPr/>
        </p:nvSpPr>
        <p:spPr>
          <a:xfrm>
            <a:off x="246852" y="1446317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Blink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Management Goals / Metrics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57200" y="1308325"/>
            <a:ext cx="3087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Smoothness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Synchronization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vs. High Latency Modes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75100" y="3006950"/>
            <a:ext cx="73758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A is in a </a:t>
            </a:r>
            <a:r>
              <a:rPr b="1" lang="en"/>
              <a:t>low latency mode</a:t>
            </a:r>
            <a:r>
              <a:rPr lang="en"/>
              <a:t> if the queue is empty on Stage B’s BeginFrame.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Stage A is in a </a:t>
            </a:r>
            <a:r>
              <a:rPr b="1" lang="en"/>
              <a:t>high latency mode</a:t>
            </a:r>
            <a:r>
              <a:rPr lang="en"/>
              <a:t> if the queue has a frame on Stage B’s BeginFrame.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5758125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B</a:t>
            </a:r>
            <a:endParaRPr sz="900"/>
          </a:p>
        </p:txBody>
      </p:sp>
      <p:cxnSp>
        <p:nvCxnSpPr>
          <p:cNvPr id="229" name="Google Shape;229;p26"/>
          <p:cNvCxnSpPr>
            <a:stCxn id="230" idx="0"/>
            <a:endCxn id="228" idx="2"/>
          </p:cNvCxnSpPr>
          <p:nvPr/>
        </p:nvCxnSpPr>
        <p:spPr>
          <a:xfrm>
            <a:off x="3366125" y="2073551"/>
            <a:ext cx="23964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31" name="Google Shape;231;p26"/>
          <p:cNvGrpSpPr/>
          <p:nvPr/>
        </p:nvGrpSpPr>
        <p:grpSpPr>
          <a:xfrm>
            <a:off x="4523990" y="1849591"/>
            <a:ext cx="193525" cy="451356"/>
            <a:chOff x="989750" y="2834075"/>
            <a:chExt cx="162000" cy="340800"/>
          </a:xfrm>
        </p:grpSpPr>
        <p:sp>
          <p:nvSpPr>
            <p:cNvPr id="232" name="Google Shape;232;p2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6"/>
          <p:cNvSpPr/>
          <p:nvPr/>
        </p:nvSpPr>
        <p:spPr>
          <a:xfrm>
            <a:off x="1958115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A</a:t>
            </a:r>
            <a:endParaRPr sz="900"/>
          </a:p>
        </p:txBody>
      </p:sp>
      <p:sp>
        <p:nvSpPr>
          <p:cNvPr id="235" name="Google Shape;235;p26"/>
          <p:cNvSpPr txBox="1"/>
          <p:nvPr/>
        </p:nvSpPr>
        <p:spPr>
          <a:xfrm>
            <a:off x="4031794" y="2408778"/>
            <a:ext cx="1170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Queue of Frames</a:t>
            </a:r>
            <a:endParaRPr i="1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vs. Throughput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75100" y="3006955"/>
            <a:ext cx="46917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 </a:t>
            </a:r>
            <a:r>
              <a:rPr b="1" lang="en" sz="1800"/>
              <a:t>low latency mode,</a:t>
            </a:r>
            <a:r>
              <a:rPr lang="en" sz="1800"/>
              <a:t> stage A and B must run serially.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 </a:t>
            </a:r>
            <a:r>
              <a:rPr b="1" lang="en" sz="1800"/>
              <a:t>high latency mode,</a:t>
            </a:r>
            <a:r>
              <a:rPr lang="en" sz="1800"/>
              <a:t> stage A and B can run concurrently.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5758125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B</a:t>
            </a:r>
            <a:endParaRPr sz="900"/>
          </a:p>
        </p:txBody>
      </p:sp>
      <p:cxnSp>
        <p:nvCxnSpPr>
          <p:cNvPr id="243" name="Google Shape;243;p27"/>
          <p:cNvCxnSpPr>
            <a:stCxn id="244" idx="0"/>
            <a:endCxn id="242" idx="2"/>
          </p:cNvCxnSpPr>
          <p:nvPr/>
        </p:nvCxnSpPr>
        <p:spPr>
          <a:xfrm>
            <a:off x="3366125" y="2073551"/>
            <a:ext cx="23964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45" name="Google Shape;245;p27"/>
          <p:cNvGrpSpPr/>
          <p:nvPr/>
        </p:nvGrpSpPr>
        <p:grpSpPr>
          <a:xfrm>
            <a:off x="4523990" y="1849591"/>
            <a:ext cx="193525" cy="451356"/>
            <a:chOff x="989750" y="2834075"/>
            <a:chExt cx="162000" cy="340800"/>
          </a:xfrm>
        </p:grpSpPr>
        <p:sp>
          <p:nvSpPr>
            <p:cNvPr id="246" name="Google Shape;246;p27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7"/>
          <p:cNvSpPr/>
          <p:nvPr/>
        </p:nvSpPr>
        <p:spPr>
          <a:xfrm>
            <a:off x="1958115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A</a:t>
            </a:r>
            <a:endParaRPr sz="900"/>
          </a:p>
        </p:txBody>
      </p:sp>
      <p:sp>
        <p:nvSpPr>
          <p:cNvPr id="249" name="Google Shape;249;p27"/>
          <p:cNvSpPr txBox="1"/>
          <p:nvPr/>
        </p:nvSpPr>
        <p:spPr>
          <a:xfrm>
            <a:off x="4031794" y="2408778"/>
            <a:ext cx="1170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Queue of Frames</a:t>
            </a:r>
            <a:endParaRPr i="1" sz="900"/>
          </a:p>
        </p:txBody>
      </p:sp>
      <p:sp>
        <p:nvSpPr>
          <p:cNvPr id="250" name="Google Shape;250;p27"/>
          <p:cNvSpPr txBox="1"/>
          <p:nvPr/>
        </p:nvSpPr>
        <p:spPr>
          <a:xfrm>
            <a:off x="5417150" y="3083122"/>
            <a:ext cx="5097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5926875" y="3178712"/>
            <a:ext cx="1227900" cy="141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7154775" y="3377450"/>
            <a:ext cx="1227900" cy="141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5417150" y="3760455"/>
            <a:ext cx="5097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5926875" y="3881852"/>
            <a:ext cx="1980900" cy="141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5926875" y="4095779"/>
            <a:ext cx="2293800" cy="141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1951500" y="4487178"/>
            <a:ext cx="52410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Problem: Concurrency doesn’t necessarily</a:t>
            </a:r>
            <a:br>
              <a:rPr i="1" lang="en" sz="1800">
                <a:solidFill>
                  <a:schemeClr val="dk2"/>
                </a:solidFill>
              </a:rPr>
            </a:br>
            <a:r>
              <a:rPr i="1" lang="en" sz="1800">
                <a:solidFill>
                  <a:schemeClr val="dk2"/>
                </a:solidFill>
              </a:rPr>
              <a:t>help throughput if we are already CPU bound.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Latency Mode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5758125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B</a:t>
            </a:r>
            <a:endParaRPr sz="900"/>
          </a:p>
        </p:txBody>
      </p:sp>
      <p:cxnSp>
        <p:nvCxnSpPr>
          <p:cNvPr id="263" name="Google Shape;263;p28"/>
          <p:cNvCxnSpPr>
            <a:stCxn id="264" idx="0"/>
            <a:endCxn id="262" idx="2"/>
          </p:cNvCxnSpPr>
          <p:nvPr/>
        </p:nvCxnSpPr>
        <p:spPr>
          <a:xfrm>
            <a:off x="3366125" y="2073551"/>
            <a:ext cx="23964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65" name="Google Shape;265;p28"/>
          <p:cNvGrpSpPr/>
          <p:nvPr/>
        </p:nvGrpSpPr>
        <p:grpSpPr>
          <a:xfrm>
            <a:off x="4523990" y="1849591"/>
            <a:ext cx="193525" cy="451356"/>
            <a:chOff x="989750" y="2834075"/>
            <a:chExt cx="162000" cy="340800"/>
          </a:xfrm>
        </p:grpSpPr>
        <p:sp>
          <p:nvSpPr>
            <p:cNvPr id="266" name="Google Shape;266;p28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8"/>
          <p:cNvSpPr/>
          <p:nvPr/>
        </p:nvSpPr>
        <p:spPr>
          <a:xfrm>
            <a:off x="1958115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A</a:t>
            </a:r>
            <a:endParaRPr sz="900"/>
          </a:p>
        </p:txBody>
      </p:sp>
      <p:sp>
        <p:nvSpPr>
          <p:cNvPr id="269" name="Google Shape;269;p28"/>
          <p:cNvSpPr txBox="1"/>
          <p:nvPr/>
        </p:nvSpPr>
        <p:spPr>
          <a:xfrm>
            <a:off x="4031794" y="2408778"/>
            <a:ext cx="1170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Queue of Frames</a:t>
            </a:r>
            <a:endParaRPr i="1" sz="900"/>
          </a:p>
        </p:txBody>
      </p:sp>
      <p:sp>
        <p:nvSpPr>
          <p:cNvPr id="270" name="Google Shape;270;p28"/>
          <p:cNvSpPr/>
          <p:nvPr/>
        </p:nvSpPr>
        <p:spPr>
          <a:xfrm>
            <a:off x="4971725" y="1767455"/>
            <a:ext cx="532200" cy="5913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7185875" y="1927278"/>
            <a:ext cx="669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75100" y="3878039"/>
            <a:ext cx="82296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usually occurs when Stage A takes too long, missing B’s </a:t>
            </a:r>
            <a:r>
              <a:rPr b="1" lang="en" sz="1800"/>
              <a:t>deadline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Stage B can’t trust stage A, high latency mode is inevitable.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Synchronization</a:t>
            </a:r>
            <a:r>
              <a:rPr lang="en" sz="1800"/>
              <a:t> of stages is difficult in high latency mode.</a:t>
            </a:r>
            <a:endParaRPr sz="1800"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375100" y="3135622"/>
            <a:ext cx="8229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Stage A will enter a high latency mode if B produces a frame without consuming a new frame from A. (Throughput jank.)</a:t>
            </a:r>
            <a:endParaRPr b="1" sz="1800"/>
          </a:p>
        </p:txBody>
      </p:sp>
      <p:sp>
        <p:nvSpPr>
          <p:cNvPr id="274" name="Google Shape;274;p28"/>
          <p:cNvSpPr/>
          <p:nvPr/>
        </p:nvSpPr>
        <p:spPr>
          <a:xfrm>
            <a:off x="4653007" y="1849717"/>
            <a:ext cx="64500" cy="451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Recovery</a:t>
            </a:r>
            <a:endParaRPr/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75100" y="3083155"/>
            <a:ext cx="8229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Problem: </a:t>
            </a:r>
            <a:r>
              <a:rPr lang="en" sz="1800"/>
              <a:t>Once stage A enters a high latency mode, it will stay there.</a:t>
            </a:r>
            <a:endParaRPr sz="1800"/>
          </a:p>
        </p:txBody>
      </p:sp>
      <p:sp>
        <p:nvSpPr>
          <p:cNvPr id="281" name="Google Shape;281;p29"/>
          <p:cNvSpPr/>
          <p:nvPr/>
        </p:nvSpPr>
        <p:spPr>
          <a:xfrm>
            <a:off x="5758125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B</a:t>
            </a:r>
            <a:endParaRPr sz="900"/>
          </a:p>
        </p:txBody>
      </p:sp>
      <p:cxnSp>
        <p:nvCxnSpPr>
          <p:cNvPr id="282" name="Google Shape;282;p29"/>
          <p:cNvCxnSpPr>
            <a:stCxn id="283" idx="0"/>
            <a:endCxn id="281" idx="2"/>
          </p:cNvCxnSpPr>
          <p:nvPr/>
        </p:nvCxnSpPr>
        <p:spPr>
          <a:xfrm>
            <a:off x="3366125" y="2073551"/>
            <a:ext cx="23964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84" name="Google Shape;284;p29"/>
          <p:cNvGrpSpPr/>
          <p:nvPr/>
        </p:nvGrpSpPr>
        <p:grpSpPr>
          <a:xfrm>
            <a:off x="4523990" y="1849591"/>
            <a:ext cx="193525" cy="451356"/>
            <a:chOff x="989750" y="2834075"/>
            <a:chExt cx="162000" cy="340800"/>
          </a:xfrm>
        </p:grpSpPr>
        <p:sp>
          <p:nvSpPr>
            <p:cNvPr id="285" name="Google Shape;285;p29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9"/>
          <p:cNvSpPr/>
          <p:nvPr/>
        </p:nvSpPr>
        <p:spPr>
          <a:xfrm>
            <a:off x="1958115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A</a:t>
            </a:r>
            <a:endParaRPr sz="900"/>
          </a:p>
        </p:txBody>
      </p:sp>
      <p:sp>
        <p:nvSpPr>
          <p:cNvPr id="288" name="Google Shape;288;p29"/>
          <p:cNvSpPr txBox="1"/>
          <p:nvPr/>
        </p:nvSpPr>
        <p:spPr>
          <a:xfrm>
            <a:off x="4031794" y="2408778"/>
            <a:ext cx="1170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Queue of Frames</a:t>
            </a:r>
            <a:endParaRPr i="1" sz="900"/>
          </a:p>
        </p:txBody>
      </p:sp>
      <p:sp>
        <p:nvSpPr>
          <p:cNvPr id="289" name="Google Shape;289;p29"/>
          <p:cNvSpPr/>
          <p:nvPr/>
        </p:nvSpPr>
        <p:spPr>
          <a:xfrm>
            <a:off x="3575575" y="1780372"/>
            <a:ext cx="532200" cy="5913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75100" y="3728289"/>
            <a:ext cx="8229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Solution: </a:t>
            </a:r>
            <a:r>
              <a:rPr lang="en" sz="1800"/>
              <a:t>Skip a frame of production in stage A.</a:t>
            </a:r>
            <a:endParaRPr sz="1800"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75100" y="4318301"/>
            <a:ext cx="8229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New problem</a:t>
            </a:r>
            <a:r>
              <a:rPr b="1" lang="en" sz="1800"/>
              <a:t>:</a:t>
            </a:r>
            <a:r>
              <a:rPr lang="en" sz="1800"/>
              <a:t> Latency jank!</a:t>
            </a:r>
            <a:endParaRPr sz="1800"/>
          </a:p>
        </p:txBody>
      </p:sp>
      <p:sp>
        <p:nvSpPr>
          <p:cNvPr id="292" name="Google Shape;292;p29"/>
          <p:cNvSpPr/>
          <p:nvPr/>
        </p:nvSpPr>
        <p:spPr>
          <a:xfrm>
            <a:off x="7185875" y="1927278"/>
            <a:ext cx="669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4653007" y="1849717"/>
            <a:ext cx="64500" cy="4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and Memory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75100" y="3023889"/>
            <a:ext cx="81591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</a:t>
            </a:r>
            <a:r>
              <a:rPr lang="en"/>
              <a:t>P</a:t>
            </a:r>
            <a:r>
              <a:rPr lang="en" sz="1800"/>
              <a:t> be the number of stages in a high latency mode between A and N.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must be at least </a:t>
            </a:r>
            <a:r>
              <a:rPr lang="en"/>
              <a:t>P</a:t>
            </a:r>
            <a:r>
              <a:rPr lang="en" sz="1800"/>
              <a:t>+1 buffers to avoid write-after-read hazards.</a:t>
            </a:r>
            <a:endParaRPr sz="1800"/>
          </a:p>
        </p:txBody>
      </p:sp>
      <p:sp>
        <p:nvSpPr>
          <p:cNvPr id="300" name="Google Shape;300;p30"/>
          <p:cNvSpPr/>
          <p:nvPr/>
        </p:nvSpPr>
        <p:spPr>
          <a:xfrm>
            <a:off x="3853125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cxnSp>
        <p:nvCxnSpPr>
          <p:cNvPr id="301" name="Google Shape;301;p30"/>
          <p:cNvCxnSpPr>
            <a:stCxn id="302" idx="0"/>
            <a:endCxn id="300" idx="2"/>
          </p:cNvCxnSpPr>
          <p:nvPr/>
        </p:nvCxnSpPr>
        <p:spPr>
          <a:xfrm>
            <a:off x="3289925" y="2073551"/>
            <a:ext cx="5676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3" name="Google Shape;303;p30"/>
          <p:cNvGrpSpPr/>
          <p:nvPr/>
        </p:nvGrpSpPr>
        <p:grpSpPr>
          <a:xfrm>
            <a:off x="3457190" y="1849591"/>
            <a:ext cx="193525" cy="451356"/>
            <a:chOff x="989750" y="2834075"/>
            <a:chExt cx="162000" cy="340800"/>
          </a:xfrm>
        </p:grpSpPr>
        <p:sp>
          <p:nvSpPr>
            <p:cNvPr id="304" name="Google Shape;304;p30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0"/>
          <p:cNvSpPr/>
          <p:nvPr/>
        </p:nvSpPr>
        <p:spPr>
          <a:xfrm>
            <a:off x="1881915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A</a:t>
            </a:r>
            <a:endParaRPr sz="900"/>
          </a:p>
        </p:txBody>
      </p:sp>
      <p:sp>
        <p:nvSpPr>
          <p:cNvPr id="307" name="Google Shape;307;p30"/>
          <p:cNvSpPr/>
          <p:nvPr/>
        </p:nvSpPr>
        <p:spPr>
          <a:xfrm>
            <a:off x="5834325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Stage N</a:t>
            </a:r>
            <a:endParaRPr sz="900"/>
          </a:p>
        </p:txBody>
      </p:sp>
      <p:cxnSp>
        <p:nvCxnSpPr>
          <p:cNvPr id="308" name="Google Shape;308;p30"/>
          <p:cNvCxnSpPr>
            <a:endCxn id="307" idx="2"/>
          </p:cNvCxnSpPr>
          <p:nvPr/>
        </p:nvCxnSpPr>
        <p:spPr>
          <a:xfrm>
            <a:off x="5271154" y="2073634"/>
            <a:ext cx="5676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9" name="Google Shape;309;p30"/>
          <p:cNvGrpSpPr/>
          <p:nvPr/>
        </p:nvGrpSpPr>
        <p:grpSpPr>
          <a:xfrm>
            <a:off x="5438390" y="1849591"/>
            <a:ext cx="193525" cy="451356"/>
            <a:chOff x="989750" y="2834075"/>
            <a:chExt cx="162000" cy="340800"/>
          </a:xfrm>
        </p:grpSpPr>
        <p:sp>
          <p:nvSpPr>
            <p:cNvPr id="310" name="Google Shape;310;p30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0"/>
          <p:cNvSpPr txBox="1"/>
          <p:nvPr/>
        </p:nvSpPr>
        <p:spPr>
          <a:xfrm>
            <a:off x="1512900" y="4409550"/>
            <a:ext cx="61182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There are ways to reduce the number of framebuffers needed with command deferral, but it gets tricky.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Management: Questions?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1858350" y="4205650"/>
            <a:ext cx="5318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Next Up…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Compositor Scheduler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1301" y="1308315"/>
            <a:ext cx="8229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BeginFrame Source and Observer pattern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Management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Compositor Scheduler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Surfaces and DisplayScheduler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Pipeline: Renderer</a:t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552002" y="1444541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Compositor</a:t>
            </a:r>
            <a:endParaRPr sz="900"/>
          </a:p>
        </p:txBody>
      </p:sp>
      <p:cxnSp>
        <p:nvCxnSpPr>
          <p:cNvPr id="326" name="Google Shape;326;p32"/>
          <p:cNvCxnSpPr>
            <a:stCxn id="325" idx="0"/>
          </p:cNvCxnSpPr>
          <p:nvPr/>
        </p:nvCxnSpPr>
        <p:spPr>
          <a:xfrm>
            <a:off x="6978573" y="2073587"/>
            <a:ext cx="59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27" name="Google Shape;327;p32"/>
          <p:cNvGrpSpPr/>
          <p:nvPr/>
        </p:nvGrpSpPr>
        <p:grpSpPr>
          <a:xfrm>
            <a:off x="7121516" y="1845730"/>
            <a:ext cx="193525" cy="451356"/>
            <a:chOff x="989750" y="2834075"/>
            <a:chExt cx="162000" cy="340800"/>
          </a:xfrm>
        </p:grpSpPr>
        <p:sp>
          <p:nvSpPr>
            <p:cNvPr id="328" name="Google Shape;328;p32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2"/>
          <p:cNvSpPr txBox="1"/>
          <p:nvPr/>
        </p:nvSpPr>
        <p:spPr>
          <a:xfrm>
            <a:off x="6853515" y="14978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Frames</a:t>
            </a:r>
            <a:endParaRPr i="1" sz="800"/>
          </a:p>
        </p:txBody>
      </p:sp>
      <p:sp>
        <p:nvSpPr>
          <p:cNvPr id="332" name="Google Shape;332;p32"/>
          <p:cNvSpPr/>
          <p:nvPr/>
        </p:nvSpPr>
        <p:spPr>
          <a:xfrm>
            <a:off x="3486057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Raster</a:t>
            </a:r>
            <a:endParaRPr sz="900"/>
          </a:p>
        </p:txBody>
      </p:sp>
      <p:cxnSp>
        <p:nvCxnSpPr>
          <p:cNvPr id="333" name="Google Shape;333;p32"/>
          <p:cNvCxnSpPr>
            <a:stCxn id="334" idx="0"/>
            <a:endCxn id="332" idx="2"/>
          </p:cNvCxnSpPr>
          <p:nvPr/>
        </p:nvCxnSpPr>
        <p:spPr>
          <a:xfrm>
            <a:off x="2846657" y="2073551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35" name="Google Shape;335;p32"/>
          <p:cNvGrpSpPr/>
          <p:nvPr/>
        </p:nvGrpSpPr>
        <p:grpSpPr>
          <a:xfrm>
            <a:off x="3013923" y="1849591"/>
            <a:ext cx="193525" cy="451356"/>
            <a:chOff x="989750" y="2834075"/>
            <a:chExt cx="162000" cy="340800"/>
          </a:xfrm>
        </p:grpSpPr>
        <p:sp>
          <p:nvSpPr>
            <p:cNvPr id="336" name="Google Shape;336;p32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2"/>
          <p:cNvSpPr txBox="1"/>
          <p:nvPr/>
        </p:nvSpPr>
        <p:spPr>
          <a:xfrm>
            <a:off x="2727138" y="14774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Pending Trees</a:t>
            </a:r>
            <a:endParaRPr i="1" sz="800"/>
          </a:p>
        </p:txBody>
      </p:sp>
      <p:cxnSp>
        <p:nvCxnSpPr>
          <p:cNvPr id="340" name="Google Shape;340;p32"/>
          <p:cNvCxnSpPr>
            <a:stCxn id="332" idx="0"/>
            <a:endCxn id="325" idx="2"/>
          </p:cNvCxnSpPr>
          <p:nvPr/>
        </p:nvCxnSpPr>
        <p:spPr>
          <a:xfrm flipH="1" rot="10800000">
            <a:off x="4912627" y="2073634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341" name="Google Shape;341;p32"/>
          <p:cNvGrpSpPr/>
          <p:nvPr/>
        </p:nvGrpSpPr>
        <p:grpSpPr>
          <a:xfrm>
            <a:off x="5154972" y="1849591"/>
            <a:ext cx="193525" cy="451356"/>
            <a:chOff x="989750" y="2834075"/>
            <a:chExt cx="162000" cy="340800"/>
          </a:xfrm>
        </p:grpSpPr>
        <p:sp>
          <p:nvSpPr>
            <p:cNvPr id="342" name="Google Shape;342;p32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2"/>
          <p:cNvSpPr txBox="1"/>
          <p:nvPr/>
        </p:nvSpPr>
        <p:spPr>
          <a:xfrm>
            <a:off x="4868188" y="14774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Active Trees</a:t>
            </a:r>
            <a:endParaRPr i="1" sz="800"/>
          </a:p>
        </p:txBody>
      </p:sp>
      <p:sp>
        <p:nvSpPr>
          <p:cNvPr id="334" name="Google Shape;334;p32"/>
          <p:cNvSpPr/>
          <p:nvPr/>
        </p:nvSpPr>
        <p:spPr>
          <a:xfrm>
            <a:off x="1438647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Blink</a:t>
            </a:r>
            <a:endParaRPr sz="900"/>
          </a:p>
        </p:txBody>
      </p:sp>
      <p:sp>
        <p:nvSpPr>
          <p:cNvPr id="346" name="Google Shape;346;p32"/>
          <p:cNvSpPr txBox="1"/>
          <p:nvPr>
            <p:ph idx="1" type="body"/>
          </p:nvPr>
        </p:nvSpPr>
        <p:spPr>
          <a:xfrm>
            <a:off x="375100" y="3111483"/>
            <a:ext cx="8229600" cy="21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platforms limit the size of every queue to 1 frame.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Blink is allowed to run in a high latency mode relative to the Compositor.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recover latency between Blink and Compositor if possible.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Blink is forced into a low latency mode with Raster.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Pipeline: UI</a:t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5552002" y="1444541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Compositor</a:t>
            </a:r>
            <a:endParaRPr sz="900"/>
          </a:p>
        </p:txBody>
      </p:sp>
      <p:cxnSp>
        <p:nvCxnSpPr>
          <p:cNvPr id="353" name="Google Shape;353;p33"/>
          <p:cNvCxnSpPr>
            <a:stCxn id="352" idx="0"/>
          </p:cNvCxnSpPr>
          <p:nvPr/>
        </p:nvCxnSpPr>
        <p:spPr>
          <a:xfrm>
            <a:off x="6978573" y="2073587"/>
            <a:ext cx="59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54" name="Google Shape;354;p33"/>
          <p:cNvGrpSpPr/>
          <p:nvPr/>
        </p:nvGrpSpPr>
        <p:grpSpPr>
          <a:xfrm>
            <a:off x="7121516" y="1845730"/>
            <a:ext cx="193525" cy="451356"/>
            <a:chOff x="989750" y="2834075"/>
            <a:chExt cx="162000" cy="340800"/>
          </a:xfrm>
        </p:grpSpPr>
        <p:sp>
          <p:nvSpPr>
            <p:cNvPr id="355" name="Google Shape;355;p33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3"/>
          <p:cNvSpPr txBox="1"/>
          <p:nvPr/>
        </p:nvSpPr>
        <p:spPr>
          <a:xfrm>
            <a:off x="6853515" y="14978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Frames</a:t>
            </a:r>
            <a:endParaRPr i="1" sz="800"/>
          </a:p>
        </p:txBody>
      </p:sp>
      <p:sp>
        <p:nvSpPr>
          <p:cNvPr id="359" name="Google Shape;359;p33"/>
          <p:cNvSpPr/>
          <p:nvPr/>
        </p:nvSpPr>
        <p:spPr>
          <a:xfrm>
            <a:off x="3486057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Raster</a:t>
            </a:r>
            <a:endParaRPr sz="900"/>
          </a:p>
        </p:txBody>
      </p:sp>
      <p:cxnSp>
        <p:nvCxnSpPr>
          <p:cNvPr id="360" name="Google Shape;360;p33"/>
          <p:cNvCxnSpPr>
            <a:stCxn id="361" idx="0"/>
            <a:endCxn id="359" idx="2"/>
          </p:cNvCxnSpPr>
          <p:nvPr/>
        </p:nvCxnSpPr>
        <p:spPr>
          <a:xfrm>
            <a:off x="2846657" y="2073551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62" name="Google Shape;362;p33"/>
          <p:cNvGrpSpPr/>
          <p:nvPr/>
        </p:nvGrpSpPr>
        <p:grpSpPr>
          <a:xfrm>
            <a:off x="3013923" y="1849591"/>
            <a:ext cx="193525" cy="451356"/>
            <a:chOff x="989750" y="2834075"/>
            <a:chExt cx="162000" cy="340800"/>
          </a:xfrm>
        </p:grpSpPr>
        <p:sp>
          <p:nvSpPr>
            <p:cNvPr id="363" name="Google Shape;363;p33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3"/>
          <p:cNvSpPr txBox="1"/>
          <p:nvPr/>
        </p:nvSpPr>
        <p:spPr>
          <a:xfrm>
            <a:off x="2727138" y="14774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Pending Trees</a:t>
            </a:r>
            <a:endParaRPr i="1" sz="800"/>
          </a:p>
        </p:txBody>
      </p:sp>
      <p:cxnSp>
        <p:nvCxnSpPr>
          <p:cNvPr id="367" name="Google Shape;367;p33"/>
          <p:cNvCxnSpPr>
            <a:stCxn id="359" idx="0"/>
            <a:endCxn id="352" idx="2"/>
          </p:cNvCxnSpPr>
          <p:nvPr/>
        </p:nvCxnSpPr>
        <p:spPr>
          <a:xfrm flipH="1" rot="10800000">
            <a:off x="4912627" y="2073634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368" name="Google Shape;368;p33"/>
          <p:cNvGrpSpPr/>
          <p:nvPr/>
        </p:nvGrpSpPr>
        <p:grpSpPr>
          <a:xfrm>
            <a:off x="5154972" y="1849591"/>
            <a:ext cx="193525" cy="451356"/>
            <a:chOff x="989750" y="2834075"/>
            <a:chExt cx="162000" cy="340800"/>
          </a:xfrm>
        </p:grpSpPr>
        <p:sp>
          <p:nvSpPr>
            <p:cNvPr id="369" name="Google Shape;369;p33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33"/>
          <p:cNvSpPr txBox="1"/>
          <p:nvPr/>
        </p:nvSpPr>
        <p:spPr>
          <a:xfrm>
            <a:off x="4868188" y="14774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Active Trees</a:t>
            </a:r>
            <a:endParaRPr i="1" sz="800"/>
          </a:p>
        </p:txBody>
      </p:sp>
      <p:sp>
        <p:nvSpPr>
          <p:cNvPr id="361" name="Google Shape;361;p33"/>
          <p:cNvSpPr/>
          <p:nvPr/>
        </p:nvSpPr>
        <p:spPr>
          <a:xfrm>
            <a:off x="1438647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UI</a:t>
            </a:r>
            <a:endParaRPr sz="900"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375100" y="3111483"/>
            <a:ext cx="8229600" cy="21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uses cc::Scheduler with SingleThreadProxy (@enne, @weiliangc)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is forced into a low latency mode with Compositor. (weiliangc@)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goes directly to the active tree. (danakj@)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Non-impl-side code path deprecated and removed!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/>
          <p:nvPr/>
        </p:nvSpPr>
        <p:spPr>
          <a:xfrm>
            <a:off x="1031048" y="1301847"/>
            <a:ext cx="7089600" cy="7877400"/>
          </a:xfrm>
          <a:prstGeom prst="arc">
            <a:avLst>
              <a:gd fmla="val 14394618" name="adj1"/>
              <a:gd fmla="val 1800002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34"/>
          <p:cNvSpPr/>
          <p:nvPr/>
        </p:nvSpPr>
        <p:spPr>
          <a:xfrm>
            <a:off x="6394128" y="1365631"/>
            <a:ext cx="2526300" cy="2807100"/>
          </a:xfrm>
          <a:prstGeom prst="arc">
            <a:avLst>
              <a:gd fmla="val 13539190" name="adj1"/>
              <a:gd fmla="val 16173578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5552002" y="1800141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Compositor</a:t>
            </a:r>
            <a:endParaRPr b="0" sz="900"/>
          </a:p>
        </p:txBody>
      </p:sp>
      <p:cxnSp>
        <p:nvCxnSpPr>
          <p:cNvPr id="381" name="Google Shape;381;p34"/>
          <p:cNvCxnSpPr>
            <a:stCxn id="380" idx="0"/>
          </p:cNvCxnSpPr>
          <p:nvPr/>
        </p:nvCxnSpPr>
        <p:spPr>
          <a:xfrm>
            <a:off x="6978573" y="2429187"/>
            <a:ext cx="59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82" name="Google Shape;382;p34"/>
          <p:cNvGrpSpPr/>
          <p:nvPr/>
        </p:nvGrpSpPr>
        <p:grpSpPr>
          <a:xfrm>
            <a:off x="7121516" y="2201330"/>
            <a:ext cx="193525" cy="451356"/>
            <a:chOff x="989750" y="2834075"/>
            <a:chExt cx="162000" cy="340800"/>
          </a:xfrm>
        </p:grpSpPr>
        <p:sp>
          <p:nvSpPr>
            <p:cNvPr id="383" name="Google Shape;383;p3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4"/>
          <p:cNvSpPr txBox="1"/>
          <p:nvPr/>
        </p:nvSpPr>
        <p:spPr>
          <a:xfrm>
            <a:off x="6853515" y="18534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Frames</a:t>
            </a:r>
            <a:endParaRPr i="1" sz="800"/>
          </a:p>
        </p:txBody>
      </p:sp>
      <p:sp>
        <p:nvSpPr>
          <p:cNvPr id="387" name="Google Shape;387;p34"/>
          <p:cNvSpPr/>
          <p:nvPr/>
        </p:nvSpPr>
        <p:spPr>
          <a:xfrm>
            <a:off x="3486057" y="18025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Raster</a:t>
            </a:r>
            <a:endParaRPr sz="900"/>
          </a:p>
        </p:txBody>
      </p:sp>
      <p:cxnSp>
        <p:nvCxnSpPr>
          <p:cNvPr id="388" name="Google Shape;388;p34"/>
          <p:cNvCxnSpPr>
            <a:stCxn id="389" idx="0"/>
            <a:endCxn id="387" idx="2"/>
          </p:cNvCxnSpPr>
          <p:nvPr/>
        </p:nvCxnSpPr>
        <p:spPr>
          <a:xfrm>
            <a:off x="2846657" y="2429151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90" name="Google Shape;390;p34"/>
          <p:cNvGrpSpPr/>
          <p:nvPr/>
        </p:nvGrpSpPr>
        <p:grpSpPr>
          <a:xfrm>
            <a:off x="3013923" y="2205191"/>
            <a:ext cx="193525" cy="451356"/>
            <a:chOff x="989750" y="2834075"/>
            <a:chExt cx="162000" cy="340800"/>
          </a:xfrm>
        </p:grpSpPr>
        <p:sp>
          <p:nvSpPr>
            <p:cNvPr id="391" name="Google Shape;391;p3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4"/>
          <p:cNvSpPr txBox="1"/>
          <p:nvPr/>
        </p:nvSpPr>
        <p:spPr>
          <a:xfrm>
            <a:off x="2727138" y="18330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Pending Trees</a:t>
            </a:r>
            <a:endParaRPr i="1" sz="800"/>
          </a:p>
        </p:txBody>
      </p:sp>
      <p:cxnSp>
        <p:nvCxnSpPr>
          <p:cNvPr id="395" name="Google Shape;395;p34"/>
          <p:cNvCxnSpPr>
            <a:stCxn id="387" idx="0"/>
            <a:endCxn id="380" idx="2"/>
          </p:cNvCxnSpPr>
          <p:nvPr/>
        </p:nvCxnSpPr>
        <p:spPr>
          <a:xfrm flipH="1" rot="10800000">
            <a:off x="4912627" y="2429234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396" name="Google Shape;396;p34"/>
          <p:cNvGrpSpPr/>
          <p:nvPr/>
        </p:nvGrpSpPr>
        <p:grpSpPr>
          <a:xfrm>
            <a:off x="5154972" y="2205191"/>
            <a:ext cx="193525" cy="451356"/>
            <a:chOff x="989750" y="2834075"/>
            <a:chExt cx="162000" cy="340800"/>
          </a:xfrm>
        </p:grpSpPr>
        <p:sp>
          <p:nvSpPr>
            <p:cNvPr id="397" name="Google Shape;397;p34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4"/>
          <p:cNvSpPr txBox="1"/>
          <p:nvPr/>
        </p:nvSpPr>
        <p:spPr>
          <a:xfrm>
            <a:off x="4868188" y="18330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Active Trees</a:t>
            </a:r>
            <a:endParaRPr i="1" sz="800"/>
          </a:p>
        </p:txBody>
      </p:sp>
      <p:sp>
        <p:nvSpPr>
          <p:cNvPr id="389" name="Google Shape;389;p34"/>
          <p:cNvSpPr/>
          <p:nvPr/>
        </p:nvSpPr>
        <p:spPr>
          <a:xfrm>
            <a:off x="1438647" y="18449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Blink</a:t>
            </a:r>
            <a:endParaRPr sz="900"/>
          </a:p>
        </p:txBody>
      </p:sp>
      <p:sp>
        <p:nvSpPr>
          <p:cNvPr id="401" name="Google Shape;401;p34"/>
          <p:cNvSpPr txBox="1"/>
          <p:nvPr/>
        </p:nvSpPr>
        <p:spPr>
          <a:xfrm>
            <a:off x="7246675" y="1006781"/>
            <a:ext cx="952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Input + BeginFrame</a:t>
            </a:r>
            <a:endParaRPr i="1" sz="800"/>
          </a:p>
        </p:txBody>
      </p:sp>
      <p:sp>
        <p:nvSpPr>
          <p:cNvPr id="402" name="Google Shape;402;p34"/>
          <p:cNvSpPr txBox="1"/>
          <p:nvPr/>
        </p:nvSpPr>
        <p:spPr>
          <a:xfrm>
            <a:off x="3882310" y="941964"/>
            <a:ext cx="142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Forwarded Input + BeginFrame</a:t>
            </a:r>
            <a:endParaRPr i="1" sz="800"/>
          </a:p>
        </p:txBody>
      </p:sp>
      <p:sp>
        <p:nvSpPr>
          <p:cNvPr id="403" name="Google Shape;403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 + Input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75100" y="3277000"/>
            <a:ext cx="83505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BeginFrame messages effectively split user input into vsync intervals.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latency modes introduce synchronization issues when input causes side effects in both Blink and the Compositor.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Solutions: Best effort vs. Sync Scroll vs. CompositorWorker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Deadline</a:t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5552002" y="1444541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Compositor</a:t>
            </a:r>
            <a:endParaRPr sz="900"/>
          </a:p>
        </p:txBody>
      </p:sp>
      <p:cxnSp>
        <p:nvCxnSpPr>
          <p:cNvPr id="411" name="Google Shape;411;p35"/>
          <p:cNvCxnSpPr>
            <a:stCxn id="410" idx="0"/>
          </p:cNvCxnSpPr>
          <p:nvPr/>
        </p:nvCxnSpPr>
        <p:spPr>
          <a:xfrm>
            <a:off x="6978573" y="2073587"/>
            <a:ext cx="59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12" name="Google Shape;412;p35"/>
          <p:cNvGrpSpPr/>
          <p:nvPr/>
        </p:nvGrpSpPr>
        <p:grpSpPr>
          <a:xfrm>
            <a:off x="7121516" y="1845730"/>
            <a:ext cx="193525" cy="451356"/>
            <a:chOff x="989750" y="2834075"/>
            <a:chExt cx="162000" cy="340800"/>
          </a:xfrm>
        </p:grpSpPr>
        <p:sp>
          <p:nvSpPr>
            <p:cNvPr id="413" name="Google Shape;413;p35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5"/>
          <p:cNvSpPr txBox="1"/>
          <p:nvPr/>
        </p:nvSpPr>
        <p:spPr>
          <a:xfrm>
            <a:off x="6853515" y="14978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Frames</a:t>
            </a:r>
            <a:endParaRPr i="1" sz="800"/>
          </a:p>
        </p:txBody>
      </p:sp>
      <p:sp>
        <p:nvSpPr>
          <p:cNvPr id="417" name="Google Shape;417;p35"/>
          <p:cNvSpPr/>
          <p:nvPr/>
        </p:nvSpPr>
        <p:spPr>
          <a:xfrm>
            <a:off x="3486057" y="14469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Raster</a:t>
            </a:r>
            <a:endParaRPr sz="900"/>
          </a:p>
        </p:txBody>
      </p:sp>
      <p:cxnSp>
        <p:nvCxnSpPr>
          <p:cNvPr id="418" name="Google Shape;418;p35"/>
          <p:cNvCxnSpPr>
            <a:stCxn id="419" idx="0"/>
            <a:endCxn id="417" idx="2"/>
          </p:cNvCxnSpPr>
          <p:nvPr/>
        </p:nvCxnSpPr>
        <p:spPr>
          <a:xfrm>
            <a:off x="2846657" y="2073551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20" name="Google Shape;420;p35"/>
          <p:cNvGrpSpPr/>
          <p:nvPr/>
        </p:nvGrpSpPr>
        <p:grpSpPr>
          <a:xfrm>
            <a:off x="3013923" y="1849591"/>
            <a:ext cx="193525" cy="451356"/>
            <a:chOff x="989750" y="2834075"/>
            <a:chExt cx="162000" cy="340800"/>
          </a:xfrm>
        </p:grpSpPr>
        <p:sp>
          <p:nvSpPr>
            <p:cNvPr id="421" name="Google Shape;421;p35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5"/>
          <p:cNvSpPr txBox="1"/>
          <p:nvPr/>
        </p:nvSpPr>
        <p:spPr>
          <a:xfrm>
            <a:off x="2727138" y="14774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Pending Trees</a:t>
            </a:r>
            <a:endParaRPr i="1" sz="800"/>
          </a:p>
        </p:txBody>
      </p:sp>
      <p:cxnSp>
        <p:nvCxnSpPr>
          <p:cNvPr id="425" name="Google Shape;425;p35"/>
          <p:cNvCxnSpPr>
            <a:stCxn id="417" idx="0"/>
            <a:endCxn id="410" idx="2"/>
          </p:cNvCxnSpPr>
          <p:nvPr/>
        </p:nvCxnSpPr>
        <p:spPr>
          <a:xfrm flipH="1" rot="10800000">
            <a:off x="4912627" y="2073634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426" name="Google Shape;426;p35"/>
          <p:cNvGrpSpPr/>
          <p:nvPr/>
        </p:nvGrpSpPr>
        <p:grpSpPr>
          <a:xfrm>
            <a:off x="5154972" y="1849591"/>
            <a:ext cx="193525" cy="451356"/>
            <a:chOff x="989750" y="2834075"/>
            <a:chExt cx="162000" cy="340800"/>
          </a:xfrm>
        </p:grpSpPr>
        <p:sp>
          <p:nvSpPr>
            <p:cNvPr id="427" name="Google Shape;427;p35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5"/>
          <p:cNvSpPr txBox="1"/>
          <p:nvPr/>
        </p:nvSpPr>
        <p:spPr>
          <a:xfrm>
            <a:off x="4868188" y="1477452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Active Trees</a:t>
            </a:r>
            <a:endParaRPr i="1" sz="800"/>
          </a:p>
        </p:txBody>
      </p:sp>
      <p:sp>
        <p:nvSpPr>
          <p:cNvPr id="419" name="Google Shape;419;p35"/>
          <p:cNvSpPr/>
          <p:nvPr/>
        </p:nvSpPr>
        <p:spPr>
          <a:xfrm>
            <a:off x="1438647" y="1489379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Bilnk/UI</a:t>
            </a:r>
            <a:endParaRPr sz="900"/>
          </a:p>
        </p:txBody>
      </p:sp>
      <p:sp>
        <p:nvSpPr>
          <p:cNvPr id="431" name="Google Shape;431;p35"/>
          <p:cNvSpPr txBox="1"/>
          <p:nvPr>
            <p:ph idx="1" type="body"/>
          </p:nvPr>
        </p:nvSpPr>
        <p:spPr>
          <a:xfrm>
            <a:off x="375100" y="2756825"/>
            <a:ext cx="82296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Compositor has a </a:t>
            </a:r>
            <a:r>
              <a:rPr b="1" lang="en" sz="1800"/>
              <a:t>deadline</a:t>
            </a:r>
            <a:r>
              <a:rPr lang="en" sz="1800"/>
              <a:t> to decide when to give up on raster, which is: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Immediate if we are prioritizing Compositor latency.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whole frame away if the Compositor is idle.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fractional frame away if we are trying to be balanced. (skyostil@)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None for WebView. (sunnyps@)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Tied to NotifyReadyToDraw for the UI. (weiliangc@)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deadline is </a:t>
            </a:r>
            <a:r>
              <a:rPr b="1" lang="en" sz="1800"/>
              <a:t>triggered early</a:t>
            </a:r>
            <a:r>
              <a:rPr lang="en" sz="1800"/>
              <a:t> once Rasterization completes.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adjusted deadline is forwarded to the Blink scheduler</a:t>
            </a:r>
            <a:r>
              <a:rPr lang="en" sz="1800"/>
              <a:t>.</a:t>
            </a:r>
            <a:endParaRPr sz="1800"/>
          </a:p>
        </p:txBody>
      </p:sp>
      <p:cxnSp>
        <p:nvCxnSpPr>
          <p:cNvPr id="432" name="Google Shape;432;p35"/>
          <p:cNvCxnSpPr/>
          <p:nvPr/>
        </p:nvCxnSpPr>
        <p:spPr>
          <a:xfrm flipH="1" rot="10800000">
            <a:off x="6281800" y="795728"/>
            <a:ext cx="1500" cy="7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433" name="Google Shape;433;p35"/>
          <p:cNvSpPr txBox="1"/>
          <p:nvPr/>
        </p:nvSpPr>
        <p:spPr>
          <a:xfrm rot="5400000">
            <a:off x="5904875" y="881083"/>
            <a:ext cx="761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Deadline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(Draw)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cc::Scheduler</a:t>
            </a:r>
            <a:endParaRPr/>
          </a:p>
        </p:txBody>
      </p:sp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457200" y="1232125"/>
            <a:ext cx="80463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Renderer and UI both have a cc::Scheduler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cc::Scheduler deals with time (the analog bits).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cc::SchedulerStateMachine deals with state, flags, and counters (the digital bits).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to control: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SendBeginMainFrame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PrepareTiles - Interface to TileManager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ActivateSyncTree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DrawAndSwap / InvalidateOutputSurface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BeginOutputSurfaceCreation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See Should&lt;Action&gt; in code for when action will be triggered.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 CompositorTimingHistory</a:t>
            </a:r>
            <a:endParaRPr/>
          </a:p>
        </p:txBody>
      </p:sp>
      <p:sp>
        <p:nvSpPr>
          <p:cNvPr id="445" name="Google Shape;445;p37"/>
          <p:cNvSpPr txBox="1"/>
          <p:nvPr>
            <p:ph idx="1" type="body"/>
          </p:nvPr>
        </p:nvSpPr>
        <p:spPr>
          <a:xfrm>
            <a:off x="375100" y="2892025"/>
            <a:ext cx="82296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data is used to make runtime latency recovery decisions.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Activate can be slow, likely due to blocking on the GPU service.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cc::Scheduler currently calls PrepareTiles once per frame.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TileManager responds with NotifyReadyToDraw and NotifyReadyToActivate.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Raster priorities would be more up to date if we could call it 2x or 3x per frame.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NotifyReadyToDraw isn’t reliable which results in checkerboard.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Fallback to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PrepareTiles 2x per frame after first checkerboard</a:t>
            </a:r>
            <a:r>
              <a:rPr lang="en"/>
              <a:t> currently tabled.</a:t>
            </a:r>
            <a:endParaRPr/>
          </a:p>
        </p:txBody>
      </p:sp>
      <p:graphicFrame>
        <p:nvGraphicFramePr>
          <p:cNvPr id="446" name="Google Shape;446;p37"/>
          <p:cNvGraphicFramePr/>
          <p:nvPr/>
        </p:nvGraphicFramePr>
        <p:xfrm>
          <a:off x="1840400" y="1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{EDCAD558-F1E4-4068-B7EC-2F41EC82CDE5}</a:tableStyleId>
              </a:tblPr>
              <a:tblGrid>
                <a:gridCol w="2691700"/>
                <a:gridCol w="921250"/>
                <a:gridCol w="921250"/>
                <a:gridCol w="921250"/>
              </a:tblGrid>
              <a:tr h="21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UMAs 9/28 : Android</a:t>
                      </a:r>
                      <a:endParaRPr b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50%</a:t>
                      </a:r>
                      <a:endParaRPr b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90%</a:t>
                      </a:r>
                      <a:endParaRPr b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99%</a:t>
                      </a:r>
                      <a:endParaRPr b="1" sz="1200"/>
                    </a:p>
                  </a:txBody>
                  <a:tcPr marT="19050" marB="19050" marR="28575" marL="28575" anchor="b"/>
                </a:tc>
              </a:tr>
              <a:tr h="21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BeginMainFrameToCommit</a:t>
                      </a:r>
                      <a:endParaRPr i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4.28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20.33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184.86 ms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21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PrepareTiles</a:t>
                      </a:r>
                      <a:endParaRPr i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0.61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2.90 ms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</a:tr>
              <a:tr h="21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/>
                        <a:t>CommitToReadyToActivate</a:t>
                      </a:r>
                      <a:endParaRPr i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1.96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23.15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184.86 ms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21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Activate</a:t>
                      </a:r>
                      <a:endParaRPr i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2.90 ms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</a:tr>
              <a:tr h="21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Draw</a:t>
                      </a:r>
                      <a:endParaRPr i="1"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1.17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2.90 ms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9.33 ms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Scheduler: Questions?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858350" y="4205650"/>
            <a:ext cx="5318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Next Up…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Surfaces and DisplayScheduler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Surfaces (BS)</a:t>
            </a:r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375100" y="3513845"/>
            <a:ext cx="8229600" cy="17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 </a:t>
            </a:r>
            <a:r>
              <a:rPr lang="en"/>
              <a:t>Main operates in a low latency mode with UI Raster.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Renderer case is handled well and triggers UI immediately.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Multiple Renderer case </a:t>
            </a:r>
            <a:r>
              <a:rPr lang="en"/>
              <a:t>not</a:t>
            </a:r>
            <a:r>
              <a:rPr lang="en" sz="1800"/>
              <a:t> handled well.</a:t>
            </a:r>
            <a:endParaRPr sz="1800"/>
          </a:p>
        </p:txBody>
      </p:sp>
      <p:cxnSp>
        <p:nvCxnSpPr>
          <p:cNvPr id="459" name="Google Shape;459;p39"/>
          <p:cNvCxnSpPr/>
          <p:nvPr/>
        </p:nvCxnSpPr>
        <p:spPr>
          <a:xfrm>
            <a:off x="1705500" y="2665667"/>
            <a:ext cx="127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" name="Google Shape;460;p39"/>
          <p:cNvCxnSpPr/>
          <p:nvPr/>
        </p:nvCxnSpPr>
        <p:spPr>
          <a:xfrm>
            <a:off x="1675619" y="1760083"/>
            <a:ext cx="124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1" name="Google Shape;461;p39"/>
          <p:cNvSpPr/>
          <p:nvPr/>
        </p:nvSpPr>
        <p:spPr>
          <a:xfrm>
            <a:off x="6835328" y="1597351"/>
            <a:ext cx="1409076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UI</a:t>
            </a:r>
            <a:r>
              <a:rPr b="0" lang="en" sz="900"/>
              <a:t> Compositor</a:t>
            </a:r>
            <a:endParaRPr b="0" sz="900"/>
          </a:p>
        </p:txBody>
      </p:sp>
      <p:sp>
        <p:nvSpPr>
          <p:cNvPr id="462" name="Google Shape;462;p39"/>
          <p:cNvSpPr/>
          <p:nvPr/>
        </p:nvSpPr>
        <p:spPr>
          <a:xfrm>
            <a:off x="899596" y="121570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Renderer</a:t>
            </a:r>
            <a:r>
              <a:rPr lang="en" sz="900"/>
              <a:t> 1</a:t>
            </a:r>
            <a:endParaRPr sz="900"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2469110" y="1532230"/>
            <a:ext cx="193525" cy="451356"/>
            <a:chOff x="989750" y="2834075"/>
            <a:chExt cx="162000" cy="340800"/>
          </a:xfrm>
        </p:grpSpPr>
        <p:sp>
          <p:nvSpPr>
            <p:cNvPr id="464" name="Google Shape;464;p39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9"/>
          <p:cNvSpPr txBox="1"/>
          <p:nvPr/>
        </p:nvSpPr>
        <p:spPr>
          <a:xfrm>
            <a:off x="2201108" y="11843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Renderer Frames</a:t>
            </a:r>
            <a:endParaRPr i="1" sz="800"/>
          </a:p>
        </p:txBody>
      </p:sp>
      <p:sp>
        <p:nvSpPr>
          <p:cNvPr id="468" name="Google Shape;468;p39"/>
          <p:cNvSpPr/>
          <p:nvPr/>
        </p:nvSpPr>
        <p:spPr>
          <a:xfrm>
            <a:off x="4738869" y="1556822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UI Raster</a:t>
            </a:r>
            <a:endParaRPr sz="900"/>
          </a:p>
        </p:txBody>
      </p:sp>
      <p:cxnSp>
        <p:nvCxnSpPr>
          <p:cNvPr id="469" name="Google Shape;469;p39"/>
          <p:cNvCxnSpPr>
            <a:stCxn id="470" idx="0"/>
            <a:endCxn id="468" idx="2"/>
          </p:cNvCxnSpPr>
          <p:nvPr/>
        </p:nvCxnSpPr>
        <p:spPr>
          <a:xfrm>
            <a:off x="4099469" y="2183384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71" name="Google Shape;471;p39"/>
          <p:cNvGrpSpPr/>
          <p:nvPr/>
        </p:nvGrpSpPr>
        <p:grpSpPr>
          <a:xfrm>
            <a:off x="4266733" y="1959424"/>
            <a:ext cx="193525" cy="451356"/>
            <a:chOff x="989750" y="2834075"/>
            <a:chExt cx="162000" cy="340800"/>
          </a:xfrm>
        </p:grpSpPr>
        <p:sp>
          <p:nvSpPr>
            <p:cNvPr id="472" name="Google Shape;472;p39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 txBox="1"/>
          <p:nvPr/>
        </p:nvSpPr>
        <p:spPr>
          <a:xfrm>
            <a:off x="3979949" y="1587285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Pending Trees</a:t>
            </a:r>
            <a:endParaRPr i="1" sz="800"/>
          </a:p>
        </p:txBody>
      </p:sp>
      <p:cxnSp>
        <p:nvCxnSpPr>
          <p:cNvPr id="476" name="Google Shape;476;p39"/>
          <p:cNvCxnSpPr>
            <a:stCxn id="468" idx="0"/>
            <a:endCxn id="461" idx="2"/>
          </p:cNvCxnSpPr>
          <p:nvPr/>
        </p:nvCxnSpPr>
        <p:spPr>
          <a:xfrm flipH="1" rot="10800000">
            <a:off x="6165439" y="2181668"/>
            <a:ext cx="6744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477" name="Google Shape;477;p39"/>
          <p:cNvGrpSpPr/>
          <p:nvPr/>
        </p:nvGrpSpPr>
        <p:grpSpPr>
          <a:xfrm>
            <a:off x="6407783" y="1959424"/>
            <a:ext cx="193525" cy="451356"/>
            <a:chOff x="989750" y="2834075"/>
            <a:chExt cx="162000" cy="340800"/>
          </a:xfrm>
        </p:grpSpPr>
        <p:sp>
          <p:nvSpPr>
            <p:cNvPr id="478" name="Google Shape;478;p39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9"/>
          <p:cNvSpPr txBox="1"/>
          <p:nvPr/>
        </p:nvSpPr>
        <p:spPr>
          <a:xfrm>
            <a:off x="6120998" y="1587285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Active Trees</a:t>
            </a:r>
            <a:endParaRPr i="1" sz="800"/>
          </a:p>
        </p:txBody>
      </p:sp>
      <p:sp>
        <p:nvSpPr>
          <p:cNvPr id="470" name="Google Shape;470;p39"/>
          <p:cNvSpPr/>
          <p:nvPr/>
        </p:nvSpPr>
        <p:spPr>
          <a:xfrm>
            <a:off x="2691459" y="1599213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UI </a:t>
            </a:r>
            <a:r>
              <a:rPr b="0" lang="en" sz="900"/>
              <a:t>Main</a:t>
            </a:r>
            <a:endParaRPr b="0" sz="900"/>
          </a:p>
        </p:txBody>
      </p:sp>
      <p:sp>
        <p:nvSpPr>
          <p:cNvPr id="482" name="Google Shape;482;p39"/>
          <p:cNvSpPr/>
          <p:nvPr/>
        </p:nvSpPr>
        <p:spPr>
          <a:xfrm>
            <a:off x="899596" y="1951965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Renderer</a:t>
            </a:r>
            <a:r>
              <a:rPr lang="en" sz="900"/>
              <a:t> N</a:t>
            </a:r>
            <a:endParaRPr sz="900"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2469110" y="2437821"/>
            <a:ext cx="193525" cy="451356"/>
            <a:chOff x="989750" y="2834075"/>
            <a:chExt cx="162000" cy="340800"/>
          </a:xfrm>
        </p:grpSpPr>
        <p:sp>
          <p:nvSpPr>
            <p:cNvPr id="484" name="Google Shape;484;p39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9"/>
          <p:cNvSpPr txBox="1"/>
          <p:nvPr/>
        </p:nvSpPr>
        <p:spPr>
          <a:xfrm>
            <a:off x="2201108" y="2936560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Renderer Frames</a:t>
            </a:r>
            <a:endParaRPr i="1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/>
          <p:nvPr/>
        </p:nvSpPr>
        <p:spPr>
          <a:xfrm>
            <a:off x="2911800" y="258730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Display + Display Scheduler</a:t>
            </a:r>
            <a:endParaRPr sz="900"/>
          </a:p>
        </p:txBody>
      </p:sp>
      <p:sp>
        <p:nvSpPr>
          <p:cNvPr id="493" name="Google Shape;493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Surfaces (Awesome!)</a:t>
            </a:r>
            <a:endParaRPr/>
          </a:p>
        </p:txBody>
      </p:sp>
      <p:sp>
        <p:nvSpPr>
          <p:cNvPr id="494" name="Google Shape;494;p40"/>
          <p:cNvSpPr txBox="1"/>
          <p:nvPr>
            <p:ph idx="1" type="body"/>
          </p:nvPr>
        </p:nvSpPr>
        <p:spPr>
          <a:xfrm>
            <a:off x="4671200" y="1184307"/>
            <a:ext cx="39336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Renderers and UI update asynchronously.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UI out of the critical path so the deadline can be more aggressive.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 can be triggered early once all active clients have queued a frame.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windows per Display on CrOS.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features: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embeddings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Frame synchronization</a:t>
            </a:r>
            <a:endParaRPr/>
          </a:p>
        </p:txBody>
      </p:sp>
      <p:cxnSp>
        <p:nvCxnSpPr>
          <p:cNvPr id="495" name="Google Shape;495;p40"/>
          <p:cNvCxnSpPr/>
          <p:nvPr/>
        </p:nvCxnSpPr>
        <p:spPr>
          <a:xfrm>
            <a:off x="2326166" y="2149554"/>
            <a:ext cx="1084200" cy="5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6" name="Google Shape;496;p40"/>
          <p:cNvSpPr/>
          <p:nvPr/>
        </p:nvSpPr>
        <p:spPr>
          <a:xfrm>
            <a:off x="899596" y="152050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Renderer</a:t>
            </a:r>
            <a:r>
              <a:rPr lang="en" sz="900"/>
              <a:t> 1</a:t>
            </a:r>
            <a:endParaRPr sz="900"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2469110" y="2065630"/>
            <a:ext cx="193525" cy="451356"/>
            <a:chOff x="989750" y="2834075"/>
            <a:chExt cx="162000" cy="340800"/>
          </a:xfrm>
        </p:grpSpPr>
        <p:sp>
          <p:nvSpPr>
            <p:cNvPr id="498" name="Google Shape;498;p40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40"/>
          <p:cNvSpPr txBox="1"/>
          <p:nvPr/>
        </p:nvSpPr>
        <p:spPr>
          <a:xfrm>
            <a:off x="2201108" y="17177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Renderer Frames</a:t>
            </a:r>
            <a:endParaRPr i="1" sz="800"/>
          </a:p>
        </p:txBody>
      </p:sp>
      <p:cxnSp>
        <p:nvCxnSpPr>
          <p:cNvPr id="502" name="Google Shape;502;p40"/>
          <p:cNvCxnSpPr/>
          <p:nvPr/>
        </p:nvCxnSpPr>
        <p:spPr>
          <a:xfrm>
            <a:off x="1675619" y="3207883"/>
            <a:ext cx="124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3" name="Google Shape;503;p40"/>
          <p:cNvSpPr/>
          <p:nvPr/>
        </p:nvSpPr>
        <p:spPr>
          <a:xfrm>
            <a:off x="899596" y="258730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Renderer</a:t>
            </a:r>
            <a:r>
              <a:rPr lang="en" sz="900"/>
              <a:t> N / OOPIF</a:t>
            </a:r>
            <a:endParaRPr sz="900"/>
          </a:p>
        </p:txBody>
      </p:sp>
      <p:grpSp>
        <p:nvGrpSpPr>
          <p:cNvPr id="504" name="Google Shape;504;p40"/>
          <p:cNvGrpSpPr/>
          <p:nvPr/>
        </p:nvGrpSpPr>
        <p:grpSpPr>
          <a:xfrm>
            <a:off x="2469110" y="2980030"/>
            <a:ext cx="193525" cy="451356"/>
            <a:chOff x="989750" y="2834075"/>
            <a:chExt cx="162000" cy="340800"/>
          </a:xfrm>
        </p:grpSpPr>
        <p:sp>
          <p:nvSpPr>
            <p:cNvPr id="505" name="Google Shape;505;p40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0"/>
          <p:cNvSpPr txBox="1"/>
          <p:nvPr/>
        </p:nvSpPr>
        <p:spPr>
          <a:xfrm>
            <a:off x="2201108" y="27083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Frames</a:t>
            </a:r>
            <a:endParaRPr i="1" sz="800"/>
          </a:p>
        </p:txBody>
      </p:sp>
      <p:cxnSp>
        <p:nvCxnSpPr>
          <p:cNvPr id="509" name="Google Shape;509;p40"/>
          <p:cNvCxnSpPr>
            <a:stCxn id="510" idx="0"/>
          </p:cNvCxnSpPr>
          <p:nvPr/>
        </p:nvCxnSpPr>
        <p:spPr>
          <a:xfrm flipH="1" rot="10800000">
            <a:off x="2326166" y="3774654"/>
            <a:ext cx="950100" cy="50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" name="Google Shape;510;p40"/>
          <p:cNvSpPr/>
          <p:nvPr/>
        </p:nvSpPr>
        <p:spPr>
          <a:xfrm>
            <a:off x="899596" y="365410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UI</a:t>
            </a:r>
            <a:endParaRPr sz="900"/>
          </a:p>
        </p:txBody>
      </p:sp>
      <p:grpSp>
        <p:nvGrpSpPr>
          <p:cNvPr id="511" name="Google Shape;511;p40"/>
          <p:cNvGrpSpPr/>
          <p:nvPr/>
        </p:nvGrpSpPr>
        <p:grpSpPr>
          <a:xfrm>
            <a:off x="2469110" y="3894430"/>
            <a:ext cx="193525" cy="451356"/>
            <a:chOff x="989750" y="2834075"/>
            <a:chExt cx="162000" cy="340800"/>
          </a:xfrm>
        </p:grpSpPr>
        <p:sp>
          <p:nvSpPr>
            <p:cNvPr id="512" name="Google Shape;512;p40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40"/>
          <p:cNvSpPr txBox="1"/>
          <p:nvPr/>
        </p:nvSpPr>
        <p:spPr>
          <a:xfrm>
            <a:off x="2201108" y="3546503"/>
            <a:ext cx="747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UI</a:t>
            </a:r>
            <a:endParaRPr i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Frames</a:t>
            </a:r>
            <a:endParaRPr i="1"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Surfaces Limitations</a:t>
            </a:r>
            <a:endParaRPr/>
          </a:p>
        </p:txBody>
      </p:sp>
      <p:sp>
        <p:nvSpPr>
          <p:cNvPr id="521" name="Google Shape;521;p41"/>
          <p:cNvSpPr txBox="1"/>
          <p:nvPr>
            <p:ph idx="1" type="body"/>
          </p:nvPr>
        </p:nvSpPr>
        <p:spPr>
          <a:xfrm>
            <a:off x="375100" y="1292582"/>
            <a:ext cx="8229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save memory, UI holds a write lock on raster resources that prevents the DisplayScheduler from acquiring a read lock to draw.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Browser-only updates have a little more overhead.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incoming frames per Surface not supported.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Multiple Displays multiplexed on single UI thread.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75100" y="2970700"/>
            <a:ext cx="82296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BeginFrame marks the start of a frame for a given pipeline stage.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Observer calls SetNeedsBeginFrames on the Source to indicate whether it is active or not.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The Source triggers the BeginFrame and the Observer responds with an Update or Abort.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cxnSp>
        <p:nvCxnSpPr>
          <p:cNvPr id="70" name="Google Shape;70;p15"/>
          <p:cNvCxnSpPr>
            <a:stCxn id="69" idx="1"/>
            <a:endCxn id="68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5"/>
          <p:cNvSpPr txBox="1"/>
          <p:nvPr/>
        </p:nvSpPr>
        <p:spPr>
          <a:xfrm>
            <a:off x="3561688" y="11251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SetNeedsBeginFrames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Update/Abort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5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DisplayScheduler</a:t>
            </a:r>
            <a:endParaRPr/>
          </a:p>
        </p:txBody>
      </p:sp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375100" y="1292582"/>
            <a:ext cx="8229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Current version: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Consumes Renderer + UI updates simultaneously.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Recovers Renderer latency if swap ack takes a long time to return.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enable Surfaces on Android.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Upcoming version to have an explicit request/response.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help avoid unnecessary waiting and unnecessary latency recovery.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opportunities for OOPIFs and Doghouse.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from OS could help avoid blocking, triple buffering, and high latency modes.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160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Resize</a:t>
            </a:r>
            <a:r>
              <a:rPr lang="en"/>
              <a:t> could be handled better.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Begin Frame</a:t>
            </a:r>
            <a:endParaRPr/>
          </a:p>
        </p:txBody>
      </p:sp>
      <p:sp>
        <p:nvSpPr>
          <p:cNvPr id="533" name="Google Shape;533;p43"/>
          <p:cNvSpPr txBox="1"/>
          <p:nvPr>
            <p:ph idx="1" type="body"/>
          </p:nvPr>
        </p:nvSpPr>
        <p:spPr>
          <a:xfrm>
            <a:off x="375100" y="1292582"/>
            <a:ext cx="8229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Display does a Surface belong to?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tree of RWHVs?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Pro: Hierarchy defined before first frame is even submitted.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Con: Hierarchy defined very far from where it’s needed.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Con: Hierarchy is too rigid. A Surface can belong to multiple Displays.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tree of Surfaces?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Pro: Will be easy in the future to change policy.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Con: Hierarchy not defined until parent has submitted a frame.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Decision: Use Surface hierarchy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first few undefined frames use an “Orphaned” BeginFrameSource.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If we really need to, we can augment with the tree of RWHVs.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Surfaces and DisplayScheduler: Questions?</a:t>
            </a:r>
            <a:endParaRPr/>
          </a:p>
        </p:txBody>
      </p:sp>
      <p:sp>
        <p:nvSpPr>
          <p:cNvPr id="539" name="Google Shape;539;p44"/>
          <p:cNvSpPr txBox="1"/>
          <p:nvPr>
            <p:ph idx="1" type="body"/>
          </p:nvPr>
        </p:nvSpPr>
        <p:spPr>
          <a:xfrm>
            <a:off x="451300" y="1305350"/>
            <a:ext cx="82296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</a:t>
            </a:r>
            <a:r>
              <a:rPr lang="en" u="sng">
                <a:solidFill>
                  <a:schemeClr val="hlink"/>
                </a:solidFill>
                <a:hlinkClick r:id="rId3"/>
              </a:rPr>
              <a:t>Surfaces design doc</a:t>
            </a:r>
            <a:r>
              <a:rPr lang="en"/>
              <a:t>. (jamesr@)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Surfaces sequence</a:t>
            </a:r>
            <a:r>
              <a:rPr lang="en"/>
              <a:t> numbers. (jamesr@ and jbauman@)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status</a:t>
            </a:r>
            <a:r>
              <a:rPr lang="en"/>
              <a:t> of Surfaces. (jbauman@)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</a:t>
            </a:r>
            <a:r>
              <a:rPr lang="en" u="sng">
                <a:solidFill>
                  <a:schemeClr val="hlink"/>
                </a:solidFill>
                <a:hlinkClick r:id="rId6"/>
              </a:rPr>
              <a:t>class/flow diagram</a:t>
            </a:r>
            <a:r>
              <a:rPr lang="en"/>
              <a:t> of Surfaces. (brianderson@)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DisplayScheduler Phase II </a:t>
            </a:r>
            <a:r>
              <a:rPr lang="en" u="sng">
                <a:solidFill>
                  <a:schemeClr val="hlink"/>
                </a:solidFill>
                <a:hlinkClick r:id="rId7"/>
              </a:rPr>
              <a:t>design doc</a:t>
            </a:r>
            <a:r>
              <a:rPr lang="en"/>
              <a:t>. (tansell@)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45" name="Google Shape;545;p45"/>
          <p:cNvSpPr txBox="1"/>
          <p:nvPr>
            <p:ph idx="4294967295" type="body"/>
          </p:nvPr>
        </p:nvSpPr>
        <p:spPr>
          <a:xfrm>
            <a:off x="375100" y="1079725"/>
            <a:ext cx="41205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BeginFrame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Blink, Animations, Video, WebView, Renderer.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Management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Latency, Throughput, Smoothness, Synchronization, Memory.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 recovery.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Compositor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Deadline: Immediate, next frame, estimated, ready to draw, none, early.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Blink | Raster | Composite latency limitations.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Input synchronization: best effort, sync scroll, CompositorWorker.</a:t>
            </a:r>
            <a:endParaRPr/>
          </a:p>
        </p:txBody>
      </p:sp>
      <p:sp>
        <p:nvSpPr>
          <p:cNvPr id="546" name="Google Shape;546;p45"/>
          <p:cNvSpPr txBox="1"/>
          <p:nvPr>
            <p:ph idx="4294967295" type="body"/>
          </p:nvPr>
        </p:nvSpPr>
        <p:spPr>
          <a:xfrm>
            <a:off x="4413700" y="1079725"/>
            <a:ext cx="41205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Compositor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Animate, SendBeginMainFrame, Commit, PrepareTiles, ActivateSyncTree, DrawAndSwap, InvalidateOutputSurface, BeginOutputSurfaceCreation.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Surfaces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UI out of critical path.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UI, Renderers, OOPIF async.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DisplayScheduler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Unified BeginFrame.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OOPIF / Doghouse.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OS Latency feedback.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/>
        </p:nvSpPr>
        <p:spPr>
          <a:xfrm>
            <a:off x="7204378" y="1650902"/>
            <a:ext cx="913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Overlay A</a:t>
            </a:r>
            <a:endParaRPr i="1" sz="800"/>
          </a:p>
        </p:txBody>
      </p:sp>
      <p:sp>
        <p:nvSpPr>
          <p:cNvPr id="552" name="Google Shape;552;p46"/>
          <p:cNvSpPr/>
          <p:nvPr/>
        </p:nvSpPr>
        <p:spPr>
          <a:xfrm>
            <a:off x="8034905" y="2080593"/>
            <a:ext cx="827100" cy="889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/>
              <a:t>Display Controller</a:t>
            </a:r>
            <a:endParaRPr b="0" sz="900"/>
          </a:p>
        </p:txBody>
      </p:sp>
      <p:sp>
        <p:nvSpPr>
          <p:cNvPr id="553" name="Google Shape;553;p46"/>
          <p:cNvSpPr txBox="1"/>
          <p:nvPr/>
        </p:nvSpPr>
        <p:spPr>
          <a:xfrm>
            <a:off x="7204378" y="3205714"/>
            <a:ext cx="913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Overlay N</a:t>
            </a:r>
            <a:endParaRPr i="1" sz="800"/>
          </a:p>
        </p:txBody>
      </p:sp>
      <p:cxnSp>
        <p:nvCxnSpPr>
          <p:cNvPr id="554" name="Google Shape;554;p46"/>
          <p:cNvCxnSpPr/>
          <p:nvPr/>
        </p:nvCxnSpPr>
        <p:spPr>
          <a:xfrm>
            <a:off x="7258408" y="2127842"/>
            <a:ext cx="77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5" name="Google Shape;555;p46"/>
          <p:cNvCxnSpPr/>
          <p:nvPr/>
        </p:nvCxnSpPr>
        <p:spPr>
          <a:xfrm>
            <a:off x="7128209" y="2895094"/>
            <a:ext cx="91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56" name="Google Shape;556;p46"/>
          <p:cNvGrpSpPr/>
          <p:nvPr/>
        </p:nvGrpSpPr>
        <p:grpSpPr>
          <a:xfrm>
            <a:off x="7564457" y="1886799"/>
            <a:ext cx="193525" cy="451356"/>
            <a:chOff x="989750" y="2834075"/>
            <a:chExt cx="162000" cy="340800"/>
          </a:xfrm>
        </p:grpSpPr>
        <p:sp>
          <p:nvSpPr>
            <p:cNvPr id="557" name="Google Shape;557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6"/>
          <p:cNvGrpSpPr/>
          <p:nvPr/>
        </p:nvGrpSpPr>
        <p:grpSpPr>
          <a:xfrm>
            <a:off x="7565694" y="2714307"/>
            <a:ext cx="193525" cy="451356"/>
            <a:chOff x="989750" y="2834075"/>
            <a:chExt cx="162000" cy="340800"/>
          </a:xfrm>
        </p:grpSpPr>
        <p:sp>
          <p:nvSpPr>
            <p:cNvPr id="561" name="Google Shape;561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4" name="Google Shape;564;p46"/>
          <p:cNvCxnSpPr/>
          <p:nvPr/>
        </p:nvCxnSpPr>
        <p:spPr>
          <a:xfrm>
            <a:off x="7662388" y="2444236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5" name="Google Shape;565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Latency</a:t>
            </a:r>
            <a:endParaRPr/>
          </a:p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527500" y="3403900"/>
            <a:ext cx="72306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Feedback regarding latency modes of later stages will help us implement </a:t>
            </a:r>
            <a:r>
              <a:rPr b="1" lang="en" sz="1800"/>
              <a:t>long deadlines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Feedback regarding runtimes of later stages will help us implement more </a:t>
            </a:r>
            <a:r>
              <a:rPr b="1" lang="en" sz="1800"/>
              <a:t>precise deadlines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Can we decouple BeginFrame phase from vsync phase?</a:t>
            </a:r>
            <a:endParaRPr sz="1800"/>
          </a:p>
        </p:txBody>
      </p:sp>
      <p:sp>
        <p:nvSpPr>
          <p:cNvPr id="567" name="Google Shape;567;p46"/>
          <p:cNvSpPr/>
          <p:nvPr/>
        </p:nvSpPr>
        <p:spPr>
          <a:xfrm>
            <a:off x="4310347" y="1892225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GPU Driver</a:t>
            </a:r>
            <a:endParaRPr b="0" sz="900"/>
          </a:p>
        </p:txBody>
      </p:sp>
      <p:sp>
        <p:nvSpPr>
          <p:cNvPr id="568" name="Google Shape;568;p46"/>
          <p:cNvSpPr/>
          <p:nvPr/>
        </p:nvSpPr>
        <p:spPr>
          <a:xfrm>
            <a:off x="6448402" y="2076699"/>
            <a:ext cx="827100" cy="889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GPU Hardware</a:t>
            </a:r>
            <a:endParaRPr b="0" sz="900"/>
          </a:p>
        </p:txBody>
      </p:sp>
      <p:sp>
        <p:nvSpPr>
          <p:cNvPr id="569" name="Google Shape;569;p46"/>
          <p:cNvSpPr/>
          <p:nvPr/>
        </p:nvSpPr>
        <p:spPr>
          <a:xfrm>
            <a:off x="2173894" y="1884188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Chrome GPU Service</a:t>
            </a:r>
            <a:endParaRPr b="0" sz="900"/>
          </a:p>
        </p:txBody>
      </p:sp>
      <p:cxnSp>
        <p:nvCxnSpPr>
          <p:cNvPr id="570" name="Google Shape;570;p46"/>
          <p:cNvCxnSpPr>
            <a:stCxn id="569" idx="0"/>
            <a:endCxn id="567" idx="2"/>
          </p:cNvCxnSpPr>
          <p:nvPr/>
        </p:nvCxnSpPr>
        <p:spPr>
          <a:xfrm>
            <a:off x="3600464" y="2513234"/>
            <a:ext cx="714300" cy="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71" name="Google Shape;571;p46"/>
          <p:cNvGrpSpPr/>
          <p:nvPr/>
        </p:nvGrpSpPr>
        <p:grpSpPr>
          <a:xfrm>
            <a:off x="3813713" y="2285747"/>
            <a:ext cx="193525" cy="451356"/>
            <a:chOff x="989750" y="2834075"/>
            <a:chExt cx="162000" cy="340800"/>
          </a:xfrm>
        </p:grpSpPr>
        <p:sp>
          <p:nvSpPr>
            <p:cNvPr id="572" name="Google Shape;572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46"/>
          <p:cNvSpPr txBox="1"/>
          <p:nvPr/>
        </p:nvSpPr>
        <p:spPr>
          <a:xfrm>
            <a:off x="3528500" y="1844467"/>
            <a:ext cx="774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GL</a:t>
            </a:r>
            <a:br>
              <a:rPr i="1" lang="en" sz="800"/>
            </a:br>
            <a:r>
              <a:rPr i="1" lang="en" sz="800"/>
              <a:t>Commands</a:t>
            </a:r>
            <a:endParaRPr i="1" sz="800"/>
          </a:p>
        </p:txBody>
      </p:sp>
      <p:cxnSp>
        <p:nvCxnSpPr>
          <p:cNvPr id="576" name="Google Shape;576;p46"/>
          <p:cNvCxnSpPr>
            <a:endCxn id="568" idx="1"/>
          </p:cNvCxnSpPr>
          <p:nvPr/>
        </p:nvCxnSpPr>
        <p:spPr>
          <a:xfrm>
            <a:off x="5747002" y="2513499"/>
            <a:ext cx="7014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77" name="Google Shape;577;p46"/>
          <p:cNvGrpSpPr/>
          <p:nvPr/>
        </p:nvGrpSpPr>
        <p:grpSpPr>
          <a:xfrm>
            <a:off x="5947529" y="2285747"/>
            <a:ext cx="193525" cy="451356"/>
            <a:chOff x="989750" y="2834075"/>
            <a:chExt cx="162000" cy="340800"/>
          </a:xfrm>
        </p:grpSpPr>
        <p:sp>
          <p:nvSpPr>
            <p:cNvPr id="578" name="Google Shape;578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46"/>
          <p:cNvSpPr txBox="1"/>
          <p:nvPr/>
        </p:nvSpPr>
        <p:spPr>
          <a:xfrm>
            <a:off x="5660877" y="1844467"/>
            <a:ext cx="774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Raw Commands</a:t>
            </a:r>
            <a:endParaRPr i="1" sz="800"/>
          </a:p>
        </p:txBody>
      </p:sp>
      <p:sp>
        <p:nvSpPr>
          <p:cNvPr id="582" name="Google Shape;582;p46"/>
          <p:cNvSpPr txBox="1"/>
          <p:nvPr/>
        </p:nvSpPr>
        <p:spPr>
          <a:xfrm>
            <a:off x="289599" y="1874349"/>
            <a:ext cx="1175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WebGL + Canvas</a:t>
            </a:r>
            <a:endParaRPr i="1" sz="800"/>
          </a:p>
        </p:txBody>
      </p:sp>
      <p:cxnSp>
        <p:nvCxnSpPr>
          <p:cNvPr id="583" name="Google Shape;583;p46"/>
          <p:cNvCxnSpPr>
            <a:endCxn id="569" idx="2"/>
          </p:cNvCxnSpPr>
          <p:nvPr/>
        </p:nvCxnSpPr>
        <p:spPr>
          <a:xfrm>
            <a:off x="1473922" y="2513234"/>
            <a:ext cx="70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84" name="Google Shape;584;p46"/>
          <p:cNvGrpSpPr/>
          <p:nvPr/>
        </p:nvGrpSpPr>
        <p:grpSpPr>
          <a:xfrm>
            <a:off x="1687130" y="2285747"/>
            <a:ext cx="193525" cy="451356"/>
            <a:chOff x="989750" y="2834075"/>
            <a:chExt cx="162000" cy="340800"/>
          </a:xfrm>
        </p:grpSpPr>
        <p:sp>
          <p:nvSpPr>
            <p:cNvPr id="585" name="Google Shape;585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8" name="Google Shape;588;p46"/>
          <p:cNvCxnSpPr/>
          <p:nvPr/>
        </p:nvCxnSpPr>
        <p:spPr>
          <a:xfrm flipH="1" rot="10800000">
            <a:off x="1474072" y="2973311"/>
            <a:ext cx="933000" cy="5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89" name="Google Shape;589;p46"/>
          <p:cNvGrpSpPr/>
          <p:nvPr/>
        </p:nvGrpSpPr>
        <p:grpSpPr>
          <a:xfrm>
            <a:off x="1687130" y="2800146"/>
            <a:ext cx="193525" cy="451356"/>
            <a:chOff x="989750" y="2834075"/>
            <a:chExt cx="162000" cy="340800"/>
          </a:xfrm>
        </p:grpSpPr>
        <p:sp>
          <p:nvSpPr>
            <p:cNvPr id="590" name="Google Shape;590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46"/>
          <p:cNvCxnSpPr>
            <a:stCxn id="582" idx="3"/>
          </p:cNvCxnSpPr>
          <p:nvPr/>
        </p:nvCxnSpPr>
        <p:spPr>
          <a:xfrm>
            <a:off x="1464999" y="2001699"/>
            <a:ext cx="862500" cy="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94" name="Google Shape;594;p46"/>
          <p:cNvGrpSpPr/>
          <p:nvPr/>
        </p:nvGrpSpPr>
        <p:grpSpPr>
          <a:xfrm>
            <a:off x="1687130" y="1771349"/>
            <a:ext cx="193525" cy="451356"/>
            <a:chOff x="989750" y="2834075"/>
            <a:chExt cx="162000" cy="340800"/>
          </a:xfrm>
        </p:grpSpPr>
        <p:sp>
          <p:nvSpPr>
            <p:cNvPr id="595" name="Google Shape;595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46"/>
          <p:cNvSpPr txBox="1"/>
          <p:nvPr/>
        </p:nvSpPr>
        <p:spPr>
          <a:xfrm>
            <a:off x="192092" y="2327738"/>
            <a:ext cx="127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Renderer Texture Uploads + Frames</a:t>
            </a:r>
            <a:endParaRPr i="1" sz="800"/>
          </a:p>
        </p:txBody>
      </p:sp>
      <p:sp>
        <p:nvSpPr>
          <p:cNvPr id="599" name="Google Shape;599;p46"/>
          <p:cNvSpPr txBox="1"/>
          <p:nvPr/>
        </p:nvSpPr>
        <p:spPr>
          <a:xfrm>
            <a:off x="289599" y="2842171"/>
            <a:ext cx="1175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UI Texture Uploads +Frames</a:t>
            </a:r>
            <a:endParaRPr i="1" sz="800"/>
          </a:p>
        </p:txBody>
      </p:sp>
      <p:sp>
        <p:nvSpPr>
          <p:cNvPr id="600" name="Google Shape;600;p46"/>
          <p:cNvSpPr txBox="1"/>
          <p:nvPr/>
        </p:nvSpPr>
        <p:spPr>
          <a:xfrm>
            <a:off x="4617752" y="1286146"/>
            <a:ext cx="921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GL</a:t>
            </a:r>
            <a:br>
              <a:rPr i="1" lang="en" sz="800"/>
            </a:br>
            <a:r>
              <a:rPr i="1" lang="en" sz="800"/>
              <a:t>Commands</a:t>
            </a:r>
            <a:endParaRPr i="1" sz="800"/>
          </a:p>
        </p:txBody>
      </p:sp>
      <p:sp>
        <p:nvSpPr>
          <p:cNvPr id="601" name="Google Shape;601;p46"/>
          <p:cNvSpPr txBox="1"/>
          <p:nvPr/>
        </p:nvSpPr>
        <p:spPr>
          <a:xfrm>
            <a:off x="3427600" y="1258717"/>
            <a:ext cx="933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800"/>
              <a:t>OS Compositor</a:t>
            </a:r>
            <a:endParaRPr i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and Other Apps</a:t>
            </a:r>
            <a:endParaRPr i="1" sz="800"/>
          </a:p>
        </p:txBody>
      </p:sp>
      <p:cxnSp>
        <p:nvCxnSpPr>
          <p:cNvPr id="602" name="Google Shape;602;p46"/>
          <p:cNvCxnSpPr>
            <a:stCxn id="601" idx="3"/>
            <a:endCxn id="567" idx="3"/>
          </p:cNvCxnSpPr>
          <p:nvPr/>
        </p:nvCxnSpPr>
        <p:spPr>
          <a:xfrm>
            <a:off x="4360600" y="1447267"/>
            <a:ext cx="663600" cy="51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03" name="Google Shape;603;p46"/>
          <p:cNvGrpSpPr/>
          <p:nvPr/>
        </p:nvGrpSpPr>
        <p:grpSpPr>
          <a:xfrm>
            <a:off x="4524830" y="1356043"/>
            <a:ext cx="193525" cy="451356"/>
            <a:chOff x="989750" y="2834075"/>
            <a:chExt cx="162000" cy="340800"/>
          </a:xfrm>
        </p:grpSpPr>
        <p:sp>
          <p:nvSpPr>
            <p:cNvPr id="604" name="Google Shape;604;p46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 + UI + GPU</a:t>
            </a:r>
            <a:endParaRPr/>
          </a:p>
        </p:txBody>
      </p:sp>
      <p:sp>
        <p:nvSpPr>
          <p:cNvPr id="612" name="Google Shape;612;p47"/>
          <p:cNvSpPr txBox="1"/>
          <p:nvPr>
            <p:ph idx="1" type="body"/>
          </p:nvPr>
        </p:nvSpPr>
        <p:spPr>
          <a:xfrm>
            <a:off x="3834200" y="1415600"/>
            <a:ext cx="49965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GPU is a shared serial resource and context priorities are not available.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prevent the Renderer from queueing 2 frames before the UI queues 1, send a </a:t>
            </a:r>
            <a:r>
              <a:rPr lang="en" u="sng">
                <a:solidFill>
                  <a:schemeClr val="hlink"/>
                </a:solidFill>
                <a:hlinkClick r:id="rId3"/>
              </a:rPr>
              <a:t>future sync point</a:t>
            </a:r>
            <a:r>
              <a:rPr lang="en"/>
              <a:t> for the Renderer to wait on in advance.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reduce number of framebuffers needed, return buffer before it is actually released.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To prevent a high-latency Renderer from pre-empting a low-latency Renderer, defer release of future sync point aggressively.</a:t>
            </a:r>
            <a:endParaRPr/>
          </a:p>
        </p:txBody>
      </p:sp>
      <p:sp>
        <p:nvSpPr>
          <p:cNvPr id="613" name="Google Shape;613;p47"/>
          <p:cNvSpPr/>
          <p:nvPr/>
        </p:nvSpPr>
        <p:spPr>
          <a:xfrm>
            <a:off x="2332650" y="1700755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Browser Pipeline</a:t>
            </a:r>
            <a:endParaRPr sz="900"/>
          </a:p>
        </p:txBody>
      </p:sp>
      <p:cxnSp>
        <p:nvCxnSpPr>
          <p:cNvPr id="614" name="Google Shape;614;p47"/>
          <p:cNvCxnSpPr>
            <a:stCxn id="615" idx="0"/>
            <a:endCxn id="613" idx="2"/>
          </p:cNvCxnSpPr>
          <p:nvPr/>
        </p:nvCxnSpPr>
        <p:spPr>
          <a:xfrm>
            <a:off x="1693250" y="2327318"/>
            <a:ext cx="6438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16" name="Google Shape;616;p47"/>
          <p:cNvGrpSpPr/>
          <p:nvPr/>
        </p:nvGrpSpPr>
        <p:grpSpPr>
          <a:xfrm>
            <a:off x="1860515" y="2103358"/>
            <a:ext cx="193525" cy="451356"/>
            <a:chOff x="989750" y="2834075"/>
            <a:chExt cx="162000" cy="340800"/>
          </a:xfrm>
        </p:grpSpPr>
        <p:sp>
          <p:nvSpPr>
            <p:cNvPr id="617" name="Google Shape;617;p47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47"/>
          <p:cNvSpPr txBox="1"/>
          <p:nvPr/>
        </p:nvSpPr>
        <p:spPr>
          <a:xfrm>
            <a:off x="1573730" y="1731219"/>
            <a:ext cx="747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Renderer Frames</a:t>
            </a:r>
            <a:endParaRPr i="1" sz="800"/>
          </a:p>
        </p:txBody>
      </p:sp>
      <p:sp>
        <p:nvSpPr>
          <p:cNvPr id="615" name="Google Shape;615;p47"/>
          <p:cNvSpPr/>
          <p:nvPr/>
        </p:nvSpPr>
        <p:spPr>
          <a:xfrm>
            <a:off x="285241" y="1743146"/>
            <a:ext cx="1409184" cy="116834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Renderer Pipeline</a:t>
            </a:r>
            <a:endParaRPr b="0" sz="900"/>
          </a:p>
        </p:txBody>
      </p:sp>
      <p:sp>
        <p:nvSpPr>
          <p:cNvPr id="621" name="Google Shape;621;p47"/>
          <p:cNvSpPr/>
          <p:nvPr/>
        </p:nvSpPr>
        <p:spPr>
          <a:xfrm>
            <a:off x="1243406" y="3843502"/>
            <a:ext cx="1427760" cy="125809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Chrome GPU Service</a:t>
            </a:r>
            <a:endParaRPr b="0" sz="900"/>
          </a:p>
        </p:txBody>
      </p:sp>
      <p:cxnSp>
        <p:nvCxnSpPr>
          <p:cNvPr id="622" name="Google Shape;622;p47"/>
          <p:cNvCxnSpPr>
            <a:stCxn id="615" idx="1"/>
          </p:cNvCxnSpPr>
          <p:nvPr/>
        </p:nvCxnSpPr>
        <p:spPr>
          <a:xfrm>
            <a:off x="989833" y="2910246"/>
            <a:ext cx="480600" cy="107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23" name="Google Shape;623;p47"/>
          <p:cNvGrpSpPr/>
          <p:nvPr/>
        </p:nvGrpSpPr>
        <p:grpSpPr>
          <a:xfrm>
            <a:off x="1133365" y="3237177"/>
            <a:ext cx="193525" cy="451356"/>
            <a:chOff x="989750" y="2834075"/>
            <a:chExt cx="162000" cy="340800"/>
          </a:xfrm>
        </p:grpSpPr>
        <p:sp>
          <p:nvSpPr>
            <p:cNvPr id="624" name="Google Shape;624;p47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7"/>
          <p:cNvSpPr txBox="1"/>
          <p:nvPr/>
        </p:nvSpPr>
        <p:spPr>
          <a:xfrm>
            <a:off x="285249" y="3278655"/>
            <a:ext cx="82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WebGL, Canvas, or Ganesh</a:t>
            </a:r>
            <a:endParaRPr i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Commands</a:t>
            </a:r>
            <a:endParaRPr i="1" sz="800"/>
          </a:p>
        </p:txBody>
      </p:sp>
      <p:cxnSp>
        <p:nvCxnSpPr>
          <p:cNvPr id="628" name="Google Shape;628;p47"/>
          <p:cNvCxnSpPr>
            <a:stCxn id="613" idx="1"/>
          </p:cNvCxnSpPr>
          <p:nvPr/>
        </p:nvCxnSpPr>
        <p:spPr>
          <a:xfrm flipH="1">
            <a:off x="2513130" y="2957507"/>
            <a:ext cx="533400" cy="101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29" name="Google Shape;629;p47"/>
          <p:cNvGrpSpPr/>
          <p:nvPr/>
        </p:nvGrpSpPr>
        <p:grpSpPr>
          <a:xfrm>
            <a:off x="2683065" y="3237177"/>
            <a:ext cx="193525" cy="451356"/>
            <a:chOff x="989750" y="2834075"/>
            <a:chExt cx="162000" cy="340800"/>
          </a:xfrm>
        </p:grpSpPr>
        <p:sp>
          <p:nvSpPr>
            <p:cNvPr id="630" name="Google Shape;630;p47"/>
            <p:cNvSpPr/>
            <p:nvPr/>
          </p:nvSpPr>
          <p:spPr>
            <a:xfrm>
              <a:off x="989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1043750" y="2834075"/>
              <a:ext cx="54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1097750" y="2834075"/>
              <a:ext cx="54000" cy="3408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47"/>
          <p:cNvSpPr txBox="1"/>
          <p:nvPr/>
        </p:nvSpPr>
        <p:spPr>
          <a:xfrm>
            <a:off x="2830000" y="3261545"/>
            <a:ext cx="930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UI Compositor or Display</a:t>
            </a:r>
            <a:endParaRPr i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Commands</a:t>
            </a:r>
            <a:endParaRPr i="1"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Frame Latency is Very Important</a:t>
            </a:r>
            <a:endParaRPr/>
          </a:p>
        </p:txBody>
      </p:sp>
      <p:sp>
        <p:nvSpPr>
          <p:cNvPr id="639" name="Google Shape;639;p48"/>
          <p:cNvSpPr txBox="1"/>
          <p:nvPr>
            <p:ph idx="1" type="body"/>
          </p:nvPr>
        </p:nvSpPr>
        <p:spPr>
          <a:xfrm>
            <a:off x="457200" y="1308325"/>
            <a:ext cx="81474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latency of all subsequent frames will only be as good as the first frame.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tricks we use to reduce first frame latency: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 the first BeginFrame message in some cases.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Proactive SetNeedsBeginFrame hides positive-edge latency.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Retroactive BeginFrame attempts to catch up on frame production immediately if the deadline hasn’t passed.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5100" y="2970701"/>
            <a:ext cx="8229600" cy="21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BeginFrame has:</a:t>
            </a:r>
            <a:r>
              <a:rPr lang="en"/>
              <a:t> frame time, deadline, interval, critical path, user input.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Observers include:</a:t>
            </a:r>
            <a:r>
              <a:rPr lang="en"/>
              <a:t> Display, UI, Renderer, CSS, Video, Blink.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Sources include:</a:t>
            </a:r>
            <a:r>
              <a:rPr lang="en"/>
              <a:t> External, DelayBased, BackToBack, WebView, Custom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tansell@ formalized the class structure for many of the source types.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cxnSp>
        <p:nvCxnSpPr>
          <p:cNvPr id="84" name="Google Shape;84;p16"/>
          <p:cNvCxnSpPr>
            <a:stCxn id="83" idx="1"/>
            <a:endCxn id="82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6"/>
          <p:cNvSpPr txBox="1"/>
          <p:nvPr/>
        </p:nvSpPr>
        <p:spPr>
          <a:xfrm>
            <a:off x="3561688" y="11251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SetNeedsBeginFrames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Update/Abort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6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&amp; CC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75100" y="2970700"/>
            <a:ext cx="8229600" cy="23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path signal used to prioritize the response. Set by compositor when it’s waiting for a commit to draw.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Blink is the only source to explicitly abort its response currently. (enne@)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Compositor sends an additional signal called BeginMainFrameNotExpectedSoon for long idle periods.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skyostil@, alexclarke@, rmcilroy@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Thread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Thread</a:t>
            </a:r>
            <a:endParaRPr/>
          </a:p>
        </p:txBody>
      </p:sp>
      <p:cxnSp>
        <p:nvCxnSpPr>
          <p:cNvPr id="98" name="Google Shape;98;p17"/>
          <p:cNvCxnSpPr>
            <a:stCxn id="97" idx="1"/>
            <a:endCxn id="96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7"/>
          <p:cNvSpPr txBox="1"/>
          <p:nvPr/>
        </p:nvSpPr>
        <p:spPr>
          <a:xfrm>
            <a:off x="3171342" y="1112765"/>
            <a:ext cx="29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SetNeedsBeginMainFrame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BeginMainFrame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Commit/Abort</a:t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+ CC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75100" y="2970701"/>
            <a:ext cx="8229600" cy="21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Abort is implied if SetNeedsRedraw is not called.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tansell@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all animations so they are hooked up to a single source.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all BeginFrame sources so timestamps are monotonic.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Removed background ticking.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LTHI Animations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(CSS, fling, scrollbar, etc.)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cc::Scheduler</a:t>
            </a:r>
            <a:endParaRPr/>
          </a:p>
        </p:txBody>
      </p:sp>
      <p:cxnSp>
        <p:nvCxnSpPr>
          <p:cNvPr id="112" name="Google Shape;112;p18"/>
          <p:cNvCxnSpPr>
            <a:stCxn id="111" idx="1"/>
            <a:endCxn id="110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8"/>
          <p:cNvSpPr txBox="1"/>
          <p:nvPr/>
        </p:nvSpPr>
        <p:spPr>
          <a:xfrm>
            <a:off x="3171342" y="1112765"/>
            <a:ext cx="29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SetNeedsAnimate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WillBeginImplFrame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SetNeedsRedraw</a:t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+ CC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75100" y="2970700"/>
            <a:ext cx="82296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sunnyps@ and dalecurtis@ worked to define and implement the interface as part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Project Butter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VideoFrameController talks to the decoder thread to choose a frame using provided frame interval and a hybrid coverage+cadance algorithm.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frame was chosen at draw time rather than BeginFrame time and the video decoder ran an independent clock of its own.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Corner cases: pause/resume, background video, WebGL.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VideoFrame Controller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cc::Scheduler</a:t>
            </a:r>
            <a:endParaRPr/>
          </a:p>
        </p:txBody>
      </p:sp>
      <p:cxnSp>
        <p:nvCxnSpPr>
          <p:cNvPr id="126" name="Google Shape;126;p19"/>
          <p:cNvCxnSpPr>
            <a:stCxn id="125" idx="1"/>
            <a:endCxn id="124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9"/>
          <p:cNvSpPr txBox="1"/>
          <p:nvPr/>
        </p:nvSpPr>
        <p:spPr>
          <a:xfrm>
            <a:off x="3171342" y="1112765"/>
            <a:ext cx="29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SetVideoNeedsBeginFrames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WillBeginImplFrame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SetNeedsRedraw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&amp; “Self ticking”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75100" y="2970700"/>
            <a:ext cx="82296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configuration used on most platforms today (other than Android) and for when --disable-vsync is used.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display refresh rate and period is distributed to all Synthetic or BackToBack BeginFrame sources so that they can self tick.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Pro: There are no thread hops for the BeginFrame to make.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Con: Difficult to guarantee order with input system and have the Browser provide feedback.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Thread (cc::Scheduler)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or BackToBack BeginFrame Source</a:t>
            </a:r>
            <a:endParaRPr/>
          </a:p>
        </p:txBody>
      </p:sp>
      <p:cxnSp>
        <p:nvCxnSpPr>
          <p:cNvPr id="140" name="Google Shape;140;p20"/>
          <p:cNvCxnSpPr>
            <a:stCxn id="139" idx="1"/>
            <a:endCxn id="138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20"/>
          <p:cNvSpPr txBox="1"/>
          <p:nvPr/>
        </p:nvSpPr>
        <p:spPr>
          <a:xfrm>
            <a:off x="3171342" y="1112765"/>
            <a:ext cx="29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SetNeedsBeginFrames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DidFinishFrame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&amp; Browser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75100" y="2970700"/>
            <a:ext cx="82296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 work in progress. AKA: Unified BeginFrame.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has had this configuration for ~2 years.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simonhong@ did much of the initial work, but changes are needed now that Surfaces have been enabled on all platforms.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See tansell@’s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design doc</a:t>
            </a:r>
            <a:r>
              <a:rPr lang="en"/>
              <a:t> and later slides for new plan.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004250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Thread (cc::Scheduler)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5880225" y="1326200"/>
            <a:ext cx="1405200" cy="150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br>
              <a:rPr lang="en"/>
            </a:br>
            <a:r>
              <a:rPr lang="en"/>
              <a:t>UI Thread (RWHVAndroid or cc::Display Scheduler)</a:t>
            </a:r>
            <a:endParaRPr/>
          </a:p>
        </p:txBody>
      </p:sp>
      <p:cxnSp>
        <p:nvCxnSpPr>
          <p:cNvPr id="154" name="Google Shape;154;p21"/>
          <p:cNvCxnSpPr>
            <a:stCxn id="153" idx="1"/>
            <a:endCxn id="152" idx="3"/>
          </p:cNvCxnSpPr>
          <p:nvPr/>
        </p:nvCxnSpPr>
        <p:spPr>
          <a:xfrm rot="10800000">
            <a:off x="3409425" y="20804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" name="Google Shape;155;p21"/>
          <p:cNvSpPr txBox="1"/>
          <p:nvPr/>
        </p:nvSpPr>
        <p:spPr>
          <a:xfrm>
            <a:off x="3171342" y="1112765"/>
            <a:ext cx="29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SetNeedsBeginFrames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561688" y="17347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BeginFrame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561700" y="2344325"/>
            <a:ext cx="216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DrawAndSwap / Abort</a:t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>
            <a:off x="3409425" y="26900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3409425" y="1470800"/>
            <a:ext cx="247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