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slide" Target="slides/slide44.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Google Shape;24;p: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ccb6cccc_07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cb6cccc_0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be8107b3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e8107b3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c00886d7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00886d7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c00886d7_24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00886d7_2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c00886d7_24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00886d7_2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ccb6cccc_07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cb6cccc_0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ccb6cccc_07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cb6cccc_0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ccb6cccc_06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cb6cccc_0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2a8dabf13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8dabf1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2a8dabf13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8dabf1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Google Shape;30;gccb6cccc_06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 name="Google Shape;31;gccb6cccc_0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ccb6cccc_07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cb6cccc_0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ccb6cccc_08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cb6cccc_0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ccb6cccc_08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cb6cccc_0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d6be3623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6be3623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c00886d7_24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00886d7_2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ccb6cccc_0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cb6cccc_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ccb6cccc_06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cb6cccc_0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ccb6cccc_06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cb6cccc_0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c4b85070_17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c4b8507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ccb6cccc_04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cb6cccc_0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gccb6cccc_0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ccb6cccc_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ccb6cccc_05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cb6cccc_0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ccb6cccc_05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cb6cccc_0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ccb6cccc_05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cb6cccc_0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c4b85070_17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c4b8507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be8107b3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be8107b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ccb6cccc_07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ccb6cccc_0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be8107b3_3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be8107b3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ccb6cccc_0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ccb6cccc_0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d6be3623_0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d6be3623_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d6be3623_0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d6be3623_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c4b8507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c4b8507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d6be3623_0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d6be3623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d6be3623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d6be3623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ccb6cccc_0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ccb6cccc_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ccb6cccc_0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ccb6cccc_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d6be3623_0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d6be3623_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9ade3ed5_0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ade3ed5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9ade3ed5_0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ade3ed5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9ade3ed5_0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ade3ed5_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ccb6cccc_0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cb6cccc_0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ccb6cccc_06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cb6cccc_0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lstStyle>
            <a:lvl1pPr lvl="0"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1pPr>
            <a:lvl2pPr lvl="1"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2pPr>
            <a:lvl3pPr lvl="2"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3pPr>
            <a:lvl4pPr lvl="3"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4pPr>
            <a:lvl5pPr lvl="4"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5pPr>
            <a:lvl6pPr lvl="5"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6pPr>
            <a:lvl7pPr lvl="6"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7pPr>
            <a:lvl8pPr lvl="7"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8pPr>
            <a:lvl9pPr lvl="8" rtl="0" algn="ctr">
              <a:lnSpc>
                <a:spcPct val="100000"/>
              </a:lnSpc>
              <a:spcBef>
                <a:spcPts val="0"/>
              </a:spcBef>
              <a:spcAft>
                <a:spcPts val="0"/>
              </a:spcAft>
              <a:buClr>
                <a:schemeClr val="lt2"/>
              </a:buClr>
              <a:buSzPts val="3000"/>
              <a:buFont typeface="Arial"/>
              <a:buNone/>
              <a:defRPr b="0" i="0" sz="3000" u="none" cap="none" strike="noStrike">
                <a:solidFill>
                  <a:schemeClr val="lt2"/>
                </a:solidFill>
                <a:latin typeface="Arial"/>
                <a:ea typeface="Arial"/>
                <a:cs typeface="Arial"/>
                <a:sym typeface="Arial"/>
              </a:defRPr>
            </a:lvl9pPr>
          </a:lstStyle>
          <a:p/>
        </p:txBody>
      </p:sp>
      <p:sp>
        <p:nvSpPr>
          <p:cNvPr id="10" name="Google Shape;10;p2"/>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1pPr>
            <a:lvl2pPr lvl="1"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2pPr>
            <a:lvl3pPr lvl="2"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3pPr>
            <a:lvl4pPr lvl="3"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4pPr>
            <a:lvl5pPr lvl="4"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5pPr>
            <a:lvl6pPr lvl="5"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6pPr>
            <a:lvl7pPr lvl="6"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7pPr>
            <a:lvl8pPr lvl="7"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8pPr>
            <a:lvl9pPr lvl="8" rtl="0" algn="ctr">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lt1"/>
                </a:solidFill>
                <a:latin typeface="Arial"/>
                <a:ea typeface="Arial"/>
                <a:cs typeface="Arial"/>
                <a:sym typeface="Arial"/>
              </a:defRPr>
            </a:lvl1pPr>
            <a:lvl2pPr lvl="1" rtl="0" algn="l">
              <a:spcBef>
                <a:spcPts val="0"/>
              </a:spcBef>
              <a:spcAft>
                <a:spcPts val="0"/>
              </a:spcAft>
              <a:buSzPts val="3600"/>
              <a:buFont typeface="Arial"/>
              <a:buNone/>
              <a:defRPr b="1" sz="3600">
                <a:solidFill>
                  <a:schemeClr val="lt1"/>
                </a:solidFill>
                <a:latin typeface="Arial"/>
                <a:ea typeface="Arial"/>
                <a:cs typeface="Arial"/>
                <a:sym typeface="Arial"/>
              </a:defRPr>
            </a:lvl2pPr>
            <a:lvl3pPr lvl="2" rtl="0" algn="l">
              <a:spcBef>
                <a:spcPts val="0"/>
              </a:spcBef>
              <a:spcAft>
                <a:spcPts val="0"/>
              </a:spcAft>
              <a:buSzPts val="3600"/>
              <a:buFont typeface="Arial"/>
              <a:buNone/>
              <a:defRPr b="1" sz="3600">
                <a:solidFill>
                  <a:schemeClr val="lt1"/>
                </a:solidFill>
                <a:latin typeface="Arial"/>
                <a:ea typeface="Arial"/>
                <a:cs typeface="Arial"/>
                <a:sym typeface="Arial"/>
              </a:defRPr>
            </a:lvl3pPr>
            <a:lvl4pPr lvl="3" rtl="0" algn="l">
              <a:spcBef>
                <a:spcPts val="0"/>
              </a:spcBef>
              <a:spcAft>
                <a:spcPts val="0"/>
              </a:spcAft>
              <a:buSzPts val="3600"/>
              <a:buFont typeface="Arial"/>
              <a:buNone/>
              <a:defRPr b="1" sz="3600">
                <a:solidFill>
                  <a:schemeClr val="lt1"/>
                </a:solidFill>
                <a:latin typeface="Arial"/>
                <a:ea typeface="Arial"/>
                <a:cs typeface="Arial"/>
                <a:sym typeface="Arial"/>
              </a:defRPr>
            </a:lvl4pPr>
            <a:lvl5pPr lvl="4" rtl="0" algn="l">
              <a:spcBef>
                <a:spcPts val="0"/>
              </a:spcBef>
              <a:spcAft>
                <a:spcPts val="0"/>
              </a:spcAft>
              <a:buSzPts val="3600"/>
              <a:buFont typeface="Arial"/>
              <a:buNone/>
              <a:defRPr b="1" sz="3600">
                <a:solidFill>
                  <a:schemeClr val="lt1"/>
                </a:solidFill>
                <a:latin typeface="Arial"/>
                <a:ea typeface="Arial"/>
                <a:cs typeface="Arial"/>
                <a:sym typeface="Arial"/>
              </a:defRPr>
            </a:lvl5pPr>
            <a:lvl6pPr lvl="5" rtl="0" algn="l">
              <a:spcBef>
                <a:spcPts val="0"/>
              </a:spcBef>
              <a:spcAft>
                <a:spcPts val="0"/>
              </a:spcAft>
              <a:buSzPts val="3600"/>
              <a:buFont typeface="Arial"/>
              <a:buNone/>
              <a:defRPr b="1" sz="3600">
                <a:solidFill>
                  <a:schemeClr val="lt1"/>
                </a:solidFill>
                <a:latin typeface="Arial"/>
                <a:ea typeface="Arial"/>
                <a:cs typeface="Arial"/>
                <a:sym typeface="Arial"/>
              </a:defRPr>
            </a:lvl6pPr>
            <a:lvl7pPr lvl="6" rtl="0" algn="l">
              <a:spcBef>
                <a:spcPts val="0"/>
              </a:spcBef>
              <a:spcAft>
                <a:spcPts val="0"/>
              </a:spcAft>
              <a:buSzPts val="3600"/>
              <a:buFont typeface="Arial"/>
              <a:buNone/>
              <a:defRPr b="1" sz="3600">
                <a:solidFill>
                  <a:schemeClr val="lt1"/>
                </a:solidFill>
                <a:latin typeface="Arial"/>
                <a:ea typeface="Arial"/>
                <a:cs typeface="Arial"/>
                <a:sym typeface="Arial"/>
              </a:defRPr>
            </a:lvl7pPr>
            <a:lvl8pPr lvl="7" rtl="0" algn="l">
              <a:spcBef>
                <a:spcPts val="0"/>
              </a:spcBef>
              <a:spcAft>
                <a:spcPts val="0"/>
              </a:spcAft>
              <a:buSzPts val="3600"/>
              <a:buFont typeface="Arial"/>
              <a:buNone/>
              <a:defRPr b="1" sz="3600">
                <a:solidFill>
                  <a:schemeClr val="lt1"/>
                </a:solidFill>
                <a:latin typeface="Arial"/>
                <a:ea typeface="Arial"/>
                <a:cs typeface="Arial"/>
                <a:sym typeface="Arial"/>
              </a:defRPr>
            </a:lvl8pPr>
            <a:lvl9pPr lvl="8" rtl="0" algn="l">
              <a:spcBef>
                <a:spcPts val="0"/>
              </a:spcBef>
              <a:spcAft>
                <a:spcPts val="0"/>
              </a:spcAft>
              <a:buSzPts val="3600"/>
              <a:buFont typeface="Arial"/>
              <a:buNone/>
              <a:defRPr b="1" sz="3600">
                <a:solidFill>
                  <a:schemeClr val="lt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lt1"/>
                </a:solidFill>
                <a:latin typeface="Arial"/>
                <a:ea typeface="Arial"/>
                <a:cs typeface="Arial"/>
                <a:sym typeface="Arial"/>
              </a:defRPr>
            </a:lvl1pPr>
            <a:lvl2pPr lvl="1" rtl="0" algn="l">
              <a:spcBef>
                <a:spcPts val="0"/>
              </a:spcBef>
              <a:spcAft>
                <a:spcPts val="0"/>
              </a:spcAft>
              <a:buSzPts val="3600"/>
              <a:buFont typeface="Arial"/>
              <a:buNone/>
              <a:defRPr b="1" sz="3600">
                <a:solidFill>
                  <a:schemeClr val="lt1"/>
                </a:solidFill>
                <a:latin typeface="Arial"/>
                <a:ea typeface="Arial"/>
                <a:cs typeface="Arial"/>
                <a:sym typeface="Arial"/>
              </a:defRPr>
            </a:lvl2pPr>
            <a:lvl3pPr lvl="2" rtl="0" algn="l">
              <a:spcBef>
                <a:spcPts val="0"/>
              </a:spcBef>
              <a:spcAft>
                <a:spcPts val="0"/>
              </a:spcAft>
              <a:buSzPts val="3600"/>
              <a:buFont typeface="Arial"/>
              <a:buNone/>
              <a:defRPr b="1" sz="3600">
                <a:solidFill>
                  <a:schemeClr val="lt1"/>
                </a:solidFill>
                <a:latin typeface="Arial"/>
                <a:ea typeface="Arial"/>
                <a:cs typeface="Arial"/>
                <a:sym typeface="Arial"/>
              </a:defRPr>
            </a:lvl3pPr>
            <a:lvl4pPr lvl="3" rtl="0" algn="l">
              <a:spcBef>
                <a:spcPts val="0"/>
              </a:spcBef>
              <a:spcAft>
                <a:spcPts val="0"/>
              </a:spcAft>
              <a:buSzPts val="3600"/>
              <a:buFont typeface="Arial"/>
              <a:buNone/>
              <a:defRPr b="1" sz="3600">
                <a:solidFill>
                  <a:schemeClr val="lt1"/>
                </a:solidFill>
                <a:latin typeface="Arial"/>
                <a:ea typeface="Arial"/>
                <a:cs typeface="Arial"/>
                <a:sym typeface="Arial"/>
              </a:defRPr>
            </a:lvl4pPr>
            <a:lvl5pPr lvl="4" rtl="0" algn="l">
              <a:spcBef>
                <a:spcPts val="0"/>
              </a:spcBef>
              <a:spcAft>
                <a:spcPts val="0"/>
              </a:spcAft>
              <a:buSzPts val="3600"/>
              <a:buFont typeface="Arial"/>
              <a:buNone/>
              <a:defRPr b="1" sz="3600">
                <a:solidFill>
                  <a:schemeClr val="lt1"/>
                </a:solidFill>
                <a:latin typeface="Arial"/>
                <a:ea typeface="Arial"/>
                <a:cs typeface="Arial"/>
                <a:sym typeface="Arial"/>
              </a:defRPr>
            </a:lvl5pPr>
            <a:lvl6pPr lvl="5" rtl="0" algn="l">
              <a:spcBef>
                <a:spcPts val="0"/>
              </a:spcBef>
              <a:spcAft>
                <a:spcPts val="0"/>
              </a:spcAft>
              <a:buSzPts val="3600"/>
              <a:buFont typeface="Arial"/>
              <a:buNone/>
              <a:defRPr b="1" sz="3600">
                <a:solidFill>
                  <a:schemeClr val="lt1"/>
                </a:solidFill>
                <a:latin typeface="Arial"/>
                <a:ea typeface="Arial"/>
                <a:cs typeface="Arial"/>
                <a:sym typeface="Arial"/>
              </a:defRPr>
            </a:lvl6pPr>
            <a:lvl7pPr lvl="6" rtl="0" algn="l">
              <a:spcBef>
                <a:spcPts val="0"/>
              </a:spcBef>
              <a:spcAft>
                <a:spcPts val="0"/>
              </a:spcAft>
              <a:buSzPts val="3600"/>
              <a:buFont typeface="Arial"/>
              <a:buNone/>
              <a:defRPr b="1" sz="3600">
                <a:solidFill>
                  <a:schemeClr val="lt1"/>
                </a:solidFill>
                <a:latin typeface="Arial"/>
                <a:ea typeface="Arial"/>
                <a:cs typeface="Arial"/>
                <a:sym typeface="Arial"/>
              </a:defRPr>
            </a:lvl7pPr>
            <a:lvl8pPr lvl="7" rtl="0" algn="l">
              <a:spcBef>
                <a:spcPts val="0"/>
              </a:spcBef>
              <a:spcAft>
                <a:spcPts val="0"/>
              </a:spcAft>
              <a:buSzPts val="3600"/>
              <a:buFont typeface="Arial"/>
              <a:buNone/>
              <a:defRPr b="1" sz="3600">
                <a:solidFill>
                  <a:schemeClr val="lt1"/>
                </a:solidFill>
                <a:latin typeface="Arial"/>
                <a:ea typeface="Arial"/>
                <a:cs typeface="Arial"/>
                <a:sym typeface="Arial"/>
              </a:defRPr>
            </a:lvl8pPr>
            <a:lvl9pPr lvl="8" rtl="0" algn="l">
              <a:spcBef>
                <a:spcPts val="0"/>
              </a:spcBef>
              <a:spcAft>
                <a:spcPts val="0"/>
              </a:spcAft>
              <a:buSzPts val="3600"/>
              <a:buFont typeface="Arial"/>
              <a:buNone/>
              <a:defRPr b="1" sz="3600">
                <a:solidFill>
                  <a:schemeClr val="lt1"/>
                </a:solidFill>
                <a:latin typeface="Arial"/>
                <a:ea typeface="Arial"/>
                <a:cs typeface="Arial"/>
                <a:sym typeface="Arial"/>
              </a:defRPr>
            </a:lvl9pPr>
          </a:lstStyle>
          <a:p/>
        </p:txBody>
      </p:sp>
      <p:sp>
        <p:nvSpPr>
          <p:cNvPr id="16" name="Google Shape;16;p4"/>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lt1"/>
                </a:solidFill>
                <a:latin typeface="Arial"/>
                <a:ea typeface="Arial"/>
                <a:cs typeface="Arial"/>
                <a:sym typeface="Arial"/>
              </a:defRPr>
            </a:lvl1pPr>
            <a:lvl2pPr lvl="1" rtl="0" algn="l">
              <a:spcBef>
                <a:spcPts val="0"/>
              </a:spcBef>
              <a:spcAft>
                <a:spcPts val="0"/>
              </a:spcAft>
              <a:buSzPts val="3600"/>
              <a:buFont typeface="Arial"/>
              <a:buNone/>
              <a:defRPr b="1" sz="3600">
                <a:solidFill>
                  <a:schemeClr val="lt1"/>
                </a:solidFill>
                <a:latin typeface="Arial"/>
                <a:ea typeface="Arial"/>
                <a:cs typeface="Arial"/>
                <a:sym typeface="Arial"/>
              </a:defRPr>
            </a:lvl2pPr>
            <a:lvl3pPr lvl="2" rtl="0" algn="l">
              <a:spcBef>
                <a:spcPts val="0"/>
              </a:spcBef>
              <a:spcAft>
                <a:spcPts val="0"/>
              </a:spcAft>
              <a:buSzPts val="3600"/>
              <a:buFont typeface="Arial"/>
              <a:buNone/>
              <a:defRPr b="1" sz="3600">
                <a:solidFill>
                  <a:schemeClr val="lt1"/>
                </a:solidFill>
                <a:latin typeface="Arial"/>
                <a:ea typeface="Arial"/>
                <a:cs typeface="Arial"/>
                <a:sym typeface="Arial"/>
              </a:defRPr>
            </a:lvl3pPr>
            <a:lvl4pPr lvl="3" rtl="0" algn="l">
              <a:spcBef>
                <a:spcPts val="0"/>
              </a:spcBef>
              <a:spcAft>
                <a:spcPts val="0"/>
              </a:spcAft>
              <a:buSzPts val="3600"/>
              <a:buFont typeface="Arial"/>
              <a:buNone/>
              <a:defRPr b="1" sz="3600">
                <a:solidFill>
                  <a:schemeClr val="lt1"/>
                </a:solidFill>
                <a:latin typeface="Arial"/>
                <a:ea typeface="Arial"/>
                <a:cs typeface="Arial"/>
                <a:sym typeface="Arial"/>
              </a:defRPr>
            </a:lvl4pPr>
            <a:lvl5pPr lvl="4" rtl="0" algn="l">
              <a:spcBef>
                <a:spcPts val="0"/>
              </a:spcBef>
              <a:spcAft>
                <a:spcPts val="0"/>
              </a:spcAft>
              <a:buSzPts val="3600"/>
              <a:buFont typeface="Arial"/>
              <a:buNone/>
              <a:defRPr b="1" sz="3600">
                <a:solidFill>
                  <a:schemeClr val="lt1"/>
                </a:solidFill>
                <a:latin typeface="Arial"/>
                <a:ea typeface="Arial"/>
                <a:cs typeface="Arial"/>
                <a:sym typeface="Arial"/>
              </a:defRPr>
            </a:lvl5pPr>
            <a:lvl6pPr lvl="5" rtl="0" algn="l">
              <a:spcBef>
                <a:spcPts val="0"/>
              </a:spcBef>
              <a:spcAft>
                <a:spcPts val="0"/>
              </a:spcAft>
              <a:buSzPts val="3600"/>
              <a:buFont typeface="Arial"/>
              <a:buNone/>
              <a:defRPr b="1" sz="3600">
                <a:solidFill>
                  <a:schemeClr val="lt1"/>
                </a:solidFill>
                <a:latin typeface="Arial"/>
                <a:ea typeface="Arial"/>
                <a:cs typeface="Arial"/>
                <a:sym typeface="Arial"/>
              </a:defRPr>
            </a:lvl6pPr>
            <a:lvl7pPr lvl="6" rtl="0" algn="l">
              <a:spcBef>
                <a:spcPts val="0"/>
              </a:spcBef>
              <a:spcAft>
                <a:spcPts val="0"/>
              </a:spcAft>
              <a:buSzPts val="3600"/>
              <a:buFont typeface="Arial"/>
              <a:buNone/>
              <a:defRPr b="1" sz="3600">
                <a:solidFill>
                  <a:schemeClr val="lt1"/>
                </a:solidFill>
                <a:latin typeface="Arial"/>
                <a:ea typeface="Arial"/>
                <a:cs typeface="Arial"/>
                <a:sym typeface="Arial"/>
              </a:defRPr>
            </a:lvl7pPr>
            <a:lvl8pPr lvl="7" rtl="0" algn="l">
              <a:spcBef>
                <a:spcPts val="0"/>
              </a:spcBef>
              <a:spcAft>
                <a:spcPts val="0"/>
              </a:spcAft>
              <a:buSzPts val="3600"/>
              <a:buFont typeface="Arial"/>
              <a:buNone/>
              <a:defRPr b="1" sz="3600">
                <a:solidFill>
                  <a:schemeClr val="lt1"/>
                </a:solidFill>
                <a:latin typeface="Arial"/>
                <a:ea typeface="Arial"/>
                <a:cs typeface="Arial"/>
                <a:sym typeface="Arial"/>
              </a:defRPr>
            </a:lvl8pPr>
            <a:lvl9pPr lvl="8" rtl="0" algn="l">
              <a:spcBef>
                <a:spcPts val="0"/>
              </a:spcBef>
              <a:spcAft>
                <a:spcPts val="0"/>
              </a:spcAft>
              <a:buSzPts val="36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0"/>
              </a:spcBef>
              <a:spcAft>
                <a:spcPts val="0"/>
              </a:spcAft>
              <a:buClr>
                <a:schemeClr val="lt1"/>
              </a:buClr>
              <a:buSzPts val="1800"/>
              <a:buFont typeface="Arial"/>
              <a:buChar char="●"/>
              <a:defRPr sz="1800">
                <a:solidFill>
                  <a:schemeClr val="lt1"/>
                </a:solidFill>
              </a:defRPr>
            </a:lvl1pPr>
            <a:lvl2pPr indent="-342900" lvl="1" marL="914400" rtl="0" algn="ctr">
              <a:lnSpc>
                <a:spcPct val="100000"/>
              </a:lnSpc>
              <a:spcBef>
                <a:spcPts val="0"/>
              </a:spcBef>
              <a:spcAft>
                <a:spcPts val="0"/>
              </a:spcAft>
              <a:buClr>
                <a:schemeClr val="lt1"/>
              </a:buClr>
              <a:buSzPts val="1800"/>
              <a:buFont typeface="Arial"/>
              <a:buChar char="○"/>
              <a:defRPr sz="1800">
                <a:solidFill>
                  <a:schemeClr val="lt1"/>
                </a:solidFill>
              </a:defRPr>
            </a:lvl2pPr>
            <a:lvl3pPr indent="-342900" lvl="2" marL="1371600" rtl="0" algn="ctr">
              <a:lnSpc>
                <a:spcPct val="100000"/>
              </a:lnSpc>
              <a:spcBef>
                <a:spcPts val="0"/>
              </a:spcBef>
              <a:spcAft>
                <a:spcPts val="0"/>
              </a:spcAft>
              <a:buClr>
                <a:schemeClr val="lt1"/>
              </a:buClr>
              <a:buSzPts val="1800"/>
              <a:buFont typeface="Arial"/>
              <a:buChar char="■"/>
              <a:defRPr sz="1800">
                <a:solidFill>
                  <a:schemeClr val="lt1"/>
                </a:solidFill>
              </a:defRPr>
            </a:lvl3pPr>
            <a:lvl4pPr indent="-342900" lvl="3" marL="1828800" rtl="0" algn="ctr">
              <a:lnSpc>
                <a:spcPct val="100000"/>
              </a:lnSpc>
              <a:spcBef>
                <a:spcPts val="0"/>
              </a:spcBef>
              <a:spcAft>
                <a:spcPts val="0"/>
              </a:spcAft>
              <a:buClr>
                <a:schemeClr val="lt1"/>
              </a:buClr>
              <a:buSzPts val="1800"/>
              <a:buFont typeface="Arial"/>
              <a:buChar char="●"/>
              <a:defRPr sz="1800">
                <a:solidFill>
                  <a:schemeClr val="lt1"/>
                </a:solidFill>
              </a:defRPr>
            </a:lvl4pPr>
            <a:lvl5pPr indent="-342900" lvl="4" marL="2286000" rtl="0" algn="ctr">
              <a:lnSpc>
                <a:spcPct val="100000"/>
              </a:lnSpc>
              <a:spcBef>
                <a:spcPts val="0"/>
              </a:spcBef>
              <a:spcAft>
                <a:spcPts val="0"/>
              </a:spcAft>
              <a:buClr>
                <a:schemeClr val="lt1"/>
              </a:buClr>
              <a:buSzPts val="1800"/>
              <a:buFont typeface="Arial"/>
              <a:buChar char="○"/>
              <a:defRPr sz="1800">
                <a:solidFill>
                  <a:schemeClr val="lt1"/>
                </a:solidFill>
              </a:defRPr>
            </a:lvl5pPr>
            <a:lvl6pPr indent="-342900" lvl="5" marL="2743200" rtl="0" algn="ctr">
              <a:lnSpc>
                <a:spcPct val="100000"/>
              </a:lnSpc>
              <a:spcBef>
                <a:spcPts val="0"/>
              </a:spcBef>
              <a:spcAft>
                <a:spcPts val="0"/>
              </a:spcAft>
              <a:buClr>
                <a:schemeClr val="lt1"/>
              </a:buClr>
              <a:buSzPts val="1800"/>
              <a:buFont typeface="Arial"/>
              <a:buChar char="■"/>
              <a:defRPr sz="1800">
                <a:solidFill>
                  <a:schemeClr val="lt1"/>
                </a:solidFill>
              </a:defRPr>
            </a:lvl6pPr>
            <a:lvl7pPr indent="-342900" lvl="6" marL="3200400" rtl="0" algn="ctr">
              <a:lnSpc>
                <a:spcPct val="100000"/>
              </a:lnSpc>
              <a:spcBef>
                <a:spcPts val="0"/>
              </a:spcBef>
              <a:spcAft>
                <a:spcPts val="0"/>
              </a:spcAft>
              <a:buClr>
                <a:schemeClr val="lt1"/>
              </a:buClr>
              <a:buSzPts val="1800"/>
              <a:buFont typeface="Arial"/>
              <a:buChar char="●"/>
              <a:defRPr sz="1800">
                <a:solidFill>
                  <a:schemeClr val="lt1"/>
                </a:solidFill>
              </a:defRPr>
            </a:lvl7pPr>
            <a:lvl8pPr indent="-342900" lvl="7" marL="3657600" rtl="0" algn="ctr">
              <a:lnSpc>
                <a:spcPct val="100000"/>
              </a:lnSpc>
              <a:spcBef>
                <a:spcPts val="0"/>
              </a:spcBef>
              <a:spcAft>
                <a:spcPts val="0"/>
              </a:spcAft>
              <a:buClr>
                <a:schemeClr val="lt1"/>
              </a:buClr>
              <a:buSzPts val="1800"/>
              <a:buFont typeface="Arial"/>
              <a:buChar char="○"/>
              <a:defRPr sz="1800">
                <a:solidFill>
                  <a:schemeClr val="lt1"/>
                </a:solidFill>
              </a:defRPr>
            </a:lvl8pPr>
            <a:lvl9pPr indent="-342900" lvl="8" marL="4114800" rtl="0" algn="ctr">
              <a:lnSpc>
                <a:spcPct val="100000"/>
              </a:lnSpc>
              <a:spcBef>
                <a:spcPts val="0"/>
              </a:spcBef>
              <a:spcAft>
                <a:spcPts val="0"/>
              </a:spcAft>
              <a:buClr>
                <a:schemeClr val="lt1"/>
              </a:buClr>
              <a:buSzPts val="1800"/>
              <a:buFont typeface="Arial"/>
              <a:buChar char="■"/>
              <a:defRPr sz="18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rtl="0" algn="l">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lt1"/>
              </a:buClr>
              <a:buSzPts val="3000"/>
              <a:buFont typeface="Arial"/>
              <a:buChar char="●"/>
              <a:defRPr b="0" i="0" sz="3000" u="none" cap="none" strike="noStrike">
                <a:solidFill>
                  <a:schemeClr val="lt1"/>
                </a:solidFill>
                <a:latin typeface="Arial"/>
                <a:ea typeface="Arial"/>
                <a:cs typeface="Arial"/>
                <a:sym typeface="Arial"/>
              </a:defRPr>
            </a:lvl1pPr>
            <a:lvl2pPr indent="-381000" lvl="1" marL="914400" rtl="0" algn="l">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rtl="0" algn="l">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42900" lvl="3" marL="1828800" rtl="0" algn="l">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rtl="0" algn="l">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rtl="0" algn="l">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rtl="0" algn="l">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rtl="0" algn="l">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rtl="0" algn="l">
              <a:spcBef>
                <a:spcPts val="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google.com/presentation/d/1WOhbWLkhMyo4vZUaHq-FO-mt0B2sejXw-lMwohD5iUo/edit?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www.chromium.org/developers/how-tos/trace-event-profiling-tool/frame-view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www.webkit.org/blog-files/3d-transforms/poster-circle.html" TargetMode="External"/><Relationship Id="rId4" Type="http://schemas.openxmlformats.org/officeDocument/2006/relationships/hyperlink" Target="http://maps.google.com/?vector=1" TargetMode="External"/><Relationship Id="rId5" Type="http://schemas.openxmlformats.org/officeDocument/2006/relationships/hyperlink" Target="http://www.android.com/app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youtube.com/watch?v=RVnARGhhs9w" TargetMode="External"/><Relationship Id="rId4" Type="http://schemas.openxmlformats.org/officeDocument/2006/relationships/hyperlink" Target="http://www.youtube.com/watch?v=A5-aXfSt-RA" TargetMode="External"/><Relationship Id="rId5" Type="http://schemas.openxmlformats.org/officeDocument/2006/relationships/hyperlink" Target="http://dev.chromium.org/developers/design-documents/gpu-accelerated-compositing-in-chrome" TargetMode="External"/><Relationship Id="rId6" Type="http://schemas.openxmlformats.org/officeDocument/2006/relationships/hyperlink" Target="http://jankfree.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Google Shape;27;p8"/>
          <p:cNvSpPr txBox="1"/>
          <p:nvPr>
            <p:ph type="ctrTitle"/>
          </p:nvPr>
        </p:nvSpPr>
        <p:spPr>
          <a:xfrm>
            <a:off x="39900" y="1097238"/>
            <a:ext cx="90642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Compositing in Blink / WebCore</a:t>
            </a:r>
            <a:endParaRPr sz="4000"/>
          </a:p>
        </p:txBody>
      </p:sp>
      <p:sp>
        <p:nvSpPr>
          <p:cNvPr id="28" name="Google Shape;28;p8"/>
          <p:cNvSpPr txBox="1"/>
          <p:nvPr>
            <p:ph idx="1" type="subTitle"/>
          </p:nvPr>
        </p:nvSpPr>
        <p:spPr>
          <a:xfrm>
            <a:off x="18300" y="2643751"/>
            <a:ext cx="9118200" cy="314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From WebCore::RenderLayer to cc:Layer</a:t>
            </a:r>
            <a:endParaRPr sz="2400"/>
          </a:p>
          <a:p>
            <a:pPr indent="0" lvl="0" marL="0" rtl="0" algn="ctr">
              <a:spcBef>
                <a:spcPts val="0"/>
              </a:spcBef>
              <a:spcAft>
                <a:spcPts val="0"/>
              </a:spcAft>
              <a:buNone/>
            </a:pPr>
            <a:r>
              <a:t/>
            </a:r>
            <a:endParaRPr/>
          </a:p>
          <a:p>
            <a:pPr indent="0" lvl="0" marL="0" rtl="0" algn="ctr">
              <a:spcBef>
                <a:spcPts val="0"/>
              </a:spcBef>
              <a:spcAft>
                <a:spcPts val="0"/>
              </a:spcAft>
              <a:buNone/>
            </a:pPr>
            <a:r>
              <a:rPr b="1" i="1" lang="en" sz="1800">
                <a:solidFill>
                  <a:srgbClr val="6AA84F"/>
                </a:solidFill>
              </a:rPr>
              <a:t>January 2014 update</a:t>
            </a:r>
            <a:r>
              <a:rPr lang="en" sz="1800"/>
              <a:t>:  Basic information here is still relevant.  An updated perspective, specifically about upcoming changes to overlap and “squashing”, can be found </a:t>
            </a:r>
            <a:r>
              <a:rPr lang="en" sz="1800" u="sng">
                <a:solidFill>
                  <a:schemeClr val="hlink"/>
                </a:solidFill>
                <a:hlinkClick r:id="rId3"/>
              </a:rPr>
              <a:t>here</a:t>
            </a:r>
            <a:endParaRPr/>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(Last updated October 2013)</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(Hint - use presentation mode to see animations)</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457200" y="-1063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Flow, Positioning, and Z-index</a:t>
            </a:r>
            <a:endParaRPr/>
          </a:p>
        </p:txBody>
      </p:sp>
      <p:sp>
        <p:nvSpPr>
          <p:cNvPr id="103" name="Google Shape;103;p17"/>
          <p:cNvSpPr txBox="1"/>
          <p:nvPr>
            <p:ph idx="1" type="body"/>
          </p:nvPr>
        </p:nvSpPr>
        <p:spPr>
          <a:xfrm>
            <a:off x="457200" y="1143000"/>
            <a:ext cx="8229600" cy="51732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sz="2400">
                <a:solidFill>
                  <a:srgbClr val="93C47D"/>
                </a:solidFill>
              </a:rPr>
              <a:t>Normal flow:</a:t>
            </a:r>
            <a:r>
              <a:rPr lang="en" sz="2400"/>
              <a:t>  children are laid-out according to inline-level, block-level, float, and other formatting.  </a:t>
            </a:r>
            <a:endParaRPr sz="2400"/>
          </a:p>
          <a:p>
            <a:pPr indent="0" lvl="0" marL="0" rtl="0" algn="l">
              <a:spcBef>
                <a:spcPts val="600"/>
              </a:spcBef>
              <a:spcAft>
                <a:spcPts val="0"/>
              </a:spcAft>
              <a:buNone/>
            </a:pPr>
            <a:r>
              <a:t/>
            </a:r>
            <a:endParaRPr sz="2400">
              <a:solidFill>
                <a:srgbClr val="93C47D"/>
              </a:solidFill>
            </a:endParaRPr>
          </a:p>
          <a:p>
            <a:pPr indent="-419100" lvl="0" marL="457200" rtl="0" algn="l">
              <a:spcBef>
                <a:spcPts val="600"/>
              </a:spcBef>
              <a:spcAft>
                <a:spcPts val="0"/>
              </a:spcAft>
              <a:buSzPts val="3000"/>
              <a:buChar char="●"/>
            </a:pPr>
            <a:r>
              <a:rPr lang="en" sz="2400">
                <a:solidFill>
                  <a:srgbClr val="93C47D"/>
                </a:solidFill>
              </a:rPr>
              <a:t>Relative positioned elements:</a:t>
            </a:r>
            <a:r>
              <a:rPr lang="en" sz="2400"/>
              <a:t>  positioned relative to their intended position as part of normal flow.</a:t>
            </a:r>
            <a:endParaRPr sz="2400"/>
          </a:p>
          <a:p>
            <a:pPr indent="0" lvl="0" marL="0" rtl="0" algn="l">
              <a:spcBef>
                <a:spcPts val="600"/>
              </a:spcBef>
              <a:spcAft>
                <a:spcPts val="0"/>
              </a:spcAft>
              <a:buNone/>
            </a:pPr>
            <a:r>
              <a:t/>
            </a:r>
            <a:endParaRPr sz="2400">
              <a:solidFill>
                <a:srgbClr val="6D9EEB"/>
              </a:solidFill>
            </a:endParaRPr>
          </a:p>
          <a:p>
            <a:pPr indent="-419100" lvl="0" marL="457200" rtl="0" algn="l">
              <a:spcBef>
                <a:spcPts val="600"/>
              </a:spcBef>
              <a:spcAft>
                <a:spcPts val="0"/>
              </a:spcAft>
              <a:buSzPts val="3000"/>
              <a:buChar char="●"/>
            </a:pPr>
            <a:r>
              <a:rPr lang="en" sz="2400">
                <a:solidFill>
                  <a:srgbClr val="6D9EEB"/>
                </a:solidFill>
              </a:rPr>
              <a:t>Absolute positioned elements:</a:t>
            </a:r>
            <a:r>
              <a:rPr lang="en" sz="2400"/>
              <a:t>  positioned with respect to containing block.  Not part of normal flow.</a:t>
            </a:r>
            <a:endParaRPr sz="2400"/>
          </a:p>
          <a:p>
            <a:pPr indent="0" lvl="0" marL="0" rtl="0" algn="l">
              <a:spcBef>
                <a:spcPts val="600"/>
              </a:spcBef>
              <a:spcAft>
                <a:spcPts val="0"/>
              </a:spcAft>
              <a:buNone/>
            </a:pPr>
            <a:r>
              <a:t/>
            </a:r>
            <a:endParaRPr sz="2400">
              <a:solidFill>
                <a:srgbClr val="6D9EEB"/>
              </a:solidFill>
            </a:endParaRPr>
          </a:p>
          <a:p>
            <a:pPr indent="-419100" lvl="0" marL="457200" rtl="0" algn="l">
              <a:spcBef>
                <a:spcPts val="600"/>
              </a:spcBef>
              <a:spcAft>
                <a:spcPts val="0"/>
              </a:spcAft>
              <a:buSzPts val="3000"/>
              <a:buChar char="●"/>
            </a:pPr>
            <a:r>
              <a:rPr lang="en" sz="2400">
                <a:solidFill>
                  <a:srgbClr val="6D9EEB"/>
                </a:solidFill>
              </a:rPr>
              <a:t>Fixed-position elements:</a:t>
            </a:r>
            <a:r>
              <a:rPr lang="en" sz="2400"/>
              <a:t>  positioned with respect to viewport or other container.  Not part of normal flow.</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457200" y="-1063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Flow, Positioning, and Z-index</a:t>
            </a:r>
            <a:endParaRPr/>
          </a:p>
        </p:txBody>
      </p:sp>
      <p:sp>
        <p:nvSpPr>
          <p:cNvPr id="109" name="Google Shape;109;p18"/>
          <p:cNvSpPr txBox="1"/>
          <p:nvPr>
            <p:ph idx="1" type="body"/>
          </p:nvPr>
        </p:nvSpPr>
        <p:spPr>
          <a:xfrm>
            <a:off x="457200" y="11430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sz="2400">
                <a:solidFill>
                  <a:srgbClr val="93C47D"/>
                </a:solidFill>
              </a:rPr>
              <a:t>Relative positioned elements</a:t>
            </a:r>
            <a:endParaRPr sz="2400"/>
          </a:p>
          <a:p>
            <a:pPr indent="-419100" lvl="0" marL="457200" rtl="0" algn="l">
              <a:spcBef>
                <a:spcPts val="0"/>
              </a:spcBef>
              <a:spcAft>
                <a:spcPts val="0"/>
              </a:spcAft>
              <a:buSzPts val="3000"/>
              <a:buChar char="●"/>
            </a:pPr>
            <a:r>
              <a:rPr lang="en" sz="2400">
                <a:solidFill>
                  <a:srgbClr val="6D9EEB"/>
                </a:solidFill>
              </a:rPr>
              <a:t>Absolute positioned elements</a:t>
            </a:r>
            <a:endParaRPr sz="2400">
              <a:solidFill>
                <a:srgbClr val="6D9EEB"/>
              </a:solidFill>
            </a:endParaRPr>
          </a:p>
          <a:p>
            <a:pPr indent="-419100" lvl="0" marL="457200" rtl="0" algn="l">
              <a:spcBef>
                <a:spcPts val="0"/>
              </a:spcBef>
              <a:spcAft>
                <a:spcPts val="0"/>
              </a:spcAft>
              <a:buSzPts val="3000"/>
              <a:buChar char="●"/>
            </a:pPr>
            <a:r>
              <a:rPr lang="en" sz="2400">
                <a:solidFill>
                  <a:srgbClr val="6D9EEB"/>
                </a:solidFill>
              </a:rPr>
              <a:t>Fixed-position elements</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solidFill>
                  <a:srgbClr val="6D9EEB"/>
                </a:solidFill>
              </a:rPr>
              <a:t>Z-index:</a:t>
            </a:r>
            <a:r>
              <a:rPr lang="en" sz="2400"/>
              <a:t>  allows control over how elements are ordered.</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t>Positioned (</a:t>
            </a:r>
            <a:r>
              <a:rPr i="1" lang="en" sz="2400">
                <a:solidFill>
                  <a:srgbClr val="93C47D"/>
                </a:solidFill>
              </a:rPr>
              <a:t>relative </a:t>
            </a:r>
            <a:r>
              <a:rPr i="1" lang="en" sz="2400">
                <a:solidFill>
                  <a:srgbClr val="FFFFFF"/>
                </a:solidFill>
              </a:rPr>
              <a:t>or</a:t>
            </a:r>
            <a:r>
              <a:rPr i="1" lang="en" sz="2400">
                <a:solidFill>
                  <a:srgbClr val="93C47D"/>
                </a:solidFill>
              </a:rPr>
              <a:t> </a:t>
            </a:r>
            <a:r>
              <a:rPr i="1" lang="en" sz="2400">
                <a:solidFill>
                  <a:srgbClr val="6D9EEB"/>
                </a:solidFill>
              </a:rPr>
              <a:t>absolute </a:t>
            </a:r>
            <a:r>
              <a:rPr i="1" lang="en" sz="2400">
                <a:solidFill>
                  <a:srgbClr val="FFFFFF"/>
                </a:solidFill>
              </a:rPr>
              <a:t>or </a:t>
            </a:r>
            <a:r>
              <a:rPr i="1" lang="en" sz="2400">
                <a:solidFill>
                  <a:srgbClr val="6D9EEB"/>
                </a:solidFill>
              </a:rPr>
              <a:t>fixed</a:t>
            </a:r>
            <a:r>
              <a:rPr i="1" lang="en" sz="2400">
                <a:solidFill>
                  <a:srgbClr val="FFFFFF"/>
                </a:solidFill>
              </a:rPr>
              <a:t>**</a:t>
            </a:r>
            <a:r>
              <a:rPr lang="en" sz="2400"/>
              <a:t>) elements with a z-index become a </a:t>
            </a:r>
            <a:r>
              <a:rPr i="1" lang="en" sz="2400">
                <a:solidFill>
                  <a:srgbClr val="CC4125"/>
                </a:solidFill>
              </a:rPr>
              <a:t>stacking context</a:t>
            </a:r>
            <a:r>
              <a:rPr lang="en" sz="2400"/>
              <a:t>**.</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1800"/>
              <a:t>** These days </a:t>
            </a:r>
            <a:r>
              <a:rPr lang="en" sz="1800">
                <a:solidFill>
                  <a:srgbClr val="6D9EEB"/>
                </a:solidFill>
              </a:rPr>
              <a:t>fixed-position elements</a:t>
            </a:r>
            <a:r>
              <a:rPr lang="en" sz="1800"/>
              <a:t> may also create stacking contexts for many browsers, though it is not part of CSS 2.1 spec.  Other features also create stacking contexts extending the CSS 2.1 spec, such as transforms.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57200" y="54286"/>
            <a:ext cx="8229600" cy="9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Stacking Contexts Example 1</a:t>
            </a:r>
            <a:endParaRPr/>
          </a:p>
        </p:txBody>
      </p:sp>
      <p:grpSp>
        <p:nvGrpSpPr>
          <p:cNvPr id="115" name="Google Shape;115;p19"/>
          <p:cNvGrpSpPr/>
          <p:nvPr/>
        </p:nvGrpSpPr>
        <p:grpSpPr>
          <a:xfrm>
            <a:off x="4214725" y="961436"/>
            <a:ext cx="4747800" cy="2917455"/>
            <a:chOff x="1830225" y="1819475"/>
            <a:chExt cx="4747800" cy="3477300"/>
          </a:xfrm>
        </p:grpSpPr>
        <p:sp>
          <p:nvSpPr>
            <p:cNvPr id="116" name="Google Shape;116;p19"/>
            <p:cNvSpPr/>
            <p:nvPr/>
          </p:nvSpPr>
          <p:spPr>
            <a:xfrm>
              <a:off x="1830225" y="1819475"/>
              <a:ext cx="4747800" cy="3477300"/>
            </a:xfrm>
            <a:prstGeom prst="rect">
              <a:avLst/>
            </a:prstGeom>
            <a:solidFill>
              <a:srgbClr val="FFD966"/>
            </a:solidFill>
            <a:ln cap="flat" cmpd="sng" w="76200">
              <a:solidFill>
                <a:srgbClr val="CC412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position: absolute;</a:t>
              </a:r>
              <a:endParaRPr/>
            </a:p>
            <a:p>
              <a:pPr indent="0" lvl="0" marL="0" rtl="0" algn="l">
                <a:spcBef>
                  <a:spcPts val="0"/>
                </a:spcBef>
                <a:spcAft>
                  <a:spcPts val="0"/>
                </a:spcAft>
                <a:buNone/>
              </a:pPr>
              <a:r>
                <a:rPr lang="en"/>
                <a:t>z-index: -1;</a:t>
              </a:r>
              <a:endParaRPr/>
            </a:p>
          </p:txBody>
        </p:sp>
        <p:sp>
          <p:nvSpPr>
            <p:cNvPr id="117" name="Google Shape;117;p19"/>
            <p:cNvSpPr/>
            <p:nvPr/>
          </p:nvSpPr>
          <p:spPr>
            <a:xfrm>
              <a:off x="3083179" y="2258375"/>
              <a:ext cx="2411700" cy="2142300"/>
            </a:xfrm>
            <a:prstGeom prst="rect">
              <a:avLst/>
            </a:prstGeom>
            <a:solidFill>
              <a:srgbClr val="FFE59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7;</a:t>
              </a:r>
              <a:endParaRPr/>
            </a:p>
          </p:txBody>
        </p:sp>
        <p:sp>
          <p:nvSpPr>
            <p:cNvPr id="118" name="Google Shape;118;p19"/>
            <p:cNvSpPr/>
            <p:nvPr/>
          </p:nvSpPr>
          <p:spPr>
            <a:xfrm>
              <a:off x="3464179" y="2639375"/>
              <a:ext cx="2411700" cy="2142300"/>
            </a:xfrm>
            <a:prstGeom prst="rect">
              <a:avLst/>
            </a:prstGeom>
            <a:solidFill>
              <a:srgbClr val="FFE59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8;</a:t>
              </a:r>
              <a:endParaRPr/>
            </a:p>
          </p:txBody>
        </p:sp>
        <p:sp>
          <p:nvSpPr>
            <p:cNvPr id="119" name="Google Shape;119;p19"/>
            <p:cNvSpPr/>
            <p:nvPr/>
          </p:nvSpPr>
          <p:spPr>
            <a:xfrm>
              <a:off x="3845179" y="3020375"/>
              <a:ext cx="2411700" cy="2142300"/>
            </a:xfrm>
            <a:prstGeom prst="rect">
              <a:avLst/>
            </a:prstGeom>
            <a:solidFill>
              <a:srgbClr val="FFE59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9;</a:t>
              </a:r>
              <a:endParaRPr/>
            </a:p>
          </p:txBody>
        </p:sp>
      </p:grpSp>
      <p:grpSp>
        <p:nvGrpSpPr>
          <p:cNvPr id="120" name="Google Shape;120;p19"/>
          <p:cNvGrpSpPr/>
          <p:nvPr/>
        </p:nvGrpSpPr>
        <p:grpSpPr>
          <a:xfrm>
            <a:off x="2198100" y="2325648"/>
            <a:ext cx="4747800" cy="2917455"/>
            <a:chOff x="1830225" y="1819475"/>
            <a:chExt cx="4747800" cy="3477300"/>
          </a:xfrm>
        </p:grpSpPr>
        <p:sp>
          <p:nvSpPr>
            <p:cNvPr id="121" name="Google Shape;121;p19"/>
            <p:cNvSpPr/>
            <p:nvPr/>
          </p:nvSpPr>
          <p:spPr>
            <a:xfrm>
              <a:off x="1830225" y="1819475"/>
              <a:ext cx="4747800" cy="3477300"/>
            </a:xfrm>
            <a:prstGeom prst="rect">
              <a:avLst/>
            </a:prstGeom>
            <a:solidFill>
              <a:srgbClr val="6D9EEB"/>
            </a:solidFill>
            <a:ln cap="flat" cmpd="sng" w="76200">
              <a:solidFill>
                <a:srgbClr val="CC412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position: absolute;</a:t>
              </a:r>
              <a:endParaRPr/>
            </a:p>
            <a:p>
              <a:pPr indent="0" lvl="0" marL="0" rtl="0" algn="l">
                <a:spcBef>
                  <a:spcPts val="0"/>
                </a:spcBef>
                <a:spcAft>
                  <a:spcPts val="0"/>
                </a:spcAft>
                <a:buNone/>
              </a:pPr>
              <a:r>
                <a:rPr lang="en"/>
                <a:t>z-index: 0;</a:t>
              </a:r>
              <a:endParaRPr/>
            </a:p>
          </p:txBody>
        </p:sp>
        <p:sp>
          <p:nvSpPr>
            <p:cNvPr id="122" name="Google Shape;122;p19"/>
            <p:cNvSpPr/>
            <p:nvPr/>
          </p:nvSpPr>
          <p:spPr>
            <a:xfrm>
              <a:off x="3083179" y="2258375"/>
              <a:ext cx="2411700" cy="2142300"/>
            </a:xfrm>
            <a:prstGeom prst="rect">
              <a:avLst/>
            </a:prstGeom>
            <a:solidFill>
              <a:srgbClr val="A4C2F4"/>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7;</a:t>
              </a:r>
              <a:endParaRPr/>
            </a:p>
          </p:txBody>
        </p:sp>
        <p:sp>
          <p:nvSpPr>
            <p:cNvPr id="123" name="Google Shape;123;p19"/>
            <p:cNvSpPr/>
            <p:nvPr/>
          </p:nvSpPr>
          <p:spPr>
            <a:xfrm>
              <a:off x="3464179" y="2639375"/>
              <a:ext cx="2411700" cy="2142300"/>
            </a:xfrm>
            <a:prstGeom prst="rect">
              <a:avLst/>
            </a:prstGeom>
            <a:solidFill>
              <a:srgbClr val="A4C2F4"/>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8;</a:t>
              </a:r>
              <a:endParaRPr/>
            </a:p>
          </p:txBody>
        </p:sp>
        <p:sp>
          <p:nvSpPr>
            <p:cNvPr id="124" name="Google Shape;124;p19"/>
            <p:cNvSpPr/>
            <p:nvPr/>
          </p:nvSpPr>
          <p:spPr>
            <a:xfrm>
              <a:off x="3845179" y="3020375"/>
              <a:ext cx="2411700" cy="2142300"/>
            </a:xfrm>
            <a:prstGeom prst="rect">
              <a:avLst/>
            </a:prstGeom>
            <a:solidFill>
              <a:srgbClr val="A4C2F4"/>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9;</a:t>
              </a:r>
              <a:endParaRPr/>
            </a:p>
          </p:txBody>
        </p:sp>
      </p:grpSp>
      <p:grpSp>
        <p:nvGrpSpPr>
          <p:cNvPr id="125" name="Google Shape;125;p19"/>
          <p:cNvGrpSpPr/>
          <p:nvPr/>
        </p:nvGrpSpPr>
        <p:grpSpPr>
          <a:xfrm>
            <a:off x="395150" y="3693773"/>
            <a:ext cx="4747800" cy="2917455"/>
            <a:chOff x="395150" y="3693773"/>
            <a:chExt cx="4747800" cy="2917455"/>
          </a:xfrm>
        </p:grpSpPr>
        <p:grpSp>
          <p:nvGrpSpPr>
            <p:cNvPr id="126" name="Google Shape;126;p19"/>
            <p:cNvGrpSpPr/>
            <p:nvPr/>
          </p:nvGrpSpPr>
          <p:grpSpPr>
            <a:xfrm>
              <a:off x="395150" y="3693773"/>
              <a:ext cx="4747800" cy="2917455"/>
              <a:chOff x="1830225" y="1819475"/>
              <a:chExt cx="4747800" cy="3477300"/>
            </a:xfrm>
          </p:grpSpPr>
          <p:sp>
            <p:nvSpPr>
              <p:cNvPr id="127" name="Google Shape;127;p19"/>
              <p:cNvSpPr/>
              <p:nvPr/>
            </p:nvSpPr>
            <p:spPr>
              <a:xfrm>
                <a:off x="1830225" y="1819475"/>
                <a:ext cx="4747800" cy="3477300"/>
              </a:xfrm>
              <a:prstGeom prst="rect">
                <a:avLst/>
              </a:prstGeom>
              <a:solidFill>
                <a:srgbClr val="93C47D"/>
              </a:solidFill>
              <a:ln cap="flat" cmpd="sng" w="76200">
                <a:solidFill>
                  <a:srgbClr val="CC412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position: absolute;</a:t>
                </a:r>
                <a:endParaRPr/>
              </a:p>
              <a:p>
                <a:pPr indent="0" lvl="0" marL="0" rtl="0" algn="l">
                  <a:spcBef>
                    <a:spcPts val="0"/>
                  </a:spcBef>
                  <a:spcAft>
                    <a:spcPts val="0"/>
                  </a:spcAft>
                  <a:buNone/>
                </a:pPr>
                <a:r>
                  <a:rPr lang="en"/>
                  <a:t>z-index: 1;</a:t>
                </a:r>
                <a:endParaRPr/>
              </a:p>
            </p:txBody>
          </p:sp>
          <p:sp>
            <p:nvSpPr>
              <p:cNvPr id="128" name="Google Shape;128;p19"/>
              <p:cNvSpPr/>
              <p:nvPr/>
            </p:nvSpPr>
            <p:spPr>
              <a:xfrm>
                <a:off x="3083179" y="2258375"/>
                <a:ext cx="2411700" cy="21423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4;</a:t>
                </a:r>
                <a:endParaRPr/>
              </a:p>
            </p:txBody>
          </p:sp>
          <p:sp>
            <p:nvSpPr>
              <p:cNvPr id="129" name="Google Shape;129;p19"/>
              <p:cNvSpPr/>
              <p:nvPr/>
            </p:nvSpPr>
            <p:spPr>
              <a:xfrm>
                <a:off x="3464179" y="2639375"/>
                <a:ext cx="2411700" cy="21423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5;</a:t>
                </a:r>
                <a:endParaRPr/>
              </a:p>
            </p:txBody>
          </p:sp>
        </p:grpSp>
        <p:grpSp>
          <p:nvGrpSpPr>
            <p:cNvPr id="130" name="Google Shape;130;p19"/>
            <p:cNvGrpSpPr/>
            <p:nvPr/>
          </p:nvGrpSpPr>
          <p:grpSpPr>
            <a:xfrm>
              <a:off x="2421607" y="4716686"/>
              <a:ext cx="2379123" cy="1787332"/>
              <a:chOff x="1810419" y="1842092"/>
              <a:chExt cx="4747800" cy="3477300"/>
            </a:xfrm>
          </p:grpSpPr>
          <p:sp>
            <p:nvSpPr>
              <p:cNvPr id="131" name="Google Shape;131;p19"/>
              <p:cNvSpPr/>
              <p:nvPr/>
            </p:nvSpPr>
            <p:spPr>
              <a:xfrm>
                <a:off x="1810419" y="1842092"/>
                <a:ext cx="4747800" cy="3477300"/>
              </a:xfrm>
              <a:prstGeom prst="rect">
                <a:avLst/>
              </a:prstGeom>
              <a:solidFill>
                <a:srgbClr val="F6B26B"/>
              </a:solidFill>
              <a:ln cap="flat" cmpd="sng" w="76200">
                <a:solidFill>
                  <a:srgbClr val="CC412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position: absolute; </a:t>
                </a:r>
                <a:endParaRPr/>
              </a:p>
              <a:p>
                <a:pPr indent="0" lvl="0" marL="0" rtl="0" algn="l">
                  <a:spcBef>
                    <a:spcPts val="0"/>
                  </a:spcBef>
                  <a:spcAft>
                    <a:spcPts val="0"/>
                  </a:spcAft>
                  <a:buNone/>
                </a:pPr>
                <a:r>
                  <a:rPr lang="en"/>
                  <a:t>z-index: 6;</a:t>
                </a:r>
                <a:endParaRPr/>
              </a:p>
            </p:txBody>
          </p:sp>
          <p:sp>
            <p:nvSpPr>
              <p:cNvPr id="132" name="Google Shape;132;p19"/>
              <p:cNvSpPr/>
              <p:nvPr/>
            </p:nvSpPr>
            <p:spPr>
              <a:xfrm>
                <a:off x="2518808" y="3162747"/>
                <a:ext cx="2411700" cy="1178700"/>
              </a:xfrm>
              <a:prstGeom prst="rect">
                <a:avLst/>
              </a:prstGeom>
              <a:solidFill>
                <a:srgbClr val="F9CB9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5;</a:t>
                </a:r>
                <a:endParaRPr/>
              </a:p>
            </p:txBody>
          </p:sp>
          <p:sp>
            <p:nvSpPr>
              <p:cNvPr id="133" name="Google Shape;133;p19"/>
              <p:cNvSpPr/>
              <p:nvPr/>
            </p:nvSpPr>
            <p:spPr>
              <a:xfrm>
                <a:off x="3541048" y="3930832"/>
                <a:ext cx="2411700" cy="1158000"/>
              </a:xfrm>
              <a:prstGeom prst="rect">
                <a:avLst/>
              </a:prstGeom>
              <a:solidFill>
                <a:srgbClr val="F9CB9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6;</a:t>
                </a:r>
                <a:endParaRPr/>
              </a:p>
            </p:txBody>
          </p:sp>
        </p:grpSp>
      </p:grpSp>
      <p:sp>
        <p:nvSpPr>
          <p:cNvPr id="134" name="Google Shape;134;p19"/>
          <p:cNvSpPr txBox="1"/>
          <p:nvPr/>
        </p:nvSpPr>
        <p:spPr>
          <a:xfrm>
            <a:off x="423350" y="1299150"/>
            <a:ext cx="2552700" cy="5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4125"/>
                </a:solidFill>
              </a:rPr>
              <a:t>Red borders: elements that are stacking contexts.</a:t>
            </a:r>
            <a:endParaRPr>
              <a:solidFill>
                <a:srgbClr val="CC4125"/>
              </a:solidFill>
            </a:endParaRPr>
          </a:p>
        </p:txBody>
      </p:sp>
      <p:sp>
        <p:nvSpPr>
          <p:cNvPr id="135" name="Google Shape;135;p19"/>
          <p:cNvSpPr txBox="1"/>
          <p:nvPr/>
        </p:nvSpPr>
        <p:spPr>
          <a:xfrm>
            <a:off x="5900200" y="5594900"/>
            <a:ext cx="2253900" cy="5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4125"/>
                </a:solidFill>
              </a:rPr>
              <a:t>Stacking context within another stacking context.</a:t>
            </a:r>
            <a:endParaRPr>
              <a:solidFill>
                <a:srgbClr val="CC4125"/>
              </a:solidFill>
            </a:endParaRPr>
          </a:p>
        </p:txBody>
      </p:sp>
      <p:cxnSp>
        <p:nvCxnSpPr>
          <p:cNvPr id="136" name="Google Shape;136;p19"/>
          <p:cNvCxnSpPr>
            <a:stCxn id="135" idx="1"/>
          </p:cNvCxnSpPr>
          <p:nvPr/>
        </p:nvCxnSpPr>
        <p:spPr>
          <a:xfrm rot="10800000">
            <a:off x="4408600" y="5591000"/>
            <a:ext cx="1491600" cy="287400"/>
          </a:xfrm>
          <a:prstGeom prst="straightConnector1">
            <a:avLst/>
          </a:prstGeom>
          <a:noFill/>
          <a:ln cap="flat" cmpd="sng" w="38100">
            <a:solidFill>
              <a:srgbClr val="CC4125"/>
            </a:solidFill>
            <a:prstDash val="solid"/>
            <a:round/>
            <a:headEnd len="med" w="med"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457200" y="54286"/>
            <a:ext cx="8229600" cy="9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Stacking Contexts Example 2</a:t>
            </a:r>
            <a:endParaRPr/>
          </a:p>
        </p:txBody>
      </p:sp>
      <p:grpSp>
        <p:nvGrpSpPr>
          <p:cNvPr id="142" name="Google Shape;142;p20"/>
          <p:cNvGrpSpPr/>
          <p:nvPr/>
        </p:nvGrpSpPr>
        <p:grpSpPr>
          <a:xfrm>
            <a:off x="4214725" y="961436"/>
            <a:ext cx="4747800" cy="2917455"/>
            <a:chOff x="1830225" y="1819475"/>
            <a:chExt cx="4747800" cy="3477300"/>
          </a:xfrm>
        </p:grpSpPr>
        <p:sp>
          <p:nvSpPr>
            <p:cNvPr id="143" name="Google Shape;143;p20"/>
            <p:cNvSpPr/>
            <p:nvPr/>
          </p:nvSpPr>
          <p:spPr>
            <a:xfrm>
              <a:off x="1830225" y="1819475"/>
              <a:ext cx="4747800" cy="3477300"/>
            </a:xfrm>
            <a:prstGeom prst="rect">
              <a:avLst/>
            </a:prstGeom>
            <a:solidFill>
              <a:srgbClr val="FFD966"/>
            </a:solidFill>
            <a:ln cap="flat" cmpd="sng" w="76200">
              <a:solidFill>
                <a:srgbClr val="CC412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position: absolute;</a:t>
              </a:r>
              <a:endParaRPr/>
            </a:p>
            <a:p>
              <a:pPr indent="0" lvl="0" marL="0" rtl="0" algn="l">
                <a:spcBef>
                  <a:spcPts val="0"/>
                </a:spcBef>
                <a:spcAft>
                  <a:spcPts val="0"/>
                </a:spcAft>
                <a:buNone/>
              </a:pPr>
              <a:r>
                <a:rPr lang="en"/>
                <a:t>z-index: -1;</a:t>
              </a:r>
              <a:endParaRPr/>
            </a:p>
          </p:txBody>
        </p:sp>
        <p:sp>
          <p:nvSpPr>
            <p:cNvPr id="144" name="Google Shape;144;p20"/>
            <p:cNvSpPr/>
            <p:nvPr/>
          </p:nvSpPr>
          <p:spPr>
            <a:xfrm>
              <a:off x="3083179" y="2258375"/>
              <a:ext cx="2411700" cy="2142300"/>
            </a:xfrm>
            <a:prstGeom prst="rect">
              <a:avLst/>
            </a:prstGeom>
            <a:solidFill>
              <a:srgbClr val="FFE59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7;</a:t>
              </a:r>
              <a:endParaRPr/>
            </a:p>
          </p:txBody>
        </p:sp>
        <p:sp>
          <p:nvSpPr>
            <p:cNvPr id="145" name="Google Shape;145;p20"/>
            <p:cNvSpPr/>
            <p:nvPr/>
          </p:nvSpPr>
          <p:spPr>
            <a:xfrm>
              <a:off x="3464179" y="2639375"/>
              <a:ext cx="2411700" cy="2142300"/>
            </a:xfrm>
            <a:prstGeom prst="rect">
              <a:avLst/>
            </a:prstGeom>
            <a:solidFill>
              <a:srgbClr val="FFE59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8;</a:t>
              </a:r>
              <a:endParaRPr/>
            </a:p>
          </p:txBody>
        </p:sp>
        <p:sp>
          <p:nvSpPr>
            <p:cNvPr id="146" name="Google Shape;146;p20"/>
            <p:cNvSpPr/>
            <p:nvPr/>
          </p:nvSpPr>
          <p:spPr>
            <a:xfrm>
              <a:off x="3845179" y="3020375"/>
              <a:ext cx="2411700" cy="2142300"/>
            </a:xfrm>
            <a:prstGeom prst="rect">
              <a:avLst/>
            </a:prstGeom>
            <a:solidFill>
              <a:srgbClr val="FFE59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9;</a:t>
              </a:r>
              <a:endParaRPr/>
            </a:p>
          </p:txBody>
        </p:sp>
      </p:grpSp>
      <p:grpSp>
        <p:nvGrpSpPr>
          <p:cNvPr id="147" name="Google Shape;147;p20"/>
          <p:cNvGrpSpPr/>
          <p:nvPr/>
        </p:nvGrpSpPr>
        <p:grpSpPr>
          <a:xfrm>
            <a:off x="395150" y="3693773"/>
            <a:ext cx="4747800" cy="2917455"/>
            <a:chOff x="395150" y="3693773"/>
            <a:chExt cx="4747800" cy="2917455"/>
          </a:xfrm>
        </p:grpSpPr>
        <p:grpSp>
          <p:nvGrpSpPr>
            <p:cNvPr id="148" name="Google Shape;148;p20"/>
            <p:cNvGrpSpPr/>
            <p:nvPr/>
          </p:nvGrpSpPr>
          <p:grpSpPr>
            <a:xfrm>
              <a:off x="395150" y="3693773"/>
              <a:ext cx="4747800" cy="2917455"/>
              <a:chOff x="1830225" y="1819475"/>
              <a:chExt cx="4747800" cy="3477300"/>
            </a:xfrm>
          </p:grpSpPr>
          <p:sp>
            <p:nvSpPr>
              <p:cNvPr id="149" name="Google Shape;149;p20"/>
              <p:cNvSpPr/>
              <p:nvPr/>
            </p:nvSpPr>
            <p:spPr>
              <a:xfrm>
                <a:off x="1830225" y="1819475"/>
                <a:ext cx="4747800" cy="3477300"/>
              </a:xfrm>
              <a:prstGeom prst="rect">
                <a:avLst/>
              </a:prstGeom>
              <a:solidFill>
                <a:srgbClr val="93C47D"/>
              </a:solidFill>
              <a:ln cap="flat" cmpd="sng" w="76200">
                <a:solidFill>
                  <a:srgbClr val="CC412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position: absolute;</a:t>
                </a:r>
                <a:endParaRPr/>
              </a:p>
              <a:p>
                <a:pPr indent="0" lvl="0" marL="0" rtl="0" algn="l">
                  <a:spcBef>
                    <a:spcPts val="0"/>
                  </a:spcBef>
                  <a:spcAft>
                    <a:spcPts val="0"/>
                  </a:spcAft>
                  <a:buNone/>
                </a:pPr>
                <a:r>
                  <a:rPr lang="en"/>
                  <a:t>z-index: 1;</a:t>
                </a:r>
                <a:endParaRPr/>
              </a:p>
            </p:txBody>
          </p:sp>
          <p:sp>
            <p:nvSpPr>
              <p:cNvPr id="150" name="Google Shape;150;p20"/>
              <p:cNvSpPr/>
              <p:nvPr/>
            </p:nvSpPr>
            <p:spPr>
              <a:xfrm>
                <a:off x="3083179" y="2258375"/>
                <a:ext cx="2411700" cy="21423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4;</a:t>
                </a:r>
                <a:endParaRPr/>
              </a:p>
            </p:txBody>
          </p:sp>
          <p:sp>
            <p:nvSpPr>
              <p:cNvPr id="151" name="Google Shape;151;p20"/>
              <p:cNvSpPr/>
              <p:nvPr/>
            </p:nvSpPr>
            <p:spPr>
              <a:xfrm>
                <a:off x="3464179" y="2639375"/>
                <a:ext cx="2411700" cy="2142300"/>
              </a:xfrm>
              <a:prstGeom prst="rect">
                <a:avLst/>
              </a:prstGeom>
              <a:solidFill>
                <a:srgbClr val="B6D7A8"/>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5;</a:t>
                </a:r>
                <a:endParaRPr/>
              </a:p>
            </p:txBody>
          </p:sp>
        </p:grpSp>
        <p:grpSp>
          <p:nvGrpSpPr>
            <p:cNvPr id="152" name="Google Shape;152;p20"/>
            <p:cNvGrpSpPr/>
            <p:nvPr/>
          </p:nvGrpSpPr>
          <p:grpSpPr>
            <a:xfrm>
              <a:off x="2421607" y="4716686"/>
              <a:ext cx="2379123" cy="1787332"/>
              <a:chOff x="1810419" y="1842092"/>
              <a:chExt cx="4747800" cy="3477300"/>
            </a:xfrm>
          </p:grpSpPr>
          <p:sp>
            <p:nvSpPr>
              <p:cNvPr id="153" name="Google Shape;153;p20"/>
              <p:cNvSpPr/>
              <p:nvPr/>
            </p:nvSpPr>
            <p:spPr>
              <a:xfrm>
                <a:off x="1810419" y="1842092"/>
                <a:ext cx="4747800" cy="3477300"/>
              </a:xfrm>
              <a:prstGeom prst="rect">
                <a:avLst/>
              </a:prstGeom>
              <a:solidFill>
                <a:srgbClr val="F6B26B"/>
              </a:solidFill>
              <a:ln cap="flat" cmpd="sng" w="76200">
                <a:solidFill>
                  <a:srgbClr val="CC412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position: absolute; </a:t>
                </a:r>
                <a:endParaRPr/>
              </a:p>
              <a:p>
                <a:pPr indent="0" lvl="0" marL="0" rtl="0" algn="l">
                  <a:spcBef>
                    <a:spcPts val="0"/>
                  </a:spcBef>
                  <a:spcAft>
                    <a:spcPts val="0"/>
                  </a:spcAft>
                  <a:buNone/>
                </a:pPr>
                <a:r>
                  <a:rPr lang="en"/>
                  <a:t>z-index: 6;</a:t>
                </a:r>
                <a:endParaRPr/>
              </a:p>
            </p:txBody>
          </p:sp>
          <p:sp>
            <p:nvSpPr>
              <p:cNvPr id="154" name="Google Shape;154;p20"/>
              <p:cNvSpPr/>
              <p:nvPr/>
            </p:nvSpPr>
            <p:spPr>
              <a:xfrm>
                <a:off x="2518808" y="3162747"/>
                <a:ext cx="2411700" cy="1178700"/>
              </a:xfrm>
              <a:prstGeom prst="rect">
                <a:avLst/>
              </a:prstGeom>
              <a:solidFill>
                <a:srgbClr val="F9CB9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5;</a:t>
                </a:r>
                <a:endParaRPr/>
              </a:p>
            </p:txBody>
          </p:sp>
          <p:sp>
            <p:nvSpPr>
              <p:cNvPr id="155" name="Google Shape;155;p20"/>
              <p:cNvSpPr/>
              <p:nvPr/>
            </p:nvSpPr>
            <p:spPr>
              <a:xfrm>
                <a:off x="3541048" y="3930832"/>
                <a:ext cx="2411700" cy="1158000"/>
              </a:xfrm>
              <a:prstGeom prst="rect">
                <a:avLst/>
              </a:prstGeom>
              <a:solidFill>
                <a:srgbClr val="F9CB9C"/>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6;</a:t>
                </a:r>
                <a:endParaRPr/>
              </a:p>
            </p:txBody>
          </p:sp>
        </p:grpSp>
      </p:grpSp>
      <p:grpSp>
        <p:nvGrpSpPr>
          <p:cNvPr id="156" name="Google Shape;156;p20"/>
          <p:cNvGrpSpPr/>
          <p:nvPr/>
        </p:nvGrpSpPr>
        <p:grpSpPr>
          <a:xfrm>
            <a:off x="2198100" y="2325648"/>
            <a:ext cx="4747800" cy="2917455"/>
            <a:chOff x="1830225" y="1819475"/>
            <a:chExt cx="4747800" cy="3477300"/>
          </a:xfrm>
        </p:grpSpPr>
        <p:sp>
          <p:nvSpPr>
            <p:cNvPr id="157" name="Google Shape;157;p20"/>
            <p:cNvSpPr/>
            <p:nvPr/>
          </p:nvSpPr>
          <p:spPr>
            <a:xfrm>
              <a:off x="1830225" y="1819475"/>
              <a:ext cx="4747800" cy="3477300"/>
            </a:xfrm>
            <a:prstGeom prst="rect">
              <a:avLst/>
            </a:prstGeom>
            <a:solidFill>
              <a:srgbClr val="6D9EEB"/>
            </a:solidFill>
            <a:ln cap="flat" cmpd="sng" w="76200">
              <a:solidFill>
                <a:srgbClr val="CC412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position: absolute;</a:t>
              </a:r>
              <a:endParaRPr/>
            </a:p>
            <a:p>
              <a:pPr indent="0" lvl="0" marL="0" rtl="0" algn="l">
                <a:spcBef>
                  <a:spcPts val="0"/>
                </a:spcBef>
                <a:spcAft>
                  <a:spcPts val="0"/>
                </a:spcAft>
                <a:buNone/>
              </a:pPr>
              <a:r>
                <a:rPr lang="en"/>
                <a:t>z-index: 2;</a:t>
              </a:r>
              <a:endParaRPr/>
            </a:p>
          </p:txBody>
        </p:sp>
        <p:sp>
          <p:nvSpPr>
            <p:cNvPr id="158" name="Google Shape;158;p20"/>
            <p:cNvSpPr/>
            <p:nvPr/>
          </p:nvSpPr>
          <p:spPr>
            <a:xfrm>
              <a:off x="3083179" y="2258375"/>
              <a:ext cx="2411700" cy="2142300"/>
            </a:xfrm>
            <a:prstGeom prst="rect">
              <a:avLst/>
            </a:prstGeom>
            <a:solidFill>
              <a:srgbClr val="A4C2F4"/>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7;</a:t>
              </a:r>
              <a:endParaRPr/>
            </a:p>
          </p:txBody>
        </p:sp>
        <p:sp>
          <p:nvSpPr>
            <p:cNvPr id="159" name="Google Shape;159;p20"/>
            <p:cNvSpPr/>
            <p:nvPr/>
          </p:nvSpPr>
          <p:spPr>
            <a:xfrm>
              <a:off x="3464179" y="2639375"/>
              <a:ext cx="2411700" cy="2142300"/>
            </a:xfrm>
            <a:prstGeom prst="rect">
              <a:avLst/>
            </a:prstGeom>
            <a:solidFill>
              <a:srgbClr val="A4C2F4"/>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8;</a:t>
              </a:r>
              <a:endParaRPr/>
            </a:p>
          </p:txBody>
        </p:sp>
        <p:sp>
          <p:nvSpPr>
            <p:cNvPr id="160" name="Google Shape;160;p20"/>
            <p:cNvSpPr/>
            <p:nvPr/>
          </p:nvSpPr>
          <p:spPr>
            <a:xfrm>
              <a:off x="3845179" y="3020375"/>
              <a:ext cx="2411700" cy="2142300"/>
            </a:xfrm>
            <a:prstGeom prst="rect">
              <a:avLst/>
            </a:prstGeom>
            <a:solidFill>
              <a:srgbClr val="A4C2F4"/>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z-index: 9;</a:t>
              </a:r>
              <a:endParaRPr/>
            </a:p>
          </p:txBody>
        </p:sp>
      </p:grpSp>
      <p:sp>
        <p:nvSpPr>
          <p:cNvPr id="161" name="Google Shape;161;p20"/>
          <p:cNvSpPr txBox="1"/>
          <p:nvPr/>
        </p:nvSpPr>
        <p:spPr>
          <a:xfrm>
            <a:off x="423350" y="1299150"/>
            <a:ext cx="2552700" cy="5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4125"/>
                </a:solidFill>
              </a:rPr>
              <a:t>Red borders: elements that are stacking contexts.</a:t>
            </a:r>
            <a:endParaRPr>
              <a:solidFill>
                <a:srgbClr val="CC4125"/>
              </a:solidFill>
            </a:endParaRPr>
          </a:p>
        </p:txBody>
      </p:sp>
      <p:sp>
        <p:nvSpPr>
          <p:cNvPr id="162" name="Google Shape;162;p20"/>
          <p:cNvSpPr txBox="1"/>
          <p:nvPr/>
        </p:nvSpPr>
        <p:spPr>
          <a:xfrm>
            <a:off x="5900200" y="5594900"/>
            <a:ext cx="2253900" cy="5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4125"/>
                </a:solidFill>
              </a:rPr>
              <a:t>Stacking context within another stacking context.</a:t>
            </a:r>
            <a:endParaRPr>
              <a:solidFill>
                <a:srgbClr val="CC4125"/>
              </a:solidFill>
            </a:endParaRPr>
          </a:p>
        </p:txBody>
      </p:sp>
      <p:cxnSp>
        <p:nvCxnSpPr>
          <p:cNvPr id="163" name="Google Shape;163;p20"/>
          <p:cNvCxnSpPr>
            <a:stCxn id="162" idx="1"/>
          </p:cNvCxnSpPr>
          <p:nvPr/>
        </p:nvCxnSpPr>
        <p:spPr>
          <a:xfrm rot="10800000">
            <a:off x="4408600" y="5591000"/>
            <a:ext cx="1491600" cy="287400"/>
          </a:xfrm>
          <a:prstGeom prst="straightConnector1">
            <a:avLst/>
          </a:prstGeom>
          <a:noFill/>
          <a:ln cap="flat" cmpd="sng" w="38100">
            <a:solidFill>
              <a:srgbClr val="CC4125"/>
            </a:solidFill>
            <a:prstDash val="solid"/>
            <a:round/>
            <a:headEnd len="med" w="med" type="none"/>
            <a:tailEnd len="med" w="med" type="stealth"/>
          </a:ln>
        </p:spPr>
      </p:cxnSp>
      <p:cxnSp>
        <p:nvCxnSpPr>
          <p:cNvPr id="164" name="Google Shape;164;p20"/>
          <p:cNvCxnSpPr>
            <a:stCxn id="165" idx="3"/>
          </p:cNvCxnSpPr>
          <p:nvPr/>
        </p:nvCxnSpPr>
        <p:spPr>
          <a:xfrm>
            <a:off x="1493375" y="2711625"/>
            <a:ext cx="575100" cy="0"/>
          </a:xfrm>
          <a:prstGeom prst="straightConnector1">
            <a:avLst/>
          </a:prstGeom>
          <a:noFill/>
          <a:ln cap="flat" cmpd="sng" w="38100">
            <a:solidFill>
              <a:schemeClr val="lt1"/>
            </a:solidFill>
            <a:prstDash val="solid"/>
            <a:round/>
            <a:headEnd len="med" w="med" type="none"/>
            <a:tailEnd len="med" w="med" type="stealth"/>
          </a:ln>
        </p:spPr>
      </p:cxnSp>
      <p:sp>
        <p:nvSpPr>
          <p:cNvPr id="165" name="Google Shape;165;p20"/>
          <p:cNvSpPr txBox="1"/>
          <p:nvPr/>
        </p:nvSpPr>
        <p:spPr>
          <a:xfrm>
            <a:off x="265475" y="2508375"/>
            <a:ext cx="12279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New z-index</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Stacking Contexts - Intuition</a:t>
            </a:r>
            <a:endParaRPr/>
          </a:p>
        </p:txBody>
      </p:sp>
      <p:sp>
        <p:nvSpPr>
          <p:cNvPr id="171" name="Google Shape;171;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A stacking context </a:t>
            </a:r>
            <a:r>
              <a:rPr lang="en" sz="2400">
                <a:solidFill>
                  <a:srgbClr val="B6D7A8"/>
                </a:solidFill>
              </a:rPr>
              <a:t>"flattens"</a:t>
            </a:r>
            <a:r>
              <a:rPr lang="en" sz="2400"/>
              <a:t> the element's subtree, so nothing outside of the subtree can paint between elements of the subtree.</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i="1" lang="en" sz="2400"/>
              <a:t>In other words</a:t>
            </a:r>
            <a:r>
              <a:rPr lang="en" sz="2400"/>
              <a:t>:  The rest of the DOM tree can treat the stacking context as an </a:t>
            </a:r>
            <a:r>
              <a:rPr lang="en" sz="2400">
                <a:solidFill>
                  <a:srgbClr val="B6D7A8"/>
                </a:solidFill>
              </a:rPr>
              <a:t>atomic conceptual layer</a:t>
            </a:r>
            <a:r>
              <a:rPr lang="en" sz="2400"/>
              <a:t> for painting.</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solidFill>
                  <a:srgbClr val="B6D7A8"/>
                </a:solidFill>
              </a:rPr>
              <a:t>With this property, stacking contexts are an ideal place to define paint order explicitly.</a:t>
            </a:r>
            <a:endParaRPr sz="2400">
              <a:solidFill>
                <a:srgbClr val="B6D7A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457200" y="128820"/>
            <a:ext cx="8229600" cy="75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Paint Order of a Stacking Context</a:t>
            </a:r>
            <a:endParaRPr/>
          </a:p>
        </p:txBody>
      </p:sp>
      <p:sp>
        <p:nvSpPr>
          <p:cNvPr id="177" name="Google Shape;177;p22"/>
          <p:cNvSpPr txBox="1"/>
          <p:nvPr>
            <p:ph idx="1" type="body"/>
          </p:nvPr>
        </p:nvSpPr>
        <p:spPr>
          <a:xfrm>
            <a:off x="457200" y="1143000"/>
            <a:ext cx="8229600" cy="5236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AutoNum type="arabicPeriod"/>
            </a:pPr>
            <a:r>
              <a:rPr lang="en" sz="2400"/>
              <a:t>Backgrounds and borders</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AutoNum type="arabicPeriod"/>
            </a:pPr>
            <a:r>
              <a:rPr lang="en" sz="2400">
                <a:solidFill>
                  <a:srgbClr val="6D9EEB"/>
                </a:solidFill>
              </a:rPr>
              <a:t>Negative z-index</a:t>
            </a:r>
            <a:r>
              <a:rPr lang="en" sz="2400"/>
              <a:t> children</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AutoNum type="arabicPeriod"/>
            </a:pPr>
            <a:r>
              <a:rPr lang="en" sz="2400">
                <a:solidFill>
                  <a:srgbClr val="93C47D"/>
                </a:solidFill>
              </a:rPr>
              <a:t>Normal flow</a:t>
            </a:r>
            <a:r>
              <a:rPr lang="en" sz="2400"/>
              <a:t> elements**</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AutoNum type="arabicPeriod"/>
            </a:pPr>
            <a:r>
              <a:rPr lang="en" sz="2400">
                <a:solidFill>
                  <a:srgbClr val="6D9EEB"/>
                </a:solidFill>
              </a:rPr>
              <a:t>Z-index == 0 </a:t>
            </a:r>
            <a:r>
              <a:rPr lang="en" sz="2400"/>
              <a:t>and/or </a:t>
            </a:r>
            <a:r>
              <a:rPr lang="en" sz="2400">
                <a:solidFill>
                  <a:srgbClr val="6D9EEB"/>
                </a:solidFill>
              </a:rPr>
              <a:t>absolute positioned</a:t>
            </a:r>
            <a:r>
              <a:rPr lang="en" sz="2400"/>
              <a:t> children</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AutoNum type="arabicPeriod"/>
            </a:pPr>
            <a:r>
              <a:rPr lang="en" sz="2400">
                <a:solidFill>
                  <a:srgbClr val="6D9EEB"/>
                </a:solidFill>
              </a:rPr>
              <a:t>Positive z-index</a:t>
            </a:r>
            <a:r>
              <a:rPr lang="en" sz="2400"/>
              <a:t> children</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1400"/>
              <a:t>** This is not the complete picture, see CSS 2.1 Section 9.9 and Appendix E.</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457200" y="128820"/>
            <a:ext cx="8229600" cy="75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Equivalent Order as Implemented</a:t>
            </a:r>
            <a:endParaRPr/>
          </a:p>
        </p:txBody>
      </p:sp>
      <p:sp>
        <p:nvSpPr>
          <p:cNvPr id="183" name="Google Shape;183;p23"/>
          <p:cNvSpPr txBox="1"/>
          <p:nvPr>
            <p:ph idx="1" type="body"/>
          </p:nvPr>
        </p:nvSpPr>
        <p:spPr>
          <a:xfrm>
            <a:off x="457200" y="1143000"/>
            <a:ext cx="8229600" cy="5236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AutoNum type="arabicPeriod"/>
            </a:pPr>
            <a:r>
              <a:rPr lang="en" sz="2400"/>
              <a:t>Backgrounds and borders</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AutoNum type="arabicPeriod"/>
            </a:pPr>
            <a:r>
              <a:rPr lang="en" sz="2400">
                <a:solidFill>
                  <a:srgbClr val="6D9EEB"/>
                </a:solidFill>
              </a:rPr>
              <a:t>Negative z-order</a:t>
            </a:r>
            <a:r>
              <a:rPr lang="en" sz="2400"/>
              <a:t> list of children</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AutoNum type="arabicPeriod"/>
            </a:pPr>
            <a:r>
              <a:rPr lang="en" sz="2400"/>
              <a:t>The RenderLayer's own contents</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AutoNum type="arabicPeriod"/>
            </a:pPr>
            <a:r>
              <a:rPr lang="en" sz="2400">
                <a:solidFill>
                  <a:srgbClr val="93C47D"/>
                </a:solidFill>
              </a:rPr>
              <a:t>Normal flow</a:t>
            </a:r>
            <a:r>
              <a:rPr lang="en" sz="2400"/>
              <a:t> list of children</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AutoNum type="arabicPeriod"/>
            </a:pPr>
            <a:r>
              <a:rPr lang="en" sz="2400">
                <a:solidFill>
                  <a:srgbClr val="6D9EEB"/>
                </a:solidFill>
              </a:rPr>
              <a:t>Positive z-order</a:t>
            </a:r>
            <a:r>
              <a:rPr lang="en" sz="2400"/>
              <a:t> list of children</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1800"/>
              <a:t>Implementation detail: the "paint-order tree" is not the same topology as the DOM tree.  A parent-child pair in the DOM may be siblings in paint order.</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4"/>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Choosing How to Composite Layers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328000" y="46048"/>
            <a:ext cx="8563500" cy="90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Reasons to Make a Composited Layer</a:t>
            </a:r>
            <a:endParaRPr/>
          </a:p>
        </p:txBody>
      </p:sp>
      <p:sp>
        <p:nvSpPr>
          <p:cNvPr id="194" name="Google Shape;194;p25"/>
          <p:cNvSpPr txBox="1"/>
          <p:nvPr>
            <p:ph idx="1" type="body"/>
          </p:nvPr>
        </p:nvSpPr>
        <p:spPr>
          <a:xfrm>
            <a:off x="457200" y="953550"/>
            <a:ext cx="8229600" cy="552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93C47D"/>
                </a:solidFill>
              </a:rPr>
              <a:t>Composite when the render subtree could benefit from being cached or grouped:</a:t>
            </a:r>
            <a:endParaRPr sz="2400">
              <a:solidFill>
                <a:srgbClr val="93C47D"/>
              </a:solidFill>
            </a:endParaRPr>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Easier to apply certain effects to a subtree</a:t>
            </a:r>
            <a:endParaRPr sz="2400"/>
          </a:p>
          <a:p>
            <a:pPr indent="-317500" lvl="1" marL="914400" rtl="0" algn="l">
              <a:spcBef>
                <a:spcPts val="0"/>
              </a:spcBef>
              <a:spcAft>
                <a:spcPts val="0"/>
              </a:spcAft>
              <a:buSzPts val="1400"/>
              <a:buChar char="○"/>
            </a:pPr>
            <a:r>
              <a:rPr lang="en" sz="1400"/>
              <a:t>e.g. opacity, transforms, filters, reflections</a:t>
            </a:r>
            <a:endParaRPr sz="1400"/>
          </a:p>
          <a:p>
            <a:pPr indent="0" lvl="0" marL="0" rtl="0" algn="l">
              <a:spcBef>
                <a:spcPts val="600"/>
              </a:spcBef>
              <a:spcAft>
                <a:spcPts val="0"/>
              </a:spcAft>
              <a:buNone/>
            </a:pPr>
            <a:r>
              <a:t/>
            </a:r>
            <a:endParaRPr sz="1000"/>
          </a:p>
          <a:p>
            <a:pPr indent="-381000" lvl="0" marL="457200" rtl="0" algn="l">
              <a:spcBef>
                <a:spcPts val="600"/>
              </a:spcBef>
              <a:spcAft>
                <a:spcPts val="0"/>
              </a:spcAft>
              <a:buSzPts val="2400"/>
              <a:buChar char="●"/>
            </a:pPr>
            <a:r>
              <a:rPr lang="en" sz="2400"/>
              <a:t>Elements can move without repainting</a:t>
            </a:r>
            <a:endParaRPr sz="2400"/>
          </a:p>
          <a:p>
            <a:pPr indent="-317500" lvl="1" marL="914400" rtl="0" algn="l">
              <a:spcBef>
                <a:spcPts val="0"/>
              </a:spcBef>
              <a:spcAft>
                <a:spcPts val="0"/>
              </a:spcAft>
              <a:buSzPts val="1400"/>
              <a:buChar char="○"/>
            </a:pPr>
            <a:r>
              <a:rPr lang="en" sz="1400"/>
              <a:t>e.g. scrolling, fixed-position elements</a:t>
            </a:r>
            <a:endParaRPr sz="1400"/>
          </a:p>
          <a:p>
            <a:pPr indent="0" lvl="0" marL="0" rtl="0" algn="l">
              <a:spcBef>
                <a:spcPts val="600"/>
              </a:spcBef>
              <a:spcAft>
                <a:spcPts val="0"/>
              </a:spcAft>
              <a:buNone/>
            </a:pPr>
            <a:r>
              <a:t/>
            </a:r>
            <a:endParaRPr sz="1000"/>
          </a:p>
          <a:p>
            <a:pPr indent="-381000" lvl="0" marL="457200" rtl="0" algn="l">
              <a:spcBef>
                <a:spcPts val="600"/>
              </a:spcBef>
              <a:spcAft>
                <a:spcPts val="0"/>
              </a:spcAft>
              <a:buSzPts val="2400"/>
              <a:buChar char="●"/>
            </a:pPr>
            <a:r>
              <a:rPr lang="en" sz="2400"/>
              <a:t>More practical for hardware accelerated content</a:t>
            </a:r>
            <a:endParaRPr sz="2400"/>
          </a:p>
          <a:p>
            <a:pPr indent="-317500" lvl="1" marL="914400" rtl="0" algn="l">
              <a:spcBef>
                <a:spcPts val="0"/>
              </a:spcBef>
              <a:spcAft>
                <a:spcPts val="0"/>
              </a:spcAft>
              <a:buSzPts val="1400"/>
              <a:buChar char="○"/>
            </a:pPr>
            <a:r>
              <a:rPr lang="en" sz="1400"/>
              <a:t>e.g. video, webGL, no need to read-back the pixels</a:t>
            </a:r>
            <a:endParaRPr sz="1400"/>
          </a:p>
          <a:p>
            <a:pPr indent="0" lvl="0" marL="0" rtl="0" algn="l">
              <a:spcBef>
                <a:spcPts val="600"/>
              </a:spcBef>
              <a:spcAft>
                <a:spcPts val="0"/>
              </a:spcAft>
              <a:buNone/>
            </a:pPr>
            <a:r>
              <a:t/>
            </a:r>
            <a:endParaRPr sz="1000"/>
          </a:p>
          <a:p>
            <a:pPr indent="-381000" lvl="0" marL="457200" rtl="0" algn="l">
              <a:spcBef>
                <a:spcPts val="600"/>
              </a:spcBef>
              <a:spcAft>
                <a:spcPts val="0"/>
              </a:spcAft>
              <a:buSzPts val="2400"/>
              <a:buChar char="●"/>
            </a:pPr>
            <a:r>
              <a:rPr lang="en" sz="2400"/>
              <a:t>Potentially isolate content that repaints a lot</a:t>
            </a:r>
            <a:endParaRPr sz="2400"/>
          </a:p>
          <a:p>
            <a:pPr indent="-317500" lvl="1" marL="914400" rtl="0" algn="l">
              <a:spcBef>
                <a:spcPts val="0"/>
              </a:spcBef>
              <a:spcAft>
                <a:spcPts val="0"/>
              </a:spcAft>
              <a:buSzPts val="1400"/>
              <a:buChar char="○"/>
            </a:pPr>
            <a:r>
              <a:rPr lang="en" sz="1400"/>
              <a:t>Just speculation at this point</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328000" y="46048"/>
            <a:ext cx="8563500" cy="90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Reasons to Make a Composited Layer</a:t>
            </a:r>
            <a:endParaRPr/>
          </a:p>
        </p:txBody>
      </p:sp>
      <p:sp>
        <p:nvSpPr>
          <p:cNvPr id="200" name="Google Shape;200;p26"/>
          <p:cNvSpPr txBox="1"/>
          <p:nvPr>
            <p:ph idx="1" type="body"/>
          </p:nvPr>
        </p:nvSpPr>
        <p:spPr>
          <a:xfrm>
            <a:off x="457200" y="953550"/>
            <a:ext cx="8229600" cy="552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400">
                <a:solidFill>
                  <a:srgbClr val="CC4125"/>
                </a:solidFill>
              </a:rPr>
              <a:t>Composite when it is necessary to maintain correctness:</a:t>
            </a:r>
            <a:endParaRPr sz="2400">
              <a:solidFill>
                <a:srgbClr val="CC4125"/>
              </a:solidFill>
            </a:endParaRPr>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To maintain correct paint order</a:t>
            </a:r>
            <a:endParaRPr sz="2400"/>
          </a:p>
          <a:p>
            <a:pPr indent="-317500" lvl="1" marL="914400" rtl="0" algn="l">
              <a:spcBef>
                <a:spcPts val="0"/>
              </a:spcBef>
              <a:spcAft>
                <a:spcPts val="0"/>
              </a:spcAft>
              <a:buSzPts val="1400"/>
              <a:buChar char="○"/>
            </a:pPr>
            <a:r>
              <a:rPr lang="en" sz="1400"/>
              <a:t>Overlapping content must be on top of composited content.</a:t>
            </a:r>
            <a:endParaRPr sz="1400"/>
          </a:p>
          <a:p>
            <a:pPr indent="-317500" lvl="1" marL="914400" rtl="0" algn="l">
              <a:spcBef>
                <a:spcPts val="0"/>
              </a:spcBef>
              <a:spcAft>
                <a:spcPts val="0"/>
              </a:spcAft>
              <a:buSzPts val="1400"/>
              <a:buChar char="○"/>
            </a:pPr>
            <a:r>
              <a:rPr lang="en" sz="1400"/>
              <a:t>Example shown next</a:t>
            </a:r>
            <a:endParaRPr sz="1400"/>
          </a:p>
          <a:p>
            <a:pPr indent="0" lvl="0" marL="0" rtl="0" algn="l">
              <a:spcBef>
                <a:spcPts val="600"/>
              </a:spcBef>
              <a:spcAft>
                <a:spcPts val="0"/>
              </a:spcAft>
              <a:buNone/>
            </a:pPr>
            <a:r>
              <a:t/>
            </a:r>
            <a:endParaRPr sz="1000"/>
          </a:p>
          <a:p>
            <a:pPr indent="-381000" lvl="0" marL="457200" rtl="0" algn="l">
              <a:spcBef>
                <a:spcPts val="600"/>
              </a:spcBef>
              <a:spcAft>
                <a:spcPts val="0"/>
              </a:spcAft>
              <a:buSzPts val="2400"/>
              <a:buChar char="●"/>
            </a:pPr>
            <a:r>
              <a:rPr lang="en" sz="2400"/>
              <a:t>To ensure style properties correctly propagate to the composited layer tree</a:t>
            </a:r>
            <a:endParaRPr sz="2400"/>
          </a:p>
          <a:p>
            <a:pPr indent="-317500" lvl="1" marL="914400" rtl="0" algn="l">
              <a:spcBef>
                <a:spcPts val="0"/>
              </a:spcBef>
              <a:spcAft>
                <a:spcPts val="0"/>
              </a:spcAft>
              <a:buSzPts val="1400"/>
              <a:buChar char="○"/>
            </a:pPr>
            <a:r>
              <a:rPr lang="en" sz="1400"/>
              <a:t>For example, a parent that clips a composited descendant must also be composited.</a:t>
            </a:r>
            <a:endParaRPr sz="1400"/>
          </a:p>
          <a:p>
            <a:pPr indent="-317500" lvl="1" marL="914400" rtl="0" algn="l">
              <a:spcBef>
                <a:spcPts val="0"/>
              </a:spcBef>
              <a:spcAft>
                <a:spcPts val="0"/>
              </a:spcAft>
              <a:buSzPts val="1400"/>
              <a:buChar char="○"/>
            </a:pPr>
            <a:r>
              <a:rPr lang="en" sz="1400"/>
              <a:t>Requires knowing the compositing reasons of descendants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Google Shape;33;p9"/>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High-level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7"/>
          <p:cNvSpPr txBox="1"/>
          <p:nvPr/>
        </p:nvSpPr>
        <p:spPr>
          <a:xfrm>
            <a:off x="753321" y="1125541"/>
            <a:ext cx="7544100" cy="5032800"/>
          </a:xfrm>
          <a:prstGeom prst="rect">
            <a:avLst/>
          </a:prstGeom>
          <a:noFill/>
          <a:ln cap="flat" cmpd="sng" w="76200">
            <a:solidFill>
              <a:srgbClr val="FF0000"/>
            </a:solidFill>
            <a:prstDash val="solid"/>
            <a:round/>
            <a:headEnd len="sm" w="sm" type="none"/>
            <a:tailEnd len="sm" w="sm" type="none"/>
          </a:ln>
        </p:spPr>
        <p:txBody>
          <a:bodyPr anchorCtr="0" anchor="b" bIns="91425" lIns="91425" spcFirstLastPara="1" rIns="91425" wrap="square" tIns="91425">
            <a:noAutofit/>
          </a:bodyPr>
          <a:lstStyle/>
          <a:p>
            <a:pPr indent="0" lvl="0" marL="0" rtl="0" algn="r">
              <a:spcBef>
                <a:spcPts val="0"/>
              </a:spcBef>
              <a:spcAft>
                <a:spcPts val="0"/>
              </a:spcAft>
              <a:buNone/>
            </a:pPr>
            <a:r>
              <a:rPr b="1" lang="en" sz="2400">
                <a:solidFill>
                  <a:schemeClr val="lt1"/>
                </a:solidFill>
              </a:rPr>
              <a:t>Final output - Backing Store #1</a:t>
            </a:r>
            <a:endParaRPr b="1" sz="2400">
              <a:solidFill>
                <a:schemeClr val="lt1"/>
              </a:solidFill>
            </a:endParaRPr>
          </a:p>
        </p:txBody>
      </p:sp>
      <p:sp>
        <p:nvSpPr>
          <p:cNvPr id="206" name="Google Shape;206;p27"/>
          <p:cNvSpPr txBox="1"/>
          <p:nvPr>
            <p:ph type="title"/>
          </p:nvPr>
        </p:nvSpPr>
        <p:spPr>
          <a:xfrm>
            <a:off x="457200" y="54286"/>
            <a:ext cx="8229600" cy="9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Overlap: Basic Example - Desired</a:t>
            </a:r>
            <a:endParaRPr/>
          </a:p>
        </p:txBody>
      </p:sp>
      <p:grpSp>
        <p:nvGrpSpPr>
          <p:cNvPr id="207" name="Google Shape;207;p27"/>
          <p:cNvGrpSpPr/>
          <p:nvPr/>
        </p:nvGrpSpPr>
        <p:grpSpPr>
          <a:xfrm>
            <a:off x="3188700" y="1335048"/>
            <a:ext cx="4747800" cy="2917455"/>
            <a:chOff x="1830225" y="1819475"/>
            <a:chExt cx="4747800" cy="3477300"/>
          </a:xfrm>
        </p:grpSpPr>
        <p:sp>
          <p:nvSpPr>
            <p:cNvPr id="208" name="Google Shape;208;p27"/>
            <p:cNvSpPr/>
            <p:nvPr/>
          </p:nvSpPr>
          <p:spPr>
            <a:xfrm>
              <a:off x="1830225" y="1819475"/>
              <a:ext cx="4747800" cy="3477300"/>
            </a:xfrm>
            <a:prstGeom prst="rect">
              <a:avLst/>
            </a:prstGeom>
            <a:solidFill>
              <a:srgbClr val="6D9EE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Should be underneath</a:t>
              </a:r>
              <a:endParaRPr b="1" sz="2400">
                <a:solidFill>
                  <a:schemeClr val="dk1"/>
                </a:solidFill>
              </a:endParaRPr>
            </a:p>
          </p:txBody>
        </p:sp>
        <p:sp>
          <p:nvSpPr>
            <p:cNvPr id="209" name="Google Shape;209;p27"/>
            <p:cNvSpPr/>
            <p:nvPr/>
          </p:nvSpPr>
          <p:spPr>
            <a:xfrm>
              <a:off x="3540379" y="2366908"/>
              <a:ext cx="2411700" cy="21423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3921379" y="2747908"/>
              <a:ext cx="2411700" cy="21423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7"/>
          <p:cNvSpPr/>
          <p:nvPr/>
        </p:nvSpPr>
        <p:spPr>
          <a:xfrm>
            <a:off x="1037050" y="2619548"/>
            <a:ext cx="4747800" cy="2917500"/>
          </a:xfrm>
          <a:prstGeom prst="rect">
            <a:avLst/>
          </a:prstGeom>
          <a:solidFill>
            <a:srgbClr val="93C47D"/>
          </a:solidFill>
          <a:ln cap="flat" cmpd="sng" w="1905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b="1" lang="en" sz="2400"/>
              <a:t>Should be on top</a:t>
            </a:r>
            <a:endParaRPr b="1"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8"/>
          <p:cNvSpPr txBox="1"/>
          <p:nvPr/>
        </p:nvSpPr>
        <p:spPr>
          <a:xfrm>
            <a:off x="753321" y="1125541"/>
            <a:ext cx="7544100" cy="5032800"/>
          </a:xfrm>
          <a:prstGeom prst="rect">
            <a:avLst/>
          </a:prstGeom>
          <a:noFill/>
          <a:ln cap="flat" cmpd="sng" w="76200">
            <a:solidFill>
              <a:srgbClr val="FF0000"/>
            </a:solidFill>
            <a:prstDash val="solid"/>
            <a:round/>
            <a:headEnd len="sm" w="sm" type="none"/>
            <a:tailEnd len="sm" w="sm" type="none"/>
          </a:ln>
        </p:spPr>
        <p:txBody>
          <a:bodyPr anchorCtr="0" anchor="b" bIns="91425" lIns="91425" spcFirstLastPara="1" rIns="91425" wrap="square" tIns="91425">
            <a:noAutofit/>
          </a:bodyPr>
          <a:lstStyle/>
          <a:p>
            <a:pPr indent="0" lvl="0" marL="0" rtl="0" algn="r">
              <a:spcBef>
                <a:spcPts val="0"/>
              </a:spcBef>
              <a:spcAft>
                <a:spcPts val="0"/>
              </a:spcAft>
              <a:buNone/>
            </a:pPr>
            <a:r>
              <a:rPr b="1" lang="en" sz="2400">
                <a:solidFill>
                  <a:schemeClr val="lt1"/>
                </a:solidFill>
              </a:rPr>
              <a:t>Final output - Backing Store #1</a:t>
            </a:r>
            <a:endParaRPr b="1" sz="2400">
              <a:solidFill>
                <a:schemeClr val="lt1"/>
              </a:solidFill>
            </a:endParaRPr>
          </a:p>
        </p:txBody>
      </p:sp>
      <p:sp>
        <p:nvSpPr>
          <p:cNvPr id="217" name="Google Shape;217;p28"/>
          <p:cNvSpPr txBox="1"/>
          <p:nvPr>
            <p:ph type="title"/>
          </p:nvPr>
        </p:nvSpPr>
        <p:spPr>
          <a:xfrm>
            <a:off x="457200" y="54286"/>
            <a:ext cx="8229600" cy="9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Overlap: Basic Example - Wrong!!</a:t>
            </a:r>
            <a:endParaRPr/>
          </a:p>
        </p:txBody>
      </p:sp>
      <p:sp>
        <p:nvSpPr>
          <p:cNvPr id="218" name="Google Shape;218;p28"/>
          <p:cNvSpPr/>
          <p:nvPr/>
        </p:nvSpPr>
        <p:spPr>
          <a:xfrm>
            <a:off x="1037050" y="2619548"/>
            <a:ext cx="4747800" cy="2917500"/>
          </a:xfrm>
          <a:prstGeom prst="rect">
            <a:avLst/>
          </a:prstGeom>
          <a:solidFill>
            <a:srgbClr val="93C47D"/>
          </a:solidFill>
          <a:ln cap="flat" cmpd="sng" w="1905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b="1" lang="en" sz="2400"/>
              <a:t>Should be on top - But painting into Backing Store #1 is wrong.</a:t>
            </a:r>
            <a:endParaRPr b="1" sz="2400"/>
          </a:p>
        </p:txBody>
      </p:sp>
      <p:grpSp>
        <p:nvGrpSpPr>
          <p:cNvPr id="219" name="Google Shape;219;p28"/>
          <p:cNvGrpSpPr/>
          <p:nvPr/>
        </p:nvGrpSpPr>
        <p:grpSpPr>
          <a:xfrm>
            <a:off x="3188700" y="1335048"/>
            <a:ext cx="4747800" cy="2917455"/>
            <a:chOff x="1830225" y="1819475"/>
            <a:chExt cx="4747800" cy="3477300"/>
          </a:xfrm>
        </p:grpSpPr>
        <p:sp>
          <p:nvSpPr>
            <p:cNvPr id="220" name="Google Shape;220;p28"/>
            <p:cNvSpPr/>
            <p:nvPr/>
          </p:nvSpPr>
          <p:spPr>
            <a:xfrm>
              <a:off x="1830225" y="1819475"/>
              <a:ext cx="4747800" cy="3477300"/>
            </a:xfrm>
            <a:prstGeom prst="rect">
              <a:avLst/>
            </a:prstGeom>
            <a:solidFill>
              <a:srgbClr val="6D9EEB"/>
            </a:solidFill>
            <a:ln cap="flat" cmpd="sng" w="762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Backing Store #2</a:t>
              </a:r>
              <a:endParaRPr b="1" sz="2400">
                <a:solidFill>
                  <a:schemeClr val="dk1"/>
                </a:solidFill>
              </a:endParaRPr>
            </a:p>
          </p:txBody>
        </p:sp>
        <p:sp>
          <p:nvSpPr>
            <p:cNvPr id="221" name="Google Shape;221;p28"/>
            <p:cNvSpPr/>
            <p:nvPr/>
          </p:nvSpPr>
          <p:spPr>
            <a:xfrm>
              <a:off x="3540379" y="2366908"/>
              <a:ext cx="2411700" cy="21423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a:off x="3921379" y="2747908"/>
              <a:ext cx="2411700" cy="21423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nvSpPr>
        <p:spPr>
          <a:xfrm>
            <a:off x="753321" y="1125541"/>
            <a:ext cx="7544100" cy="5032800"/>
          </a:xfrm>
          <a:prstGeom prst="rect">
            <a:avLst/>
          </a:prstGeom>
          <a:noFill/>
          <a:ln cap="flat" cmpd="sng" w="76200">
            <a:solidFill>
              <a:srgbClr val="FF0000"/>
            </a:solidFill>
            <a:prstDash val="solid"/>
            <a:round/>
            <a:headEnd len="sm" w="sm" type="none"/>
            <a:tailEnd len="sm" w="sm" type="none"/>
          </a:ln>
        </p:spPr>
        <p:txBody>
          <a:bodyPr anchorCtr="0" anchor="b" bIns="91425" lIns="91425" spcFirstLastPara="1" rIns="91425" wrap="square" tIns="91425">
            <a:noAutofit/>
          </a:bodyPr>
          <a:lstStyle/>
          <a:p>
            <a:pPr indent="0" lvl="0" marL="0" rtl="0" algn="r">
              <a:spcBef>
                <a:spcPts val="0"/>
              </a:spcBef>
              <a:spcAft>
                <a:spcPts val="0"/>
              </a:spcAft>
              <a:buNone/>
            </a:pPr>
            <a:r>
              <a:rPr b="1" lang="en" sz="2400">
                <a:solidFill>
                  <a:schemeClr val="lt1"/>
                </a:solidFill>
              </a:rPr>
              <a:t>Final output - Backing Store #1</a:t>
            </a:r>
            <a:endParaRPr b="1" sz="2400">
              <a:solidFill>
                <a:schemeClr val="lt1"/>
              </a:solidFill>
            </a:endParaRPr>
          </a:p>
        </p:txBody>
      </p:sp>
      <p:sp>
        <p:nvSpPr>
          <p:cNvPr id="228" name="Google Shape;228;p29"/>
          <p:cNvSpPr txBox="1"/>
          <p:nvPr>
            <p:ph type="title"/>
          </p:nvPr>
        </p:nvSpPr>
        <p:spPr>
          <a:xfrm>
            <a:off x="457200" y="54286"/>
            <a:ext cx="8229600" cy="9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Overlap: Basic Example - Correct</a:t>
            </a:r>
            <a:endParaRPr/>
          </a:p>
        </p:txBody>
      </p:sp>
      <p:grpSp>
        <p:nvGrpSpPr>
          <p:cNvPr id="229" name="Google Shape;229;p29"/>
          <p:cNvGrpSpPr/>
          <p:nvPr/>
        </p:nvGrpSpPr>
        <p:grpSpPr>
          <a:xfrm>
            <a:off x="3188700" y="1335048"/>
            <a:ext cx="4747800" cy="2917455"/>
            <a:chOff x="1830225" y="1819475"/>
            <a:chExt cx="4747800" cy="3477300"/>
          </a:xfrm>
        </p:grpSpPr>
        <p:sp>
          <p:nvSpPr>
            <p:cNvPr id="230" name="Google Shape;230;p29"/>
            <p:cNvSpPr/>
            <p:nvPr/>
          </p:nvSpPr>
          <p:spPr>
            <a:xfrm>
              <a:off x="1830225" y="1819475"/>
              <a:ext cx="4747800" cy="3477300"/>
            </a:xfrm>
            <a:prstGeom prst="rect">
              <a:avLst/>
            </a:prstGeom>
            <a:solidFill>
              <a:srgbClr val="6D9EEB"/>
            </a:solidFill>
            <a:ln cap="flat" cmpd="sng" w="762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Backing Store #2</a:t>
              </a:r>
              <a:endParaRPr b="1" sz="2400">
                <a:solidFill>
                  <a:schemeClr val="dk1"/>
                </a:solidFill>
              </a:endParaRPr>
            </a:p>
          </p:txBody>
        </p:sp>
        <p:sp>
          <p:nvSpPr>
            <p:cNvPr id="231" name="Google Shape;231;p29"/>
            <p:cNvSpPr/>
            <p:nvPr/>
          </p:nvSpPr>
          <p:spPr>
            <a:xfrm>
              <a:off x="3540379" y="2366908"/>
              <a:ext cx="2411700" cy="21423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a:off x="3921379" y="2747908"/>
              <a:ext cx="2411700" cy="21423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9"/>
          <p:cNvSpPr/>
          <p:nvPr/>
        </p:nvSpPr>
        <p:spPr>
          <a:xfrm>
            <a:off x="1037050" y="2619548"/>
            <a:ext cx="4747800" cy="2917500"/>
          </a:xfrm>
          <a:prstGeom prst="rect">
            <a:avLst/>
          </a:prstGeom>
          <a:solidFill>
            <a:srgbClr val="93C47D"/>
          </a:solidFill>
          <a:ln cap="flat" cmpd="sng" w="76200">
            <a:solidFill>
              <a:srgbClr val="FF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b="1" lang="en" sz="2400"/>
              <a:t>Needs to be composited because of overlap.</a:t>
            </a:r>
            <a:endParaRPr b="1" sz="2400"/>
          </a:p>
          <a:p>
            <a:pPr indent="0" lvl="0" marL="0" rtl="0" algn="l">
              <a:spcBef>
                <a:spcPts val="0"/>
              </a:spcBef>
              <a:spcAft>
                <a:spcPts val="0"/>
              </a:spcAft>
              <a:buNone/>
            </a:pPr>
            <a:r>
              <a:rPr b="1" lang="en" sz="2400"/>
              <a:t>Backing Store #3</a:t>
            </a:r>
            <a:endParaRPr b="1"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457200" y="218295"/>
            <a:ext cx="8229600" cy="97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Overlap Cases</a:t>
            </a:r>
            <a:endParaRPr/>
          </a:p>
        </p:txBody>
      </p:sp>
      <p:sp>
        <p:nvSpPr>
          <p:cNvPr id="239" name="Google Shape;239;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Composited negative z-index child</a:t>
            </a:r>
            <a:endParaRPr/>
          </a:p>
          <a:p>
            <a:pPr indent="-381000" lvl="1" marL="914400" rtl="0" algn="l">
              <a:spcBef>
                <a:spcPts val="0"/>
              </a:spcBef>
              <a:spcAft>
                <a:spcPts val="0"/>
              </a:spcAft>
              <a:buSzPts val="2400"/>
              <a:buChar char="○"/>
            </a:pPr>
            <a:r>
              <a:rPr lang="en"/>
              <a:t>Requires parent to be composited, too</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Overlap during animations</a:t>
            </a:r>
            <a:endParaRPr/>
          </a:p>
          <a:p>
            <a:pPr indent="-381000" lvl="1" marL="914400" rtl="0" algn="l">
              <a:spcBef>
                <a:spcPts val="0"/>
              </a:spcBef>
              <a:spcAft>
                <a:spcPts val="0"/>
              </a:spcAft>
              <a:buSzPts val="2400"/>
              <a:buChar char="○"/>
            </a:pPr>
            <a:r>
              <a:rPr lang="en"/>
              <a:t>Don't bother testing overlap, just assume everything subsequently does overlap.</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Children of a composited container</a:t>
            </a:r>
            <a:endParaRPr/>
          </a:p>
          <a:p>
            <a:pPr indent="-381000" lvl="1" marL="914400" rtl="0" algn="l">
              <a:spcBef>
                <a:spcPts val="0"/>
              </a:spcBef>
              <a:spcAft>
                <a:spcPts val="0"/>
              </a:spcAft>
              <a:buSzPts val="2400"/>
              <a:buChar char="○"/>
            </a:pPr>
            <a:r>
              <a:rPr lang="en"/>
              <a:t>Don't need to check for overlap against anything outside of their composited container.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457200" y="274638"/>
            <a:ext cx="8229600" cy="9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Simplified view of the algorithm</a:t>
            </a:r>
            <a:endParaRPr/>
          </a:p>
        </p:txBody>
      </p:sp>
      <p:sp>
        <p:nvSpPr>
          <p:cNvPr id="245" name="Google Shape;245;p31"/>
          <p:cNvSpPr txBox="1"/>
          <p:nvPr>
            <p:ph idx="1" type="body"/>
          </p:nvPr>
        </p:nvSpPr>
        <p:spPr>
          <a:xfrm>
            <a:off x="457200" y="1143000"/>
            <a:ext cx="8229600" cy="527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Iterate over children in the "paint-order tree".  For each layer:</a:t>
            </a:r>
            <a:endParaRPr sz="1400"/>
          </a:p>
          <a:p>
            <a:pPr indent="-317500" lvl="0" marL="457200" rtl="0" algn="l">
              <a:spcBef>
                <a:spcPts val="600"/>
              </a:spcBef>
              <a:spcAft>
                <a:spcPts val="0"/>
              </a:spcAft>
              <a:buSzPts val="1400"/>
              <a:buAutoNum type="arabicPeriod"/>
            </a:pPr>
            <a:r>
              <a:rPr lang="en" sz="1400"/>
              <a:t>Determine if the layer needs compositing due to overlap</a:t>
            </a:r>
            <a:endParaRPr sz="1400"/>
          </a:p>
          <a:p>
            <a:pPr indent="-317500" lvl="1" marL="914400" rtl="0" algn="l">
              <a:spcBef>
                <a:spcPts val="0"/>
              </a:spcBef>
              <a:spcAft>
                <a:spcPts val="0"/>
              </a:spcAft>
              <a:buSzPts val="1400"/>
              <a:buAutoNum type="alphaLcPeriod"/>
            </a:pPr>
            <a:r>
              <a:rPr lang="en" sz="1400"/>
              <a:t>If something may be animating behind it, assume it overlaps and skip the computation</a:t>
            </a:r>
            <a:endParaRPr sz="1400"/>
          </a:p>
          <a:p>
            <a:pPr indent="-317500" lvl="1" marL="914400" rtl="0" algn="l">
              <a:spcBef>
                <a:spcPts val="0"/>
              </a:spcBef>
              <a:spcAft>
                <a:spcPts val="0"/>
              </a:spcAft>
              <a:buSzPts val="1400"/>
              <a:buAutoNum type="alphaLcPeriod"/>
            </a:pPr>
            <a:r>
              <a:rPr lang="en" sz="1400"/>
              <a:t>Otherwise, iterate over a list of bounding boxes of previous composited content, and test intersection</a:t>
            </a:r>
            <a:endParaRPr sz="1400"/>
          </a:p>
          <a:p>
            <a:pPr indent="0" lvl="0" marL="0" rtl="0" algn="l">
              <a:spcBef>
                <a:spcPts val="600"/>
              </a:spcBef>
              <a:spcAft>
                <a:spcPts val="0"/>
              </a:spcAft>
              <a:buNone/>
            </a:pPr>
            <a:r>
              <a:t/>
            </a:r>
            <a:endParaRPr sz="1400"/>
          </a:p>
          <a:p>
            <a:pPr indent="-317500" lvl="0" marL="457200" rtl="0" algn="l">
              <a:spcBef>
                <a:spcPts val="600"/>
              </a:spcBef>
              <a:spcAft>
                <a:spcPts val="0"/>
              </a:spcAft>
              <a:buSzPts val="1400"/>
              <a:buAutoNum type="arabicPeriod"/>
            </a:pPr>
            <a:r>
              <a:rPr lang="en" sz="1400"/>
              <a:t>Determine if the layer needs compositing based on its own properties</a:t>
            </a:r>
            <a:endParaRPr sz="1400"/>
          </a:p>
          <a:p>
            <a:pPr indent="-317500" lvl="1" marL="914400" rtl="0" algn="l">
              <a:spcBef>
                <a:spcPts val="0"/>
              </a:spcBef>
              <a:spcAft>
                <a:spcPts val="0"/>
              </a:spcAft>
              <a:buSzPts val="1400"/>
              <a:buAutoNum type="alphaLcPeriod"/>
            </a:pPr>
            <a:r>
              <a:rPr lang="en" sz="1400"/>
              <a:t>A long list of conditions including 3d transforms, opacity, fixed-position elements (sometimes), etc.</a:t>
            </a:r>
            <a:endParaRPr sz="1400"/>
          </a:p>
          <a:p>
            <a:pPr indent="-317500" lvl="1" marL="914400" rtl="0" algn="l">
              <a:spcBef>
                <a:spcPts val="0"/>
              </a:spcBef>
              <a:spcAft>
                <a:spcPts val="0"/>
              </a:spcAft>
              <a:buSzPts val="1400"/>
              <a:buFont typeface="Courier New"/>
              <a:buAutoNum type="alphaLcPeriod"/>
            </a:pPr>
            <a:r>
              <a:rPr lang="en" sz="1400">
                <a:latin typeface="Courier New"/>
                <a:ea typeface="Courier New"/>
                <a:cs typeface="Courier New"/>
                <a:sym typeface="Courier New"/>
              </a:rPr>
              <a:t>RenderLayerCompositor::directReasonsForCompositing()</a:t>
            </a:r>
            <a:endParaRPr sz="1400">
              <a:latin typeface="Courier New"/>
              <a:ea typeface="Courier New"/>
              <a:cs typeface="Courier New"/>
              <a:sym typeface="Courier New"/>
            </a:endParaRPr>
          </a:p>
          <a:p>
            <a:pPr indent="0" lvl="0" marL="0" rtl="0" algn="l">
              <a:spcBef>
                <a:spcPts val="600"/>
              </a:spcBef>
              <a:spcAft>
                <a:spcPts val="0"/>
              </a:spcAft>
              <a:buNone/>
            </a:pPr>
            <a:r>
              <a:t/>
            </a:r>
            <a:endParaRPr sz="1400"/>
          </a:p>
          <a:p>
            <a:pPr indent="-317500" lvl="0" marL="457200" rtl="0" algn="l">
              <a:spcBef>
                <a:spcPts val="600"/>
              </a:spcBef>
              <a:spcAft>
                <a:spcPts val="0"/>
              </a:spcAft>
              <a:buSzPts val="1400"/>
              <a:buAutoNum type="arabicPeriod"/>
            </a:pPr>
            <a:r>
              <a:rPr lang="en" sz="1400"/>
              <a:t>Recurse over children in paint order, repeat all these steps for each child.</a:t>
            </a:r>
            <a:endParaRPr sz="1400"/>
          </a:p>
          <a:p>
            <a:pPr indent="0" lvl="0" marL="0" rtl="0" algn="l">
              <a:spcBef>
                <a:spcPts val="600"/>
              </a:spcBef>
              <a:spcAft>
                <a:spcPts val="0"/>
              </a:spcAft>
              <a:buNone/>
            </a:pPr>
            <a:r>
              <a:t/>
            </a:r>
            <a:endParaRPr sz="1400"/>
          </a:p>
          <a:p>
            <a:pPr indent="-317500" lvl="0" marL="457200" rtl="0" algn="l">
              <a:spcBef>
                <a:spcPts val="600"/>
              </a:spcBef>
              <a:spcAft>
                <a:spcPts val="0"/>
              </a:spcAft>
              <a:buSzPts val="1400"/>
              <a:buAutoNum type="arabicPeriod"/>
            </a:pPr>
            <a:r>
              <a:rPr lang="en" sz="1400"/>
              <a:t>Determine if the layer needs compositing due to status of the subtree</a:t>
            </a:r>
            <a:endParaRPr sz="1400"/>
          </a:p>
          <a:p>
            <a:pPr indent="-317500" lvl="1" marL="914400" rtl="0" algn="l">
              <a:spcBef>
                <a:spcPts val="0"/>
              </a:spcBef>
              <a:spcAft>
                <a:spcPts val="0"/>
              </a:spcAft>
              <a:buSzPts val="1400"/>
              <a:buAutoNum type="alphaLcPeriod"/>
            </a:pPr>
            <a:r>
              <a:rPr lang="en" sz="1400"/>
              <a:t>In particular, if the layer needs to be composited so that clip, transform, or other information needs to propagate to the composited tree.</a:t>
            </a:r>
            <a:endParaRPr sz="1400"/>
          </a:p>
          <a:p>
            <a:pPr indent="-317500" lvl="1" marL="914400" rtl="0" algn="l">
              <a:spcBef>
                <a:spcPts val="0"/>
              </a:spcBef>
              <a:spcAft>
                <a:spcPts val="0"/>
              </a:spcAft>
              <a:buSzPts val="1400"/>
              <a:buFont typeface="Courier New"/>
              <a:buAutoNum type="alphaLcPeriod"/>
            </a:pPr>
            <a:r>
              <a:rPr lang="en" sz="1400">
                <a:latin typeface="Courier New"/>
                <a:ea typeface="Courier New"/>
                <a:cs typeface="Courier New"/>
                <a:sym typeface="Courier New"/>
              </a:rPr>
              <a:t>RenderLayerCompositor::subtreeReasonsForCompositing()</a:t>
            </a:r>
            <a:endParaRPr sz="14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69624" y="-11989"/>
            <a:ext cx="8994000" cy="101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Chromium flags for insight into the compositor</a:t>
            </a:r>
            <a:endParaRPr sz="3000"/>
          </a:p>
        </p:txBody>
      </p:sp>
      <p:sp>
        <p:nvSpPr>
          <p:cNvPr id="251" name="Google Shape;251;p32"/>
          <p:cNvSpPr txBox="1"/>
          <p:nvPr>
            <p:ph idx="1" type="body"/>
          </p:nvPr>
        </p:nvSpPr>
        <p:spPr>
          <a:xfrm>
            <a:off x="457200" y="1006201"/>
            <a:ext cx="8229600" cy="563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latin typeface="Courier New"/>
                <a:ea typeface="Courier New"/>
                <a:cs typeface="Courier New"/>
                <a:sym typeface="Courier New"/>
              </a:rPr>
              <a:t>--force-compositing-mode</a:t>
            </a:r>
            <a:endParaRPr sz="2400">
              <a:latin typeface="Courier New"/>
              <a:ea typeface="Courier New"/>
              <a:cs typeface="Courier New"/>
              <a:sym typeface="Courier New"/>
            </a:endParaRPr>
          </a:p>
          <a:p>
            <a:pPr indent="457200" lvl="0" marL="457200" rtl="0" algn="l">
              <a:spcBef>
                <a:spcPts val="600"/>
              </a:spcBef>
              <a:spcAft>
                <a:spcPts val="0"/>
              </a:spcAft>
              <a:buNone/>
            </a:pPr>
            <a:r>
              <a:rPr lang="en" sz="1800"/>
              <a:t>Pages that don't "require" compositing will still use it</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2400">
                <a:latin typeface="Courier New"/>
                <a:ea typeface="Courier New"/>
                <a:cs typeface="Courier New"/>
                <a:sym typeface="Courier New"/>
              </a:rPr>
              <a:t>--show-composited-layer-borders</a:t>
            </a:r>
            <a:endParaRPr sz="2400">
              <a:latin typeface="Courier New"/>
              <a:ea typeface="Courier New"/>
              <a:cs typeface="Courier New"/>
              <a:sym typeface="Courier New"/>
            </a:endParaRPr>
          </a:p>
          <a:p>
            <a:pPr indent="457200" lvl="0" marL="0" rtl="0" algn="l">
              <a:spcBef>
                <a:spcPts val="600"/>
              </a:spcBef>
              <a:spcAft>
                <a:spcPts val="0"/>
              </a:spcAft>
              <a:buNone/>
            </a:pPr>
            <a:r>
              <a:rPr lang="en" sz="1800"/>
              <a:t>	Visualize borders (and tiles) on composited layers.</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2400">
                <a:latin typeface="Courier New"/>
                <a:ea typeface="Courier New"/>
                <a:cs typeface="Courier New"/>
                <a:sym typeface="Courier New"/>
              </a:rPr>
              <a:t>--show-paint-rects</a:t>
            </a:r>
            <a:endParaRPr sz="2400">
              <a:latin typeface="Courier New"/>
              <a:ea typeface="Courier New"/>
              <a:cs typeface="Courier New"/>
              <a:sym typeface="Courier New"/>
            </a:endParaRPr>
          </a:p>
          <a:p>
            <a:pPr indent="457200" lvl="0" marL="0" rtl="0" algn="l">
              <a:spcBef>
                <a:spcPts val="600"/>
              </a:spcBef>
              <a:spcAft>
                <a:spcPts val="0"/>
              </a:spcAft>
              <a:buNone/>
            </a:pPr>
            <a:r>
              <a:rPr lang="en" sz="1800"/>
              <a:t>	Visualize what layers required repainting</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2400">
                <a:latin typeface="Courier New"/>
                <a:ea typeface="Courier New"/>
                <a:cs typeface="Courier New"/>
                <a:sym typeface="Courier New"/>
              </a:rPr>
              <a:t>--show-property-changed-rects</a:t>
            </a:r>
            <a:endParaRPr sz="2400">
              <a:latin typeface="Courier New"/>
              <a:ea typeface="Courier New"/>
              <a:cs typeface="Courier New"/>
              <a:sym typeface="Courier New"/>
            </a:endParaRPr>
          </a:p>
          <a:p>
            <a:pPr indent="457200" lvl="0" marL="0" rtl="0" algn="l">
              <a:spcBef>
                <a:spcPts val="600"/>
              </a:spcBef>
              <a:spcAft>
                <a:spcPts val="0"/>
              </a:spcAft>
              <a:buNone/>
            </a:pPr>
            <a:r>
              <a:rPr lang="en" sz="1800"/>
              <a:t>	Visualize what layers required redrawing without repainting</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2400"/>
              <a:t>The frame viewer is extremely insightful, too!</a:t>
            </a:r>
            <a:endParaRPr sz="2400"/>
          </a:p>
          <a:p>
            <a:pPr indent="457200" lvl="0" marL="457200" rtl="0" algn="l">
              <a:spcBef>
                <a:spcPts val="600"/>
              </a:spcBef>
              <a:spcAft>
                <a:spcPts val="0"/>
              </a:spcAft>
              <a:buNone/>
            </a:pPr>
            <a:r>
              <a:rPr lang="en" sz="1400" u="sng">
                <a:solidFill>
                  <a:schemeClr val="hlink"/>
                </a:solidFill>
                <a:hlinkClick r:id="rId3"/>
              </a:rPr>
              <a:t>http://www.chromium.org/developers/how-tos/trace-event-profiling-tool/frame-viewer</a:t>
            </a:r>
            <a:endParaRPr sz="1400"/>
          </a:p>
          <a:p>
            <a:pPr indent="0" lvl="0" marL="0" rtl="0" algn="l">
              <a:spcBef>
                <a:spcPts val="600"/>
              </a:spcBef>
              <a:spcAft>
                <a:spcPts val="0"/>
              </a:spcAft>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457200" y="-64980"/>
            <a:ext cx="8229600" cy="94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Real-world compositing examples</a:t>
            </a:r>
            <a:endParaRPr/>
          </a:p>
        </p:txBody>
      </p:sp>
      <p:sp>
        <p:nvSpPr>
          <p:cNvPr id="257" name="Google Shape;257;p33"/>
          <p:cNvSpPr txBox="1"/>
          <p:nvPr>
            <p:ph idx="1" type="body"/>
          </p:nvPr>
        </p:nvSpPr>
        <p:spPr>
          <a:xfrm>
            <a:off x="457200" y="1371600"/>
            <a:ext cx="8229600" cy="4967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u="sng">
                <a:solidFill>
                  <a:schemeClr val="hlink"/>
                </a:solidFill>
                <a:hlinkClick r:id="rId3"/>
              </a:rPr>
              <a:t>Poster Circle</a:t>
            </a:r>
            <a:endParaRPr sz="1800"/>
          </a:p>
          <a:p>
            <a:pPr indent="-342900" lvl="1" marL="914400" rtl="0" algn="l">
              <a:spcBef>
                <a:spcPts val="0"/>
              </a:spcBef>
              <a:spcAft>
                <a:spcPts val="0"/>
              </a:spcAft>
              <a:buSzPts val="1800"/>
              <a:buChar char="○"/>
            </a:pPr>
            <a:r>
              <a:rPr lang="en" sz="1800"/>
              <a:t>Animations disable overlap testing and conservatively composite - try adding a stacking context that does not overlap anything - it still gets composited!</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u="sng">
                <a:solidFill>
                  <a:schemeClr val="hlink"/>
                </a:solidFill>
                <a:hlinkClick r:id="rId4"/>
              </a:rPr>
              <a:t>MapsGL</a:t>
            </a:r>
            <a:endParaRPr sz="1800"/>
          </a:p>
          <a:p>
            <a:pPr indent="-342900" lvl="1" marL="914400" rtl="0" algn="l">
              <a:spcBef>
                <a:spcPts val="0"/>
              </a:spcBef>
              <a:spcAft>
                <a:spcPts val="0"/>
              </a:spcAft>
              <a:buSzPts val="1800"/>
              <a:buChar char="○"/>
            </a:pPr>
            <a:r>
              <a:rPr lang="en" sz="1800"/>
              <a:t>HTML controls and popups easily overlayed on top of WebGL content.</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u="sng">
                <a:solidFill>
                  <a:schemeClr val="hlink"/>
                </a:solidFill>
                <a:hlinkClick r:id="rId5"/>
              </a:rPr>
              <a:t>Android apps page</a:t>
            </a:r>
            <a:endParaRPr sz="1800"/>
          </a:p>
          <a:p>
            <a:pPr indent="-342900" lvl="1" marL="914400" rtl="0" algn="l">
              <a:spcBef>
                <a:spcPts val="0"/>
              </a:spcBef>
              <a:spcAft>
                <a:spcPts val="0"/>
              </a:spcAft>
              <a:buSzPts val="1800"/>
              <a:buChar char="○"/>
            </a:pPr>
            <a:r>
              <a:rPr lang="en" sz="1800"/>
              <a:t>See composited layers come and go while transition animations are playing.  Notice clipping elements and 3d elements usually become layers.</a:t>
            </a:r>
            <a:endParaRPr sz="1800"/>
          </a:p>
          <a:p>
            <a:pPr indent="0" lvl="0" marL="0" rtl="0" algn="l">
              <a:spcBef>
                <a:spcPts val="600"/>
              </a:spcBef>
              <a:spcAft>
                <a:spcPts val="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txBox="1"/>
          <p:nvPr>
            <p:ph type="ctrTitle"/>
          </p:nvPr>
        </p:nvSpPr>
        <p:spPr>
          <a:xfrm>
            <a:off x="685800" y="1865885"/>
            <a:ext cx="7772400" cy="196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Structures and</a:t>
            </a:r>
            <a:endParaRPr/>
          </a:p>
          <a:p>
            <a:pPr indent="0" lvl="0" marL="0" rtl="0" algn="ctr">
              <a:spcBef>
                <a:spcPts val="0"/>
              </a:spcBef>
              <a:spcAft>
                <a:spcPts val="0"/>
              </a:spcAft>
              <a:buNone/>
            </a:pPr>
            <a:r>
              <a:rPr lang="en"/>
              <a:t>Code Paths</a:t>
            </a:r>
            <a:endParaRPr/>
          </a:p>
          <a:p>
            <a:pPr indent="0" lvl="0" marL="0" rtl="0" algn="ctr">
              <a:spcBef>
                <a:spcPts val="0"/>
              </a:spcBef>
              <a:spcAft>
                <a:spcPts val="0"/>
              </a:spcAft>
              <a:buNone/>
            </a:pPr>
            <a:r>
              <a:t/>
            </a:r>
            <a:endParaRPr b="0" sz="1800"/>
          </a:p>
          <a:p>
            <a:pPr indent="0" lvl="0" marL="0" rtl="0" algn="ctr">
              <a:spcBef>
                <a:spcPts val="0"/>
              </a:spcBef>
              <a:spcAft>
                <a:spcPts val="0"/>
              </a:spcAft>
              <a:buNone/>
            </a:pPr>
            <a:r>
              <a:rPr b="0" lang="en" sz="1800"/>
              <a:t>(As of October 2013 - code is likely to evolve and change)</a:t>
            </a:r>
            <a:endParaRPr b="0"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381000" y="-106362"/>
            <a:ext cx="8412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Structures</a:t>
            </a:r>
            <a:endParaRPr/>
          </a:p>
        </p:txBody>
      </p:sp>
      <p:sp>
        <p:nvSpPr>
          <p:cNvPr id="268" name="Google Shape;268;p35"/>
          <p:cNvSpPr txBox="1"/>
          <p:nvPr/>
        </p:nvSpPr>
        <p:spPr>
          <a:xfrm>
            <a:off x="4518675" y="601475"/>
            <a:ext cx="4292400" cy="424800"/>
          </a:xfrm>
          <a:prstGeom prst="rect">
            <a:avLst/>
          </a:prstGeom>
          <a:no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66666"/>
                </a:solidFill>
                <a:latin typeface="Courier New"/>
                <a:ea typeface="Courier New"/>
                <a:cs typeface="Courier New"/>
                <a:sym typeface="Courier New"/>
              </a:rPr>
              <a:t>WebCore::RenderLayer</a:t>
            </a:r>
            <a:endParaRPr sz="1800">
              <a:solidFill>
                <a:srgbClr val="666666"/>
              </a:solidFill>
              <a:latin typeface="Courier New"/>
              <a:ea typeface="Courier New"/>
              <a:cs typeface="Courier New"/>
              <a:sym typeface="Courier New"/>
            </a:endParaRPr>
          </a:p>
        </p:txBody>
      </p:sp>
      <p:sp>
        <p:nvSpPr>
          <p:cNvPr id="269" name="Google Shape;269;p35"/>
          <p:cNvSpPr txBox="1"/>
          <p:nvPr/>
        </p:nvSpPr>
        <p:spPr>
          <a:xfrm>
            <a:off x="4518675" y="1483475"/>
            <a:ext cx="4292400" cy="424800"/>
          </a:xfrm>
          <a:prstGeom prst="rect">
            <a:avLst/>
          </a:prstGeom>
          <a:no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666666"/>
                </a:solidFill>
                <a:latin typeface="Courier New"/>
                <a:ea typeface="Courier New"/>
                <a:cs typeface="Courier New"/>
                <a:sym typeface="Courier New"/>
              </a:rPr>
              <a:t>WebCore::CompositedLayerMapping</a:t>
            </a:r>
            <a:endParaRPr sz="1600">
              <a:solidFill>
                <a:srgbClr val="666666"/>
              </a:solidFill>
              <a:latin typeface="Courier New"/>
              <a:ea typeface="Courier New"/>
              <a:cs typeface="Courier New"/>
              <a:sym typeface="Courier New"/>
            </a:endParaRPr>
          </a:p>
        </p:txBody>
      </p:sp>
      <p:sp>
        <p:nvSpPr>
          <p:cNvPr id="270" name="Google Shape;270;p35"/>
          <p:cNvSpPr txBox="1"/>
          <p:nvPr/>
        </p:nvSpPr>
        <p:spPr>
          <a:xfrm>
            <a:off x="4518675" y="2365475"/>
            <a:ext cx="4292400" cy="424800"/>
          </a:xfrm>
          <a:prstGeom prst="rect">
            <a:avLst/>
          </a:prstGeom>
          <a:no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66666"/>
                </a:solidFill>
                <a:latin typeface="Courier New"/>
                <a:ea typeface="Courier New"/>
                <a:cs typeface="Courier New"/>
                <a:sym typeface="Courier New"/>
              </a:rPr>
              <a:t>WebCore::GraphicsLayer</a:t>
            </a:r>
            <a:endParaRPr sz="1800">
              <a:solidFill>
                <a:srgbClr val="666666"/>
              </a:solidFill>
              <a:latin typeface="Courier New"/>
              <a:ea typeface="Courier New"/>
              <a:cs typeface="Courier New"/>
              <a:sym typeface="Courier New"/>
            </a:endParaRPr>
          </a:p>
        </p:txBody>
      </p:sp>
      <p:sp>
        <p:nvSpPr>
          <p:cNvPr id="271" name="Google Shape;271;p35"/>
          <p:cNvSpPr txBox="1"/>
          <p:nvPr/>
        </p:nvSpPr>
        <p:spPr>
          <a:xfrm>
            <a:off x="4518675" y="3291275"/>
            <a:ext cx="4292400" cy="424800"/>
          </a:xfrm>
          <a:prstGeom prst="rect">
            <a:avLst/>
          </a:prstGeom>
          <a:no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66666"/>
                </a:solidFill>
                <a:latin typeface="Courier New"/>
                <a:ea typeface="Courier New"/>
                <a:cs typeface="Courier New"/>
                <a:sym typeface="Courier New"/>
              </a:rPr>
              <a:t>WebKit::WebLayer</a:t>
            </a:r>
            <a:endParaRPr sz="1800">
              <a:solidFill>
                <a:srgbClr val="666666"/>
              </a:solidFill>
              <a:latin typeface="Courier New"/>
              <a:ea typeface="Courier New"/>
              <a:cs typeface="Courier New"/>
              <a:sym typeface="Courier New"/>
            </a:endParaRPr>
          </a:p>
        </p:txBody>
      </p:sp>
      <p:sp>
        <p:nvSpPr>
          <p:cNvPr id="272" name="Google Shape;272;p35"/>
          <p:cNvSpPr txBox="1"/>
          <p:nvPr/>
        </p:nvSpPr>
        <p:spPr>
          <a:xfrm>
            <a:off x="4518675" y="4173275"/>
            <a:ext cx="4292400" cy="424800"/>
          </a:xfrm>
          <a:prstGeom prst="rect">
            <a:avLst/>
          </a:prstGeom>
          <a:no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66666"/>
                </a:solidFill>
                <a:latin typeface="Courier New"/>
                <a:ea typeface="Courier New"/>
                <a:cs typeface="Courier New"/>
                <a:sym typeface="Courier New"/>
              </a:rPr>
              <a:t>WebKit::WebLayerImpl</a:t>
            </a:r>
            <a:endParaRPr sz="1800">
              <a:solidFill>
                <a:srgbClr val="666666"/>
              </a:solidFill>
              <a:latin typeface="Courier New"/>
              <a:ea typeface="Courier New"/>
              <a:cs typeface="Courier New"/>
              <a:sym typeface="Courier New"/>
            </a:endParaRPr>
          </a:p>
        </p:txBody>
      </p:sp>
      <p:sp>
        <p:nvSpPr>
          <p:cNvPr id="273" name="Google Shape;273;p35"/>
          <p:cNvSpPr txBox="1"/>
          <p:nvPr/>
        </p:nvSpPr>
        <p:spPr>
          <a:xfrm>
            <a:off x="4518675" y="5055275"/>
            <a:ext cx="4292400" cy="424800"/>
          </a:xfrm>
          <a:prstGeom prst="rect">
            <a:avLst/>
          </a:prstGeom>
          <a:noFill/>
          <a:ln cap="flat" cmpd="sng" w="38100">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D966"/>
                </a:solidFill>
                <a:latin typeface="Courier New"/>
                <a:ea typeface="Courier New"/>
                <a:cs typeface="Courier New"/>
                <a:sym typeface="Courier New"/>
              </a:rPr>
              <a:t>cc::Layer</a:t>
            </a:r>
            <a:endParaRPr sz="1800">
              <a:solidFill>
                <a:srgbClr val="FFD966"/>
              </a:solidFill>
              <a:latin typeface="Courier New"/>
              <a:ea typeface="Courier New"/>
              <a:cs typeface="Courier New"/>
              <a:sym typeface="Courier New"/>
            </a:endParaRPr>
          </a:p>
        </p:txBody>
      </p:sp>
      <p:sp>
        <p:nvSpPr>
          <p:cNvPr id="274" name="Google Shape;274;p35"/>
          <p:cNvSpPr txBox="1"/>
          <p:nvPr/>
        </p:nvSpPr>
        <p:spPr>
          <a:xfrm>
            <a:off x="381000" y="1397086"/>
            <a:ext cx="3829800" cy="46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D966"/>
                </a:solidFill>
                <a:latin typeface="Courier New"/>
                <a:ea typeface="Courier New"/>
                <a:cs typeface="Courier New"/>
                <a:sym typeface="Courier New"/>
              </a:rPr>
              <a:t>cc::Layer</a:t>
            </a:r>
            <a:endParaRPr sz="24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rPr lang="en" sz="2400">
                <a:solidFill>
                  <a:schemeClr val="lt1"/>
                </a:solidFill>
              </a:rPr>
              <a:t>The public object of the </a:t>
            </a:r>
            <a:r>
              <a:rPr lang="en" sz="2400">
                <a:solidFill>
                  <a:srgbClr val="6D9EEB"/>
                </a:solidFill>
              </a:rPr>
              <a:t>Chromium Compositor's interface</a:t>
            </a:r>
            <a:r>
              <a:rPr lang="en" sz="2400">
                <a:solidFill>
                  <a:schemeClr val="lt1"/>
                </a:solidFill>
              </a:rPr>
              <a:t> that represents a composited layer.</a:t>
            </a:r>
            <a:endParaRPr sz="1800">
              <a:solidFill>
                <a:schemeClr val="lt1"/>
              </a:solidFill>
            </a:endParaRPr>
          </a:p>
        </p:txBody>
      </p:sp>
      <p:cxnSp>
        <p:nvCxnSpPr>
          <p:cNvPr id="275" name="Google Shape;275;p35"/>
          <p:cNvCxnSpPr>
            <a:stCxn id="268" idx="2"/>
            <a:endCxn id="269" idx="0"/>
          </p:cNvCxnSpPr>
          <p:nvPr/>
        </p:nvCxnSpPr>
        <p:spPr>
          <a:xfrm>
            <a:off x="6664875" y="1026275"/>
            <a:ext cx="0" cy="457200"/>
          </a:xfrm>
          <a:prstGeom prst="straightConnector1">
            <a:avLst/>
          </a:prstGeom>
          <a:noFill/>
          <a:ln cap="flat" cmpd="sng" w="38100">
            <a:solidFill>
              <a:srgbClr val="666666"/>
            </a:solidFill>
            <a:prstDash val="solid"/>
            <a:round/>
            <a:headEnd len="med" w="med" type="none"/>
            <a:tailEnd len="med" w="med" type="stealth"/>
          </a:ln>
        </p:spPr>
      </p:cxnSp>
      <p:cxnSp>
        <p:nvCxnSpPr>
          <p:cNvPr id="276" name="Google Shape;276;p35"/>
          <p:cNvCxnSpPr>
            <a:stCxn id="269" idx="2"/>
            <a:endCxn id="270" idx="0"/>
          </p:cNvCxnSpPr>
          <p:nvPr/>
        </p:nvCxnSpPr>
        <p:spPr>
          <a:xfrm>
            <a:off x="6664875" y="1908275"/>
            <a:ext cx="0" cy="457200"/>
          </a:xfrm>
          <a:prstGeom prst="straightConnector1">
            <a:avLst/>
          </a:prstGeom>
          <a:noFill/>
          <a:ln cap="flat" cmpd="sng" w="38100">
            <a:solidFill>
              <a:srgbClr val="666666"/>
            </a:solidFill>
            <a:prstDash val="solid"/>
            <a:round/>
            <a:headEnd len="med" w="med" type="none"/>
            <a:tailEnd len="med" w="med" type="stealth"/>
          </a:ln>
        </p:spPr>
      </p:cxnSp>
      <p:cxnSp>
        <p:nvCxnSpPr>
          <p:cNvPr id="277" name="Google Shape;277;p35"/>
          <p:cNvCxnSpPr>
            <a:stCxn id="270" idx="2"/>
            <a:endCxn id="271" idx="0"/>
          </p:cNvCxnSpPr>
          <p:nvPr/>
        </p:nvCxnSpPr>
        <p:spPr>
          <a:xfrm>
            <a:off x="6664875" y="2790275"/>
            <a:ext cx="0" cy="501000"/>
          </a:xfrm>
          <a:prstGeom prst="straightConnector1">
            <a:avLst/>
          </a:prstGeom>
          <a:noFill/>
          <a:ln cap="flat" cmpd="sng" w="38100">
            <a:solidFill>
              <a:srgbClr val="666666"/>
            </a:solidFill>
            <a:prstDash val="solid"/>
            <a:round/>
            <a:headEnd len="med" w="med" type="none"/>
            <a:tailEnd len="med" w="med" type="stealth"/>
          </a:ln>
        </p:spPr>
      </p:cxnSp>
      <p:cxnSp>
        <p:nvCxnSpPr>
          <p:cNvPr id="278" name="Google Shape;278;p35"/>
          <p:cNvCxnSpPr>
            <a:stCxn id="271" idx="2"/>
            <a:endCxn id="272" idx="0"/>
          </p:cNvCxnSpPr>
          <p:nvPr/>
        </p:nvCxnSpPr>
        <p:spPr>
          <a:xfrm>
            <a:off x="6664875" y="3716075"/>
            <a:ext cx="0" cy="457200"/>
          </a:xfrm>
          <a:prstGeom prst="straightConnector1">
            <a:avLst/>
          </a:prstGeom>
          <a:noFill/>
          <a:ln cap="flat" cmpd="sng" w="38100">
            <a:solidFill>
              <a:srgbClr val="666666"/>
            </a:solidFill>
            <a:prstDash val="solid"/>
            <a:round/>
            <a:headEnd len="med" w="med" type="none"/>
            <a:tailEnd len="med" w="med" type="stealth"/>
          </a:ln>
        </p:spPr>
      </p:cxnSp>
      <p:cxnSp>
        <p:nvCxnSpPr>
          <p:cNvPr id="279" name="Google Shape;279;p35"/>
          <p:cNvCxnSpPr>
            <a:stCxn id="272" idx="2"/>
            <a:endCxn id="273" idx="0"/>
          </p:cNvCxnSpPr>
          <p:nvPr/>
        </p:nvCxnSpPr>
        <p:spPr>
          <a:xfrm>
            <a:off x="6664875" y="4598075"/>
            <a:ext cx="0" cy="457200"/>
          </a:xfrm>
          <a:prstGeom prst="straightConnector1">
            <a:avLst/>
          </a:prstGeom>
          <a:noFill/>
          <a:ln cap="flat" cmpd="sng" w="38100">
            <a:solidFill>
              <a:srgbClr val="666666"/>
            </a:solidFill>
            <a:prstDash val="solid"/>
            <a:round/>
            <a:headEnd len="med" w="med" type="none"/>
            <a:tailEnd len="med" w="med" type="stealth"/>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381000" y="-106362"/>
            <a:ext cx="8412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Structures</a:t>
            </a:r>
            <a:endParaRPr/>
          </a:p>
        </p:txBody>
      </p:sp>
      <p:sp>
        <p:nvSpPr>
          <p:cNvPr id="285" name="Google Shape;285;p36"/>
          <p:cNvSpPr txBox="1"/>
          <p:nvPr/>
        </p:nvSpPr>
        <p:spPr>
          <a:xfrm>
            <a:off x="4518675" y="601475"/>
            <a:ext cx="4292400" cy="424800"/>
          </a:xfrm>
          <a:prstGeom prst="rect">
            <a:avLst/>
          </a:prstGeom>
          <a:no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66666"/>
                </a:solidFill>
                <a:latin typeface="Courier New"/>
                <a:ea typeface="Courier New"/>
                <a:cs typeface="Courier New"/>
                <a:sym typeface="Courier New"/>
              </a:rPr>
              <a:t>WebCore::RenderLayer</a:t>
            </a:r>
            <a:endParaRPr sz="1800">
              <a:solidFill>
                <a:srgbClr val="666666"/>
              </a:solidFill>
              <a:latin typeface="Courier New"/>
              <a:ea typeface="Courier New"/>
              <a:cs typeface="Courier New"/>
              <a:sym typeface="Courier New"/>
            </a:endParaRPr>
          </a:p>
        </p:txBody>
      </p:sp>
      <p:sp>
        <p:nvSpPr>
          <p:cNvPr id="286" name="Google Shape;286;p36"/>
          <p:cNvSpPr txBox="1"/>
          <p:nvPr/>
        </p:nvSpPr>
        <p:spPr>
          <a:xfrm>
            <a:off x="4518675" y="2365475"/>
            <a:ext cx="4292400" cy="424800"/>
          </a:xfrm>
          <a:prstGeom prst="rect">
            <a:avLst/>
          </a:prstGeom>
          <a:no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66666"/>
                </a:solidFill>
                <a:latin typeface="Courier New"/>
                <a:ea typeface="Courier New"/>
                <a:cs typeface="Courier New"/>
                <a:sym typeface="Courier New"/>
              </a:rPr>
              <a:t>WebCore::GraphicsLayer</a:t>
            </a:r>
            <a:endParaRPr sz="1800">
              <a:solidFill>
                <a:srgbClr val="666666"/>
              </a:solidFill>
              <a:latin typeface="Courier New"/>
              <a:ea typeface="Courier New"/>
              <a:cs typeface="Courier New"/>
              <a:sym typeface="Courier New"/>
            </a:endParaRPr>
          </a:p>
        </p:txBody>
      </p:sp>
      <p:sp>
        <p:nvSpPr>
          <p:cNvPr id="287" name="Google Shape;287;p36"/>
          <p:cNvSpPr txBox="1"/>
          <p:nvPr/>
        </p:nvSpPr>
        <p:spPr>
          <a:xfrm>
            <a:off x="4518675" y="3291275"/>
            <a:ext cx="4292400" cy="424800"/>
          </a:xfrm>
          <a:prstGeom prst="rect">
            <a:avLst/>
          </a:prstGeom>
          <a:noFill/>
          <a:ln cap="flat" cmpd="sng" w="38100">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D966"/>
                </a:solidFill>
                <a:latin typeface="Courier New"/>
                <a:ea typeface="Courier New"/>
                <a:cs typeface="Courier New"/>
                <a:sym typeface="Courier New"/>
              </a:rPr>
              <a:t>WebKit::WebLayer</a:t>
            </a:r>
            <a:endParaRPr sz="1800">
              <a:solidFill>
                <a:srgbClr val="FFD966"/>
              </a:solidFill>
              <a:latin typeface="Courier New"/>
              <a:ea typeface="Courier New"/>
              <a:cs typeface="Courier New"/>
              <a:sym typeface="Courier New"/>
            </a:endParaRPr>
          </a:p>
        </p:txBody>
      </p:sp>
      <p:sp>
        <p:nvSpPr>
          <p:cNvPr id="288" name="Google Shape;288;p36"/>
          <p:cNvSpPr txBox="1"/>
          <p:nvPr/>
        </p:nvSpPr>
        <p:spPr>
          <a:xfrm>
            <a:off x="4518675" y="4173275"/>
            <a:ext cx="4292400" cy="424800"/>
          </a:xfrm>
          <a:prstGeom prst="rect">
            <a:avLst/>
          </a:prstGeom>
          <a:noFill/>
          <a:ln cap="flat" cmpd="sng" w="38100">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D966"/>
                </a:solidFill>
                <a:latin typeface="Courier New"/>
                <a:ea typeface="Courier New"/>
                <a:cs typeface="Courier New"/>
                <a:sym typeface="Courier New"/>
              </a:rPr>
              <a:t>WebKit::WebLayerImpl</a:t>
            </a:r>
            <a:endParaRPr sz="1800">
              <a:solidFill>
                <a:srgbClr val="FFD966"/>
              </a:solidFill>
              <a:latin typeface="Courier New"/>
              <a:ea typeface="Courier New"/>
              <a:cs typeface="Courier New"/>
              <a:sym typeface="Courier New"/>
            </a:endParaRPr>
          </a:p>
        </p:txBody>
      </p:sp>
      <p:sp>
        <p:nvSpPr>
          <p:cNvPr id="289" name="Google Shape;289;p36"/>
          <p:cNvSpPr txBox="1"/>
          <p:nvPr/>
        </p:nvSpPr>
        <p:spPr>
          <a:xfrm>
            <a:off x="4518675" y="5055275"/>
            <a:ext cx="4292400" cy="4248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D9EEB"/>
                </a:solidFill>
                <a:latin typeface="Courier New"/>
                <a:ea typeface="Courier New"/>
                <a:cs typeface="Courier New"/>
                <a:sym typeface="Courier New"/>
              </a:rPr>
              <a:t>cc::Layer</a:t>
            </a:r>
            <a:endParaRPr sz="1800">
              <a:solidFill>
                <a:srgbClr val="6D9EEB"/>
              </a:solidFill>
              <a:latin typeface="Courier New"/>
              <a:ea typeface="Courier New"/>
              <a:cs typeface="Courier New"/>
              <a:sym typeface="Courier New"/>
            </a:endParaRPr>
          </a:p>
        </p:txBody>
      </p:sp>
      <p:sp>
        <p:nvSpPr>
          <p:cNvPr id="290" name="Google Shape;290;p36"/>
          <p:cNvSpPr txBox="1"/>
          <p:nvPr/>
        </p:nvSpPr>
        <p:spPr>
          <a:xfrm>
            <a:off x="381000" y="1397086"/>
            <a:ext cx="4034400" cy="49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D966"/>
                </a:solidFill>
                <a:latin typeface="Courier New"/>
                <a:ea typeface="Courier New"/>
                <a:cs typeface="Courier New"/>
                <a:sym typeface="Courier New"/>
              </a:rPr>
              <a:t>WebKit::WebLayer</a:t>
            </a:r>
            <a:endParaRPr sz="2400">
              <a:solidFill>
                <a:srgbClr val="FFD966"/>
              </a:solidFill>
              <a:latin typeface="Courier New"/>
              <a:ea typeface="Courier New"/>
              <a:cs typeface="Courier New"/>
              <a:sym typeface="Courier New"/>
            </a:endParaRPr>
          </a:p>
          <a:p>
            <a:pPr indent="0" lvl="0" marL="0" rtl="0" algn="l">
              <a:spcBef>
                <a:spcPts val="0"/>
              </a:spcBef>
              <a:spcAft>
                <a:spcPts val="0"/>
              </a:spcAft>
              <a:buNone/>
            </a:pPr>
            <a:r>
              <a:rPr lang="en" sz="2400">
                <a:solidFill>
                  <a:srgbClr val="FFD966"/>
                </a:solidFill>
                <a:latin typeface="Courier New"/>
                <a:ea typeface="Courier New"/>
                <a:cs typeface="Courier New"/>
                <a:sym typeface="Courier New"/>
              </a:rPr>
              <a:t>WebKit::WebLayerImpl</a:t>
            </a:r>
            <a:endParaRPr sz="2400">
              <a:solidFill>
                <a:srgbClr val="FFD966"/>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rPr lang="en" sz="2400">
                <a:solidFill>
                  <a:schemeClr val="lt1"/>
                </a:solidFill>
              </a:rPr>
              <a:t>This is essentially the </a:t>
            </a:r>
            <a:r>
              <a:rPr lang="en" sz="2400">
                <a:solidFill>
                  <a:srgbClr val="6D9EEB"/>
                </a:solidFill>
                <a:latin typeface="Courier New"/>
                <a:ea typeface="Courier New"/>
                <a:cs typeface="Courier New"/>
                <a:sym typeface="Courier New"/>
              </a:rPr>
              <a:t>cc::Layer</a:t>
            </a:r>
            <a:r>
              <a:rPr lang="en" sz="2400">
                <a:solidFill>
                  <a:schemeClr val="lt1"/>
                </a:solidFill>
              </a:rPr>
              <a:t> interface made available to WebKit code, so that it can be used by </a:t>
            </a:r>
            <a:r>
              <a:rPr lang="en" sz="2400">
                <a:solidFill>
                  <a:srgbClr val="B6D7A8"/>
                </a:solidFill>
                <a:latin typeface="Courier New"/>
                <a:ea typeface="Courier New"/>
                <a:cs typeface="Courier New"/>
                <a:sym typeface="Courier New"/>
              </a:rPr>
              <a:t>GraphicsLayer</a:t>
            </a:r>
            <a:endParaRPr sz="2400">
              <a:solidFill>
                <a:srgbClr val="B6D7A8"/>
              </a:solidFill>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rPr lang="en" sz="2400">
                <a:solidFill>
                  <a:srgbClr val="FFD966"/>
                </a:solidFill>
                <a:latin typeface="Courier New"/>
                <a:ea typeface="Courier New"/>
                <a:cs typeface="Courier New"/>
                <a:sym typeface="Courier New"/>
              </a:rPr>
              <a:t>WebLayer</a:t>
            </a:r>
            <a:r>
              <a:rPr lang="en" sz="2400">
                <a:solidFill>
                  <a:schemeClr val="lt1"/>
                </a:solidFill>
              </a:rPr>
              <a:t> directly maps to the </a:t>
            </a:r>
            <a:r>
              <a:rPr lang="en" sz="2400">
                <a:solidFill>
                  <a:srgbClr val="6D9EEB"/>
                </a:solidFill>
                <a:latin typeface="Courier New"/>
                <a:ea typeface="Courier New"/>
                <a:cs typeface="Courier New"/>
                <a:sym typeface="Courier New"/>
              </a:rPr>
              <a:t>cc::Layer</a:t>
            </a:r>
            <a:r>
              <a:rPr lang="en" sz="2400">
                <a:solidFill>
                  <a:schemeClr val="lt1"/>
                </a:solidFill>
              </a:rPr>
              <a:t> interface.</a:t>
            </a:r>
            <a:endParaRPr sz="1800">
              <a:solidFill>
                <a:schemeClr val="lt1"/>
              </a:solidFill>
            </a:endParaRPr>
          </a:p>
        </p:txBody>
      </p:sp>
      <p:cxnSp>
        <p:nvCxnSpPr>
          <p:cNvPr id="291" name="Google Shape;291;p36"/>
          <p:cNvCxnSpPr>
            <a:stCxn id="285" idx="2"/>
            <a:endCxn id="292" idx="0"/>
          </p:cNvCxnSpPr>
          <p:nvPr/>
        </p:nvCxnSpPr>
        <p:spPr>
          <a:xfrm>
            <a:off x="6664875" y="1026275"/>
            <a:ext cx="0" cy="457200"/>
          </a:xfrm>
          <a:prstGeom prst="straightConnector1">
            <a:avLst/>
          </a:prstGeom>
          <a:noFill/>
          <a:ln cap="flat" cmpd="sng" w="38100">
            <a:solidFill>
              <a:srgbClr val="666666"/>
            </a:solidFill>
            <a:prstDash val="solid"/>
            <a:round/>
            <a:headEnd len="med" w="med" type="none"/>
            <a:tailEnd len="med" w="med" type="stealth"/>
          </a:ln>
        </p:spPr>
      </p:cxnSp>
      <p:cxnSp>
        <p:nvCxnSpPr>
          <p:cNvPr id="293" name="Google Shape;293;p36"/>
          <p:cNvCxnSpPr>
            <a:stCxn id="292" idx="2"/>
            <a:endCxn id="286" idx="0"/>
          </p:cNvCxnSpPr>
          <p:nvPr/>
        </p:nvCxnSpPr>
        <p:spPr>
          <a:xfrm>
            <a:off x="6664875" y="1908275"/>
            <a:ext cx="0" cy="457200"/>
          </a:xfrm>
          <a:prstGeom prst="straightConnector1">
            <a:avLst/>
          </a:prstGeom>
          <a:noFill/>
          <a:ln cap="flat" cmpd="sng" w="38100">
            <a:solidFill>
              <a:srgbClr val="666666"/>
            </a:solidFill>
            <a:prstDash val="solid"/>
            <a:round/>
            <a:headEnd len="med" w="med" type="none"/>
            <a:tailEnd len="med" w="med" type="stealth"/>
          </a:ln>
        </p:spPr>
      </p:cxnSp>
      <p:cxnSp>
        <p:nvCxnSpPr>
          <p:cNvPr id="294" name="Google Shape;294;p36"/>
          <p:cNvCxnSpPr>
            <a:stCxn id="286" idx="2"/>
            <a:endCxn id="287" idx="0"/>
          </p:cNvCxnSpPr>
          <p:nvPr/>
        </p:nvCxnSpPr>
        <p:spPr>
          <a:xfrm>
            <a:off x="6664875" y="2790275"/>
            <a:ext cx="0" cy="501000"/>
          </a:xfrm>
          <a:prstGeom prst="straightConnector1">
            <a:avLst/>
          </a:prstGeom>
          <a:noFill/>
          <a:ln cap="flat" cmpd="sng" w="38100">
            <a:solidFill>
              <a:srgbClr val="666666"/>
            </a:solidFill>
            <a:prstDash val="solid"/>
            <a:round/>
            <a:headEnd len="med" w="med" type="none"/>
            <a:tailEnd len="med" w="med" type="stealth"/>
          </a:ln>
        </p:spPr>
      </p:cxnSp>
      <p:cxnSp>
        <p:nvCxnSpPr>
          <p:cNvPr id="295" name="Google Shape;295;p36"/>
          <p:cNvCxnSpPr>
            <a:stCxn id="287" idx="2"/>
            <a:endCxn id="288" idx="0"/>
          </p:cNvCxnSpPr>
          <p:nvPr/>
        </p:nvCxnSpPr>
        <p:spPr>
          <a:xfrm>
            <a:off x="6664875" y="3716075"/>
            <a:ext cx="0" cy="457200"/>
          </a:xfrm>
          <a:prstGeom prst="straightConnector1">
            <a:avLst/>
          </a:prstGeom>
          <a:noFill/>
          <a:ln cap="flat" cmpd="sng" w="38100">
            <a:solidFill>
              <a:schemeClr val="lt1"/>
            </a:solidFill>
            <a:prstDash val="solid"/>
            <a:round/>
            <a:headEnd len="med" w="med" type="none"/>
            <a:tailEnd len="med" w="med" type="stealth"/>
          </a:ln>
        </p:spPr>
      </p:cxnSp>
      <p:cxnSp>
        <p:nvCxnSpPr>
          <p:cNvPr id="296" name="Google Shape;296;p36"/>
          <p:cNvCxnSpPr>
            <a:stCxn id="288" idx="2"/>
            <a:endCxn id="289" idx="0"/>
          </p:cNvCxnSpPr>
          <p:nvPr/>
        </p:nvCxnSpPr>
        <p:spPr>
          <a:xfrm>
            <a:off x="6664875" y="4598075"/>
            <a:ext cx="0" cy="457200"/>
          </a:xfrm>
          <a:prstGeom prst="straightConnector1">
            <a:avLst/>
          </a:prstGeom>
          <a:noFill/>
          <a:ln cap="flat" cmpd="sng" w="38100">
            <a:solidFill>
              <a:schemeClr val="lt1"/>
            </a:solidFill>
            <a:prstDash val="solid"/>
            <a:round/>
            <a:headEnd len="med" w="med" type="none"/>
            <a:tailEnd len="med" w="med" type="stealth"/>
          </a:ln>
        </p:spPr>
      </p:cxnSp>
      <p:sp>
        <p:nvSpPr>
          <p:cNvPr id="292" name="Google Shape;292;p36"/>
          <p:cNvSpPr txBox="1"/>
          <p:nvPr/>
        </p:nvSpPr>
        <p:spPr>
          <a:xfrm>
            <a:off x="4518675" y="1483475"/>
            <a:ext cx="4292400" cy="424800"/>
          </a:xfrm>
          <a:prstGeom prst="rect">
            <a:avLst/>
          </a:prstGeom>
          <a:no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666666"/>
                </a:solidFill>
                <a:latin typeface="Courier New"/>
                <a:ea typeface="Courier New"/>
                <a:cs typeface="Courier New"/>
                <a:sym typeface="Courier New"/>
              </a:rPr>
              <a:t>WebCore::CompositedLayerMapping</a:t>
            </a:r>
            <a:endParaRPr sz="1600">
              <a:solidFill>
                <a:srgbClr val="666666"/>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10"/>
          <p:cNvSpPr/>
          <p:nvPr/>
        </p:nvSpPr>
        <p:spPr>
          <a:xfrm>
            <a:off x="2060555" y="1265238"/>
            <a:ext cx="5022900" cy="3826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sp>
        <p:nvSpPr>
          <p:cNvPr id="39" name="Google Shape;39;p10"/>
          <p:cNvSpPr/>
          <p:nvPr/>
        </p:nvSpPr>
        <p:spPr>
          <a:xfrm>
            <a:off x="2805514" y="1717722"/>
            <a:ext cx="3532800" cy="15006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Lorem Ipsum Foobar</a:t>
            </a:r>
            <a:endParaRPr sz="2400"/>
          </a:p>
        </p:txBody>
      </p:sp>
      <p:sp>
        <p:nvSpPr>
          <p:cNvPr id="40" name="Google Shape;40;p10"/>
          <p:cNvSpPr/>
          <p:nvPr/>
        </p:nvSpPr>
        <p:spPr>
          <a:xfrm>
            <a:off x="4380086" y="2292246"/>
            <a:ext cx="2412900" cy="1772700"/>
          </a:xfrm>
          <a:prstGeom prst="rect">
            <a:avLst/>
          </a:prstGeom>
          <a:solidFill>
            <a:srgbClr val="FFFF00">
              <a:alpha val="5333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Compositing is fun!</a:t>
            </a:r>
            <a:endParaRPr sz="2400"/>
          </a:p>
        </p:txBody>
      </p:sp>
      <p:sp>
        <p:nvSpPr>
          <p:cNvPr id="41" name="Google Shape;41;p10"/>
          <p:cNvSpPr/>
          <p:nvPr/>
        </p:nvSpPr>
        <p:spPr>
          <a:xfrm>
            <a:off x="3675289" y="3433794"/>
            <a:ext cx="1793400" cy="1489800"/>
          </a:xfrm>
          <a:prstGeom prst="rect">
            <a:avLst/>
          </a:prstGeom>
          <a:solidFill>
            <a:srgbClr val="E066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Hello</a:t>
            </a:r>
            <a:endParaRPr sz="2400"/>
          </a:p>
          <a:p>
            <a:pPr indent="0" lvl="0" marL="0" rtl="0" algn="ctr">
              <a:spcBef>
                <a:spcPts val="0"/>
              </a:spcBef>
              <a:spcAft>
                <a:spcPts val="0"/>
              </a:spcAft>
              <a:buNone/>
            </a:pPr>
            <a:r>
              <a:rPr lang="en" sz="2400"/>
              <a:t>World!</a:t>
            </a:r>
            <a:endParaRPr sz="2400"/>
          </a:p>
        </p:txBody>
      </p:sp>
      <p:sp>
        <p:nvSpPr>
          <p:cNvPr id="42" name="Google Shape;42;p10"/>
          <p:cNvSpPr/>
          <p:nvPr/>
        </p:nvSpPr>
        <p:spPr>
          <a:xfrm>
            <a:off x="0" y="387686"/>
            <a:ext cx="2099400" cy="6319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0"/>
          <p:cNvSpPr txBox="1"/>
          <p:nvPr/>
        </p:nvSpPr>
        <p:spPr>
          <a:xfrm>
            <a:off x="67805" y="5136438"/>
            <a:ext cx="9008400" cy="70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rPr>
              <a:t>What needs to be repainted as this animates?</a:t>
            </a:r>
            <a:endParaRPr sz="3000">
              <a:solidFill>
                <a:schemeClr val="lt1"/>
              </a:solidFill>
            </a:endParaRPr>
          </a:p>
        </p:txBody>
      </p:sp>
      <p:sp>
        <p:nvSpPr>
          <p:cNvPr id="44" name="Google Shape;44;p10"/>
          <p:cNvSpPr txBox="1"/>
          <p:nvPr/>
        </p:nvSpPr>
        <p:spPr>
          <a:xfrm>
            <a:off x="67805" y="5610138"/>
            <a:ext cx="9008400" cy="9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rPr>
              <a:t>With </a:t>
            </a:r>
            <a:r>
              <a:rPr lang="en" sz="3000">
                <a:solidFill>
                  <a:srgbClr val="E06666"/>
                </a:solidFill>
              </a:rPr>
              <a:t>one backing store</a:t>
            </a:r>
            <a:r>
              <a:rPr lang="en" sz="3000">
                <a:solidFill>
                  <a:schemeClr val="lt1"/>
                </a:solidFill>
              </a:rPr>
              <a:t> (pixel buffer):</a:t>
            </a:r>
            <a:endParaRPr sz="3000">
              <a:solidFill>
                <a:schemeClr val="lt1"/>
              </a:solidFill>
            </a:endParaRPr>
          </a:p>
          <a:p>
            <a:pPr indent="0" lvl="0" marL="0" rtl="0" algn="ctr">
              <a:spcBef>
                <a:spcPts val="0"/>
              </a:spcBef>
              <a:spcAft>
                <a:spcPts val="0"/>
              </a:spcAft>
              <a:buNone/>
            </a:pPr>
            <a:r>
              <a:rPr lang="en" sz="3000">
                <a:solidFill>
                  <a:srgbClr val="E06666"/>
                </a:solidFill>
              </a:rPr>
              <a:t>Portions of all four layers!</a:t>
            </a:r>
            <a:endParaRPr sz="3000">
              <a:solidFill>
                <a:srgbClr val="E06666"/>
              </a:solidFill>
            </a:endParaRPr>
          </a:p>
        </p:txBody>
      </p:sp>
      <p:sp>
        <p:nvSpPr>
          <p:cNvPr id="45" name="Google Shape;45;p10"/>
          <p:cNvSpPr txBox="1"/>
          <p:nvPr>
            <p:ph type="title"/>
          </p:nvPr>
        </p:nvSpPr>
        <p:spPr>
          <a:xfrm>
            <a:off x="457200" y="1222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800"/>
                                        <p:tgtEl>
                                          <p:spTgt spid="40"/>
                                        </p:tgtEl>
                                        <p:attrNameLst>
                                          <p:attrName>ppt_x</p:attrName>
                                        </p:attrNameLst>
                                      </p:cBhvr>
                                      <p:tavLst>
                                        <p:tav fmla="" tm="0">
                                          <p:val>
                                            <p:strVal val="#ppt_x-1"/>
                                          </p:val>
                                        </p:tav>
                                        <p:tav fmla="" tm="100000">
                                          <p:val>
                                            <p:strVal val="#ppt_x"/>
                                          </p:val>
                                        </p:tav>
                                      </p:tavLst>
                                    </p:anim>
                                  </p:childTnLst>
                                </p:cTn>
                              </p:par>
                            </p:childTnLst>
                          </p:cTn>
                        </p:par>
                        <p:par>
                          <p:cTn fill="hold">
                            <p:stCondLst>
                              <p:cond delay="800"/>
                            </p:stCondLst>
                            <p:childTnLst>
                              <p:par>
                                <p:cTn fill="hold" nodeType="afterEffect" presetClass="exit" presetID="10" presetSubtype="0">
                                  <p:stCondLst>
                                    <p:cond delay="0"/>
                                  </p:stCondLst>
                                  <p:childTnLst>
                                    <p:animEffect filter="fade" transition="out">
                                      <p:cBhvr>
                                        <p:cTn dur="700"/>
                                        <p:tgtEl>
                                          <p:spTgt spid="40"/>
                                        </p:tgtEl>
                                      </p:cBhvr>
                                    </p:animEffect>
                                    <p:set>
                                      <p:cBhvr>
                                        <p:cTn dur="1" fill="hold">
                                          <p:stCondLst>
                                            <p:cond delay="700"/>
                                          </p:stCondLst>
                                        </p:cTn>
                                        <p:tgtEl>
                                          <p:spTgt spid="40"/>
                                        </p:tgtEl>
                                        <p:attrNameLst>
                                          <p:attrName>style.visibility</p:attrName>
                                        </p:attrNameLst>
                                      </p:cBhvr>
                                      <p:to>
                                        <p:strVal val="hidden"/>
                                      </p:to>
                                    </p:se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0"/>
                                        </p:tgtEl>
                                        <p:attrNameLst>
                                          <p:attrName>style.visibility</p:attrName>
                                        </p:attrNameLst>
                                      </p:cBhvr>
                                      <p:to>
                                        <p:strVal val="visible"/>
                                      </p:to>
                                    </p:set>
                                    <p:animEffect filter="fade" transition="in">
                                      <p:cBhvr>
                                        <p:cTn dur="600"/>
                                        <p:tgtEl>
                                          <p:spTgt spid="40"/>
                                        </p:tgtEl>
                                      </p:cBhvr>
                                    </p:animEffect>
                                  </p:childTnLst>
                                </p:cTn>
                              </p:par>
                            </p:childTnLst>
                          </p:cTn>
                        </p:par>
                        <p:par>
                          <p:cTn fill="hold">
                            <p:stCondLst>
                              <p:cond delay="2100"/>
                            </p:stCondLst>
                            <p:childTnLst>
                              <p:par>
                                <p:cTn fill="hold" nodeType="afterEffect" presetClass="emph" presetID="8" presetSubtype="0">
                                  <p:stCondLst>
                                    <p:cond delay="0"/>
                                  </p:stCondLst>
                                  <p:childTnLst>
                                    <p:animRot by="-21600000">
                                      <p:cBhvr>
                                        <p:cTn dur="1300" fill="hold"/>
                                        <p:tgtEl>
                                          <p:spTgt spid="40"/>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1"/>
                                        <p:tgtEl>
                                          <p:spTgt spid="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7"/>
          <p:cNvSpPr txBox="1"/>
          <p:nvPr>
            <p:ph type="title"/>
          </p:nvPr>
        </p:nvSpPr>
        <p:spPr>
          <a:xfrm>
            <a:off x="381000" y="-106362"/>
            <a:ext cx="8412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Structures</a:t>
            </a:r>
            <a:endParaRPr/>
          </a:p>
        </p:txBody>
      </p:sp>
      <p:sp>
        <p:nvSpPr>
          <p:cNvPr id="302" name="Google Shape;302;p37"/>
          <p:cNvSpPr txBox="1"/>
          <p:nvPr/>
        </p:nvSpPr>
        <p:spPr>
          <a:xfrm>
            <a:off x="4518675" y="601475"/>
            <a:ext cx="4292400" cy="424800"/>
          </a:xfrm>
          <a:prstGeom prst="rect">
            <a:avLst/>
          </a:prstGeom>
          <a:no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66666"/>
                </a:solidFill>
                <a:latin typeface="Courier New"/>
                <a:ea typeface="Courier New"/>
                <a:cs typeface="Courier New"/>
                <a:sym typeface="Courier New"/>
              </a:rPr>
              <a:t>WebCore::RenderLayer</a:t>
            </a:r>
            <a:endParaRPr sz="1800">
              <a:solidFill>
                <a:srgbClr val="666666"/>
              </a:solidFill>
              <a:latin typeface="Courier New"/>
              <a:ea typeface="Courier New"/>
              <a:cs typeface="Courier New"/>
              <a:sym typeface="Courier New"/>
            </a:endParaRPr>
          </a:p>
        </p:txBody>
      </p:sp>
      <p:sp>
        <p:nvSpPr>
          <p:cNvPr id="303" name="Google Shape;303;p37"/>
          <p:cNvSpPr txBox="1"/>
          <p:nvPr/>
        </p:nvSpPr>
        <p:spPr>
          <a:xfrm>
            <a:off x="4518675" y="2365475"/>
            <a:ext cx="4292400" cy="424800"/>
          </a:xfrm>
          <a:prstGeom prst="rect">
            <a:avLst/>
          </a:prstGeom>
          <a:noFill/>
          <a:ln cap="flat" cmpd="sng" w="38100">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D966"/>
                </a:solidFill>
                <a:latin typeface="Courier New"/>
                <a:ea typeface="Courier New"/>
                <a:cs typeface="Courier New"/>
                <a:sym typeface="Courier New"/>
              </a:rPr>
              <a:t>WebCore::GraphicsLayer</a:t>
            </a:r>
            <a:endParaRPr sz="1800">
              <a:solidFill>
                <a:srgbClr val="FFD966"/>
              </a:solidFill>
              <a:latin typeface="Courier New"/>
              <a:ea typeface="Courier New"/>
              <a:cs typeface="Courier New"/>
              <a:sym typeface="Courier New"/>
            </a:endParaRPr>
          </a:p>
        </p:txBody>
      </p:sp>
      <p:sp>
        <p:nvSpPr>
          <p:cNvPr id="304" name="Google Shape;304;p37"/>
          <p:cNvSpPr txBox="1"/>
          <p:nvPr/>
        </p:nvSpPr>
        <p:spPr>
          <a:xfrm>
            <a:off x="4518675" y="3291275"/>
            <a:ext cx="4292400" cy="4248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D9EEB"/>
                </a:solidFill>
                <a:latin typeface="Courier New"/>
                <a:ea typeface="Courier New"/>
                <a:cs typeface="Courier New"/>
                <a:sym typeface="Courier New"/>
              </a:rPr>
              <a:t>WebKit::WebLayer</a:t>
            </a:r>
            <a:endParaRPr sz="1800">
              <a:solidFill>
                <a:srgbClr val="6D9EEB"/>
              </a:solidFill>
              <a:latin typeface="Courier New"/>
              <a:ea typeface="Courier New"/>
              <a:cs typeface="Courier New"/>
              <a:sym typeface="Courier New"/>
            </a:endParaRPr>
          </a:p>
        </p:txBody>
      </p:sp>
      <p:sp>
        <p:nvSpPr>
          <p:cNvPr id="305" name="Google Shape;305;p37"/>
          <p:cNvSpPr txBox="1"/>
          <p:nvPr/>
        </p:nvSpPr>
        <p:spPr>
          <a:xfrm>
            <a:off x="4518675" y="4173275"/>
            <a:ext cx="4292400" cy="4248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D9EEB"/>
                </a:solidFill>
                <a:latin typeface="Courier New"/>
                <a:ea typeface="Courier New"/>
                <a:cs typeface="Courier New"/>
                <a:sym typeface="Courier New"/>
              </a:rPr>
              <a:t>WebKit::WebLayerImpl</a:t>
            </a:r>
            <a:endParaRPr sz="1800">
              <a:solidFill>
                <a:srgbClr val="6D9EEB"/>
              </a:solidFill>
              <a:latin typeface="Courier New"/>
              <a:ea typeface="Courier New"/>
              <a:cs typeface="Courier New"/>
              <a:sym typeface="Courier New"/>
            </a:endParaRPr>
          </a:p>
        </p:txBody>
      </p:sp>
      <p:sp>
        <p:nvSpPr>
          <p:cNvPr id="306" name="Google Shape;306;p37"/>
          <p:cNvSpPr txBox="1"/>
          <p:nvPr/>
        </p:nvSpPr>
        <p:spPr>
          <a:xfrm>
            <a:off x="4518675" y="5055275"/>
            <a:ext cx="4292400" cy="4248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D9EEB"/>
                </a:solidFill>
                <a:latin typeface="Courier New"/>
                <a:ea typeface="Courier New"/>
                <a:cs typeface="Courier New"/>
                <a:sym typeface="Courier New"/>
              </a:rPr>
              <a:t>cc::Layer</a:t>
            </a:r>
            <a:endParaRPr sz="1800">
              <a:solidFill>
                <a:srgbClr val="6D9EEB"/>
              </a:solidFill>
              <a:latin typeface="Courier New"/>
              <a:ea typeface="Courier New"/>
              <a:cs typeface="Courier New"/>
              <a:sym typeface="Courier New"/>
            </a:endParaRPr>
          </a:p>
        </p:txBody>
      </p:sp>
      <p:sp>
        <p:nvSpPr>
          <p:cNvPr id="307" name="Google Shape;307;p37"/>
          <p:cNvSpPr txBox="1"/>
          <p:nvPr/>
        </p:nvSpPr>
        <p:spPr>
          <a:xfrm>
            <a:off x="251812" y="1397086"/>
            <a:ext cx="4196100" cy="46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D966"/>
                </a:solidFill>
                <a:latin typeface="Courier New"/>
                <a:ea typeface="Courier New"/>
                <a:cs typeface="Courier New"/>
                <a:sym typeface="Courier New"/>
              </a:rPr>
              <a:t>WebCore::GraphicsLayer</a:t>
            </a:r>
            <a:endParaRPr sz="2400">
              <a:solidFill>
                <a:srgbClr val="FFD966"/>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rPr lang="en" sz="2400">
                <a:solidFill>
                  <a:schemeClr val="lt1"/>
                </a:solidFill>
              </a:rPr>
              <a:t>WebCore's abstract class for representing a composited layer.</a:t>
            </a:r>
            <a:endParaRPr sz="1800">
              <a:solidFill>
                <a:schemeClr val="lt1"/>
              </a:solidFill>
            </a:endParaRPr>
          </a:p>
        </p:txBody>
      </p:sp>
      <p:cxnSp>
        <p:nvCxnSpPr>
          <p:cNvPr id="308" name="Google Shape;308;p37"/>
          <p:cNvCxnSpPr>
            <a:stCxn id="302" idx="2"/>
            <a:endCxn id="309" idx="0"/>
          </p:cNvCxnSpPr>
          <p:nvPr/>
        </p:nvCxnSpPr>
        <p:spPr>
          <a:xfrm>
            <a:off x="6664875" y="1026275"/>
            <a:ext cx="0" cy="457200"/>
          </a:xfrm>
          <a:prstGeom prst="straightConnector1">
            <a:avLst/>
          </a:prstGeom>
          <a:noFill/>
          <a:ln cap="flat" cmpd="sng" w="38100">
            <a:solidFill>
              <a:srgbClr val="666666"/>
            </a:solidFill>
            <a:prstDash val="solid"/>
            <a:round/>
            <a:headEnd len="med" w="med" type="none"/>
            <a:tailEnd len="med" w="med" type="stealth"/>
          </a:ln>
        </p:spPr>
      </p:cxnSp>
      <p:cxnSp>
        <p:nvCxnSpPr>
          <p:cNvPr id="310" name="Google Shape;310;p37"/>
          <p:cNvCxnSpPr>
            <a:stCxn id="309" idx="2"/>
            <a:endCxn id="303" idx="0"/>
          </p:cNvCxnSpPr>
          <p:nvPr/>
        </p:nvCxnSpPr>
        <p:spPr>
          <a:xfrm>
            <a:off x="6664875" y="1908275"/>
            <a:ext cx="0" cy="457200"/>
          </a:xfrm>
          <a:prstGeom prst="straightConnector1">
            <a:avLst/>
          </a:prstGeom>
          <a:noFill/>
          <a:ln cap="flat" cmpd="sng" w="38100">
            <a:solidFill>
              <a:srgbClr val="666666"/>
            </a:solidFill>
            <a:prstDash val="solid"/>
            <a:round/>
            <a:headEnd len="med" w="med" type="none"/>
            <a:tailEnd len="med" w="med" type="stealth"/>
          </a:ln>
        </p:spPr>
      </p:cxnSp>
      <p:cxnSp>
        <p:nvCxnSpPr>
          <p:cNvPr id="311" name="Google Shape;311;p37"/>
          <p:cNvCxnSpPr>
            <a:stCxn id="303" idx="2"/>
            <a:endCxn id="304" idx="0"/>
          </p:cNvCxnSpPr>
          <p:nvPr/>
        </p:nvCxnSpPr>
        <p:spPr>
          <a:xfrm>
            <a:off x="6664875" y="2790275"/>
            <a:ext cx="0" cy="501000"/>
          </a:xfrm>
          <a:prstGeom prst="straightConnector1">
            <a:avLst/>
          </a:prstGeom>
          <a:noFill/>
          <a:ln cap="flat" cmpd="sng" w="38100">
            <a:solidFill>
              <a:schemeClr val="lt1"/>
            </a:solidFill>
            <a:prstDash val="solid"/>
            <a:round/>
            <a:headEnd len="med" w="med" type="none"/>
            <a:tailEnd len="med" w="med" type="stealth"/>
          </a:ln>
        </p:spPr>
      </p:cxnSp>
      <p:cxnSp>
        <p:nvCxnSpPr>
          <p:cNvPr id="312" name="Google Shape;312;p37"/>
          <p:cNvCxnSpPr>
            <a:stCxn id="304" idx="2"/>
            <a:endCxn id="305" idx="0"/>
          </p:cNvCxnSpPr>
          <p:nvPr/>
        </p:nvCxnSpPr>
        <p:spPr>
          <a:xfrm>
            <a:off x="6664875" y="3716075"/>
            <a:ext cx="0" cy="457200"/>
          </a:xfrm>
          <a:prstGeom prst="straightConnector1">
            <a:avLst/>
          </a:prstGeom>
          <a:noFill/>
          <a:ln cap="flat" cmpd="sng" w="38100">
            <a:solidFill>
              <a:schemeClr val="lt1"/>
            </a:solidFill>
            <a:prstDash val="solid"/>
            <a:round/>
            <a:headEnd len="med" w="med" type="none"/>
            <a:tailEnd len="med" w="med" type="stealth"/>
          </a:ln>
        </p:spPr>
      </p:cxnSp>
      <p:cxnSp>
        <p:nvCxnSpPr>
          <p:cNvPr id="313" name="Google Shape;313;p37"/>
          <p:cNvCxnSpPr>
            <a:stCxn id="305" idx="2"/>
            <a:endCxn id="306" idx="0"/>
          </p:cNvCxnSpPr>
          <p:nvPr/>
        </p:nvCxnSpPr>
        <p:spPr>
          <a:xfrm>
            <a:off x="6664875" y="4598075"/>
            <a:ext cx="0" cy="457200"/>
          </a:xfrm>
          <a:prstGeom prst="straightConnector1">
            <a:avLst/>
          </a:prstGeom>
          <a:noFill/>
          <a:ln cap="flat" cmpd="sng" w="38100">
            <a:solidFill>
              <a:schemeClr val="lt1"/>
            </a:solidFill>
            <a:prstDash val="solid"/>
            <a:round/>
            <a:headEnd len="med" w="med" type="none"/>
            <a:tailEnd len="med" w="med" type="stealth"/>
          </a:ln>
        </p:spPr>
      </p:cxnSp>
      <p:sp>
        <p:nvSpPr>
          <p:cNvPr id="309" name="Google Shape;309;p37"/>
          <p:cNvSpPr txBox="1"/>
          <p:nvPr/>
        </p:nvSpPr>
        <p:spPr>
          <a:xfrm>
            <a:off x="4518675" y="1483475"/>
            <a:ext cx="4292400" cy="424800"/>
          </a:xfrm>
          <a:prstGeom prst="rect">
            <a:avLst/>
          </a:prstGeom>
          <a:no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666666"/>
                </a:solidFill>
                <a:latin typeface="Courier New"/>
                <a:ea typeface="Courier New"/>
                <a:cs typeface="Courier New"/>
                <a:sym typeface="Courier New"/>
              </a:rPr>
              <a:t>WebCore::CompositedLayerMapping</a:t>
            </a:r>
            <a:endParaRPr sz="1600">
              <a:solidFill>
                <a:srgbClr val="666666"/>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381000" y="-106362"/>
            <a:ext cx="8412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Structures</a:t>
            </a:r>
            <a:endParaRPr/>
          </a:p>
        </p:txBody>
      </p:sp>
      <p:sp>
        <p:nvSpPr>
          <p:cNvPr id="319" name="Google Shape;319;p38"/>
          <p:cNvSpPr txBox="1"/>
          <p:nvPr/>
        </p:nvSpPr>
        <p:spPr>
          <a:xfrm>
            <a:off x="4518675" y="601475"/>
            <a:ext cx="4292400" cy="424800"/>
          </a:xfrm>
          <a:prstGeom prst="rect">
            <a:avLst/>
          </a:prstGeom>
          <a:no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66666"/>
                </a:solidFill>
                <a:latin typeface="Courier New"/>
                <a:ea typeface="Courier New"/>
                <a:cs typeface="Courier New"/>
                <a:sym typeface="Courier New"/>
              </a:rPr>
              <a:t>WebCore::RenderLayer</a:t>
            </a:r>
            <a:endParaRPr sz="1800">
              <a:solidFill>
                <a:srgbClr val="666666"/>
              </a:solidFill>
              <a:latin typeface="Courier New"/>
              <a:ea typeface="Courier New"/>
              <a:cs typeface="Courier New"/>
              <a:sym typeface="Courier New"/>
            </a:endParaRPr>
          </a:p>
        </p:txBody>
      </p:sp>
      <p:sp>
        <p:nvSpPr>
          <p:cNvPr id="320" name="Google Shape;320;p38"/>
          <p:cNvSpPr txBox="1"/>
          <p:nvPr/>
        </p:nvSpPr>
        <p:spPr>
          <a:xfrm>
            <a:off x="4518675" y="1483475"/>
            <a:ext cx="4292400" cy="424800"/>
          </a:xfrm>
          <a:prstGeom prst="rect">
            <a:avLst/>
          </a:prstGeom>
          <a:noFill/>
          <a:ln cap="flat" cmpd="sng" w="38100">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FD966"/>
                </a:solidFill>
                <a:latin typeface="Courier New"/>
                <a:ea typeface="Courier New"/>
                <a:cs typeface="Courier New"/>
                <a:sym typeface="Courier New"/>
              </a:rPr>
              <a:t>WebCore::CompositedLayerMapping</a:t>
            </a:r>
            <a:endParaRPr sz="1600">
              <a:solidFill>
                <a:srgbClr val="FFD966"/>
              </a:solidFill>
              <a:latin typeface="Courier New"/>
              <a:ea typeface="Courier New"/>
              <a:cs typeface="Courier New"/>
              <a:sym typeface="Courier New"/>
            </a:endParaRPr>
          </a:p>
        </p:txBody>
      </p:sp>
      <p:sp>
        <p:nvSpPr>
          <p:cNvPr id="321" name="Google Shape;321;p38"/>
          <p:cNvSpPr txBox="1"/>
          <p:nvPr/>
        </p:nvSpPr>
        <p:spPr>
          <a:xfrm>
            <a:off x="4518675" y="2365475"/>
            <a:ext cx="4292400" cy="424800"/>
          </a:xfrm>
          <a:prstGeom prst="rect">
            <a:avLst/>
          </a:prstGeom>
          <a:noFill/>
          <a:ln cap="flat" cmpd="sng" w="38100">
            <a:solidFill>
              <a:srgbClr val="B6D7A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B6D7A8"/>
                </a:solidFill>
                <a:latin typeface="Courier New"/>
                <a:ea typeface="Courier New"/>
                <a:cs typeface="Courier New"/>
                <a:sym typeface="Courier New"/>
              </a:rPr>
              <a:t>WebCore::GraphicsLayer</a:t>
            </a:r>
            <a:endParaRPr sz="1800">
              <a:solidFill>
                <a:srgbClr val="B6D7A8"/>
              </a:solidFill>
              <a:latin typeface="Courier New"/>
              <a:ea typeface="Courier New"/>
              <a:cs typeface="Courier New"/>
              <a:sym typeface="Courier New"/>
            </a:endParaRPr>
          </a:p>
        </p:txBody>
      </p:sp>
      <p:sp>
        <p:nvSpPr>
          <p:cNvPr id="322" name="Google Shape;322;p38"/>
          <p:cNvSpPr txBox="1"/>
          <p:nvPr/>
        </p:nvSpPr>
        <p:spPr>
          <a:xfrm>
            <a:off x="4518675" y="3291275"/>
            <a:ext cx="4292400" cy="4248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D9EEB"/>
                </a:solidFill>
                <a:latin typeface="Courier New"/>
                <a:ea typeface="Courier New"/>
                <a:cs typeface="Courier New"/>
                <a:sym typeface="Courier New"/>
              </a:rPr>
              <a:t>WebKit::WebLayer</a:t>
            </a:r>
            <a:endParaRPr sz="1800">
              <a:solidFill>
                <a:srgbClr val="6D9EEB"/>
              </a:solidFill>
              <a:latin typeface="Courier New"/>
              <a:ea typeface="Courier New"/>
              <a:cs typeface="Courier New"/>
              <a:sym typeface="Courier New"/>
            </a:endParaRPr>
          </a:p>
        </p:txBody>
      </p:sp>
      <p:sp>
        <p:nvSpPr>
          <p:cNvPr id="323" name="Google Shape;323;p38"/>
          <p:cNvSpPr txBox="1"/>
          <p:nvPr/>
        </p:nvSpPr>
        <p:spPr>
          <a:xfrm>
            <a:off x="4518675" y="4173275"/>
            <a:ext cx="4292400" cy="4248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D9EEB"/>
                </a:solidFill>
                <a:latin typeface="Courier New"/>
                <a:ea typeface="Courier New"/>
                <a:cs typeface="Courier New"/>
                <a:sym typeface="Courier New"/>
              </a:rPr>
              <a:t>WebKit::WebLayerImpl</a:t>
            </a:r>
            <a:endParaRPr sz="1800">
              <a:solidFill>
                <a:srgbClr val="6D9EEB"/>
              </a:solidFill>
              <a:latin typeface="Courier New"/>
              <a:ea typeface="Courier New"/>
              <a:cs typeface="Courier New"/>
              <a:sym typeface="Courier New"/>
            </a:endParaRPr>
          </a:p>
        </p:txBody>
      </p:sp>
      <p:sp>
        <p:nvSpPr>
          <p:cNvPr id="324" name="Google Shape;324;p38"/>
          <p:cNvSpPr txBox="1"/>
          <p:nvPr/>
        </p:nvSpPr>
        <p:spPr>
          <a:xfrm>
            <a:off x="4518675" y="5055275"/>
            <a:ext cx="4292400" cy="4248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D9EEB"/>
                </a:solidFill>
                <a:latin typeface="Courier New"/>
                <a:ea typeface="Courier New"/>
                <a:cs typeface="Courier New"/>
                <a:sym typeface="Courier New"/>
              </a:rPr>
              <a:t>cc::Layer</a:t>
            </a:r>
            <a:endParaRPr sz="1800">
              <a:solidFill>
                <a:srgbClr val="6D9EEB"/>
              </a:solidFill>
              <a:latin typeface="Courier New"/>
              <a:ea typeface="Courier New"/>
              <a:cs typeface="Courier New"/>
              <a:sym typeface="Courier New"/>
            </a:endParaRPr>
          </a:p>
        </p:txBody>
      </p:sp>
      <p:sp>
        <p:nvSpPr>
          <p:cNvPr id="325" name="Google Shape;325;p38"/>
          <p:cNvSpPr txBox="1"/>
          <p:nvPr/>
        </p:nvSpPr>
        <p:spPr>
          <a:xfrm>
            <a:off x="381000" y="1397086"/>
            <a:ext cx="3829800" cy="50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D966"/>
                </a:solidFill>
                <a:latin typeface="Courier New"/>
                <a:ea typeface="Courier New"/>
                <a:cs typeface="Courier New"/>
                <a:sym typeface="Courier New"/>
              </a:rPr>
              <a:t>WebCore::</a:t>
            </a:r>
            <a:endParaRPr sz="2200">
              <a:solidFill>
                <a:srgbClr val="FFD966"/>
              </a:solidFill>
              <a:latin typeface="Courier New"/>
              <a:ea typeface="Courier New"/>
              <a:cs typeface="Courier New"/>
              <a:sym typeface="Courier New"/>
            </a:endParaRPr>
          </a:p>
          <a:p>
            <a:pPr indent="0" lvl="0" marL="0" rtl="0" algn="l">
              <a:spcBef>
                <a:spcPts val="0"/>
              </a:spcBef>
              <a:spcAft>
                <a:spcPts val="0"/>
              </a:spcAft>
              <a:buNone/>
            </a:pPr>
            <a:r>
              <a:rPr lang="en" sz="2200">
                <a:solidFill>
                  <a:srgbClr val="FFD966"/>
                </a:solidFill>
                <a:latin typeface="Courier New"/>
                <a:ea typeface="Courier New"/>
                <a:cs typeface="Courier New"/>
                <a:sym typeface="Courier New"/>
              </a:rPr>
              <a:t>CompositedLayerMapping</a:t>
            </a:r>
            <a:endParaRPr sz="2200">
              <a:solidFill>
                <a:srgbClr val="FFD966"/>
              </a:solidFill>
              <a:latin typeface="Courier New"/>
              <a:ea typeface="Courier New"/>
              <a:cs typeface="Courier New"/>
              <a:sym typeface="Courier New"/>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rPr lang="en" sz="2200">
                <a:solidFill>
                  <a:schemeClr val="lt1"/>
                </a:solidFill>
              </a:rPr>
              <a:t>The bridge between the </a:t>
            </a:r>
            <a:r>
              <a:rPr lang="en" sz="2200">
                <a:solidFill>
                  <a:srgbClr val="CC4125"/>
                </a:solidFill>
              </a:rPr>
              <a:t>RenderLayer tree</a:t>
            </a:r>
            <a:r>
              <a:rPr lang="en" sz="2200">
                <a:solidFill>
                  <a:schemeClr val="lt1"/>
                </a:solidFill>
              </a:rPr>
              <a:t> and the</a:t>
            </a:r>
            <a:r>
              <a:rPr lang="en" sz="2200">
                <a:solidFill>
                  <a:srgbClr val="93C47D"/>
                </a:solidFill>
              </a:rPr>
              <a:t> </a:t>
            </a:r>
            <a:r>
              <a:rPr lang="en" sz="2200">
                <a:solidFill>
                  <a:srgbClr val="B6D7A8"/>
                </a:solidFill>
              </a:rPr>
              <a:t>GraphicsLayer tree</a:t>
            </a:r>
            <a:r>
              <a:rPr lang="en" sz="2200">
                <a:solidFill>
                  <a:schemeClr val="lt1"/>
                </a:solidFill>
              </a:rPr>
              <a:t>.</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rPr lang="en" sz="2200">
                <a:solidFill>
                  <a:schemeClr val="lt1"/>
                </a:solidFill>
              </a:rPr>
              <a:t>Manages a local cluster of </a:t>
            </a:r>
            <a:r>
              <a:rPr lang="en" sz="2200">
                <a:solidFill>
                  <a:srgbClr val="B6D7A8"/>
                </a:solidFill>
                <a:latin typeface="Courier New"/>
                <a:ea typeface="Courier New"/>
                <a:cs typeface="Courier New"/>
                <a:sym typeface="Courier New"/>
              </a:rPr>
              <a:t>GraphicsLayers</a:t>
            </a:r>
            <a:r>
              <a:rPr lang="en" sz="2200">
                <a:solidFill>
                  <a:schemeClr val="lt1"/>
                </a:solidFill>
              </a:rPr>
              <a:t>, and defines how </a:t>
            </a:r>
            <a:r>
              <a:rPr lang="en" sz="2200">
                <a:solidFill>
                  <a:srgbClr val="FFD966"/>
                </a:solidFill>
                <a:latin typeface="Courier New"/>
                <a:ea typeface="Courier New"/>
                <a:cs typeface="Courier New"/>
                <a:sym typeface="Courier New"/>
              </a:rPr>
              <a:t>RenderLayers</a:t>
            </a:r>
            <a:r>
              <a:rPr lang="en" sz="2200">
                <a:solidFill>
                  <a:schemeClr val="lt1"/>
                </a:solidFill>
              </a:rPr>
              <a:t> map to </a:t>
            </a:r>
            <a:r>
              <a:rPr lang="en" sz="2200">
                <a:solidFill>
                  <a:srgbClr val="B6D7A8"/>
                </a:solidFill>
                <a:latin typeface="Courier New"/>
                <a:ea typeface="Courier New"/>
                <a:cs typeface="Courier New"/>
                <a:sym typeface="Courier New"/>
              </a:rPr>
              <a:t>GraphicsLayers</a:t>
            </a:r>
            <a:r>
              <a:rPr lang="en" sz="2200">
                <a:solidFill>
                  <a:schemeClr val="lt1"/>
                </a:solidFill>
              </a:rPr>
              <a:t>.</a:t>
            </a:r>
            <a:endParaRPr sz="2200">
              <a:solidFill>
                <a:schemeClr val="lt1"/>
              </a:solidFill>
            </a:endParaRPr>
          </a:p>
        </p:txBody>
      </p:sp>
      <p:cxnSp>
        <p:nvCxnSpPr>
          <p:cNvPr id="326" name="Google Shape;326;p38"/>
          <p:cNvCxnSpPr>
            <a:stCxn id="319" idx="2"/>
            <a:endCxn id="320" idx="0"/>
          </p:cNvCxnSpPr>
          <p:nvPr/>
        </p:nvCxnSpPr>
        <p:spPr>
          <a:xfrm>
            <a:off x="6664875" y="1026275"/>
            <a:ext cx="0" cy="457200"/>
          </a:xfrm>
          <a:prstGeom prst="straightConnector1">
            <a:avLst/>
          </a:prstGeom>
          <a:noFill/>
          <a:ln cap="flat" cmpd="sng" w="38100">
            <a:solidFill>
              <a:srgbClr val="666666"/>
            </a:solidFill>
            <a:prstDash val="solid"/>
            <a:round/>
            <a:headEnd len="med" w="med" type="none"/>
            <a:tailEnd len="med" w="med" type="stealth"/>
          </a:ln>
        </p:spPr>
      </p:cxnSp>
      <p:cxnSp>
        <p:nvCxnSpPr>
          <p:cNvPr id="327" name="Google Shape;327;p38"/>
          <p:cNvCxnSpPr>
            <a:stCxn id="320" idx="2"/>
            <a:endCxn id="321" idx="0"/>
          </p:cNvCxnSpPr>
          <p:nvPr/>
        </p:nvCxnSpPr>
        <p:spPr>
          <a:xfrm>
            <a:off x="6664875" y="1908275"/>
            <a:ext cx="0" cy="457200"/>
          </a:xfrm>
          <a:prstGeom prst="straightConnector1">
            <a:avLst/>
          </a:prstGeom>
          <a:noFill/>
          <a:ln cap="flat" cmpd="sng" w="38100">
            <a:solidFill>
              <a:schemeClr val="lt1"/>
            </a:solidFill>
            <a:prstDash val="solid"/>
            <a:round/>
            <a:headEnd len="med" w="med" type="none"/>
            <a:tailEnd len="med" w="med" type="stealth"/>
          </a:ln>
        </p:spPr>
      </p:cxnSp>
      <p:cxnSp>
        <p:nvCxnSpPr>
          <p:cNvPr id="328" name="Google Shape;328;p38"/>
          <p:cNvCxnSpPr>
            <a:stCxn id="321" idx="2"/>
            <a:endCxn id="322" idx="0"/>
          </p:cNvCxnSpPr>
          <p:nvPr/>
        </p:nvCxnSpPr>
        <p:spPr>
          <a:xfrm>
            <a:off x="6664875" y="2790275"/>
            <a:ext cx="0" cy="501000"/>
          </a:xfrm>
          <a:prstGeom prst="straightConnector1">
            <a:avLst/>
          </a:prstGeom>
          <a:noFill/>
          <a:ln cap="flat" cmpd="sng" w="38100">
            <a:solidFill>
              <a:schemeClr val="lt1"/>
            </a:solidFill>
            <a:prstDash val="solid"/>
            <a:round/>
            <a:headEnd len="med" w="med" type="none"/>
            <a:tailEnd len="med" w="med" type="stealth"/>
          </a:ln>
        </p:spPr>
      </p:cxnSp>
      <p:cxnSp>
        <p:nvCxnSpPr>
          <p:cNvPr id="329" name="Google Shape;329;p38"/>
          <p:cNvCxnSpPr>
            <a:stCxn id="322" idx="2"/>
            <a:endCxn id="323" idx="0"/>
          </p:cNvCxnSpPr>
          <p:nvPr/>
        </p:nvCxnSpPr>
        <p:spPr>
          <a:xfrm>
            <a:off x="6664875" y="3716075"/>
            <a:ext cx="0" cy="457200"/>
          </a:xfrm>
          <a:prstGeom prst="straightConnector1">
            <a:avLst/>
          </a:prstGeom>
          <a:noFill/>
          <a:ln cap="flat" cmpd="sng" w="38100">
            <a:solidFill>
              <a:schemeClr val="lt1"/>
            </a:solidFill>
            <a:prstDash val="solid"/>
            <a:round/>
            <a:headEnd len="med" w="med" type="none"/>
            <a:tailEnd len="med" w="med" type="stealth"/>
          </a:ln>
        </p:spPr>
      </p:cxnSp>
      <p:cxnSp>
        <p:nvCxnSpPr>
          <p:cNvPr id="330" name="Google Shape;330;p38"/>
          <p:cNvCxnSpPr>
            <a:stCxn id="323" idx="2"/>
            <a:endCxn id="324" idx="0"/>
          </p:cNvCxnSpPr>
          <p:nvPr/>
        </p:nvCxnSpPr>
        <p:spPr>
          <a:xfrm>
            <a:off x="6664875" y="4598075"/>
            <a:ext cx="0" cy="457200"/>
          </a:xfrm>
          <a:prstGeom prst="straightConnector1">
            <a:avLst/>
          </a:prstGeom>
          <a:noFill/>
          <a:ln cap="flat" cmpd="sng" w="38100">
            <a:solidFill>
              <a:schemeClr val="lt1"/>
            </a:solidFill>
            <a:prstDash val="solid"/>
            <a:round/>
            <a:headEnd len="med" w="med" type="none"/>
            <a:tailEnd len="med" w="med" type="stealth"/>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9"/>
          <p:cNvSpPr txBox="1"/>
          <p:nvPr>
            <p:ph type="title"/>
          </p:nvPr>
        </p:nvSpPr>
        <p:spPr>
          <a:xfrm>
            <a:off x="381000" y="-106362"/>
            <a:ext cx="8412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Structures</a:t>
            </a:r>
            <a:endParaRPr/>
          </a:p>
        </p:txBody>
      </p:sp>
      <p:sp>
        <p:nvSpPr>
          <p:cNvPr id="336" name="Google Shape;336;p39"/>
          <p:cNvSpPr txBox="1"/>
          <p:nvPr/>
        </p:nvSpPr>
        <p:spPr>
          <a:xfrm>
            <a:off x="4518675" y="601475"/>
            <a:ext cx="4292400" cy="424800"/>
          </a:xfrm>
          <a:prstGeom prst="rect">
            <a:avLst/>
          </a:prstGeom>
          <a:noFill/>
          <a:ln cap="flat" cmpd="sng" w="38100">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D966"/>
                </a:solidFill>
                <a:latin typeface="Courier New"/>
                <a:ea typeface="Courier New"/>
                <a:cs typeface="Courier New"/>
                <a:sym typeface="Courier New"/>
              </a:rPr>
              <a:t>WebCore::RenderLayer</a:t>
            </a:r>
            <a:endParaRPr sz="1800">
              <a:solidFill>
                <a:srgbClr val="FFD966"/>
              </a:solidFill>
              <a:latin typeface="Courier New"/>
              <a:ea typeface="Courier New"/>
              <a:cs typeface="Courier New"/>
              <a:sym typeface="Courier New"/>
            </a:endParaRPr>
          </a:p>
        </p:txBody>
      </p:sp>
      <p:sp>
        <p:nvSpPr>
          <p:cNvPr id="337" name="Google Shape;337;p39"/>
          <p:cNvSpPr txBox="1"/>
          <p:nvPr/>
        </p:nvSpPr>
        <p:spPr>
          <a:xfrm>
            <a:off x="4518675" y="1483475"/>
            <a:ext cx="4292400" cy="424800"/>
          </a:xfrm>
          <a:prstGeom prst="rect">
            <a:avLst/>
          </a:prstGeom>
          <a:noFill/>
          <a:ln cap="flat" cmpd="sng" w="38100">
            <a:solidFill>
              <a:srgbClr val="C27BA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C27BA0"/>
                </a:solidFill>
                <a:latin typeface="Courier New"/>
                <a:ea typeface="Courier New"/>
                <a:cs typeface="Courier New"/>
                <a:sym typeface="Courier New"/>
              </a:rPr>
              <a:t>WebCore::CompositedLayerMapping</a:t>
            </a:r>
            <a:endParaRPr sz="1600">
              <a:solidFill>
                <a:srgbClr val="C27BA0"/>
              </a:solidFill>
              <a:latin typeface="Courier New"/>
              <a:ea typeface="Courier New"/>
              <a:cs typeface="Courier New"/>
              <a:sym typeface="Courier New"/>
            </a:endParaRPr>
          </a:p>
        </p:txBody>
      </p:sp>
      <p:sp>
        <p:nvSpPr>
          <p:cNvPr id="338" name="Google Shape;338;p39"/>
          <p:cNvSpPr txBox="1"/>
          <p:nvPr/>
        </p:nvSpPr>
        <p:spPr>
          <a:xfrm>
            <a:off x="4518675" y="2365475"/>
            <a:ext cx="4292400" cy="424800"/>
          </a:xfrm>
          <a:prstGeom prst="rect">
            <a:avLst/>
          </a:prstGeom>
          <a:noFill/>
          <a:ln cap="flat" cmpd="sng" w="38100">
            <a:solidFill>
              <a:srgbClr val="B6D7A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B6D7A8"/>
                </a:solidFill>
                <a:latin typeface="Courier New"/>
                <a:ea typeface="Courier New"/>
                <a:cs typeface="Courier New"/>
                <a:sym typeface="Courier New"/>
              </a:rPr>
              <a:t>WebCore::GraphicsLayer</a:t>
            </a:r>
            <a:endParaRPr sz="1800">
              <a:solidFill>
                <a:srgbClr val="B6D7A8"/>
              </a:solidFill>
              <a:latin typeface="Courier New"/>
              <a:ea typeface="Courier New"/>
              <a:cs typeface="Courier New"/>
              <a:sym typeface="Courier New"/>
            </a:endParaRPr>
          </a:p>
        </p:txBody>
      </p:sp>
      <p:sp>
        <p:nvSpPr>
          <p:cNvPr id="339" name="Google Shape;339;p39"/>
          <p:cNvSpPr txBox="1"/>
          <p:nvPr/>
        </p:nvSpPr>
        <p:spPr>
          <a:xfrm>
            <a:off x="4518675" y="3291275"/>
            <a:ext cx="4292400" cy="4248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D9EEB"/>
                </a:solidFill>
                <a:latin typeface="Courier New"/>
                <a:ea typeface="Courier New"/>
                <a:cs typeface="Courier New"/>
                <a:sym typeface="Courier New"/>
              </a:rPr>
              <a:t>WebKit::WebLayer</a:t>
            </a:r>
            <a:endParaRPr sz="1800">
              <a:solidFill>
                <a:srgbClr val="6D9EEB"/>
              </a:solidFill>
              <a:latin typeface="Courier New"/>
              <a:ea typeface="Courier New"/>
              <a:cs typeface="Courier New"/>
              <a:sym typeface="Courier New"/>
            </a:endParaRPr>
          </a:p>
        </p:txBody>
      </p:sp>
      <p:sp>
        <p:nvSpPr>
          <p:cNvPr id="340" name="Google Shape;340;p39"/>
          <p:cNvSpPr txBox="1"/>
          <p:nvPr/>
        </p:nvSpPr>
        <p:spPr>
          <a:xfrm>
            <a:off x="4518675" y="4173275"/>
            <a:ext cx="4292400" cy="4248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D9EEB"/>
                </a:solidFill>
                <a:latin typeface="Courier New"/>
                <a:ea typeface="Courier New"/>
                <a:cs typeface="Courier New"/>
                <a:sym typeface="Courier New"/>
              </a:rPr>
              <a:t>WebKit::WebLayerImpl</a:t>
            </a:r>
            <a:endParaRPr sz="1800">
              <a:solidFill>
                <a:srgbClr val="6D9EEB"/>
              </a:solidFill>
              <a:latin typeface="Courier New"/>
              <a:ea typeface="Courier New"/>
              <a:cs typeface="Courier New"/>
              <a:sym typeface="Courier New"/>
            </a:endParaRPr>
          </a:p>
        </p:txBody>
      </p:sp>
      <p:sp>
        <p:nvSpPr>
          <p:cNvPr id="341" name="Google Shape;341;p39"/>
          <p:cNvSpPr txBox="1"/>
          <p:nvPr/>
        </p:nvSpPr>
        <p:spPr>
          <a:xfrm>
            <a:off x="4518675" y="5055275"/>
            <a:ext cx="4292400" cy="4248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D9EEB"/>
                </a:solidFill>
                <a:latin typeface="Courier New"/>
                <a:ea typeface="Courier New"/>
                <a:cs typeface="Courier New"/>
                <a:sym typeface="Courier New"/>
              </a:rPr>
              <a:t>cc::Layer</a:t>
            </a:r>
            <a:endParaRPr sz="1800">
              <a:solidFill>
                <a:srgbClr val="6D9EEB"/>
              </a:solidFill>
              <a:latin typeface="Courier New"/>
              <a:ea typeface="Courier New"/>
              <a:cs typeface="Courier New"/>
              <a:sym typeface="Courier New"/>
            </a:endParaRPr>
          </a:p>
        </p:txBody>
      </p:sp>
      <p:sp>
        <p:nvSpPr>
          <p:cNvPr id="342" name="Google Shape;342;p39"/>
          <p:cNvSpPr txBox="1"/>
          <p:nvPr/>
        </p:nvSpPr>
        <p:spPr>
          <a:xfrm>
            <a:off x="381000" y="1397086"/>
            <a:ext cx="3829800" cy="46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D966"/>
                </a:solidFill>
                <a:latin typeface="Courier New"/>
                <a:ea typeface="Courier New"/>
                <a:cs typeface="Courier New"/>
                <a:sym typeface="Courier New"/>
              </a:rPr>
              <a:t>WebCore::RenderLayer</a:t>
            </a:r>
            <a:endParaRPr sz="2200">
              <a:solidFill>
                <a:srgbClr val="FFD966"/>
              </a:solidFill>
              <a:latin typeface="Courier New"/>
              <a:ea typeface="Courier New"/>
              <a:cs typeface="Courier New"/>
              <a:sym typeface="Courier New"/>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rPr lang="en" sz="2200">
                <a:solidFill>
                  <a:schemeClr val="lt1"/>
                </a:solidFill>
              </a:rPr>
              <a:t>From compositor's perspective, this is the class that paints into backing stores when requested.</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0" lvl="0" marL="0" rtl="0" algn="l">
              <a:spcBef>
                <a:spcPts val="0"/>
              </a:spcBef>
              <a:spcAft>
                <a:spcPts val="0"/>
              </a:spcAft>
              <a:buNone/>
            </a:pPr>
            <a:r>
              <a:rPr lang="en" sz="2200">
                <a:solidFill>
                  <a:schemeClr val="lt1"/>
                </a:solidFill>
              </a:rPr>
              <a:t>Some </a:t>
            </a:r>
            <a:r>
              <a:rPr lang="en" sz="2200">
                <a:solidFill>
                  <a:srgbClr val="FFD966"/>
                </a:solidFill>
                <a:latin typeface="Courier New"/>
                <a:ea typeface="Courier New"/>
                <a:cs typeface="Courier New"/>
                <a:sym typeface="Courier New"/>
              </a:rPr>
              <a:t>RenderLayers</a:t>
            </a:r>
            <a:r>
              <a:rPr lang="en" sz="2200">
                <a:solidFill>
                  <a:schemeClr val="lt1"/>
                </a:solidFill>
              </a:rPr>
              <a:t> own a </a:t>
            </a:r>
            <a:r>
              <a:rPr lang="en" sz="2200">
                <a:solidFill>
                  <a:srgbClr val="C27BA0"/>
                </a:solidFill>
                <a:latin typeface="Courier New"/>
                <a:ea typeface="Courier New"/>
                <a:cs typeface="Courier New"/>
                <a:sym typeface="Courier New"/>
              </a:rPr>
              <a:t>CompositedLayerMapping</a:t>
            </a:r>
            <a:endParaRPr sz="2200">
              <a:solidFill>
                <a:schemeClr val="lt1"/>
              </a:solidFill>
            </a:endParaRPr>
          </a:p>
        </p:txBody>
      </p:sp>
      <p:cxnSp>
        <p:nvCxnSpPr>
          <p:cNvPr id="343" name="Google Shape;343;p39"/>
          <p:cNvCxnSpPr>
            <a:stCxn id="336" idx="2"/>
            <a:endCxn id="337" idx="0"/>
          </p:cNvCxnSpPr>
          <p:nvPr/>
        </p:nvCxnSpPr>
        <p:spPr>
          <a:xfrm>
            <a:off x="6664875" y="1026275"/>
            <a:ext cx="0" cy="457200"/>
          </a:xfrm>
          <a:prstGeom prst="straightConnector1">
            <a:avLst/>
          </a:prstGeom>
          <a:noFill/>
          <a:ln cap="flat" cmpd="sng" w="38100">
            <a:solidFill>
              <a:schemeClr val="lt1"/>
            </a:solidFill>
            <a:prstDash val="solid"/>
            <a:round/>
            <a:headEnd len="med" w="med" type="none"/>
            <a:tailEnd len="med" w="med" type="stealth"/>
          </a:ln>
        </p:spPr>
      </p:cxnSp>
      <p:cxnSp>
        <p:nvCxnSpPr>
          <p:cNvPr id="344" name="Google Shape;344;p39"/>
          <p:cNvCxnSpPr>
            <a:stCxn id="337" idx="2"/>
            <a:endCxn id="338" idx="0"/>
          </p:cNvCxnSpPr>
          <p:nvPr/>
        </p:nvCxnSpPr>
        <p:spPr>
          <a:xfrm>
            <a:off x="6664875" y="1908275"/>
            <a:ext cx="0" cy="457200"/>
          </a:xfrm>
          <a:prstGeom prst="straightConnector1">
            <a:avLst/>
          </a:prstGeom>
          <a:noFill/>
          <a:ln cap="flat" cmpd="sng" w="38100">
            <a:solidFill>
              <a:schemeClr val="lt1"/>
            </a:solidFill>
            <a:prstDash val="solid"/>
            <a:round/>
            <a:headEnd len="med" w="med" type="none"/>
            <a:tailEnd len="med" w="med" type="stealth"/>
          </a:ln>
        </p:spPr>
      </p:cxnSp>
      <p:cxnSp>
        <p:nvCxnSpPr>
          <p:cNvPr id="345" name="Google Shape;345;p39"/>
          <p:cNvCxnSpPr>
            <a:stCxn id="338" idx="2"/>
            <a:endCxn id="339" idx="0"/>
          </p:cNvCxnSpPr>
          <p:nvPr/>
        </p:nvCxnSpPr>
        <p:spPr>
          <a:xfrm>
            <a:off x="6664875" y="2790275"/>
            <a:ext cx="0" cy="501000"/>
          </a:xfrm>
          <a:prstGeom prst="straightConnector1">
            <a:avLst/>
          </a:prstGeom>
          <a:noFill/>
          <a:ln cap="flat" cmpd="sng" w="38100">
            <a:solidFill>
              <a:schemeClr val="lt1"/>
            </a:solidFill>
            <a:prstDash val="solid"/>
            <a:round/>
            <a:headEnd len="med" w="med" type="none"/>
            <a:tailEnd len="med" w="med" type="stealth"/>
          </a:ln>
        </p:spPr>
      </p:cxnSp>
      <p:cxnSp>
        <p:nvCxnSpPr>
          <p:cNvPr id="346" name="Google Shape;346;p39"/>
          <p:cNvCxnSpPr>
            <a:stCxn id="339" idx="2"/>
            <a:endCxn id="340" idx="0"/>
          </p:cNvCxnSpPr>
          <p:nvPr/>
        </p:nvCxnSpPr>
        <p:spPr>
          <a:xfrm>
            <a:off x="6664875" y="3716075"/>
            <a:ext cx="0" cy="457200"/>
          </a:xfrm>
          <a:prstGeom prst="straightConnector1">
            <a:avLst/>
          </a:prstGeom>
          <a:noFill/>
          <a:ln cap="flat" cmpd="sng" w="38100">
            <a:solidFill>
              <a:schemeClr val="lt1"/>
            </a:solidFill>
            <a:prstDash val="solid"/>
            <a:round/>
            <a:headEnd len="med" w="med" type="none"/>
            <a:tailEnd len="med" w="med" type="stealth"/>
          </a:ln>
        </p:spPr>
      </p:cxnSp>
      <p:cxnSp>
        <p:nvCxnSpPr>
          <p:cNvPr id="347" name="Google Shape;347;p39"/>
          <p:cNvCxnSpPr>
            <a:stCxn id="340" idx="2"/>
            <a:endCxn id="341" idx="0"/>
          </p:cNvCxnSpPr>
          <p:nvPr/>
        </p:nvCxnSpPr>
        <p:spPr>
          <a:xfrm>
            <a:off x="6664875" y="4598075"/>
            <a:ext cx="0" cy="457200"/>
          </a:xfrm>
          <a:prstGeom prst="straightConnector1">
            <a:avLst/>
          </a:prstGeom>
          <a:noFill/>
          <a:ln cap="flat" cmpd="sng" w="38100">
            <a:solidFill>
              <a:schemeClr val="lt1"/>
            </a:solidFill>
            <a:prstDash val="solid"/>
            <a:round/>
            <a:headEnd len="med" w="med" type="none"/>
            <a:tailEnd len="med" w="med" type="stealth"/>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0"/>
          <p:cNvSpPr txBox="1"/>
          <p:nvPr>
            <p:ph type="title"/>
          </p:nvPr>
        </p:nvSpPr>
        <p:spPr>
          <a:xfrm>
            <a:off x="457200" y="-301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Structures - Layer Trees</a:t>
            </a:r>
            <a:endParaRPr/>
          </a:p>
        </p:txBody>
      </p:sp>
      <p:grpSp>
        <p:nvGrpSpPr>
          <p:cNvPr id="353" name="Google Shape;353;p40"/>
          <p:cNvGrpSpPr/>
          <p:nvPr/>
        </p:nvGrpSpPr>
        <p:grpSpPr>
          <a:xfrm>
            <a:off x="637000" y="3229275"/>
            <a:ext cx="2818200" cy="1973325"/>
            <a:chOff x="637000" y="4067475"/>
            <a:chExt cx="2818200" cy="1973325"/>
          </a:xfrm>
        </p:grpSpPr>
        <p:sp>
          <p:nvSpPr>
            <p:cNvPr id="354" name="Google Shape;354;p40"/>
            <p:cNvSpPr/>
            <p:nvPr/>
          </p:nvSpPr>
          <p:spPr>
            <a:xfrm>
              <a:off x="2175400" y="4067475"/>
              <a:ext cx="350400" cy="350400"/>
            </a:xfrm>
            <a:prstGeom prst="ellipse">
              <a:avLst/>
            </a:prstGeom>
            <a:solidFill>
              <a:srgbClr val="CC412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0"/>
            <p:cNvSpPr/>
            <p:nvPr/>
          </p:nvSpPr>
          <p:spPr>
            <a:xfrm>
              <a:off x="1748800" y="4540050"/>
              <a:ext cx="350400" cy="3504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0"/>
            <p:cNvSpPr/>
            <p:nvPr/>
          </p:nvSpPr>
          <p:spPr>
            <a:xfrm>
              <a:off x="2602000" y="4540050"/>
              <a:ext cx="350400" cy="3504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0"/>
            <p:cNvSpPr/>
            <p:nvPr/>
          </p:nvSpPr>
          <p:spPr>
            <a:xfrm>
              <a:off x="1246000" y="5049475"/>
              <a:ext cx="350400" cy="350400"/>
            </a:xfrm>
            <a:prstGeom prst="ellipse">
              <a:avLst/>
            </a:prstGeom>
            <a:solidFill>
              <a:srgbClr val="CC412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p:nvPr/>
          </p:nvSpPr>
          <p:spPr>
            <a:xfrm>
              <a:off x="3104800" y="5049475"/>
              <a:ext cx="350400" cy="3504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0"/>
            <p:cNvSpPr/>
            <p:nvPr/>
          </p:nvSpPr>
          <p:spPr>
            <a:xfrm>
              <a:off x="2205750" y="5049475"/>
              <a:ext cx="350400" cy="3504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0"/>
            <p:cNvSpPr/>
            <p:nvPr/>
          </p:nvSpPr>
          <p:spPr>
            <a:xfrm>
              <a:off x="637000" y="5690400"/>
              <a:ext cx="350400" cy="3504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0"/>
            <p:cNvSpPr/>
            <p:nvPr/>
          </p:nvSpPr>
          <p:spPr>
            <a:xfrm>
              <a:off x="1246000" y="5690400"/>
              <a:ext cx="350400" cy="3504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0"/>
            <p:cNvSpPr/>
            <p:nvPr/>
          </p:nvSpPr>
          <p:spPr>
            <a:xfrm>
              <a:off x="1855000" y="5690400"/>
              <a:ext cx="350400" cy="3504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3" name="Google Shape;363;p40"/>
            <p:cNvCxnSpPr>
              <a:stCxn id="354" idx="3"/>
              <a:endCxn id="355" idx="7"/>
            </p:cNvCxnSpPr>
            <p:nvPr/>
          </p:nvCxnSpPr>
          <p:spPr>
            <a:xfrm flipH="1">
              <a:off x="2047915" y="4366560"/>
              <a:ext cx="178800" cy="224700"/>
            </a:xfrm>
            <a:prstGeom prst="straightConnector1">
              <a:avLst/>
            </a:prstGeom>
            <a:noFill/>
            <a:ln cap="flat" cmpd="sng" w="19050">
              <a:solidFill>
                <a:schemeClr val="dk2"/>
              </a:solidFill>
              <a:prstDash val="solid"/>
              <a:round/>
              <a:headEnd len="med" w="med" type="none"/>
              <a:tailEnd len="med" w="med" type="none"/>
            </a:ln>
          </p:spPr>
        </p:cxnSp>
        <p:cxnSp>
          <p:nvCxnSpPr>
            <p:cNvPr id="364" name="Google Shape;364;p40"/>
            <p:cNvCxnSpPr>
              <a:stCxn id="354" idx="5"/>
              <a:endCxn id="356" idx="1"/>
            </p:cNvCxnSpPr>
            <p:nvPr/>
          </p:nvCxnSpPr>
          <p:spPr>
            <a:xfrm>
              <a:off x="2474485" y="4366560"/>
              <a:ext cx="178800" cy="224700"/>
            </a:xfrm>
            <a:prstGeom prst="straightConnector1">
              <a:avLst/>
            </a:prstGeom>
            <a:noFill/>
            <a:ln cap="flat" cmpd="sng" w="19050">
              <a:solidFill>
                <a:schemeClr val="dk2"/>
              </a:solidFill>
              <a:prstDash val="solid"/>
              <a:round/>
              <a:headEnd len="med" w="med" type="none"/>
              <a:tailEnd len="med" w="med" type="none"/>
            </a:ln>
          </p:spPr>
        </p:cxnSp>
        <p:cxnSp>
          <p:nvCxnSpPr>
            <p:cNvPr id="365" name="Google Shape;365;p40"/>
            <p:cNvCxnSpPr>
              <a:stCxn id="355" idx="3"/>
              <a:endCxn id="357" idx="7"/>
            </p:cNvCxnSpPr>
            <p:nvPr/>
          </p:nvCxnSpPr>
          <p:spPr>
            <a:xfrm flipH="1">
              <a:off x="1545115" y="4839135"/>
              <a:ext cx="255000" cy="261600"/>
            </a:xfrm>
            <a:prstGeom prst="straightConnector1">
              <a:avLst/>
            </a:prstGeom>
            <a:noFill/>
            <a:ln cap="flat" cmpd="sng" w="19050">
              <a:solidFill>
                <a:schemeClr val="dk2"/>
              </a:solidFill>
              <a:prstDash val="solid"/>
              <a:round/>
              <a:headEnd len="med" w="med" type="none"/>
              <a:tailEnd len="med" w="med" type="none"/>
            </a:ln>
          </p:spPr>
        </p:cxnSp>
        <p:cxnSp>
          <p:nvCxnSpPr>
            <p:cNvPr id="366" name="Google Shape;366;p40"/>
            <p:cNvCxnSpPr>
              <a:stCxn id="355" idx="5"/>
              <a:endCxn id="359" idx="1"/>
            </p:cNvCxnSpPr>
            <p:nvPr/>
          </p:nvCxnSpPr>
          <p:spPr>
            <a:xfrm>
              <a:off x="2047885" y="4839135"/>
              <a:ext cx="209100" cy="261600"/>
            </a:xfrm>
            <a:prstGeom prst="straightConnector1">
              <a:avLst/>
            </a:prstGeom>
            <a:noFill/>
            <a:ln cap="flat" cmpd="sng" w="19050">
              <a:solidFill>
                <a:schemeClr val="dk2"/>
              </a:solidFill>
              <a:prstDash val="solid"/>
              <a:round/>
              <a:headEnd len="med" w="med" type="none"/>
              <a:tailEnd len="med" w="med" type="none"/>
            </a:ln>
          </p:spPr>
        </p:cxnSp>
        <p:cxnSp>
          <p:nvCxnSpPr>
            <p:cNvPr id="367" name="Google Shape;367;p40"/>
            <p:cNvCxnSpPr>
              <a:stCxn id="356" idx="5"/>
              <a:endCxn id="358" idx="1"/>
            </p:cNvCxnSpPr>
            <p:nvPr/>
          </p:nvCxnSpPr>
          <p:spPr>
            <a:xfrm>
              <a:off x="2901085" y="4839135"/>
              <a:ext cx="255000" cy="261600"/>
            </a:xfrm>
            <a:prstGeom prst="straightConnector1">
              <a:avLst/>
            </a:prstGeom>
            <a:noFill/>
            <a:ln cap="flat" cmpd="sng" w="19050">
              <a:solidFill>
                <a:schemeClr val="dk2"/>
              </a:solidFill>
              <a:prstDash val="solid"/>
              <a:round/>
              <a:headEnd len="med" w="med" type="none"/>
              <a:tailEnd len="med" w="med" type="none"/>
            </a:ln>
          </p:spPr>
        </p:cxnSp>
        <p:cxnSp>
          <p:nvCxnSpPr>
            <p:cNvPr id="368" name="Google Shape;368;p40"/>
            <p:cNvCxnSpPr>
              <a:stCxn id="357" idx="3"/>
              <a:endCxn id="360" idx="7"/>
            </p:cNvCxnSpPr>
            <p:nvPr/>
          </p:nvCxnSpPr>
          <p:spPr>
            <a:xfrm flipH="1">
              <a:off x="936115" y="5348560"/>
              <a:ext cx="361200" cy="393300"/>
            </a:xfrm>
            <a:prstGeom prst="straightConnector1">
              <a:avLst/>
            </a:prstGeom>
            <a:noFill/>
            <a:ln cap="flat" cmpd="sng" w="19050">
              <a:solidFill>
                <a:schemeClr val="dk2"/>
              </a:solidFill>
              <a:prstDash val="solid"/>
              <a:round/>
              <a:headEnd len="med" w="med" type="none"/>
              <a:tailEnd len="med" w="med" type="none"/>
            </a:ln>
          </p:spPr>
        </p:cxnSp>
        <p:cxnSp>
          <p:nvCxnSpPr>
            <p:cNvPr id="369" name="Google Shape;369;p40"/>
            <p:cNvCxnSpPr>
              <a:stCxn id="357" idx="4"/>
              <a:endCxn id="361" idx="0"/>
            </p:cNvCxnSpPr>
            <p:nvPr/>
          </p:nvCxnSpPr>
          <p:spPr>
            <a:xfrm>
              <a:off x="1421200" y="5399875"/>
              <a:ext cx="0" cy="290400"/>
            </a:xfrm>
            <a:prstGeom prst="straightConnector1">
              <a:avLst/>
            </a:prstGeom>
            <a:noFill/>
            <a:ln cap="flat" cmpd="sng" w="19050">
              <a:solidFill>
                <a:schemeClr val="dk2"/>
              </a:solidFill>
              <a:prstDash val="solid"/>
              <a:round/>
              <a:headEnd len="med" w="med" type="none"/>
              <a:tailEnd len="med" w="med" type="none"/>
            </a:ln>
          </p:spPr>
        </p:cxnSp>
        <p:cxnSp>
          <p:nvCxnSpPr>
            <p:cNvPr id="370" name="Google Shape;370;p40"/>
            <p:cNvCxnSpPr>
              <a:stCxn id="357" idx="5"/>
              <a:endCxn id="362" idx="1"/>
            </p:cNvCxnSpPr>
            <p:nvPr/>
          </p:nvCxnSpPr>
          <p:spPr>
            <a:xfrm>
              <a:off x="1545085" y="5348560"/>
              <a:ext cx="361200" cy="393300"/>
            </a:xfrm>
            <a:prstGeom prst="straightConnector1">
              <a:avLst/>
            </a:prstGeom>
            <a:noFill/>
            <a:ln cap="flat" cmpd="sng" w="19050">
              <a:solidFill>
                <a:schemeClr val="dk2"/>
              </a:solidFill>
              <a:prstDash val="solid"/>
              <a:round/>
              <a:headEnd len="med" w="med" type="none"/>
              <a:tailEnd len="med" w="med" type="none"/>
            </a:ln>
          </p:spPr>
        </p:cxnSp>
      </p:grpSp>
      <p:cxnSp>
        <p:nvCxnSpPr>
          <p:cNvPr id="371" name="Google Shape;371;p40"/>
          <p:cNvCxnSpPr/>
          <p:nvPr/>
        </p:nvCxnSpPr>
        <p:spPr>
          <a:xfrm flipH="1" rot="10800000">
            <a:off x="2599400" y="3012125"/>
            <a:ext cx="3060300" cy="333300"/>
          </a:xfrm>
          <a:prstGeom prst="straightConnector1">
            <a:avLst/>
          </a:prstGeom>
          <a:noFill/>
          <a:ln cap="flat" cmpd="sng" w="19050">
            <a:solidFill>
              <a:srgbClr val="999999"/>
            </a:solidFill>
            <a:prstDash val="dash"/>
            <a:round/>
            <a:headEnd len="med" w="med" type="none"/>
            <a:tailEnd len="med" w="med" type="stealth"/>
          </a:ln>
        </p:spPr>
      </p:cxnSp>
      <p:cxnSp>
        <p:nvCxnSpPr>
          <p:cNvPr id="372" name="Google Shape;372;p40"/>
          <p:cNvCxnSpPr/>
          <p:nvPr/>
        </p:nvCxnSpPr>
        <p:spPr>
          <a:xfrm>
            <a:off x="1668150" y="4526475"/>
            <a:ext cx="2721900" cy="331800"/>
          </a:xfrm>
          <a:prstGeom prst="straightConnector1">
            <a:avLst/>
          </a:prstGeom>
          <a:noFill/>
          <a:ln cap="flat" cmpd="sng" w="19050">
            <a:solidFill>
              <a:srgbClr val="999999"/>
            </a:solidFill>
            <a:prstDash val="dash"/>
            <a:round/>
            <a:headEnd len="med" w="med" type="none"/>
            <a:tailEnd len="med" w="med" type="stealth"/>
          </a:ln>
        </p:spPr>
      </p:cxnSp>
      <p:grpSp>
        <p:nvGrpSpPr>
          <p:cNvPr id="373" name="Google Shape;373;p40"/>
          <p:cNvGrpSpPr/>
          <p:nvPr/>
        </p:nvGrpSpPr>
        <p:grpSpPr>
          <a:xfrm>
            <a:off x="4467925" y="1846464"/>
            <a:ext cx="3528825" cy="3969711"/>
            <a:chOff x="4467925" y="2760864"/>
            <a:chExt cx="3528825" cy="3969711"/>
          </a:xfrm>
        </p:grpSpPr>
        <p:sp>
          <p:nvSpPr>
            <p:cNvPr id="374" name="Google Shape;374;p40"/>
            <p:cNvSpPr/>
            <p:nvPr/>
          </p:nvSpPr>
          <p:spPr>
            <a:xfrm>
              <a:off x="5836450" y="2760864"/>
              <a:ext cx="2160300" cy="2160300"/>
            </a:xfrm>
            <a:prstGeom prst="ellipse">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
            <p:cNvSpPr/>
            <p:nvPr/>
          </p:nvSpPr>
          <p:spPr>
            <a:xfrm>
              <a:off x="4467925" y="4570275"/>
              <a:ext cx="2160300" cy="2160300"/>
            </a:xfrm>
            <a:prstGeom prst="ellipse">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
            <p:cNvSpPr/>
            <p:nvPr/>
          </p:nvSpPr>
          <p:spPr>
            <a:xfrm>
              <a:off x="6883800" y="3060300"/>
              <a:ext cx="361200" cy="29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0"/>
            <p:cNvSpPr/>
            <p:nvPr/>
          </p:nvSpPr>
          <p:spPr>
            <a:xfrm>
              <a:off x="6495625" y="3636225"/>
              <a:ext cx="361200" cy="29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0"/>
            <p:cNvSpPr/>
            <p:nvPr/>
          </p:nvSpPr>
          <p:spPr>
            <a:xfrm>
              <a:off x="7321200" y="3636225"/>
              <a:ext cx="361200" cy="29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a:off x="6294000" y="4249650"/>
              <a:ext cx="361200" cy="29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0" name="Google Shape;380;p40"/>
            <p:cNvCxnSpPr>
              <a:stCxn id="376" idx="2"/>
              <a:endCxn id="377" idx="0"/>
            </p:cNvCxnSpPr>
            <p:nvPr/>
          </p:nvCxnSpPr>
          <p:spPr>
            <a:xfrm flipH="1">
              <a:off x="6676200" y="3350700"/>
              <a:ext cx="388200" cy="285600"/>
            </a:xfrm>
            <a:prstGeom prst="straightConnector1">
              <a:avLst/>
            </a:prstGeom>
            <a:noFill/>
            <a:ln cap="flat" cmpd="sng" w="19050">
              <a:solidFill>
                <a:schemeClr val="dk2"/>
              </a:solidFill>
              <a:prstDash val="solid"/>
              <a:round/>
              <a:headEnd len="med" w="med" type="none"/>
              <a:tailEnd len="med" w="med" type="none"/>
            </a:ln>
          </p:spPr>
        </p:cxnSp>
        <p:cxnSp>
          <p:nvCxnSpPr>
            <p:cNvPr id="381" name="Google Shape;381;p40"/>
            <p:cNvCxnSpPr>
              <a:stCxn id="376" idx="2"/>
              <a:endCxn id="378" idx="0"/>
            </p:cNvCxnSpPr>
            <p:nvPr/>
          </p:nvCxnSpPr>
          <p:spPr>
            <a:xfrm>
              <a:off x="7064400" y="3350700"/>
              <a:ext cx="437400" cy="285600"/>
            </a:xfrm>
            <a:prstGeom prst="straightConnector1">
              <a:avLst/>
            </a:prstGeom>
            <a:noFill/>
            <a:ln cap="flat" cmpd="sng" w="19050">
              <a:solidFill>
                <a:schemeClr val="dk2"/>
              </a:solidFill>
              <a:prstDash val="solid"/>
              <a:round/>
              <a:headEnd len="med" w="med" type="none"/>
              <a:tailEnd len="med" w="med" type="none"/>
            </a:ln>
          </p:spPr>
        </p:cxnSp>
        <p:cxnSp>
          <p:nvCxnSpPr>
            <p:cNvPr id="382" name="Google Shape;382;p40"/>
            <p:cNvCxnSpPr>
              <a:stCxn id="377" idx="2"/>
              <a:endCxn id="379" idx="0"/>
            </p:cNvCxnSpPr>
            <p:nvPr/>
          </p:nvCxnSpPr>
          <p:spPr>
            <a:xfrm flipH="1">
              <a:off x="6474625" y="3926625"/>
              <a:ext cx="201600" cy="323100"/>
            </a:xfrm>
            <a:prstGeom prst="straightConnector1">
              <a:avLst/>
            </a:prstGeom>
            <a:noFill/>
            <a:ln cap="flat" cmpd="sng" w="19050">
              <a:solidFill>
                <a:schemeClr val="dk2"/>
              </a:solidFill>
              <a:prstDash val="solid"/>
              <a:round/>
              <a:headEnd len="med" w="med" type="none"/>
              <a:tailEnd len="med" w="med" type="none"/>
            </a:ln>
          </p:spPr>
        </p:cxnSp>
        <p:sp>
          <p:nvSpPr>
            <p:cNvPr id="383" name="Google Shape;383;p40"/>
            <p:cNvSpPr/>
            <p:nvPr/>
          </p:nvSpPr>
          <p:spPr>
            <a:xfrm>
              <a:off x="5504175" y="4948650"/>
              <a:ext cx="361200" cy="29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p:nvPr/>
          </p:nvSpPr>
          <p:spPr>
            <a:xfrm>
              <a:off x="5116000" y="5524575"/>
              <a:ext cx="361200" cy="29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0"/>
            <p:cNvSpPr/>
            <p:nvPr/>
          </p:nvSpPr>
          <p:spPr>
            <a:xfrm>
              <a:off x="5941575" y="5524575"/>
              <a:ext cx="361200" cy="29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0"/>
            <p:cNvSpPr/>
            <p:nvPr/>
          </p:nvSpPr>
          <p:spPr>
            <a:xfrm>
              <a:off x="4914375" y="6138000"/>
              <a:ext cx="361200" cy="29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7" name="Google Shape;387;p40"/>
            <p:cNvCxnSpPr>
              <a:stCxn id="383" idx="2"/>
              <a:endCxn id="384" idx="0"/>
            </p:cNvCxnSpPr>
            <p:nvPr/>
          </p:nvCxnSpPr>
          <p:spPr>
            <a:xfrm flipH="1">
              <a:off x="5296575" y="5239050"/>
              <a:ext cx="388200" cy="285600"/>
            </a:xfrm>
            <a:prstGeom prst="straightConnector1">
              <a:avLst/>
            </a:prstGeom>
            <a:noFill/>
            <a:ln cap="flat" cmpd="sng" w="19050">
              <a:solidFill>
                <a:schemeClr val="dk2"/>
              </a:solidFill>
              <a:prstDash val="solid"/>
              <a:round/>
              <a:headEnd len="med" w="med" type="none"/>
              <a:tailEnd len="med" w="med" type="none"/>
            </a:ln>
          </p:spPr>
        </p:cxnSp>
        <p:cxnSp>
          <p:nvCxnSpPr>
            <p:cNvPr id="388" name="Google Shape;388;p40"/>
            <p:cNvCxnSpPr>
              <a:stCxn id="383" idx="2"/>
              <a:endCxn id="385" idx="0"/>
            </p:cNvCxnSpPr>
            <p:nvPr/>
          </p:nvCxnSpPr>
          <p:spPr>
            <a:xfrm>
              <a:off x="5684775" y="5239050"/>
              <a:ext cx="437400" cy="285600"/>
            </a:xfrm>
            <a:prstGeom prst="straightConnector1">
              <a:avLst/>
            </a:prstGeom>
            <a:noFill/>
            <a:ln cap="flat" cmpd="sng" w="19050">
              <a:solidFill>
                <a:schemeClr val="dk2"/>
              </a:solidFill>
              <a:prstDash val="solid"/>
              <a:round/>
              <a:headEnd len="med" w="med" type="none"/>
              <a:tailEnd len="med" w="med" type="none"/>
            </a:ln>
          </p:spPr>
        </p:cxnSp>
        <p:cxnSp>
          <p:nvCxnSpPr>
            <p:cNvPr id="389" name="Google Shape;389;p40"/>
            <p:cNvCxnSpPr>
              <a:stCxn id="384" idx="2"/>
              <a:endCxn id="386" idx="0"/>
            </p:cNvCxnSpPr>
            <p:nvPr/>
          </p:nvCxnSpPr>
          <p:spPr>
            <a:xfrm flipH="1">
              <a:off x="5095000" y="5814975"/>
              <a:ext cx="201600" cy="323100"/>
            </a:xfrm>
            <a:prstGeom prst="straightConnector1">
              <a:avLst/>
            </a:prstGeom>
            <a:noFill/>
            <a:ln cap="flat" cmpd="sng" w="19050">
              <a:solidFill>
                <a:schemeClr val="dk2"/>
              </a:solidFill>
              <a:prstDash val="solid"/>
              <a:round/>
              <a:headEnd len="med" w="med" type="none"/>
              <a:tailEnd len="med" w="med" type="none"/>
            </a:ln>
          </p:spPr>
        </p:cxnSp>
        <p:cxnSp>
          <p:nvCxnSpPr>
            <p:cNvPr id="390" name="Google Shape;390;p40"/>
            <p:cNvCxnSpPr>
              <a:stCxn id="379" idx="2"/>
              <a:endCxn id="383" idx="0"/>
            </p:cNvCxnSpPr>
            <p:nvPr/>
          </p:nvCxnSpPr>
          <p:spPr>
            <a:xfrm flipH="1">
              <a:off x="5684700" y="4540050"/>
              <a:ext cx="789900" cy="408600"/>
            </a:xfrm>
            <a:prstGeom prst="straightConnector1">
              <a:avLst/>
            </a:prstGeom>
            <a:noFill/>
            <a:ln cap="flat" cmpd="sng" w="19050">
              <a:solidFill>
                <a:schemeClr val="dk2"/>
              </a:solidFill>
              <a:prstDash val="solid"/>
              <a:round/>
              <a:headEnd len="med" w="med" type="none"/>
              <a:tailEnd len="med" w="med" type="none"/>
            </a:ln>
          </p:spPr>
        </p:cxnSp>
      </p:grpSp>
      <p:grpSp>
        <p:nvGrpSpPr>
          <p:cNvPr id="391" name="Google Shape;391;p40"/>
          <p:cNvGrpSpPr/>
          <p:nvPr/>
        </p:nvGrpSpPr>
        <p:grpSpPr>
          <a:xfrm>
            <a:off x="716850" y="1232100"/>
            <a:ext cx="3060242" cy="1674600"/>
            <a:chOff x="716837" y="1536900"/>
            <a:chExt cx="3203100" cy="1674600"/>
          </a:xfrm>
        </p:grpSpPr>
        <p:sp>
          <p:nvSpPr>
            <p:cNvPr id="392" name="Google Shape;392;p40"/>
            <p:cNvSpPr txBox="1"/>
            <p:nvPr/>
          </p:nvSpPr>
          <p:spPr>
            <a:xfrm>
              <a:off x="716837" y="1536900"/>
              <a:ext cx="3203100" cy="1674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lt1"/>
                  </a:solidFill>
                </a:rPr>
                <a:t>RenderLayers</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rPr lang="en">
                  <a:solidFill>
                    <a:schemeClr val="lt1"/>
                  </a:solidFill>
                </a:rPr>
                <a:t>Composited RenderLayers</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rPr lang="en">
                  <a:solidFill>
                    <a:schemeClr val="lt1"/>
                  </a:solidFill>
                </a:rPr>
                <a:t>CompositedLayerMappings</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rPr lang="en">
                  <a:solidFill>
                    <a:schemeClr val="lt1"/>
                  </a:solidFill>
                </a:rPr>
                <a:t>GraphicsLayers</a:t>
              </a:r>
              <a:endParaRPr>
                <a:solidFill>
                  <a:schemeClr val="lt1"/>
                </a:solidFill>
              </a:endParaRPr>
            </a:p>
          </p:txBody>
        </p:sp>
        <p:sp>
          <p:nvSpPr>
            <p:cNvPr id="393" name="Google Shape;393;p40"/>
            <p:cNvSpPr/>
            <p:nvPr/>
          </p:nvSpPr>
          <p:spPr>
            <a:xfrm>
              <a:off x="910750" y="2095475"/>
              <a:ext cx="201600" cy="201600"/>
            </a:xfrm>
            <a:prstGeom prst="ellipse">
              <a:avLst/>
            </a:prstGeom>
            <a:solidFill>
              <a:srgbClr val="CC4125"/>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p:nvPr/>
          </p:nvSpPr>
          <p:spPr>
            <a:xfrm>
              <a:off x="910750" y="1638275"/>
              <a:ext cx="201600" cy="201600"/>
            </a:xfrm>
            <a:prstGeom prst="ellipse">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0"/>
            <p:cNvSpPr/>
            <p:nvPr/>
          </p:nvSpPr>
          <p:spPr>
            <a:xfrm>
              <a:off x="910750" y="2476475"/>
              <a:ext cx="201600" cy="201600"/>
            </a:xfrm>
            <a:prstGeom prst="ellipse">
              <a:avLst/>
            </a:prstGeom>
            <a:solidFill>
              <a:srgbClr val="A4C2F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0"/>
            <p:cNvSpPr/>
            <p:nvPr/>
          </p:nvSpPr>
          <p:spPr>
            <a:xfrm>
              <a:off x="910750" y="2933675"/>
              <a:ext cx="201600" cy="201600"/>
            </a:xfrm>
            <a:prstGeom prst="rect">
              <a:avLst/>
            </a:pr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40"/>
          <p:cNvSpPr txBox="1"/>
          <p:nvPr/>
        </p:nvSpPr>
        <p:spPr>
          <a:xfrm>
            <a:off x="319550" y="5298975"/>
            <a:ext cx="36576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RenderLayer paint-order tree</a:t>
            </a:r>
            <a:endParaRPr>
              <a:solidFill>
                <a:schemeClr val="lt1"/>
              </a:solidFill>
            </a:endParaRPr>
          </a:p>
        </p:txBody>
      </p:sp>
      <p:sp>
        <p:nvSpPr>
          <p:cNvPr id="398" name="Google Shape;398;p40"/>
          <p:cNvSpPr txBox="1"/>
          <p:nvPr/>
        </p:nvSpPr>
        <p:spPr>
          <a:xfrm>
            <a:off x="3582750" y="5808400"/>
            <a:ext cx="53484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GraphicsLayer tree and associated CompositedLayerMappings</a:t>
            </a:r>
            <a:endParaRPr>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1"/>
          <p:cNvSpPr txBox="1"/>
          <p:nvPr>
            <p:ph type="title"/>
          </p:nvPr>
        </p:nvSpPr>
        <p:spPr>
          <a:xfrm>
            <a:off x="457200" y="274638"/>
            <a:ext cx="8229600" cy="73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27BA0"/>
                </a:solidFill>
              </a:rPr>
              <a:t>CompositedLayerMapping</a:t>
            </a:r>
            <a:r>
              <a:rPr lang="en"/>
              <a:t> Internals</a:t>
            </a:r>
            <a:endParaRPr/>
          </a:p>
        </p:txBody>
      </p:sp>
      <p:sp>
        <p:nvSpPr>
          <p:cNvPr id="404" name="Google Shape;404;p41"/>
          <p:cNvSpPr/>
          <p:nvPr/>
        </p:nvSpPr>
        <p:spPr>
          <a:xfrm>
            <a:off x="2496394" y="1257600"/>
            <a:ext cx="1026000" cy="546900"/>
          </a:xfrm>
          <a:prstGeom prst="rect">
            <a:avLst/>
          </a:prstGeom>
          <a:solidFill>
            <a:srgbClr val="B6D7A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Clip</a:t>
            </a:r>
            <a:endParaRPr sz="1200"/>
          </a:p>
          <a:p>
            <a:pPr indent="0" lvl="0" marL="0" rtl="0" algn="ctr">
              <a:spcBef>
                <a:spcPts val="0"/>
              </a:spcBef>
              <a:spcAft>
                <a:spcPts val="0"/>
              </a:spcAft>
              <a:buNone/>
            </a:pPr>
            <a:r>
              <a:rPr lang="en" sz="1200"/>
              <a:t>Layer</a:t>
            </a:r>
            <a:endParaRPr sz="1200"/>
          </a:p>
        </p:txBody>
      </p:sp>
      <p:sp>
        <p:nvSpPr>
          <p:cNvPr id="405" name="Google Shape;405;p41"/>
          <p:cNvSpPr/>
          <p:nvPr/>
        </p:nvSpPr>
        <p:spPr>
          <a:xfrm>
            <a:off x="1165594" y="3875400"/>
            <a:ext cx="1026000" cy="546900"/>
          </a:xfrm>
          <a:prstGeom prst="rect">
            <a:avLst/>
          </a:prstGeom>
          <a:solidFill>
            <a:srgbClr val="FFE599"/>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Background</a:t>
            </a:r>
            <a:endParaRPr sz="1200"/>
          </a:p>
          <a:p>
            <a:pPr indent="0" lvl="0" marL="0" rtl="0" algn="ctr">
              <a:spcBef>
                <a:spcPts val="0"/>
              </a:spcBef>
              <a:spcAft>
                <a:spcPts val="0"/>
              </a:spcAft>
              <a:buNone/>
            </a:pPr>
            <a:r>
              <a:rPr lang="en" sz="1200"/>
              <a:t>Layer</a:t>
            </a:r>
            <a:endParaRPr sz="1200"/>
          </a:p>
        </p:txBody>
      </p:sp>
      <p:sp>
        <p:nvSpPr>
          <p:cNvPr id="406" name="Google Shape;406;p41"/>
          <p:cNvSpPr/>
          <p:nvPr/>
        </p:nvSpPr>
        <p:spPr>
          <a:xfrm>
            <a:off x="2496394" y="2566500"/>
            <a:ext cx="1026000" cy="546900"/>
          </a:xfrm>
          <a:prstGeom prst="rect">
            <a:avLst/>
          </a:prstGeom>
          <a:solidFill>
            <a:srgbClr val="B6D7A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Container</a:t>
            </a:r>
            <a:endParaRPr sz="1200"/>
          </a:p>
          <a:p>
            <a:pPr indent="0" lvl="0" marL="0" rtl="0" algn="ctr">
              <a:spcBef>
                <a:spcPts val="0"/>
              </a:spcBef>
              <a:spcAft>
                <a:spcPts val="0"/>
              </a:spcAft>
              <a:buNone/>
            </a:pPr>
            <a:r>
              <a:rPr lang="en" sz="1200"/>
              <a:t>Layer</a:t>
            </a:r>
            <a:endParaRPr sz="1200"/>
          </a:p>
        </p:txBody>
      </p:sp>
      <p:sp>
        <p:nvSpPr>
          <p:cNvPr id="407" name="Google Shape;407;p41"/>
          <p:cNvSpPr/>
          <p:nvPr/>
        </p:nvSpPr>
        <p:spPr>
          <a:xfrm>
            <a:off x="2496394" y="3875400"/>
            <a:ext cx="1026000" cy="546900"/>
          </a:xfrm>
          <a:prstGeom prst="rect">
            <a:avLst/>
          </a:prstGeom>
          <a:solidFill>
            <a:srgbClr val="CC4125"/>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Main</a:t>
            </a:r>
            <a:endParaRPr sz="1200"/>
          </a:p>
          <a:p>
            <a:pPr indent="0" lvl="0" marL="0" rtl="0" algn="ctr">
              <a:spcBef>
                <a:spcPts val="0"/>
              </a:spcBef>
              <a:spcAft>
                <a:spcPts val="0"/>
              </a:spcAft>
              <a:buNone/>
            </a:pPr>
            <a:r>
              <a:rPr lang="en" sz="1200"/>
              <a:t>Layer</a:t>
            </a:r>
            <a:endParaRPr sz="1200"/>
          </a:p>
        </p:txBody>
      </p:sp>
      <p:sp>
        <p:nvSpPr>
          <p:cNvPr id="408" name="Google Shape;408;p41"/>
          <p:cNvSpPr/>
          <p:nvPr/>
        </p:nvSpPr>
        <p:spPr>
          <a:xfrm>
            <a:off x="5157994" y="3875400"/>
            <a:ext cx="1026000" cy="546900"/>
          </a:xfrm>
          <a:prstGeom prst="rect">
            <a:avLst/>
          </a:prstGeom>
          <a:solidFill>
            <a:srgbClr val="A4C2F4"/>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Scrolling</a:t>
            </a:r>
            <a:endParaRPr sz="1200"/>
          </a:p>
          <a:p>
            <a:pPr indent="0" lvl="0" marL="0" rtl="0" algn="ctr">
              <a:spcBef>
                <a:spcPts val="0"/>
              </a:spcBef>
              <a:spcAft>
                <a:spcPts val="0"/>
              </a:spcAft>
              <a:buNone/>
            </a:pPr>
            <a:r>
              <a:rPr lang="en" sz="1200"/>
              <a:t>Container</a:t>
            </a:r>
            <a:endParaRPr sz="1200"/>
          </a:p>
        </p:txBody>
      </p:sp>
      <p:sp>
        <p:nvSpPr>
          <p:cNvPr id="409" name="Google Shape;409;p41"/>
          <p:cNvSpPr/>
          <p:nvPr/>
        </p:nvSpPr>
        <p:spPr>
          <a:xfrm>
            <a:off x="1165594" y="5184300"/>
            <a:ext cx="1026000" cy="5469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Negative z-order</a:t>
            </a:r>
            <a:endParaRPr sz="1200">
              <a:solidFill>
                <a:srgbClr val="FFFFFF"/>
              </a:solidFill>
            </a:endParaRPr>
          </a:p>
          <a:p>
            <a:pPr indent="0" lvl="0" marL="0" rtl="0" algn="ctr">
              <a:spcBef>
                <a:spcPts val="0"/>
              </a:spcBef>
              <a:spcAft>
                <a:spcPts val="0"/>
              </a:spcAft>
              <a:buNone/>
            </a:pPr>
            <a:r>
              <a:rPr lang="en" sz="1200">
                <a:solidFill>
                  <a:srgbClr val="FFFFFF"/>
                </a:solidFill>
              </a:rPr>
              <a:t>children</a:t>
            </a:r>
            <a:endParaRPr sz="1200">
              <a:solidFill>
                <a:srgbClr val="FFFFFF"/>
              </a:solidFill>
            </a:endParaRPr>
          </a:p>
        </p:txBody>
      </p:sp>
      <p:sp>
        <p:nvSpPr>
          <p:cNvPr id="410" name="Google Shape;410;p41"/>
          <p:cNvSpPr/>
          <p:nvPr/>
        </p:nvSpPr>
        <p:spPr>
          <a:xfrm>
            <a:off x="2496394" y="5184300"/>
            <a:ext cx="1026000" cy="546900"/>
          </a:xfrm>
          <a:prstGeom prst="rect">
            <a:avLst/>
          </a:prstGeom>
          <a:solidFill>
            <a:srgbClr val="FFE599"/>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Foreground</a:t>
            </a:r>
            <a:endParaRPr sz="1200"/>
          </a:p>
          <a:p>
            <a:pPr indent="0" lvl="0" marL="0" rtl="0" algn="ctr">
              <a:spcBef>
                <a:spcPts val="0"/>
              </a:spcBef>
              <a:spcAft>
                <a:spcPts val="0"/>
              </a:spcAft>
              <a:buNone/>
            </a:pPr>
            <a:r>
              <a:rPr lang="en" sz="1200"/>
              <a:t>Layer</a:t>
            </a:r>
            <a:endParaRPr sz="1200"/>
          </a:p>
        </p:txBody>
      </p:sp>
      <p:sp>
        <p:nvSpPr>
          <p:cNvPr id="411" name="Google Shape;411;p41"/>
          <p:cNvSpPr/>
          <p:nvPr/>
        </p:nvSpPr>
        <p:spPr>
          <a:xfrm>
            <a:off x="3827194" y="5184300"/>
            <a:ext cx="1026000" cy="5469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Normal flow</a:t>
            </a:r>
            <a:endParaRPr sz="1200">
              <a:solidFill>
                <a:srgbClr val="FFFFFF"/>
              </a:solidFill>
            </a:endParaRPr>
          </a:p>
          <a:p>
            <a:pPr indent="0" lvl="0" marL="0" rtl="0" algn="ctr">
              <a:spcBef>
                <a:spcPts val="0"/>
              </a:spcBef>
              <a:spcAft>
                <a:spcPts val="0"/>
              </a:spcAft>
              <a:buNone/>
            </a:pPr>
            <a:r>
              <a:rPr lang="en" sz="1200">
                <a:solidFill>
                  <a:srgbClr val="FFFFFF"/>
                </a:solidFill>
              </a:rPr>
              <a:t>children</a:t>
            </a:r>
            <a:endParaRPr sz="1200">
              <a:solidFill>
                <a:srgbClr val="FFFFFF"/>
              </a:solidFill>
            </a:endParaRPr>
          </a:p>
        </p:txBody>
      </p:sp>
      <p:sp>
        <p:nvSpPr>
          <p:cNvPr id="412" name="Google Shape;412;p41"/>
          <p:cNvSpPr/>
          <p:nvPr/>
        </p:nvSpPr>
        <p:spPr>
          <a:xfrm>
            <a:off x="5157994" y="5184300"/>
            <a:ext cx="1026000" cy="5469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Positive z-order</a:t>
            </a:r>
            <a:endParaRPr sz="1200">
              <a:solidFill>
                <a:srgbClr val="FFFFFF"/>
              </a:solidFill>
            </a:endParaRPr>
          </a:p>
          <a:p>
            <a:pPr indent="0" lvl="0" marL="0" rtl="0" algn="ctr">
              <a:spcBef>
                <a:spcPts val="0"/>
              </a:spcBef>
              <a:spcAft>
                <a:spcPts val="0"/>
              </a:spcAft>
              <a:buNone/>
            </a:pPr>
            <a:r>
              <a:rPr lang="en" sz="1200">
                <a:solidFill>
                  <a:srgbClr val="FFFFFF"/>
                </a:solidFill>
              </a:rPr>
              <a:t>children</a:t>
            </a:r>
            <a:endParaRPr sz="1200">
              <a:solidFill>
                <a:srgbClr val="FFFFFF"/>
              </a:solidFill>
            </a:endParaRPr>
          </a:p>
        </p:txBody>
      </p:sp>
      <p:sp>
        <p:nvSpPr>
          <p:cNvPr id="413" name="Google Shape;413;p41"/>
          <p:cNvSpPr/>
          <p:nvPr/>
        </p:nvSpPr>
        <p:spPr>
          <a:xfrm>
            <a:off x="3827194" y="3875400"/>
            <a:ext cx="1026000" cy="546900"/>
          </a:xfrm>
          <a:prstGeom prst="rect">
            <a:avLst/>
          </a:prstGeom>
          <a:solidFill>
            <a:srgbClr val="A4C2F4"/>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Children</a:t>
            </a:r>
            <a:endParaRPr sz="1200"/>
          </a:p>
          <a:p>
            <a:pPr indent="0" lvl="0" marL="0" rtl="0" algn="ctr">
              <a:spcBef>
                <a:spcPts val="0"/>
              </a:spcBef>
              <a:spcAft>
                <a:spcPts val="0"/>
              </a:spcAft>
              <a:buNone/>
            </a:pPr>
            <a:r>
              <a:rPr lang="en" sz="1200"/>
              <a:t>Clip Layer</a:t>
            </a:r>
            <a:endParaRPr sz="1200"/>
          </a:p>
        </p:txBody>
      </p:sp>
      <p:cxnSp>
        <p:nvCxnSpPr>
          <p:cNvPr id="414" name="Google Shape;414;p41"/>
          <p:cNvCxnSpPr>
            <a:stCxn id="407" idx="3"/>
            <a:endCxn id="413" idx="1"/>
          </p:cNvCxnSpPr>
          <p:nvPr/>
        </p:nvCxnSpPr>
        <p:spPr>
          <a:xfrm>
            <a:off x="3522394" y="4148850"/>
            <a:ext cx="304800" cy="0"/>
          </a:xfrm>
          <a:prstGeom prst="straightConnector1">
            <a:avLst/>
          </a:prstGeom>
          <a:noFill/>
          <a:ln cap="flat" cmpd="sng" w="19050">
            <a:solidFill>
              <a:srgbClr val="FFFFFF"/>
            </a:solidFill>
            <a:prstDash val="solid"/>
            <a:round/>
            <a:headEnd len="med" w="med" type="none"/>
            <a:tailEnd len="med" w="med" type="stealth"/>
          </a:ln>
        </p:spPr>
      </p:cxnSp>
      <p:cxnSp>
        <p:nvCxnSpPr>
          <p:cNvPr id="415" name="Google Shape;415;p41"/>
          <p:cNvCxnSpPr>
            <a:stCxn id="413" idx="3"/>
            <a:endCxn id="408" idx="1"/>
          </p:cNvCxnSpPr>
          <p:nvPr/>
        </p:nvCxnSpPr>
        <p:spPr>
          <a:xfrm>
            <a:off x="4853194" y="4148850"/>
            <a:ext cx="304800" cy="0"/>
          </a:xfrm>
          <a:prstGeom prst="straightConnector1">
            <a:avLst/>
          </a:prstGeom>
          <a:noFill/>
          <a:ln cap="flat" cmpd="sng" w="19050">
            <a:solidFill>
              <a:srgbClr val="FFFFFF"/>
            </a:solidFill>
            <a:prstDash val="solid"/>
            <a:round/>
            <a:headEnd len="med" w="med" type="none"/>
            <a:tailEnd len="med" w="med" type="stealth"/>
          </a:ln>
        </p:spPr>
      </p:cxnSp>
      <p:sp>
        <p:nvSpPr>
          <p:cNvPr id="416" name="Google Shape;416;p41"/>
          <p:cNvSpPr/>
          <p:nvPr/>
        </p:nvSpPr>
        <p:spPr>
          <a:xfrm>
            <a:off x="1165594" y="2566500"/>
            <a:ext cx="1026000" cy="546900"/>
          </a:xfrm>
          <a:prstGeom prst="rect">
            <a:avLst/>
          </a:prstGeom>
          <a:solidFill>
            <a:srgbClr val="FFE599"/>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Scrollbar</a:t>
            </a:r>
            <a:endParaRPr sz="1200"/>
          </a:p>
          <a:p>
            <a:pPr indent="0" lvl="0" marL="0" rtl="0" algn="ctr">
              <a:spcBef>
                <a:spcPts val="0"/>
              </a:spcBef>
              <a:spcAft>
                <a:spcPts val="0"/>
              </a:spcAft>
              <a:buNone/>
            </a:pPr>
            <a:r>
              <a:rPr lang="en" sz="1200"/>
              <a:t>Layers</a:t>
            </a:r>
            <a:endParaRPr sz="1200"/>
          </a:p>
        </p:txBody>
      </p:sp>
      <p:cxnSp>
        <p:nvCxnSpPr>
          <p:cNvPr id="417" name="Google Shape;417;p41"/>
          <p:cNvCxnSpPr>
            <a:stCxn id="404" idx="2"/>
            <a:endCxn id="406" idx="0"/>
          </p:cNvCxnSpPr>
          <p:nvPr/>
        </p:nvCxnSpPr>
        <p:spPr>
          <a:xfrm>
            <a:off x="3009394" y="1804500"/>
            <a:ext cx="0" cy="762000"/>
          </a:xfrm>
          <a:prstGeom prst="straightConnector1">
            <a:avLst/>
          </a:prstGeom>
          <a:noFill/>
          <a:ln cap="flat" cmpd="sng" w="19050">
            <a:solidFill>
              <a:srgbClr val="FFFFFF"/>
            </a:solidFill>
            <a:prstDash val="solid"/>
            <a:round/>
            <a:headEnd len="med" w="med" type="none"/>
            <a:tailEnd len="med" w="med" type="stealth"/>
          </a:ln>
        </p:spPr>
      </p:cxnSp>
      <p:cxnSp>
        <p:nvCxnSpPr>
          <p:cNvPr id="418" name="Google Shape;418;p41"/>
          <p:cNvCxnSpPr>
            <a:stCxn id="406" idx="2"/>
            <a:endCxn id="405" idx="0"/>
          </p:cNvCxnSpPr>
          <p:nvPr/>
        </p:nvCxnSpPr>
        <p:spPr>
          <a:xfrm flipH="1">
            <a:off x="1678594" y="3113400"/>
            <a:ext cx="1330800" cy="762000"/>
          </a:xfrm>
          <a:prstGeom prst="straightConnector1">
            <a:avLst/>
          </a:prstGeom>
          <a:noFill/>
          <a:ln cap="flat" cmpd="sng" w="19050">
            <a:solidFill>
              <a:srgbClr val="FFFFFF"/>
            </a:solidFill>
            <a:prstDash val="solid"/>
            <a:round/>
            <a:headEnd len="med" w="med" type="none"/>
            <a:tailEnd len="med" w="med" type="stealth"/>
          </a:ln>
        </p:spPr>
      </p:cxnSp>
      <p:cxnSp>
        <p:nvCxnSpPr>
          <p:cNvPr id="419" name="Google Shape;419;p41"/>
          <p:cNvCxnSpPr>
            <a:stCxn id="406" idx="2"/>
            <a:endCxn id="407" idx="0"/>
          </p:cNvCxnSpPr>
          <p:nvPr/>
        </p:nvCxnSpPr>
        <p:spPr>
          <a:xfrm>
            <a:off x="3009394" y="3113400"/>
            <a:ext cx="0" cy="762000"/>
          </a:xfrm>
          <a:prstGeom prst="straightConnector1">
            <a:avLst/>
          </a:prstGeom>
          <a:noFill/>
          <a:ln cap="flat" cmpd="sng" w="19050">
            <a:solidFill>
              <a:srgbClr val="FFFFFF"/>
            </a:solidFill>
            <a:prstDash val="solid"/>
            <a:round/>
            <a:headEnd len="med" w="med" type="none"/>
            <a:tailEnd len="med" w="med" type="stealth"/>
          </a:ln>
        </p:spPr>
      </p:cxnSp>
      <p:cxnSp>
        <p:nvCxnSpPr>
          <p:cNvPr id="420" name="Google Shape;420;p41"/>
          <p:cNvCxnSpPr>
            <a:stCxn id="408" idx="2"/>
            <a:endCxn id="409" idx="0"/>
          </p:cNvCxnSpPr>
          <p:nvPr/>
        </p:nvCxnSpPr>
        <p:spPr>
          <a:xfrm flipH="1">
            <a:off x="1678594" y="4422300"/>
            <a:ext cx="3992400" cy="762000"/>
          </a:xfrm>
          <a:prstGeom prst="straightConnector1">
            <a:avLst/>
          </a:prstGeom>
          <a:noFill/>
          <a:ln cap="flat" cmpd="sng" w="19050">
            <a:solidFill>
              <a:srgbClr val="FFFFFF"/>
            </a:solidFill>
            <a:prstDash val="solid"/>
            <a:round/>
            <a:headEnd len="med" w="med" type="none"/>
            <a:tailEnd len="med" w="med" type="stealth"/>
          </a:ln>
        </p:spPr>
      </p:cxnSp>
      <p:cxnSp>
        <p:nvCxnSpPr>
          <p:cNvPr id="421" name="Google Shape;421;p41"/>
          <p:cNvCxnSpPr>
            <a:stCxn id="408" idx="2"/>
            <a:endCxn id="412" idx="0"/>
          </p:cNvCxnSpPr>
          <p:nvPr/>
        </p:nvCxnSpPr>
        <p:spPr>
          <a:xfrm>
            <a:off x="5670994" y="4422300"/>
            <a:ext cx="0" cy="762000"/>
          </a:xfrm>
          <a:prstGeom prst="straightConnector1">
            <a:avLst/>
          </a:prstGeom>
          <a:noFill/>
          <a:ln cap="flat" cmpd="sng" w="19050">
            <a:solidFill>
              <a:srgbClr val="FFFFFF"/>
            </a:solidFill>
            <a:prstDash val="solid"/>
            <a:round/>
            <a:headEnd len="med" w="med" type="none"/>
            <a:tailEnd len="med" w="med" type="stealth"/>
          </a:ln>
        </p:spPr>
      </p:cxnSp>
      <p:cxnSp>
        <p:nvCxnSpPr>
          <p:cNvPr id="422" name="Google Shape;422;p41"/>
          <p:cNvCxnSpPr>
            <a:stCxn id="408" idx="2"/>
            <a:endCxn id="411" idx="0"/>
          </p:cNvCxnSpPr>
          <p:nvPr/>
        </p:nvCxnSpPr>
        <p:spPr>
          <a:xfrm flipH="1">
            <a:off x="4340194" y="4422300"/>
            <a:ext cx="1330800" cy="762000"/>
          </a:xfrm>
          <a:prstGeom prst="straightConnector1">
            <a:avLst/>
          </a:prstGeom>
          <a:noFill/>
          <a:ln cap="flat" cmpd="sng" w="19050">
            <a:solidFill>
              <a:srgbClr val="FFFFFF"/>
            </a:solidFill>
            <a:prstDash val="solid"/>
            <a:round/>
            <a:headEnd len="med" w="med" type="none"/>
            <a:tailEnd len="med" w="med" type="stealth"/>
          </a:ln>
        </p:spPr>
      </p:cxnSp>
      <p:cxnSp>
        <p:nvCxnSpPr>
          <p:cNvPr id="423" name="Google Shape;423;p41"/>
          <p:cNvCxnSpPr>
            <a:stCxn id="408" idx="2"/>
            <a:endCxn id="410" idx="0"/>
          </p:cNvCxnSpPr>
          <p:nvPr/>
        </p:nvCxnSpPr>
        <p:spPr>
          <a:xfrm flipH="1">
            <a:off x="3009394" y="4422300"/>
            <a:ext cx="2661600" cy="762000"/>
          </a:xfrm>
          <a:prstGeom prst="straightConnector1">
            <a:avLst/>
          </a:prstGeom>
          <a:noFill/>
          <a:ln cap="flat" cmpd="sng" w="19050">
            <a:solidFill>
              <a:srgbClr val="FFFFFF"/>
            </a:solidFill>
            <a:prstDash val="solid"/>
            <a:round/>
            <a:headEnd len="med" w="med" type="none"/>
            <a:tailEnd len="med" w="med" type="stealth"/>
          </a:ln>
        </p:spPr>
      </p:cxnSp>
      <p:grpSp>
        <p:nvGrpSpPr>
          <p:cNvPr id="424" name="Google Shape;424;p41"/>
          <p:cNvGrpSpPr/>
          <p:nvPr/>
        </p:nvGrpSpPr>
        <p:grpSpPr>
          <a:xfrm>
            <a:off x="3999435" y="1226875"/>
            <a:ext cx="5051100" cy="1959000"/>
            <a:chOff x="4763785" y="1291000"/>
            <a:chExt cx="5051100" cy="1959000"/>
          </a:xfrm>
        </p:grpSpPr>
        <p:sp>
          <p:nvSpPr>
            <p:cNvPr id="425" name="Google Shape;425;p41"/>
            <p:cNvSpPr txBox="1"/>
            <p:nvPr/>
          </p:nvSpPr>
          <p:spPr>
            <a:xfrm>
              <a:off x="4763785" y="1291000"/>
              <a:ext cx="5051100" cy="19590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GraphicsLayers managed by </a:t>
              </a:r>
              <a:r>
                <a:rPr lang="en">
                  <a:solidFill>
                    <a:srgbClr val="C27BA0"/>
                  </a:solidFill>
                </a:rPr>
                <a:t>CompositedLayerMapping</a:t>
              </a:r>
              <a:r>
                <a:rPr lang="en">
                  <a:solidFill>
                    <a:srgbClr val="FFFFFF"/>
                  </a:solidFill>
                </a:rPr>
                <a:t>:</a:t>
              </a:r>
              <a:endParaRPr>
                <a:solidFill>
                  <a:srgbClr val="FFFFFF"/>
                </a:solidFill>
              </a:endParaRPr>
            </a:p>
            <a:p>
              <a:pPr indent="0" lvl="0" marL="457200" rtl="0" algn="l">
                <a:spcBef>
                  <a:spcPts val="0"/>
                </a:spcBef>
                <a:spcAft>
                  <a:spcPts val="0"/>
                </a:spcAft>
                <a:buNone/>
              </a:pPr>
              <a:r>
                <a:rPr lang="en">
                  <a:solidFill>
                    <a:srgbClr val="FFFFFF"/>
                  </a:solidFill>
                </a:rPr>
                <a:t>Clip/container for this subtree</a:t>
              </a:r>
              <a:endParaRPr>
                <a:solidFill>
                  <a:srgbClr val="FFFFFF"/>
                </a:solidFill>
              </a:endParaRPr>
            </a:p>
            <a:p>
              <a:pPr indent="0" lvl="0" marL="457200" rtl="0" algn="l">
                <a:spcBef>
                  <a:spcPts val="0"/>
                </a:spcBef>
                <a:spcAft>
                  <a:spcPts val="0"/>
                </a:spcAft>
                <a:buNone/>
              </a:pPr>
              <a:r>
                <a:rPr lang="en">
                  <a:solidFill>
                    <a:srgbClr val="FFFFFF"/>
                  </a:solidFill>
                </a:rPr>
                <a:t>Clip/scroll for descendants</a:t>
              </a:r>
              <a:endParaRPr>
                <a:solidFill>
                  <a:srgbClr val="FFFFFF"/>
                </a:solidFill>
              </a:endParaRPr>
            </a:p>
            <a:p>
              <a:pPr indent="0" lvl="0" marL="457200" rtl="0" algn="l">
                <a:spcBef>
                  <a:spcPts val="0"/>
                </a:spcBef>
                <a:spcAft>
                  <a:spcPts val="0"/>
                </a:spcAft>
                <a:buNone/>
              </a:pPr>
              <a:r>
                <a:rPr lang="en">
                  <a:solidFill>
                    <a:srgbClr val="FFFFFF"/>
                  </a:solidFill>
                </a:rPr>
                <a:t>Always exists</a:t>
              </a:r>
              <a:endParaRPr>
                <a:solidFill>
                  <a:srgbClr val="FFFFFF"/>
                </a:solidFill>
              </a:endParaRPr>
            </a:p>
            <a:p>
              <a:pPr indent="0" lvl="0" marL="457200" rtl="0" algn="l">
                <a:spcBef>
                  <a:spcPts val="0"/>
                </a:spcBef>
                <a:spcAft>
                  <a:spcPts val="0"/>
                </a:spcAft>
                <a:buNone/>
              </a:pPr>
              <a:r>
                <a:rPr lang="en">
                  <a:solidFill>
                    <a:srgbClr val="FFFFFF"/>
                  </a:solidFill>
                </a:rPr>
                <a:t>Other</a:t>
              </a:r>
              <a:endParaRPr>
                <a:solidFill>
                  <a:srgbClr val="FFFFFF"/>
                </a:solidFill>
              </a:endParaRPr>
            </a:p>
            <a:p>
              <a:pPr indent="0" lvl="0" marL="457200" rtl="0" algn="l">
                <a:spcBef>
                  <a:spcPts val="0"/>
                </a:spcBef>
                <a:spcAft>
                  <a:spcPts val="0"/>
                </a:spcAft>
                <a:buNone/>
              </a:pPr>
              <a:r>
                <a:rPr lang="en">
                  <a:solidFill>
                    <a:srgbClr val="FFFFFF"/>
                  </a:solidFill>
                </a:rPr>
                <a:t>Layers from descendant </a:t>
              </a:r>
              <a:r>
                <a:rPr lang="en">
                  <a:solidFill>
                    <a:srgbClr val="D5A6BD"/>
                  </a:solidFill>
                </a:rPr>
                <a:t>CompositedLayerMappings</a:t>
              </a:r>
              <a:endParaRPr>
                <a:solidFill>
                  <a:srgbClr val="D5A6BD"/>
                </a:solidFill>
              </a:endParaRPr>
            </a:p>
            <a:p>
              <a:pPr indent="0" lvl="0" marL="45720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Note: the tree may change depending on which layers exist.</a:t>
              </a:r>
              <a:endParaRPr>
                <a:solidFill>
                  <a:srgbClr val="FFFFFF"/>
                </a:solidFill>
              </a:endParaRPr>
            </a:p>
          </p:txBody>
        </p:sp>
        <p:sp>
          <p:nvSpPr>
            <p:cNvPr id="426" name="Google Shape;426;p41"/>
            <p:cNvSpPr/>
            <p:nvPr/>
          </p:nvSpPr>
          <p:spPr>
            <a:xfrm>
              <a:off x="5045550" y="1629225"/>
              <a:ext cx="123900" cy="1128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1"/>
            <p:cNvSpPr/>
            <p:nvPr/>
          </p:nvSpPr>
          <p:spPr>
            <a:xfrm>
              <a:off x="5045550" y="2024250"/>
              <a:ext cx="123900" cy="112800"/>
            </a:xfrm>
            <a:prstGeom prst="rect">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1"/>
            <p:cNvSpPr/>
            <p:nvPr/>
          </p:nvSpPr>
          <p:spPr>
            <a:xfrm>
              <a:off x="5045550" y="2233000"/>
              <a:ext cx="123900" cy="112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1"/>
            <p:cNvSpPr/>
            <p:nvPr/>
          </p:nvSpPr>
          <p:spPr>
            <a:xfrm>
              <a:off x="5045550" y="1829625"/>
              <a:ext cx="123900" cy="1128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1"/>
            <p:cNvSpPr/>
            <p:nvPr/>
          </p:nvSpPr>
          <p:spPr>
            <a:xfrm>
              <a:off x="5045550" y="2424850"/>
              <a:ext cx="123900" cy="1128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1" name="Google Shape;431;p41"/>
          <p:cNvCxnSpPr>
            <a:stCxn id="404" idx="2"/>
            <a:endCxn id="416" idx="0"/>
          </p:cNvCxnSpPr>
          <p:nvPr/>
        </p:nvCxnSpPr>
        <p:spPr>
          <a:xfrm flipH="1">
            <a:off x="1678594" y="1804500"/>
            <a:ext cx="1330800" cy="762000"/>
          </a:xfrm>
          <a:prstGeom prst="straightConnector1">
            <a:avLst/>
          </a:prstGeom>
          <a:noFill/>
          <a:ln cap="flat" cmpd="sng" w="19050">
            <a:solidFill>
              <a:srgbClr val="FFFFFF"/>
            </a:solidFill>
            <a:prstDash val="solid"/>
            <a:round/>
            <a:headEnd len="med" w="med" type="none"/>
            <a:tailEnd len="med" w="med" type="stealth"/>
          </a:ln>
        </p:spPr>
      </p:cxnSp>
      <p:sp>
        <p:nvSpPr>
          <p:cNvPr id="432" name="Google Shape;432;p41"/>
          <p:cNvSpPr txBox="1"/>
          <p:nvPr/>
        </p:nvSpPr>
        <p:spPr>
          <a:xfrm>
            <a:off x="361850" y="5886375"/>
            <a:ext cx="8229600" cy="6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This is the portion of the </a:t>
            </a:r>
            <a:r>
              <a:rPr lang="en">
                <a:solidFill>
                  <a:srgbClr val="B6D7A8"/>
                </a:solidFill>
              </a:rPr>
              <a:t>GraphicsLayer Tree</a:t>
            </a:r>
            <a:r>
              <a:rPr lang="en">
                <a:solidFill>
                  <a:schemeClr val="lt1"/>
                </a:solidFill>
              </a:rPr>
              <a:t> that corresponds to one composited </a:t>
            </a:r>
            <a:r>
              <a:rPr lang="en">
                <a:solidFill>
                  <a:srgbClr val="A4C2F4"/>
                </a:solidFill>
              </a:rPr>
              <a:t>RenderLayer.</a:t>
            </a:r>
            <a:endParaRPr>
              <a:solidFill>
                <a:srgbClr val="A4C2F4"/>
              </a:solidFill>
            </a:endParaRPr>
          </a:p>
          <a:p>
            <a:pPr indent="0" lvl="0" marL="0" rtl="0" algn="ctr">
              <a:spcBef>
                <a:spcPts val="0"/>
              </a:spcBef>
              <a:spcAft>
                <a:spcPts val="0"/>
              </a:spcAft>
              <a:buNone/>
            </a:pPr>
            <a:r>
              <a:rPr lang="en">
                <a:solidFill>
                  <a:srgbClr val="CC4125"/>
                </a:solidFill>
              </a:rPr>
              <a:t>NOTE: this slide may be out of date and inaccurate.</a:t>
            </a:r>
            <a:endParaRPr>
              <a:solidFill>
                <a:srgbClr val="CC4125"/>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does </a:t>
            </a:r>
            <a:r>
              <a:rPr lang="en">
                <a:solidFill>
                  <a:srgbClr val="C27BA0"/>
                </a:solidFill>
              </a:rPr>
              <a:t>CompositedLayerMapping</a:t>
            </a:r>
            <a:r>
              <a:rPr lang="en"/>
              <a:t> have so many </a:t>
            </a:r>
            <a:r>
              <a:rPr lang="en">
                <a:solidFill>
                  <a:srgbClr val="B6D7A8"/>
                </a:solidFill>
              </a:rPr>
              <a:t>GraphicsLayers</a:t>
            </a:r>
            <a:r>
              <a:rPr lang="en"/>
              <a:t>?</a:t>
            </a:r>
            <a:endParaRPr/>
          </a:p>
        </p:txBody>
      </p:sp>
      <p:sp>
        <p:nvSpPr>
          <p:cNvPr id="438" name="Google Shape;438;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Creates layers for </a:t>
            </a:r>
            <a:r>
              <a:rPr lang="en" sz="1800">
                <a:solidFill>
                  <a:srgbClr val="FFE599"/>
                </a:solidFill>
              </a:rPr>
              <a:t>scrollbars</a:t>
            </a:r>
            <a:r>
              <a:rPr lang="en" sz="1800">
                <a:solidFill>
                  <a:srgbClr val="FFFFFF"/>
                </a:solidFill>
              </a:rPr>
              <a:t> to keep them separate from the content itself.</a:t>
            </a:r>
            <a:endParaRPr sz="1800">
              <a:solidFill>
                <a:srgbClr val="FFFFFF"/>
              </a:solidFill>
            </a:endParaRPr>
          </a:p>
          <a:p>
            <a:pPr indent="0" lvl="0" marL="0" rtl="0" algn="l">
              <a:spcBef>
                <a:spcPts val="600"/>
              </a:spcBef>
              <a:spcAft>
                <a:spcPts val="0"/>
              </a:spcAft>
              <a:buNone/>
            </a:pPr>
            <a:r>
              <a:t/>
            </a:r>
            <a:endParaRPr sz="1800">
              <a:solidFill>
                <a:srgbClr val="E06666"/>
              </a:solidFill>
            </a:endParaRPr>
          </a:p>
          <a:p>
            <a:pPr indent="-342900" lvl="0" marL="457200" rtl="0" algn="l">
              <a:spcBef>
                <a:spcPts val="600"/>
              </a:spcBef>
              <a:spcAft>
                <a:spcPts val="0"/>
              </a:spcAft>
              <a:buSzPts val="1800"/>
              <a:buChar char="●"/>
            </a:pPr>
            <a:r>
              <a:rPr lang="en" sz="1800"/>
              <a:t>Adds layers to </a:t>
            </a:r>
            <a:r>
              <a:rPr lang="en" sz="1800">
                <a:solidFill>
                  <a:srgbClr val="B6D7A8"/>
                </a:solidFill>
              </a:rPr>
              <a:t>clip a subtree</a:t>
            </a:r>
            <a:r>
              <a:rPr lang="en" sz="1800">
                <a:solidFill>
                  <a:srgbClr val="FFFFFF"/>
                </a:solidFill>
              </a:rPr>
              <a:t> or </a:t>
            </a:r>
            <a:r>
              <a:rPr lang="en" sz="1800">
                <a:solidFill>
                  <a:srgbClr val="B6D7A8"/>
                </a:solidFill>
              </a:rPr>
              <a:t>group siblings into a container</a:t>
            </a:r>
            <a:endParaRPr sz="1800">
              <a:solidFill>
                <a:srgbClr val="B6D7A8"/>
              </a:solidFill>
            </a:endParaRPr>
          </a:p>
          <a:p>
            <a:pPr indent="-342900" lvl="1" marL="914400" rtl="0" algn="l">
              <a:spcBef>
                <a:spcPts val="0"/>
              </a:spcBef>
              <a:spcAft>
                <a:spcPts val="0"/>
              </a:spcAft>
              <a:buSzPts val="1800"/>
              <a:buChar char="○"/>
            </a:pPr>
            <a:r>
              <a:rPr lang="en" sz="1800"/>
              <a:t>typically these layers do not draw content.</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Separates the </a:t>
            </a:r>
            <a:r>
              <a:rPr lang="en" sz="1800">
                <a:solidFill>
                  <a:srgbClr val="FFE599"/>
                </a:solidFill>
              </a:rPr>
              <a:t>Background</a:t>
            </a:r>
            <a:r>
              <a:rPr lang="en" sz="1800"/>
              <a:t> and/or </a:t>
            </a:r>
            <a:r>
              <a:rPr lang="en" sz="1800">
                <a:solidFill>
                  <a:srgbClr val="FFE599"/>
                </a:solidFill>
              </a:rPr>
              <a:t>Foreground</a:t>
            </a:r>
            <a:r>
              <a:rPr lang="en" sz="1800"/>
              <a:t> from the main layer, if convenient/necessary</a:t>
            </a:r>
            <a:endParaRPr sz="1800"/>
          </a:p>
          <a:p>
            <a:pPr indent="-342900" lvl="1" marL="914400" rtl="0" algn="l">
              <a:spcBef>
                <a:spcPts val="0"/>
              </a:spcBef>
              <a:spcAft>
                <a:spcPts val="0"/>
              </a:spcAft>
              <a:buSzPts val="1800"/>
              <a:buChar char="○"/>
            </a:pPr>
            <a:r>
              <a:rPr lang="en" sz="1800"/>
              <a:t>Currently, background only used for background-attachment: fixed.</a:t>
            </a:r>
            <a:endParaRPr sz="1800"/>
          </a:p>
          <a:p>
            <a:pPr indent="-342900" lvl="1" marL="914400" rtl="0" algn="l">
              <a:spcBef>
                <a:spcPts val="0"/>
              </a:spcBef>
              <a:spcAft>
                <a:spcPts val="0"/>
              </a:spcAft>
              <a:buSzPts val="1800"/>
              <a:buChar char="○"/>
            </a:pPr>
            <a:r>
              <a:rPr lang="en" sz="1800"/>
              <a:t>Foreground used when negative z-order children have composited content</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To group together </a:t>
            </a:r>
            <a:r>
              <a:rPr lang="en" sz="1800">
                <a:solidFill>
                  <a:srgbClr val="A4C2F4"/>
                </a:solidFill>
              </a:rPr>
              <a:t>contents that would scroll</a:t>
            </a:r>
            <a:endParaRPr sz="1800">
              <a:solidFill>
                <a:srgbClr val="FFFFFF"/>
              </a:solidFill>
            </a:endParaRPr>
          </a:p>
          <a:p>
            <a:pPr indent="0" lvl="0" marL="0" rtl="0" algn="l">
              <a:spcBef>
                <a:spcPts val="600"/>
              </a:spcBef>
              <a:spcAft>
                <a:spcPts val="0"/>
              </a:spcAft>
              <a:buNone/>
            </a:pPr>
            <a:r>
              <a:t/>
            </a:r>
            <a:endParaRPr sz="1800">
              <a:solidFill>
                <a:srgbClr val="A4C2F4"/>
              </a:solidFill>
            </a:endParaRPr>
          </a:p>
          <a:p>
            <a:pPr indent="-342900" lvl="0" marL="457200" rtl="0" algn="l">
              <a:spcBef>
                <a:spcPts val="600"/>
              </a:spcBef>
              <a:spcAft>
                <a:spcPts val="0"/>
              </a:spcAft>
              <a:buSzPts val="1800"/>
              <a:buChar char="●"/>
            </a:pPr>
            <a:r>
              <a:rPr lang="en" sz="1800"/>
              <a:t>For mask and reflection layers (these are implicit layers in the composited tree)</a:t>
            </a:r>
            <a:endParaRPr sz="1800"/>
          </a:p>
          <a:p>
            <a:pPr indent="0" lvl="0" marL="0" rtl="0" algn="l">
              <a:spcBef>
                <a:spcPts val="600"/>
              </a:spcBef>
              <a:spcAft>
                <a:spcPts val="0"/>
              </a:spcAft>
              <a:buNone/>
            </a:pPr>
            <a:r>
              <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43"/>
          <p:cNvSpPr txBox="1"/>
          <p:nvPr>
            <p:ph idx="1" type="body"/>
          </p:nvPr>
        </p:nvSpPr>
        <p:spPr>
          <a:xfrm>
            <a:off x="457200" y="1295400"/>
            <a:ext cx="8229600" cy="49677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solidFill>
                  <a:srgbClr val="CC4125"/>
                </a:solidFill>
                <a:latin typeface="Courier New"/>
                <a:ea typeface="Courier New"/>
                <a:cs typeface="Courier New"/>
                <a:sym typeface="Courier New"/>
              </a:rPr>
              <a:t>GraphicsLayerChromium</a:t>
            </a:r>
            <a:r>
              <a:rPr lang="en" sz="1400">
                <a:solidFill>
                  <a:srgbClr val="FFFFFF"/>
                </a:solidFill>
                <a:latin typeface="Courier New"/>
                <a:ea typeface="Courier New"/>
                <a:cs typeface="Courier New"/>
                <a:sym typeface="Courier New"/>
              </a:rPr>
              <a:t>::</a:t>
            </a:r>
            <a:r>
              <a:rPr lang="en" sz="1400">
                <a:solidFill>
                  <a:srgbClr val="CC4125"/>
                </a:solidFill>
                <a:latin typeface="Courier New"/>
                <a:ea typeface="Courier New"/>
                <a:cs typeface="Courier New"/>
                <a:sym typeface="Courier New"/>
              </a:rPr>
              <a:t>paint</a:t>
            </a:r>
            <a:r>
              <a:rPr lang="en" sz="1400">
                <a:solidFill>
                  <a:srgbClr val="FFFFFF"/>
                </a:solidFill>
                <a:latin typeface="Courier New"/>
                <a:ea typeface="Courier New"/>
                <a:cs typeface="Courier New"/>
                <a:sym typeface="Courier New"/>
              </a:rPr>
              <a:t>()</a:t>
            </a:r>
            <a:r>
              <a:rPr lang="en" sz="1400">
                <a:solidFill>
                  <a:srgbClr val="FFFFFF"/>
                </a:solidFill>
              </a:rPr>
              <a:t> - invokes painting for a particular composited layer.</a:t>
            </a:r>
            <a:endParaRPr sz="1400">
              <a:solidFill>
                <a:srgbClr val="FFFFFF"/>
              </a:solidFill>
            </a:endParaRPr>
          </a:p>
          <a:p>
            <a:pPr indent="0" lvl="0" marL="0" rtl="0" algn="l">
              <a:spcBef>
                <a:spcPts val="600"/>
              </a:spcBef>
              <a:spcAft>
                <a:spcPts val="0"/>
              </a:spcAft>
              <a:buClr>
                <a:srgbClr val="000000"/>
              </a:buClr>
              <a:buSzPts val="1100"/>
              <a:buNone/>
            </a:pPr>
            <a:r>
              <a:t/>
            </a:r>
            <a:endParaRPr sz="1400">
              <a:solidFill>
                <a:srgbClr val="FFFFFF"/>
              </a:solidFill>
            </a:endParaRPr>
          </a:p>
          <a:p>
            <a:pPr indent="-317500" lvl="1" marL="914400" rtl="0" algn="l">
              <a:spcBef>
                <a:spcPts val="480"/>
              </a:spcBef>
              <a:spcAft>
                <a:spcPts val="0"/>
              </a:spcAft>
              <a:buSzPts val="1400"/>
              <a:buChar char="○"/>
            </a:pPr>
            <a:r>
              <a:rPr lang="en" sz="1400">
                <a:solidFill>
                  <a:srgbClr val="CC4125"/>
                </a:solidFill>
                <a:latin typeface="Courier New"/>
                <a:ea typeface="Courier New"/>
                <a:cs typeface="Courier New"/>
                <a:sym typeface="Courier New"/>
              </a:rPr>
              <a:t>RenderLayer</a:t>
            </a:r>
            <a:r>
              <a:rPr lang="en" sz="1400">
                <a:solidFill>
                  <a:srgbClr val="FFFFFF"/>
                </a:solidFill>
                <a:latin typeface="Courier New"/>
                <a:ea typeface="Courier New"/>
                <a:cs typeface="Courier New"/>
                <a:sym typeface="Courier New"/>
              </a:rPr>
              <a:t>::</a:t>
            </a:r>
            <a:r>
              <a:rPr lang="en" sz="1400">
                <a:solidFill>
                  <a:srgbClr val="CC4125"/>
                </a:solidFill>
                <a:latin typeface="Courier New"/>
                <a:ea typeface="Courier New"/>
                <a:cs typeface="Courier New"/>
                <a:sym typeface="Courier New"/>
              </a:rPr>
              <a:t>paintLayerContents</a:t>
            </a:r>
            <a:r>
              <a:rPr lang="en" sz="1400">
                <a:solidFill>
                  <a:srgbClr val="FFFFFF"/>
                </a:solidFill>
                <a:latin typeface="Courier New"/>
                <a:ea typeface="Courier New"/>
                <a:cs typeface="Courier New"/>
                <a:sym typeface="Courier New"/>
              </a:rPr>
              <a:t>()</a:t>
            </a:r>
            <a:r>
              <a:rPr lang="en" sz="1400">
                <a:solidFill>
                  <a:srgbClr val="FFFFFF"/>
                </a:solidFill>
              </a:rPr>
              <a:t> - recurses through the entire subtree (except descendant composited content), and paints any content that matches the "phase" of this particular composited layer.</a:t>
            </a:r>
            <a:endParaRPr sz="1400">
              <a:solidFill>
                <a:srgbClr val="FFFFFF"/>
              </a:solidFill>
            </a:endParaRPr>
          </a:p>
          <a:p>
            <a:pPr indent="0" lvl="0" marL="0" rtl="0" algn="l">
              <a:spcBef>
                <a:spcPts val="480"/>
              </a:spcBef>
              <a:spcAft>
                <a:spcPts val="0"/>
              </a:spcAft>
              <a:buNone/>
            </a:pPr>
            <a:r>
              <a:t/>
            </a:r>
            <a:endParaRPr sz="1400">
              <a:solidFill>
                <a:srgbClr val="FFFFFF"/>
              </a:solidFill>
            </a:endParaRPr>
          </a:p>
          <a:p>
            <a:pPr indent="-317500" lvl="0" marL="457200" rtl="0" algn="l">
              <a:spcBef>
                <a:spcPts val="600"/>
              </a:spcBef>
              <a:spcAft>
                <a:spcPts val="0"/>
              </a:spcAft>
              <a:buSzPts val="1400"/>
              <a:buChar char="●"/>
            </a:pPr>
            <a:r>
              <a:rPr lang="en" sz="1400">
                <a:solidFill>
                  <a:srgbClr val="C27BA0"/>
                </a:solidFill>
                <a:latin typeface="Courier New"/>
                <a:ea typeface="Courier New"/>
                <a:cs typeface="Courier New"/>
                <a:sym typeface="Courier New"/>
              </a:rPr>
              <a:t>RenderLayerCompositor</a:t>
            </a:r>
            <a:r>
              <a:rPr lang="en" sz="1400">
                <a:solidFill>
                  <a:srgbClr val="FFFFFF"/>
                </a:solidFill>
                <a:latin typeface="Courier New"/>
                <a:ea typeface="Courier New"/>
                <a:cs typeface="Courier New"/>
                <a:sym typeface="Courier New"/>
              </a:rPr>
              <a:t>::</a:t>
            </a:r>
            <a:r>
              <a:rPr lang="en" sz="1400">
                <a:solidFill>
                  <a:srgbClr val="C27BA0"/>
                </a:solidFill>
                <a:latin typeface="Courier New"/>
                <a:ea typeface="Courier New"/>
                <a:cs typeface="Courier New"/>
                <a:sym typeface="Courier New"/>
              </a:rPr>
              <a:t>updateCompositingLayers</a:t>
            </a:r>
            <a:r>
              <a:rPr lang="en" sz="1400">
                <a:solidFill>
                  <a:srgbClr val="FFFFFF"/>
                </a:solidFill>
                <a:latin typeface="Courier New"/>
                <a:ea typeface="Courier New"/>
                <a:cs typeface="Courier New"/>
                <a:sym typeface="Courier New"/>
              </a:rPr>
              <a:t>()</a:t>
            </a:r>
            <a:r>
              <a:rPr lang="en" sz="1400"/>
              <a:t> - computes the composited layer tree given the render tree.</a:t>
            </a:r>
            <a:endParaRPr sz="1400"/>
          </a:p>
          <a:p>
            <a:pPr indent="0" lvl="0" marL="0" rtl="0" algn="l">
              <a:spcBef>
                <a:spcPts val="600"/>
              </a:spcBef>
              <a:spcAft>
                <a:spcPts val="0"/>
              </a:spcAft>
              <a:buNone/>
            </a:pPr>
            <a:r>
              <a:t/>
            </a:r>
            <a:endParaRPr sz="1400"/>
          </a:p>
          <a:p>
            <a:pPr indent="-317500" lvl="1" marL="914400" rtl="0" algn="l">
              <a:spcBef>
                <a:spcPts val="480"/>
              </a:spcBef>
              <a:spcAft>
                <a:spcPts val="0"/>
              </a:spcAft>
              <a:buSzPts val="1400"/>
              <a:buChar char="○"/>
            </a:pPr>
            <a:r>
              <a:rPr lang="en" sz="1400">
                <a:solidFill>
                  <a:srgbClr val="93C47D"/>
                </a:solidFill>
                <a:latin typeface="Courier New"/>
                <a:ea typeface="Courier New"/>
                <a:cs typeface="Courier New"/>
                <a:sym typeface="Courier New"/>
              </a:rPr>
              <a:t>RenderLayerCompositor</a:t>
            </a:r>
            <a:r>
              <a:rPr lang="en" sz="1400">
                <a:solidFill>
                  <a:srgbClr val="FFFFFF"/>
                </a:solidFill>
                <a:latin typeface="Courier New"/>
                <a:ea typeface="Courier New"/>
                <a:cs typeface="Courier New"/>
                <a:sym typeface="Courier New"/>
              </a:rPr>
              <a:t>::</a:t>
            </a:r>
            <a:r>
              <a:rPr lang="en" sz="1400">
                <a:solidFill>
                  <a:srgbClr val="93C47D"/>
                </a:solidFill>
                <a:latin typeface="Courier New"/>
                <a:ea typeface="Courier New"/>
                <a:cs typeface="Courier New"/>
                <a:sym typeface="Courier New"/>
              </a:rPr>
              <a:t>computeCompositingRequirements</a:t>
            </a:r>
            <a:r>
              <a:rPr lang="en" sz="1400">
                <a:solidFill>
                  <a:srgbClr val="FFFFFF"/>
                </a:solidFill>
                <a:latin typeface="Courier New"/>
                <a:ea typeface="Courier New"/>
                <a:cs typeface="Courier New"/>
                <a:sym typeface="Courier New"/>
              </a:rPr>
              <a:t>()</a:t>
            </a:r>
            <a:r>
              <a:rPr lang="en" sz="1400">
                <a:solidFill>
                  <a:srgbClr val="FFFFFF"/>
                </a:solidFill>
              </a:rPr>
              <a:t> </a:t>
            </a:r>
            <a:r>
              <a:rPr lang="en" sz="1400"/>
              <a:t>- determines which </a:t>
            </a:r>
            <a:r>
              <a:rPr lang="en" sz="1400">
                <a:latin typeface="Courier New"/>
                <a:ea typeface="Courier New"/>
                <a:cs typeface="Courier New"/>
                <a:sym typeface="Courier New"/>
              </a:rPr>
              <a:t>RenderLayers</a:t>
            </a:r>
            <a:r>
              <a:rPr lang="en" sz="1400"/>
              <a:t> should be composited, allocates/de-allocates backings accordingly.</a:t>
            </a:r>
            <a:endParaRPr sz="1400"/>
          </a:p>
          <a:p>
            <a:pPr indent="0" lvl="0" marL="0" rtl="0" algn="l">
              <a:spcBef>
                <a:spcPts val="600"/>
              </a:spcBef>
              <a:spcAft>
                <a:spcPts val="0"/>
              </a:spcAft>
              <a:buNone/>
            </a:pPr>
            <a:r>
              <a:t/>
            </a:r>
            <a:endParaRPr sz="1400"/>
          </a:p>
          <a:p>
            <a:pPr indent="-317500" lvl="1" marL="914400" rtl="0" algn="l">
              <a:spcBef>
                <a:spcPts val="480"/>
              </a:spcBef>
              <a:spcAft>
                <a:spcPts val="0"/>
              </a:spcAft>
              <a:buSzPts val="1400"/>
              <a:buChar char="○"/>
            </a:pPr>
            <a:r>
              <a:rPr lang="en" sz="1400">
                <a:solidFill>
                  <a:srgbClr val="93C47D"/>
                </a:solidFill>
                <a:latin typeface="Courier New"/>
                <a:ea typeface="Courier New"/>
                <a:cs typeface="Courier New"/>
                <a:sym typeface="Courier New"/>
              </a:rPr>
              <a:t>RenderLayerCompositor</a:t>
            </a:r>
            <a:r>
              <a:rPr lang="en" sz="1400">
                <a:solidFill>
                  <a:srgbClr val="FFFFFF"/>
                </a:solidFill>
                <a:latin typeface="Courier New"/>
                <a:ea typeface="Courier New"/>
                <a:cs typeface="Courier New"/>
                <a:sym typeface="Courier New"/>
              </a:rPr>
              <a:t>::</a:t>
            </a:r>
            <a:r>
              <a:rPr lang="en" sz="1400">
                <a:solidFill>
                  <a:srgbClr val="93C47D"/>
                </a:solidFill>
                <a:latin typeface="Courier New"/>
                <a:ea typeface="Courier New"/>
                <a:cs typeface="Courier New"/>
                <a:sym typeface="Courier New"/>
              </a:rPr>
              <a:t>rebuildCompositingLayerTree</a:t>
            </a:r>
            <a:r>
              <a:rPr lang="en" sz="1400">
                <a:solidFill>
                  <a:srgbClr val="FFFFFF"/>
                </a:solidFill>
                <a:latin typeface="Courier New"/>
                <a:ea typeface="Courier New"/>
                <a:cs typeface="Courier New"/>
                <a:sym typeface="Courier New"/>
              </a:rPr>
              <a:t>()</a:t>
            </a:r>
            <a:r>
              <a:rPr lang="en" sz="1400">
                <a:solidFill>
                  <a:srgbClr val="FFFFFF"/>
                </a:solidFill>
              </a:rPr>
              <a:t> </a:t>
            </a:r>
            <a:r>
              <a:rPr lang="en" sz="1400"/>
              <a:t>- reconstructs the composited layer tree (including tree topology and composited layer properties) based on which </a:t>
            </a:r>
            <a:r>
              <a:rPr lang="en" sz="1400">
                <a:latin typeface="Courier New"/>
                <a:ea typeface="Courier New"/>
                <a:cs typeface="Courier New"/>
                <a:sym typeface="Courier New"/>
              </a:rPr>
              <a:t>RenderLayers</a:t>
            </a:r>
            <a:r>
              <a:rPr lang="en" sz="1400"/>
              <a:t> were chosen to be composited.</a:t>
            </a:r>
            <a:endParaRPr sz="1400">
              <a:solidFill>
                <a:srgbClr val="FFFFFF"/>
              </a:solidFill>
            </a:endParaRPr>
          </a:p>
        </p:txBody>
      </p:sp>
      <p:sp>
        <p:nvSpPr>
          <p:cNvPr id="444" name="Google Shape;444;p43"/>
          <p:cNvSpPr txBox="1"/>
          <p:nvPr>
            <p:ph type="title"/>
          </p:nvPr>
        </p:nvSpPr>
        <p:spPr>
          <a:xfrm>
            <a:off x="457200" y="131336"/>
            <a:ext cx="8229600" cy="98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Paths - Overview</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44"/>
          <p:cNvSpPr txBox="1"/>
          <p:nvPr>
            <p:ph type="title"/>
          </p:nvPr>
        </p:nvSpPr>
        <p:spPr>
          <a:xfrm>
            <a:off x="457200" y="131336"/>
            <a:ext cx="8229600" cy="98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Paths</a:t>
            </a:r>
            <a:endParaRPr/>
          </a:p>
        </p:txBody>
      </p:sp>
      <p:sp>
        <p:nvSpPr>
          <p:cNvPr id="450" name="Google Shape;450;p44"/>
          <p:cNvSpPr txBox="1"/>
          <p:nvPr>
            <p:ph idx="1" type="body"/>
          </p:nvPr>
        </p:nvSpPr>
        <p:spPr>
          <a:xfrm>
            <a:off x="338774" y="1295400"/>
            <a:ext cx="8509500" cy="392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CC4125"/>
                </a:solidFill>
                <a:latin typeface="Courier New"/>
                <a:ea typeface="Courier New"/>
                <a:cs typeface="Courier New"/>
                <a:sym typeface="Courier New"/>
              </a:rPr>
              <a:t>RenderLayer</a:t>
            </a:r>
            <a:r>
              <a:rPr lang="en" sz="1800">
                <a:latin typeface="Courier New"/>
                <a:ea typeface="Courier New"/>
                <a:cs typeface="Courier New"/>
                <a:sym typeface="Courier New"/>
              </a:rPr>
              <a:t>::</a:t>
            </a:r>
            <a:r>
              <a:rPr lang="en" sz="1800">
                <a:solidFill>
                  <a:srgbClr val="CC4125"/>
                </a:solidFill>
                <a:latin typeface="Courier New"/>
                <a:ea typeface="Courier New"/>
                <a:cs typeface="Courier New"/>
                <a:sym typeface="Courier New"/>
              </a:rPr>
              <a:t>paintLayerContents</a:t>
            </a: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Code reaches here from a sequence of callbacks from </a:t>
            </a:r>
            <a:r>
              <a:rPr lang="en" sz="1800">
                <a:solidFill>
                  <a:srgbClr val="CC4125"/>
                </a:solidFill>
                <a:latin typeface="Courier New"/>
                <a:ea typeface="Courier New"/>
                <a:cs typeface="Courier New"/>
                <a:sym typeface="Courier New"/>
              </a:rPr>
              <a:t>GraphicsLayerChromium</a:t>
            </a:r>
            <a:r>
              <a:rPr lang="en" sz="1800">
                <a:latin typeface="Courier New"/>
                <a:ea typeface="Courier New"/>
                <a:cs typeface="Courier New"/>
                <a:sym typeface="Courier New"/>
              </a:rPr>
              <a:t>::</a:t>
            </a:r>
            <a:r>
              <a:rPr lang="en" sz="1800">
                <a:solidFill>
                  <a:srgbClr val="CC4125"/>
                </a:solidFill>
                <a:latin typeface="Courier New"/>
                <a:ea typeface="Courier New"/>
                <a:cs typeface="Courier New"/>
                <a:sym typeface="Courier New"/>
              </a:rPr>
              <a:t>paint</a:t>
            </a: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Receives a </a:t>
            </a:r>
            <a:r>
              <a:rPr lang="en" sz="1800">
                <a:solidFill>
                  <a:srgbClr val="B6D7A8"/>
                </a:solidFill>
                <a:latin typeface="Courier New"/>
                <a:ea typeface="Courier New"/>
                <a:cs typeface="Courier New"/>
                <a:sym typeface="Courier New"/>
              </a:rPr>
              <a:t>GraphicsContext*</a:t>
            </a:r>
            <a:r>
              <a:rPr lang="en" sz="1800"/>
              <a:t> that represents the</a:t>
            </a:r>
            <a:r>
              <a:rPr lang="en" sz="1800">
                <a:solidFill>
                  <a:srgbClr val="93C47D"/>
                </a:solidFill>
              </a:rPr>
              <a:t> </a:t>
            </a:r>
            <a:r>
              <a:rPr lang="en" sz="1800">
                <a:solidFill>
                  <a:srgbClr val="B6D7A8"/>
                </a:solidFill>
              </a:rPr>
              <a:t>composited layer's backing store</a:t>
            </a:r>
            <a:endParaRPr sz="1800">
              <a:solidFill>
                <a:srgbClr val="B6D7A8"/>
              </a:solidFill>
            </a:endParaRPr>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Receives flags that allow the entire subtree to filter what it draws</a:t>
            </a:r>
            <a:endParaRPr sz="1800"/>
          </a:p>
          <a:p>
            <a:pPr indent="-342900" lvl="1" marL="914400" rtl="0" algn="l">
              <a:spcBef>
                <a:spcPts val="0"/>
              </a:spcBef>
              <a:spcAft>
                <a:spcPts val="0"/>
              </a:spcAft>
              <a:buSzPts val="1800"/>
              <a:buChar char="○"/>
            </a:pPr>
            <a:r>
              <a:rPr lang="en" sz="1800">
                <a:solidFill>
                  <a:srgbClr val="B6D7A8"/>
                </a:solidFill>
                <a:latin typeface="Courier New"/>
                <a:ea typeface="Courier New"/>
                <a:cs typeface="Courier New"/>
                <a:sym typeface="Courier New"/>
              </a:rPr>
              <a:t>GraphicsLayerPaintingPhase</a:t>
            </a:r>
            <a:endParaRPr sz="1800">
              <a:solidFill>
                <a:srgbClr val="B6D7A8"/>
              </a:solidFill>
            </a:endParaRPr>
          </a:p>
        </p:txBody>
      </p:sp>
      <p:sp>
        <p:nvSpPr>
          <p:cNvPr id="451" name="Google Shape;451;p44"/>
          <p:cNvSpPr txBox="1"/>
          <p:nvPr/>
        </p:nvSpPr>
        <p:spPr>
          <a:xfrm>
            <a:off x="207824" y="5066400"/>
            <a:ext cx="8771400" cy="9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rPr>
              <a:t>The </a:t>
            </a:r>
            <a:r>
              <a:rPr lang="en" sz="1800">
                <a:solidFill>
                  <a:srgbClr val="6D9EEB"/>
                </a:solidFill>
              </a:rPr>
              <a:t>compositor</a:t>
            </a:r>
            <a:r>
              <a:rPr lang="en" sz="1800">
                <a:solidFill>
                  <a:schemeClr val="lt1"/>
                </a:solidFill>
              </a:rPr>
              <a:t> takes control of when to paint, and gives </a:t>
            </a:r>
            <a:r>
              <a:rPr lang="en" sz="1800">
                <a:solidFill>
                  <a:schemeClr val="lt1"/>
                </a:solidFill>
                <a:latin typeface="Courier New"/>
                <a:ea typeface="Courier New"/>
                <a:cs typeface="Courier New"/>
                <a:sym typeface="Courier New"/>
              </a:rPr>
              <a:t>RenderLayers</a:t>
            </a:r>
            <a:r>
              <a:rPr lang="en" sz="1800">
                <a:solidFill>
                  <a:schemeClr val="lt1"/>
                </a:solidFill>
              </a:rPr>
              <a:t> the appropriate context and paint phase.</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45"/>
          <p:cNvSpPr txBox="1"/>
          <p:nvPr>
            <p:ph type="title"/>
          </p:nvPr>
        </p:nvSpPr>
        <p:spPr>
          <a:xfrm>
            <a:off x="457200" y="274638"/>
            <a:ext cx="8229600" cy="86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Paths</a:t>
            </a:r>
            <a:endParaRPr/>
          </a:p>
        </p:txBody>
      </p:sp>
      <p:sp>
        <p:nvSpPr>
          <p:cNvPr id="457" name="Google Shape;457;p45"/>
          <p:cNvSpPr txBox="1"/>
          <p:nvPr>
            <p:ph idx="1" type="body"/>
          </p:nvPr>
        </p:nvSpPr>
        <p:spPr>
          <a:xfrm>
            <a:off x="457200" y="1295400"/>
            <a:ext cx="8229600" cy="524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B6D7A8"/>
                </a:solidFill>
                <a:latin typeface="Courier New"/>
                <a:ea typeface="Courier New"/>
                <a:cs typeface="Courier New"/>
                <a:sym typeface="Courier New"/>
              </a:rPr>
              <a:t>RenderLayerCompositor</a:t>
            </a:r>
            <a:r>
              <a:rPr lang="en" sz="1400">
                <a:latin typeface="Courier New"/>
                <a:ea typeface="Courier New"/>
                <a:cs typeface="Courier New"/>
                <a:sym typeface="Courier New"/>
              </a:rPr>
              <a:t>::</a:t>
            </a:r>
            <a:r>
              <a:rPr lang="en" sz="1400">
                <a:solidFill>
                  <a:srgbClr val="B6D7A8"/>
                </a:solidFill>
                <a:latin typeface="Courier New"/>
                <a:ea typeface="Courier New"/>
                <a:cs typeface="Courier New"/>
                <a:sym typeface="Courier New"/>
              </a:rPr>
              <a:t>computeCompositingRequirements</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600"/>
              </a:spcBef>
              <a:spcAft>
                <a:spcPts val="0"/>
              </a:spcAft>
              <a:buNone/>
            </a:pPr>
            <a:r>
              <a:t/>
            </a:r>
            <a:endParaRPr sz="1400">
              <a:latin typeface="Courier New"/>
              <a:ea typeface="Courier New"/>
              <a:cs typeface="Courier New"/>
              <a:sym typeface="Courier New"/>
            </a:endParaRPr>
          </a:p>
          <a:p>
            <a:pPr indent="-317500" lvl="0" marL="457200" rtl="0" algn="l">
              <a:spcBef>
                <a:spcPts val="600"/>
              </a:spcBef>
              <a:spcAft>
                <a:spcPts val="0"/>
              </a:spcAft>
              <a:buSzPts val="1400"/>
              <a:buChar char="●"/>
            </a:pPr>
            <a:r>
              <a:rPr lang="en" sz="1400"/>
              <a:t>Recursively checks children, in correct paint order, to decide if any child should become composited.</a:t>
            </a:r>
            <a:endParaRPr sz="1400"/>
          </a:p>
          <a:p>
            <a:pPr indent="-317500" lvl="1" marL="914400" rtl="0" algn="l">
              <a:spcBef>
                <a:spcPts val="0"/>
              </a:spcBef>
              <a:spcAft>
                <a:spcPts val="0"/>
              </a:spcAft>
              <a:buSzPts val="1400"/>
              <a:buChar char="○"/>
            </a:pPr>
            <a:r>
              <a:rPr lang="en" sz="1400">
                <a:solidFill>
                  <a:srgbClr val="B6D7A8"/>
                </a:solidFill>
                <a:latin typeface="Courier New"/>
                <a:ea typeface="Courier New"/>
                <a:cs typeface="Courier New"/>
                <a:sym typeface="Courier New"/>
              </a:rPr>
              <a:t>RenderLayerCompositor</a:t>
            </a:r>
            <a:r>
              <a:rPr lang="en" sz="1400">
                <a:latin typeface="Courier New"/>
                <a:ea typeface="Courier New"/>
                <a:cs typeface="Courier New"/>
                <a:sym typeface="Courier New"/>
              </a:rPr>
              <a:t>::</a:t>
            </a:r>
            <a:r>
              <a:rPr lang="en" sz="1400">
                <a:solidFill>
                  <a:srgbClr val="B6D7A8"/>
                </a:solidFill>
                <a:latin typeface="Courier New"/>
                <a:ea typeface="Courier New"/>
                <a:cs typeface="Courier New"/>
                <a:sym typeface="Courier New"/>
              </a:rPr>
              <a:t>needsToBeComposited</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317500" lvl="1" marL="914400" rtl="0" algn="l">
              <a:spcBef>
                <a:spcPts val="0"/>
              </a:spcBef>
              <a:spcAft>
                <a:spcPts val="0"/>
              </a:spcAft>
              <a:buSzPts val="1400"/>
              <a:buChar char="○"/>
            </a:pPr>
            <a:r>
              <a:rPr lang="en" sz="1400">
                <a:solidFill>
                  <a:srgbClr val="B6D7A8"/>
                </a:solidFill>
                <a:latin typeface="Courier New"/>
                <a:ea typeface="Courier New"/>
                <a:cs typeface="Courier New"/>
                <a:sym typeface="Courier New"/>
              </a:rPr>
              <a:t>RenderLayerCompositor</a:t>
            </a:r>
            <a:r>
              <a:rPr lang="en" sz="1400">
                <a:latin typeface="Courier New"/>
                <a:ea typeface="Courier New"/>
                <a:cs typeface="Courier New"/>
                <a:sym typeface="Courier New"/>
              </a:rPr>
              <a:t>::</a:t>
            </a:r>
            <a:r>
              <a:rPr lang="en" sz="1400">
                <a:solidFill>
                  <a:srgbClr val="B6D7A8"/>
                </a:solidFill>
                <a:latin typeface="Courier New"/>
                <a:ea typeface="Courier New"/>
                <a:cs typeface="Courier New"/>
                <a:sym typeface="Courier New"/>
              </a:rPr>
              <a:t>requiresCompositingLayer</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317500" lvl="1" marL="914400" rtl="0" algn="l">
              <a:spcBef>
                <a:spcPts val="0"/>
              </a:spcBef>
              <a:spcAft>
                <a:spcPts val="0"/>
              </a:spcAft>
              <a:buSzPts val="1400"/>
              <a:buChar char="○"/>
            </a:pPr>
            <a:r>
              <a:rPr lang="en" sz="1400"/>
              <a:t>Maintain </a:t>
            </a:r>
            <a:r>
              <a:rPr lang="en" sz="1400">
                <a:solidFill>
                  <a:srgbClr val="F6B26B"/>
                </a:solidFill>
                <a:latin typeface="Courier New"/>
                <a:ea typeface="Courier New"/>
                <a:cs typeface="Courier New"/>
                <a:sym typeface="Courier New"/>
              </a:rPr>
              <a:t>CompositingState</a:t>
            </a:r>
            <a:r>
              <a:rPr lang="en" sz="1400"/>
              <a:t> during recursion</a:t>
            </a:r>
            <a:endParaRPr sz="1400"/>
          </a:p>
          <a:p>
            <a:pPr indent="-317500" lvl="2" marL="1371600" rtl="0" algn="l">
              <a:spcBef>
                <a:spcPts val="0"/>
              </a:spcBef>
              <a:spcAft>
                <a:spcPts val="0"/>
              </a:spcAft>
              <a:buSzPts val="1400"/>
              <a:buChar char="■"/>
            </a:pPr>
            <a:r>
              <a:rPr lang="en" sz="1400"/>
              <a:t>Tracks whether overlap testing is needed, or can be avoided to save computation</a:t>
            </a:r>
            <a:endParaRPr sz="1400"/>
          </a:p>
          <a:p>
            <a:pPr indent="-317500" lvl="2" marL="1371600" rtl="0" algn="l">
              <a:spcBef>
                <a:spcPts val="0"/>
              </a:spcBef>
              <a:spcAft>
                <a:spcPts val="0"/>
              </a:spcAft>
              <a:buSzPts val="1400"/>
              <a:buChar char="■"/>
            </a:pPr>
            <a:r>
              <a:rPr lang="en" sz="1400"/>
              <a:t>Indicates whether something in the subtree is already composited, allowing subsequent layers / ancestors to make more intelligent decisions</a:t>
            </a:r>
            <a:endParaRPr sz="1400"/>
          </a:p>
          <a:p>
            <a:pPr indent="0" lvl="0" marL="0" rtl="0" algn="l">
              <a:spcBef>
                <a:spcPts val="600"/>
              </a:spcBef>
              <a:spcAft>
                <a:spcPts val="0"/>
              </a:spcAft>
              <a:buNone/>
            </a:pPr>
            <a:r>
              <a:t/>
            </a:r>
            <a:endParaRPr sz="1400"/>
          </a:p>
          <a:p>
            <a:pPr indent="-317500" lvl="0" marL="457200" rtl="0" algn="l">
              <a:spcBef>
                <a:spcPts val="600"/>
              </a:spcBef>
              <a:spcAft>
                <a:spcPts val="0"/>
              </a:spcAft>
              <a:buSzPts val="1400"/>
              <a:buChar char="●"/>
            </a:pPr>
            <a:r>
              <a:rPr lang="en" sz="1400"/>
              <a:t>Maintain an </a:t>
            </a:r>
            <a:r>
              <a:rPr lang="en" sz="1400">
                <a:solidFill>
                  <a:srgbClr val="F6B26B"/>
                </a:solidFill>
                <a:latin typeface="Courier New"/>
                <a:ea typeface="Courier New"/>
                <a:cs typeface="Courier New"/>
                <a:sym typeface="Courier New"/>
              </a:rPr>
              <a:t>OverlapMap</a:t>
            </a:r>
            <a:r>
              <a:rPr lang="en" sz="1400"/>
              <a:t> of rectangles from previously composited content</a:t>
            </a:r>
            <a:endParaRPr sz="1400"/>
          </a:p>
          <a:p>
            <a:pPr indent="-317500" lvl="1" marL="914400" rtl="0" algn="l">
              <a:spcBef>
                <a:spcPts val="0"/>
              </a:spcBef>
              <a:spcAft>
                <a:spcPts val="0"/>
              </a:spcAft>
              <a:buSzPts val="1400"/>
              <a:buChar char="○"/>
            </a:pPr>
            <a:r>
              <a:rPr lang="en" sz="1400"/>
              <a:t>Anything that overlaps existing composited content (in the same compositing container) must also be composited</a:t>
            </a:r>
            <a:endParaRPr sz="1400"/>
          </a:p>
          <a:p>
            <a:pPr indent="-317500" lvl="1" marL="914400" rtl="0" algn="l">
              <a:spcBef>
                <a:spcPts val="0"/>
              </a:spcBef>
              <a:spcAft>
                <a:spcPts val="0"/>
              </a:spcAft>
              <a:buSzPts val="1400"/>
              <a:buChar char="○"/>
            </a:pPr>
            <a:r>
              <a:rPr lang="en" sz="1400"/>
              <a:t>Uses a </a:t>
            </a:r>
            <a:r>
              <a:rPr lang="en" sz="1400">
                <a:solidFill>
                  <a:srgbClr val="F6B26B"/>
                </a:solidFill>
                <a:latin typeface="Courier New"/>
                <a:ea typeface="Courier New"/>
                <a:cs typeface="Courier New"/>
                <a:sym typeface="Courier New"/>
              </a:rPr>
              <a:t>RenderGeometryMap</a:t>
            </a:r>
            <a:r>
              <a:rPr lang="en" sz="1400"/>
              <a:t> to keep track of how to convert bounds into a common space for overlap testing.</a:t>
            </a:r>
            <a:endParaRPr sz="1400"/>
          </a:p>
          <a:p>
            <a:pPr indent="-317500" lvl="1" marL="914400" rtl="0" algn="l">
              <a:spcBef>
                <a:spcPts val="0"/>
              </a:spcBef>
              <a:spcAft>
                <a:spcPts val="0"/>
              </a:spcAft>
              <a:buSzPts val="1400"/>
              <a:buChar char="○"/>
            </a:pPr>
            <a:r>
              <a:rPr lang="en" sz="1400"/>
              <a:t>Maintains a stack of lists.  Stack is pushed when entering a container layer that doesn't need to test overlap outside its context (i.e. a composited container)</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46"/>
          <p:cNvSpPr txBox="1"/>
          <p:nvPr>
            <p:ph type="title"/>
          </p:nvPr>
        </p:nvSpPr>
        <p:spPr>
          <a:xfrm>
            <a:off x="457200" y="274638"/>
            <a:ext cx="8229600" cy="86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Paths</a:t>
            </a:r>
            <a:endParaRPr/>
          </a:p>
        </p:txBody>
      </p:sp>
      <p:sp>
        <p:nvSpPr>
          <p:cNvPr id="463" name="Google Shape;463;p46"/>
          <p:cNvSpPr txBox="1"/>
          <p:nvPr>
            <p:ph idx="1" type="body"/>
          </p:nvPr>
        </p:nvSpPr>
        <p:spPr>
          <a:xfrm>
            <a:off x="457200" y="914400"/>
            <a:ext cx="8229600" cy="5659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B6D7A8"/>
                </a:solidFill>
                <a:latin typeface="Courier New"/>
                <a:ea typeface="Courier New"/>
                <a:cs typeface="Courier New"/>
                <a:sym typeface="Courier New"/>
              </a:rPr>
              <a:t>RenderLayerCompositor</a:t>
            </a:r>
            <a:r>
              <a:rPr lang="en" sz="1400">
                <a:solidFill>
                  <a:srgbClr val="FFFFFF"/>
                </a:solidFill>
                <a:latin typeface="Courier New"/>
                <a:ea typeface="Courier New"/>
                <a:cs typeface="Courier New"/>
                <a:sym typeface="Courier New"/>
              </a:rPr>
              <a:t>::</a:t>
            </a:r>
            <a:r>
              <a:rPr lang="en" sz="1400">
                <a:solidFill>
                  <a:srgbClr val="B6D7A8"/>
                </a:solidFill>
                <a:latin typeface="Courier New"/>
                <a:ea typeface="Courier New"/>
                <a:cs typeface="Courier New"/>
                <a:sym typeface="Courier New"/>
              </a:rPr>
              <a:t>rebuildCompositingLayerTree</a:t>
            </a:r>
            <a:r>
              <a:rPr lang="en" sz="1400">
                <a:solidFill>
                  <a:srgbClr val="FFFFFF"/>
                </a:solidFill>
                <a:latin typeface="Courier New"/>
                <a:ea typeface="Courier New"/>
                <a:cs typeface="Courier New"/>
                <a:sym typeface="Courier New"/>
              </a:rPr>
              <a:t>()</a:t>
            </a:r>
            <a:endParaRPr sz="1400">
              <a:solidFill>
                <a:srgbClr val="FFFFFF"/>
              </a:solidFill>
              <a:latin typeface="Courier New"/>
              <a:ea typeface="Courier New"/>
              <a:cs typeface="Courier New"/>
              <a:sym typeface="Courier New"/>
            </a:endParaRPr>
          </a:p>
          <a:p>
            <a:pPr indent="0" lvl="0" marL="0" rtl="0" algn="l">
              <a:spcBef>
                <a:spcPts val="600"/>
              </a:spcBef>
              <a:spcAft>
                <a:spcPts val="0"/>
              </a:spcAft>
              <a:buNone/>
            </a:pPr>
            <a:r>
              <a:t/>
            </a:r>
            <a:endParaRPr sz="1400">
              <a:latin typeface="Courier New"/>
              <a:ea typeface="Courier New"/>
              <a:cs typeface="Courier New"/>
              <a:sym typeface="Courier New"/>
            </a:endParaRPr>
          </a:p>
          <a:p>
            <a:pPr indent="-317500" lvl="0" marL="457200" rtl="0" algn="l">
              <a:spcBef>
                <a:spcPts val="600"/>
              </a:spcBef>
              <a:spcAft>
                <a:spcPts val="0"/>
              </a:spcAft>
              <a:buSzPts val="1400"/>
              <a:buChar char="●"/>
            </a:pPr>
            <a:r>
              <a:rPr lang="en" sz="1400"/>
              <a:t>Calls methods for each </a:t>
            </a:r>
            <a:r>
              <a:rPr lang="en" sz="1400">
                <a:solidFill>
                  <a:srgbClr val="C27BA0"/>
                </a:solidFill>
                <a:latin typeface="Courier New"/>
                <a:ea typeface="Courier New"/>
                <a:cs typeface="Courier New"/>
                <a:sym typeface="Courier New"/>
              </a:rPr>
              <a:t>CompositedLayerMapping</a:t>
            </a:r>
            <a:r>
              <a:rPr lang="en" sz="1400"/>
              <a:t> to configure its chunk of the composited </a:t>
            </a:r>
            <a:r>
              <a:rPr lang="en" sz="1400">
                <a:solidFill>
                  <a:srgbClr val="6D9EEB"/>
                </a:solidFill>
                <a:latin typeface="Courier New"/>
                <a:ea typeface="Courier New"/>
                <a:cs typeface="Courier New"/>
                <a:sym typeface="Courier New"/>
              </a:rPr>
              <a:t>GraphicsLayer</a:t>
            </a:r>
            <a:r>
              <a:rPr lang="en" sz="1400"/>
              <a:t> tree.</a:t>
            </a:r>
            <a:endParaRPr sz="1400"/>
          </a:p>
          <a:p>
            <a:pPr indent="-317500" lvl="1" marL="914400" rtl="0" algn="l">
              <a:spcBef>
                <a:spcPts val="0"/>
              </a:spcBef>
              <a:spcAft>
                <a:spcPts val="0"/>
              </a:spcAft>
              <a:buSzPts val="1400"/>
              <a:buChar char="○"/>
            </a:pPr>
            <a:r>
              <a:rPr lang="en" sz="1400"/>
              <a:t>Recall previous slide about </a:t>
            </a:r>
            <a:r>
              <a:rPr lang="en" sz="1400">
                <a:solidFill>
                  <a:srgbClr val="C27BA0"/>
                </a:solidFill>
                <a:latin typeface="Courier New"/>
                <a:ea typeface="Courier New"/>
                <a:cs typeface="Courier New"/>
                <a:sym typeface="Courier New"/>
              </a:rPr>
              <a:t>CompositedLayerMapping</a:t>
            </a:r>
            <a:r>
              <a:rPr lang="en" sz="1400"/>
              <a:t> internals.</a:t>
            </a:r>
            <a:endParaRPr sz="1400"/>
          </a:p>
          <a:p>
            <a:pPr indent="-317500" lvl="1" marL="914400" rtl="0" algn="l">
              <a:spcBef>
                <a:spcPts val="0"/>
              </a:spcBef>
              <a:spcAft>
                <a:spcPts val="0"/>
              </a:spcAft>
              <a:buSzPts val="1400"/>
              <a:buChar char="○"/>
            </a:pPr>
            <a:r>
              <a:rPr lang="en" sz="1400">
                <a:solidFill>
                  <a:srgbClr val="C27BA0"/>
                </a:solidFill>
                <a:latin typeface="Courier New"/>
                <a:ea typeface="Courier New"/>
                <a:cs typeface="Courier New"/>
                <a:sym typeface="Courier New"/>
              </a:rPr>
              <a:t>CompositedLayerMapping</a:t>
            </a:r>
            <a:r>
              <a:rPr lang="en" sz="1400">
                <a:solidFill>
                  <a:srgbClr val="FFFFFF"/>
                </a:solidFill>
                <a:latin typeface="Courier New"/>
                <a:ea typeface="Courier New"/>
                <a:cs typeface="Courier New"/>
                <a:sym typeface="Courier New"/>
              </a:rPr>
              <a:t>::</a:t>
            </a:r>
            <a:r>
              <a:rPr lang="en" sz="1400">
                <a:solidFill>
                  <a:srgbClr val="C27BA0"/>
                </a:solidFill>
                <a:latin typeface="Courier New"/>
                <a:ea typeface="Courier New"/>
                <a:cs typeface="Courier New"/>
                <a:sym typeface="Courier New"/>
              </a:rPr>
              <a:t>updateGraphicsLayerConfiguration</a:t>
            </a:r>
            <a:r>
              <a:rPr lang="en" sz="1400">
                <a:solidFill>
                  <a:srgbClr val="FFFFFF"/>
                </a:solidFill>
                <a:latin typeface="Courier New"/>
                <a:ea typeface="Courier New"/>
                <a:cs typeface="Courier New"/>
                <a:sym typeface="Courier New"/>
              </a:rPr>
              <a:t>()</a:t>
            </a:r>
            <a:r>
              <a:rPr lang="en" sz="1400">
                <a:solidFill>
                  <a:srgbClr val="FFFFFF"/>
                </a:solidFill>
              </a:rPr>
              <a:t> - Determines which internal </a:t>
            </a:r>
            <a:r>
              <a:rPr lang="en" sz="1400">
                <a:solidFill>
                  <a:srgbClr val="6D9EEB"/>
                </a:solidFill>
                <a:latin typeface="Courier New"/>
                <a:ea typeface="Courier New"/>
                <a:cs typeface="Courier New"/>
                <a:sym typeface="Courier New"/>
              </a:rPr>
              <a:t>GraphicsLayers</a:t>
            </a:r>
            <a:r>
              <a:rPr lang="en" sz="1400">
                <a:solidFill>
                  <a:srgbClr val="FFFFFF"/>
                </a:solidFill>
              </a:rPr>
              <a:t> will exist, and computes the tree topology among the existing layers.</a:t>
            </a:r>
            <a:endParaRPr sz="1400">
              <a:solidFill>
                <a:srgbClr val="FFFFFF"/>
              </a:solidFill>
            </a:endParaRPr>
          </a:p>
          <a:p>
            <a:pPr indent="-317500" lvl="2" marL="1371600" rtl="0" algn="l">
              <a:spcBef>
                <a:spcPts val="0"/>
              </a:spcBef>
              <a:spcAft>
                <a:spcPts val="0"/>
              </a:spcAft>
              <a:buSzPts val="1400"/>
              <a:buChar char="■"/>
            </a:pPr>
            <a:r>
              <a:rPr lang="en" sz="1400"/>
              <a:t>Each </a:t>
            </a:r>
            <a:r>
              <a:rPr lang="en" sz="1400">
                <a:solidFill>
                  <a:srgbClr val="6D9EEB"/>
                </a:solidFill>
                <a:latin typeface="Courier New"/>
                <a:ea typeface="Courier New"/>
                <a:cs typeface="Courier New"/>
                <a:sym typeface="Courier New"/>
              </a:rPr>
              <a:t>GraphicsLayer</a:t>
            </a:r>
            <a:r>
              <a:rPr lang="en" sz="1400"/>
              <a:t> is assigned a specific "phase" to paint</a:t>
            </a:r>
            <a:endParaRPr sz="1400"/>
          </a:p>
          <a:p>
            <a:pPr indent="-317500" lvl="3" marL="1828800" rtl="0" algn="l">
              <a:spcBef>
                <a:spcPts val="0"/>
              </a:spcBef>
              <a:spcAft>
                <a:spcPts val="0"/>
              </a:spcAft>
              <a:buSzPts val="1400"/>
              <a:buChar char="●"/>
            </a:pPr>
            <a:r>
              <a:rPr lang="en" sz="1400"/>
              <a:t>explicit phases - background, foreground, mask</a:t>
            </a:r>
            <a:endParaRPr sz="1400"/>
          </a:p>
          <a:p>
            <a:pPr indent="-317500" lvl="3" marL="1828800" rtl="0" algn="l">
              <a:spcBef>
                <a:spcPts val="0"/>
              </a:spcBef>
              <a:spcAft>
                <a:spcPts val="0"/>
              </a:spcAft>
              <a:buSzPts val="1400"/>
              <a:buChar char="●"/>
            </a:pPr>
            <a:r>
              <a:rPr lang="en" sz="1400"/>
              <a:t>implicit phases by having a different paint code path than the usual - scrollbars</a:t>
            </a:r>
            <a:endParaRPr sz="1400">
              <a:solidFill>
                <a:srgbClr val="FFFFFF"/>
              </a:solidFill>
            </a:endParaRPr>
          </a:p>
          <a:p>
            <a:pPr indent="-317500" lvl="1" marL="914400" rtl="0" algn="l">
              <a:spcBef>
                <a:spcPts val="0"/>
              </a:spcBef>
              <a:spcAft>
                <a:spcPts val="0"/>
              </a:spcAft>
              <a:buSzPts val="1400"/>
              <a:buChar char="○"/>
            </a:pPr>
            <a:r>
              <a:rPr lang="en" sz="1400">
                <a:solidFill>
                  <a:srgbClr val="C27BA0"/>
                </a:solidFill>
                <a:latin typeface="Courier New"/>
                <a:ea typeface="Courier New"/>
                <a:cs typeface="Courier New"/>
                <a:sym typeface="Courier New"/>
              </a:rPr>
              <a:t>CompositedLayerMapping</a:t>
            </a:r>
            <a:r>
              <a:rPr lang="en" sz="1400">
                <a:solidFill>
                  <a:srgbClr val="FFFFFF"/>
                </a:solidFill>
                <a:latin typeface="Courier New"/>
                <a:ea typeface="Courier New"/>
                <a:cs typeface="Courier New"/>
                <a:sym typeface="Courier New"/>
              </a:rPr>
              <a:t>::</a:t>
            </a:r>
            <a:r>
              <a:rPr lang="en" sz="1400">
                <a:solidFill>
                  <a:srgbClr val="C27BA0"/>
                </a:solidFill>
                <a:latin typeface="Courier New"/>
                <a:ea typeface="Courier New"/>
                <a:cs typeface="Courier New"/>
                <a:sym typeface="Courier New"/>
              </a:rPr>
              <a:t>updateGraphicsLayerGeometry</a:t>
            </a:r>
            <a:r>
              <a:rPr lang="en" sz="1400">
                <a:solidFill>
                  <a:srgbClr val="FFFFFF"/>
                </a:solidFill>
                <a:latin typeface="Courier New"/>
                <a:ea typeface="Courier New"/>
                <a:cs typeface="Courier New"/>
                <a:sym typeface="Courier New"/>
              </a:rPr>
              <a:t>()</a:t>
            </a:r>
            <a:r>
              <a:rPr lang="en" sz="1400">
                <a:solidFill>
                  <a:srgbClr val="FFFFFF"/>
                </a:solidFill>
              </a:rPr>
              <a:t> - Sets various properties for each composited layer, such as bounds, position, visibility, transforms, opacity, etc.</a:t>
            </a:r>
            <a:endParaRPr sz="1400">
              <a:solidFill>
                <a:srgbClr val="FFFFFF"/>
              </a:solidFill>
            </a:endParaRPr>
          </a:p>
          <a:p>
            <a:pPr indent="0" lvl="0" marL="0" rtl="0" algn="l">
              <a:spcBef>
                <a:spcPts val="600"/>
              </a:spcBef>
              <a:spcAft>
                <a:spcPts val="0"/>
              </a:spcAft>
              <a:buNone/>
            </a:pPr>
            <a:r>
              <a:t/>
            </a:r>
            <a:endParaRPr sz="1400"/>
          </a:p>
          <a:p>
            <a:pPr indent="-317500" lvl="0" marL="457200" rtl="0" algn="l">
              <a:spcBef>
                <a:spcPts val="600"/>
              </a:spcBef>
              <a:spcAft>
                <a:spcPts val="0"/>
              </a:spcAft>
              <a:buSzPts val="1400"/>
              <a:buChar char="●"/>
            </a:pPr>
            <a:r>
              <a:rPr lang="en" sz="1400"/>
              <a:t>Children </a:t>
            </a:r>
            <a:r>
              <a:rPr lang="en" sz="1400">
                <a:solidFill>
                  <a:srgbClr val="6D9EEB"/>
                </a:solidFill>
                <a:latin typeface="Courier New"/>
                <a:ea typeface="Courier New"/>
                <a:cs typeface="Courier New"/>
                <a:sym typeface="Courier New"/>
              </a:rPr>
              <a:t>GraphicsLayers</a:t>
            </a:r>
            <a:r>
              <a:rPr lang="en" sz="1400"/>
              <a:t> are collected by recursively calling </a:t>
            </a:r>
            <a:r>
              <a:rPr lang="en" sz="1400">
                <a:solidFill>
                  <a:srgbClr val="B6D7A8"/>
                </a:solidFill>
                <a:latin typeface="Courier New"/>
                <a:ea typeface="Courier New"/>
                <a:cs typeface="Courier New"/>
                <a:sym typeface="Courier New"/>
              </a:rPr>
              <a:t>rebuildCompositingLayerTree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317500" lvl="1" marL="914400" rtl="0" algn="l">
              <a:spcBef>
                <a:spcPts val="0"/>
              </a:spcBef>
              <a:spcAft>
                <a:spcPts val="0"/>
              </a:spcAft>
              <a:buSzPts val="1400"/>
              <a:buChar char="○"/>
            </a:pPr>
            <a:r>
              <a:rPr lang="en" sz="1400"/>
              <a:t>These children are appended to the correct </a:t>
            </a:r>
            <a:r>
              <a:rPr lang="en" sz="1400">
                <a:solidFill>
                  <a:srgbClr val="6D9EEB"/>
                </a:solidFill>
                <a:latin typeface="Courier New"/>
                <a:ea typeface="Courier New"/>
                <a:cs typeface="Courier New"/>
                <a:sym typeface="Courier New"/>
              </a:rPr>
              <a:t>GraphicsLayer</a:t>
            </a:r>
            <a:r>
              <a:rPr lang="en" sz="1400"/>
              <a:t> from the ancestor </a:t>
            </a:r>
            <a:r>
              <a:rPr lang="en" sz="1400">
                <a:solidFill>
                  <a:srgbClr val="C27BA0"/>
                </a:solidFill>
                <a:latin typeface="Courier New"/>
                <a:ea typeface="Courier New"/>
                <a:cs typeface="Courier New"/>
                <a:sym typeface="Courier New"/>
              </a:rPr>
              <a:t>CompositedLayerMapping</a:t>
            </a:r>
            <a:r>
              <a:rPr lang="en" sz="1400"/>
              <a:t>.</a:t>
            </a:r>
            <a:endParaRPr sz="1400"/>
          </a:p>
          <a:p>
            <a:pPr indent="-317500" lvl="1" marL="914400" rtl="0" algn="l">
              <a:spcBef>
                <a:spcPts val="0"/>
              </a:spcBef>
              <a:spcAft>
                <a:spcPts val="0"/>
              </a:spcAft>
              <a:buSzPts val="1400"/>
              <a:buChar char="○"/>
            </a:pPr>
            <a:r>
              <a:rPr lang="en" sz="1400"/>
              <a:t>This is the step that stitches together the entire composited tree</a:t>
            </a:r>
            <a:endParaRPr sz="1400"/>
          </a:p>
          <a:p>
            <a:pPr indent="-317500" lvl="1" marL="914400" rtl="0" algn="l">
              <a:spcBef>
                <a:spcPts val="0"/>
              </a:spcBef>
              <a:spcAft>
                <a:spcPts val="0"/>
              </a:spcAft>
              <a:buSzPts val="1400"/>
              <a:buChar char="○"/>
            </a:pPr>
            <a:r>
              <a:rPr lang="en" sz="1400"/>
              <a:t>Scrollbars are handled here in some cases.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11"/>
          <p:cNvSpPr/>
          <p:nvPr/>
        </p:nvSpPr>
        <p:spPr>
          <a:xfrm>
            <a:off x="2060555" y="1265238"/>
            <a:ext cx="5022900" cy="3826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sp>
        <p:nvSpPr>
          <p:cNvPr id="51" name="Google Shape;51;p11"/>
          <p:cNvSpPr/>
          <p:nvPr/>
        </p:nvSpPr>
        <p:spPr>
          <a:xfrm>
            <a:off x="2099400" y="1112838"/>
            <a:ext cx="4854900" cy="55404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sz="1800"/>
              <a:t>Lorem ipsum dolor sit amet, consectetur adipiscing elit. Quisque sollicitudin malesuada nisl, id hendrerit elit pulvinar vitae. Nam vel risus ante, nec lacinia metus. Duis lacus lectus, scelerisque a mollis sit amet, cursus sed sapien. Duis ut quam ut quam condimentum egestas viverra et arcu. Sed cursus est eu libero faucibus interdum. Pellentesque habitant morbi tristique senectus et netus et malesuada fames ac turpis egestas. Sed pellentesque urna vel ipsum sollicitudin sagittis. Donec sed mi nulla. In vitae turpis turpis. Cras vehicula neque eget tortor feugiat nec hendrerit ligula viverra. Sed porta consequat euismod. Integer nec neque ut mi blandit posuere. Morbi bibendum porttitor commodo.</a:t>
            </a:r>
            <a:endParaRPr sz="1800"/>
          </a:p>
          <a:p>
            <a:pPr indent="0" lvl="0" marL="0" rtl="0" algn="just">
              <a:spcBef>
                <a:spcPts val="0"/>
              </a:spcBef>
              <a:spcAft>
                <a:spcPts val="0"/>
              </a:spcAft>
              <a:buNone/>
            </a:pPr>
            <a:r>
              <a:t/>
            </a:r>
            <a:endParaRPr sz="1800"/>
          </a:p>
        </p:txBody>
      </p:sp>
      <p:grpSp>
        <p:nvGrpSpPr>
          <p:cNvPr id="52" name="Google Shape;52;p11"/>
          <p:cNvGrpSpPr/>
          <p:nvPr/>
        </p:nvGrpSpPr>
        <p:grpSpPr>
          <a:xfrm>
            <a:off x="6954439" y="1668109"/>
            <a:ext cx="129016" cy="3421228"/>
            <a:chOff x="6954439" y="1786119"/>
            <a:chExt cx="129016" cy="3303300"/>
          </a:xfrm>
        </p:grpSpPr>
        <p:sp>
          <p:nvSpPr>
            <p:cNvPr id="53" name="Google Shape;53;p11"/>
            <p:cNvSpPr/>
            <p:nvPr/>
          </p:nvSpPr>
          <p:spPr>
            <a:xfrm>
              <a:off x="6954455" y="1786119"/>
              <a:ext cx="129000" cy="33033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p:nvPr/>
          </p:nvSpPr>
          <p:spPr>
            <a:xfrm>
              <a:off x="6954439" y="2866725"/>
              <a:ext cx="129000" cy="414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11"/>
          <p:cNvSpPr/>
          <p:nvPr/>
        </p:nvSpPr>
        <p:spPr>
          <a:xfrm>
            <a:off x="2099350" y="1265238"/>
            <a:ext cx="4984200" cy="402900"/>
          </a:xfrm>
          <a:prstGeom prst="rect">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Home            Images            Videos            About</a:t>
            </a:r>
            <a:endParaRPr/>
          </a:p>
        </p:txBody>
      </p:sp>
      <p:sp>
        <p:nvSpPr>
          <p:cNvPr id="56" name="Google Shape;56;p11"/>
          <p:cNvSpPr/>
          <p:nvPr/>
        </p:nvSpPr>
        <p:spPr>
          <a:xfrm>
            <a:off x="0" y="387686"/>
            <a:ext cx="2099400" cy="6319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a:off x="5" y="5091438"/>
            <a:ext cx="9144000" cy="176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7083455" y="310363"/>
            <a:ext cx="2060400" cy="6319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nvSpPr>
        <p:spPr>
          <a:xfrm>
            <a:off x="67805" y="5136438"/>
            <a:ext cx="9008400" cy="70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rPr>
              <a:t>What needs to be repainted as this scrolls?</a:t>
            </a:r>
            <a:endParaRPr sz="3000">
              <a:solidFill>
                <a:schemeClr val="lt1"/>
              </a:solidFill>
            </a:endParaRPr>
          </a:p>
        </p:txBody>
      </p:sp>
      <p:sp>
        <p:nvSpPr>
          <p:cNvPr id="60" name="Google Shape;60;p11"/>
          <p:cNvSpPr txBox="1"/>
          <p:nvPr/>
        </p:nvSpPr>
        <p:spPr>
          <a:xfrm>
            <a:off x="67805" y="5610138"/>
            <a:ext cx="9008400" cy="9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rPr>
              <a:t>With </a:t>
            </a:r>
            <a:r>
              <a:rPr lang="en" sz="3000">
                <a:solidFill>
                  <a:srgbClr val="E06666"/>
                </a:solidFill>
              </a:rPr>
              <a:t>one backing store</a:t>
            </a:r>
            <a:r>
              <a:rPr lang="en" sz="3000">
                <a:solidFill>
                  <a:schemeClr val="lt1"/>
                </a:solidFill>
              </a:rPr>
              <a:t> (pixel buffer):</a:t>
            </a:r>
            <a:endParaRPr sz="3000">
              <a:solidFill>
                <a:schemeClr val="lt1"/>
              </a:solidFill>
            </a:endParaRPr>
          </a:p>
          <a:p>
            <a:pPr indent="0" lvl="0" marL="0" rtl="0" algn="ctr">
              <a:spcBef>
                <a:spcPts val="0"/>
              </a:spcBef>
              <a:spcAft>
                <a:spcPts val="0"/>
              </a:spcAft>
              <a:buNone/>
            </a:pPr>
            <a:r>
              <a:rPr lang="en" sz="3000">
                <a:solidFill>
                  <a:srgbClr val="E06666"/>
                </a:solidFill>
              </a:rPr>
              <a:t>Almost the entire page!</a:t>
            </a:r>
            <a:endParaRPr sz="3000">
              <a:solidFill>
                <a:srgbClr val="E06666"/>
              </a:solidFill>
            </a:endParaRPr>
          </a:p>
        </p:txBody>
      </p:sp>
      <p:sp>
        <p:nvSpPr>
          <p:cNvPr id="61" name="Google Shape;61;p11"/>
          <p:cNvSpPr/>
          <p:nvPr/>
        </p:nvSpPr>
        <p:spPr>
          <a:xfrm>
            <a:off x="-145" y="0"/>
            <a:ext cx="9144000" cy="126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txBox="1"/>
          <p:nvPr>
            <p:ph type="title"/>
          </p:nvPr>
        </p:nvSpPr>
        <p:spPr>
          <a:xfrm>
            <a:off x="457200" y="1222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47"/>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Dark Side of Compositing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48"/>
          <p:cNvSpPr txBox="1"/>
          <p:nvPr>
            <p:ph type="title"/>
          </p:nvPr>
        </p:nvSpPr>
        <p:spPr>
          <a:xfrm>
            <a:off x="457200" y="460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Compositing Philosophy</a:t>
            </a:r>
            <a:endParaRPr/>
          </a:p>
        </p:txBody>
      </p:sp>
      <p:sp>
        <p:nvSpPr>
          <p:cNvPr id="474" name="Google Shape;474;p48"/>
          <p:cNvSpPr txBox="1"/>
          <p:nvPr>
            <p:ph idx="1" type="body"/>
          </p:nvPr>
        </p:nvSpPr>
        <p:spPr>
          <a:xfrm>
            <a:off x="457200" y="13716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93C47D"/>
                </a:solidFill>
              </a:rPr>
              <a:t>The ideal academic approach:</a:t>
            </a:r>
            <a:endParaRPr>
              <a:solidFill>
                <a:srgbClr val="93C47D"/>
              </a:solidFill>
            </a:endParaRPr>
          </a:p>
          <a:p>
            <a:pPr indent="0" lvl="0" marL="0" rtl="0" algn="l">
              <a:spcBef>
                <a:spcPts val="600"/>
              </a:spcBef>
              <a:spcAft>
                <a:spcPts val="0"/>
              </a:spcAft>
              <a:buNone/>
            </a:pPr>
            <a:r>
              <a:rPr i="1" lang="en" sz="2400"/>
              <a:t>Optimize the tradeoff between gains of compositing versus the additional computation costs and extra memory costs.</a:t>
            </a:r>
            <a:endParaRPr i="1" sz="2400"/>
          </a:p>
          <a:p>
            <a:pPr indent="0" lvl="0" marL="0" rtl="0" algn="l">
              <a:spcBef>
                <a:spcPts val="600"/>
              </a:spcBef>
              <a:spcAft>
                <a:spcPts val="0"/>
              </a:spcAft>
              <a:buNone/>
            </a:pPr>
            <a:r>
              <a:t/>
            </a:r>
            <a:endParaRPr/>
          </a:p>
          <a:p>
            <a:pPr indent="0" lvl="0" marL="0" rtl="0" algn="l">
              <a:spcBef>
                <a:spcPts val="600"/>
              </a:spcBef>
              <a:spcAft>
                <a:spcPts val="0"/>
              </a:spcAft>
              <a:buNone/>
            </a:pPr>
            <a:r>
              <a:rPr lang="en">
                <a:solidFill>
                  <a:srgbClr val="6D9EEB"/>
                </a:solidFill>
              </a:rPr>
              <a:t>The real implementation, currently:</a:t>
            </a:r>
            <a:endParaRPr>
              <a:solidFill>
                <a:srgbClr val="6D9EEB"/>
              </a:solidFill>
            </a:endParaRPr>
          </a:p>
          <a:p>
            <a:pPr indent="0" lvl="0" marL="0" rtl="0" algn="l">
              <a:spcBef>
                <a:spcPts val="600"/>
              </a:spcBef>
              <a:spcAft>
                <a:spcPts val="0"/>
              </a:spcAft>
              <a:buNone/>
            </a:pPr>
            <a:r>
              <a:rPr i="1" lang="en" sz="2400"/>
              <a:t>Composite layers when it might be beneficial, and blindly accept the resulting overhead.</a:t>
            </a:r>
            <a:endParaRPr i="1"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49"/>
          <p:cNvSpPr txBox="1"/>
          <p:nvPr>
            <p:ph type="title"/>
          </p:nvPr>
        </p:nvSpPr>
        <p:spPr>
          <a:xfrm>
            <a:off x="457200" y="460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Overheads of Compositing</a:t>
            </a:r>
            <a:endParaRPr/>
          </a:p>
        </p:txBody>
      </p:sp>
      <p:sp>
        <p:nvSpPr>
          <p:cNvPr id="480" name="Google Shape;480;p49"/>
          <p:cNvSpPr txBox="1"/>
          <p:nvPr>
            <p:ph idx="1" type="body"/>
          </p:nvPr>
        </p:nvSpPr>
        <p:spPr>
          <a:xfrm>
            <a:off x="457200" y="13716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solidFill>
                  <a:srgbClr val="CC4125"/>
                </a:solidFill>
              </a:rPr>
              <a:t>Computational cost</a:t>
            </a:r>
            <a:r>
              <a:rPr lang="en"/>
              <a:t> of determining how to group content into composited layers</a:t>
            </a:r>
            <a:endParaRPr/>
          </a:p>
          <a:p>
            <a:pPr indent="-381000" lvl="1" marL="914400" rtl="0" algn="l">
              <a:spcBef>
                <a:spcPts val="0"/>
              </a:spcBef>
              <a:spcAft>
                <a:spcPts val="0"/>
              </a:spcAft>
              <a:buSzPts val="2400"/>
              <a:buChar char="○"/>
            </a:pPr>
            <a:r>
              <a:rPr lang="en"/>
              <a:t>Checking for </a:t>
            </a:r>
            <a:r>
              <a:rPr lang="en">
                <a:solidFill>
                  <a:srgbClr val="B6D7A8"/>
                </a:solidFill>
              </a:rPr>
              <a:t>overlap</a:t>
            </a:r>
            <a:r>
              <a:rPr lang="en"/>
              <a:t> to ensure correctness is a significant part of the cost.</a:t>
            </a:r>
            <a:endParaRPr/>
          </a:p>
          <a:p>
            <a:pPr indent="0" lvl="0" marL="0" rtl="0" algn="l">
              <a:spcBef>
                <a:spcPts val="600"/>
              </a:spcBef>
              <a:spcAft>
                <a:spcPts val="0"/>
              </a:spcAft>
              <a:buNone/>
            </a:pPr>
            <a:r>
              <a:t/>
            </a:r>
            <a:endParaRPr sz="1000"/>
          </a:p>
          <a:p>
            <a:pPr indent="-419100" lvl="0" marL="457200" rtl="0" algn="l">
              <a:spcBef>
                <a:spcPts val="600"/>
              </a:spcBef>
              <a:spcAft>
                <a:spcPts val="0"/>
              </a:spcAft>
              <a:buSzPts val="3000"/>
              <a:buChar char="●"/>
            </a:pPr>
            <a:r>
              <a:rPr lang="en"/>
              <a:t>Computational cost of managing yet another layer tree (actually, </a:t>
            </a:r>
            <a:r>
              <a:rPr lang="en">
                <a:solidFill>
                  <a:srgbClr val="CC4125"/>
                </a:solidFill>
              </a:rPr>
              <a:t>three more layer trees</a:t>
            </a:r>
            <a:r>
              <a:rPr lang="en"/>
              <a:t> for Chromium)</a:t>
            </a:r>
            <a:endParaRPr/>
          </a:p>
          <a:p>
            <a:pPr indent="0" lvl="0" marL="0" rtl="0" algn="l">
              <a:spcBef>
                <a:spcPts val="600"/>
              </a:spcBef>
              <a:spcAft>
                <a:spcPts val="0"/>
              </a:spcAft>
              <a:buNone/>
            </a:pPr>
            <a:r>
              <a:t/>
            </a:r>
            <a:endParaRPr sz="1000"/>
          </a:p>
          <a:p>
            <a:pPr indent="-419100" lvl="0" marL="457200" rtl="0" algn="l">
              <a:spcBef>
                <a:spcPts val="600"/>
              </a:spcBef>
              <a:spcAft>
                <a:spcPts val="0"/>
              </a:spcAft>
              <a:buSzPts val="3000"/>
              <a:buChar char="●"/>
            </a:pPr>
            <a:r>
              <a:rPr lang="en">
                <a:solidFill>
                  <a:srgbClr val="CC4125"/>
                </a:solidFill>
              </a:rPr>
              <a:t>Increased memory cost</a:t>
            </a:r>
            <a:r>
              <a:rPr lang="en"/>
              <a:t> of providing a backing-store for each composited layer that draws content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50"/>
          <p:cNvSpPr txBox="1"/>
          <p:nvPr>
            <p:ph type="title"/>
          </p:nvPr>
        </p:nvSpPr>
        <p:spPr>
          <a:xfrm>
            <a:off x="457200" y="118049"/>
            <a:ext cx="8229600" cy="76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Compositing Issues</a:t>
            </a:r>
            <a:endParaRPr/>
          </a:p>
        </p:txBody>
      </p:sp>
      <p:sp>
        <p:nvSpPr>
          <p:cNvPr id="486" name="Google Shape;486;p50"/>
          <p:cNvSpPr txBox="1"/>
          <p:nvPr>
            <p:ph idx="1" type="body"/>
          </p:nvPr>
        </p:nvSpPr>
        <p:spPr>
          <a:xfrm>
            <a:off x="457200" y="914400"/>
            <a:ext cx="8369400" cy="577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B6D7A8"/>
                </a:solidFill>
              </a:rPr>
              <a:t>In theory,</a:t>
            </a:r>
            <a:r>
              <a:rPr lang="en">
                <a:solidFill>
                  <a:srgbClr val="93C47D"/>
                </a:solidFill>
              </a:rPr>
              <a:t> </a:t>
            </a:r>
            <a:r>
              <a:rPr lang="en">
                <a:solidFill>
                  <a:srgbClr val="FFFFFF"/>
                </a:solidFill>
              </a:rPr>
              <a:t>compositing should:</a:t>
            </a:r>
            <a:endParaRPr>
              <a:solidFill>
                <a:srgbClr val="FFFFFF"/>
              </a:solidFill>
            </a:endParaRPr>
          </a:p>
          <a:p>
            <a:pPr indent="-419100" lvl="0" marL="457200" rtl="0" algn="l">
              <a:spcBef>
                <a:spcPts val="600"/>
              </a:spcBef>
              <a:spcAft>
                <a:spcPts val="0"/>
              </a:spcAft>
              <a:buSzPts val="3000"/>
              <a:buChar char="●"/>
            </a:pPr>
            <a:r>
              <a:rPr lang="en">
                <a:solidFill>
                  <a:srgbClr val="B6D7A8"/>
                </a:solidFill>
              </a:rPr>
              <a:t>Render exactly the same as it would without compositing</a:t>
            </a:r>
            <a:endParaRPr>
              <a:solidFill>
                <a:srgbClr val="B6D7A8"/>
              </a:solidFill>
            </a:endParaRPr>
          </a:p>
          <a:p>
            <a:pPr indent="-419100" lvl="1" marL="914400" rtl="0" algn="l">
              <a:spcBef>
                <a:spcPts val="0"/>
              </a:spcBef>
              <a:spcAft>
                <a:spcPts val="0"/>
              </a:spcAft>
              <a:buSzPts val="3000"/>
              <a:buChar char="○"/>
            </a:pPr>
            <a:r>
              <a:rPr lang="en">
                <a:solidFill>
                  <a:srgbClr val="CC4125"/>
                </a:solidFill>
              </a:rPr>
              <a:t>Reality:</a:t>
            </a:r>
            <a:r>
              <a:rPr lang="en">
                <a:solidFill>
                  <a:srgbClr val="E06666"/>
                </a:solidFill>
              </a:rPr>
              <a:t> </a:t>
            </a:r>
            <a:r>
              <a:rPr lang="en">
                <a:solidFill>
                  <a:srgbClr val="FFFFFF"/>
                </a:solidFill>
              </a:rPr>
              <a:t>Antialiasing around edges, but not inside</a:t>
            </a:r>
            <a:endParaRPr>
              <a:solidFill>
                <a:srgbClr val="FFFFFF"/>
              </a:solidFill>
            </a:endParaRPr>
          </a:p>
          <a:p>
            <a:pPr indent="-419100" lvl="1" marL="914400" rtl="0" algn="l">
              <a:spcBef>
                <a:spcPts val="0"/>
              </a:spcBef>
              <a:spcAft>
                <a:spcPts val="0"/>
              </a:spcAft>
              <a:buSzPts val="3000"/>
              <a:buChar char="○"/>
            </a:pPr>
            <a:r>
              <a:rPr lang="en">
                <a:solidFill>
                  <a:srgbClr val="CC4125"/>
                </a:solidFill>
              </a:rPr>
              <a:t>Reality:</a:t>
            </a:r>
            <a:r>
              <a:rPr lang="en">
                <a:solidFill>
                  <a:srgbClr val="E06666"/>
                </a:solidFill>
              </a:rPr>
              <a:t> </a:t>
            </a:r>
            <a:r>
              <a:rPr lang="en">
                <a:solidFill>
                  <a:srgbClr val="FFFFFF"/>
                </a:solidFill>
              </a:rPr>
              <a:t>LCD Text Antialiasing is not always feasible to do on composited layers</a:t>
            </a:r>
            <a:endParaRPr>
              <a:solidFill>
                <a:srgbClr val="FFFFFF"/>
              </a:solidFill>
            </a:endParaRPr>
          </a:p>
          <a:p>
            <a:pPr indent="0" lvl="0" marL="0" rtl="0" algn="l">
              <a:spcBef>
                <a:spcPts val="600"/>
              </a:spcBef>
              <a:spcAft>
                <a:spcPts val="0"/>
              </a:spcAft>
              <a:buNone/>
            </a:pPr>
            <a:r>
              <a:t/>
            </a:r>
            <a:endParaRPr sz="1000"/>
          </a:p>
          <a:p>
            <a:pPr indent="-419100" lvl="0" marL="457200" rtl="0" algn="l">
              <a:spcBef>
                <a:spcPts val="600"/>
              </a:spcBef>
              <a:spcAft>
                <a:spcPts val="0"/>
              </a:spcAft>
              <a:buSzPts val="3000"/>
              <a:buChar char="●"/>
            </a:pPr>
            <a:r>
              <a:rPr lang="en">
                <a:solidFill>
                  <a:srgbClr val="B6D7A8"/>
                </a:solidFill>
              </a:rPr>
              <a:t>Render at least as fast, and usually faster</a:t>
            </a:r>
            <a:endParaRPr>
              <a:solidFill>
                <a:srgbClr val="B6D7A8"/>
              </a:solidFill>
            </a:endParaRPr>
          </a:p>
          <a:p>
            <a:pPr indent="-419100" lvl="1" marL="914400" rtl="0" algn="l">
              <a:spcBef>
                <a:spcPts val="0"/>
              </a:spcBef>
              <a:spcAft>
                <a:spcPts val="0"/>
              </a:spcAft>
              <a:buSzPts val="3000"/>
              <a:buChar char="○"/>
            </a:pPr>
            <a:r>
              <a:rPr lang="en">
                <a:solidFill>
                  <a:srgbClr val="CC4125"/>
                </a:solidFill>
              </a:rPr>
              <a:t>Reality:</a:t>
            </a:r>
            <a:r>
              <a:rPr lang="en">
                <a:solidFill>
                  <a:srgbClr val="E06666"/>
                </a:solidFill>
              </a:rPr>
              <a:t> </a:t>
            </a:r>
            <a:r>
              <a:rPr lang="en">
                <a:solidFill>
                  <a:srgbClr val="FFFFFF"/>
                </a:solidFill>
              </a:rPr>
              <a:t>Compositing may not help if we have to repaint everything all the time, anyway</a:t>
            </a:r>
            <a:endParaRPr>
              <a:solidFill>
                <a:srgbClr val="FFFFFF"/>
              </a:solidFill>
            </a:endParaRPr>
          </a:p>
          <a:p>
            <a:pPr indent="-419100" lvl="1" marL="914400" rtl="0" algn="l">
              <a:spcBef>
                <a:spcPts val="0"/>
              </a:spcBef>
              <a:spcAft>
                <a:spcPts val="0"/>
              </a:spcAft>
              <a:buSzPts val="3000"/>
              <a:buChar char="○"/>
            </a:pPr>
            <a:r>
              <a:rPr lang="en">
                <a:solidFill>
                  <a:srgbClr val="CC4125"/>
                </a:solidFill>
              </a:rPr>
              <a:t>Reality:</a:t>
            </a:r>
            <a:r>
              <a:rPr lang="en">
                <a:solidFill>
                  <a:srgbClr val="E06666"/>
                </a:solidFill>
              </a:rPr>
              <a:t> </a:t>
            </a:r>
            <a:r>
              <a:rPr lang="en">
                <a:solidFill>
                  <a:srgbClr val="FFFFFF"/>
                </a:solidFill>
              </a:rPr>
              <a:t>Rasterization / shaders / blitting can sometimes become a bandwidth bottleneck that is more costly than painting to a single backing store in the first place</a:t>
            </a:r>
            <a:endParaRPr>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51"/>
          <p:cNvSpPr txBox="1"/>
          <p:nvPr>
            <p:ph idx="1" type="body"/>
          </p:nvPr>
        </p:nvSpPr>
        <p:spPr>
          <a:xfrm>
            <a:off x="457200" y="838200"/>
            <a:ext cx="8229600" cy="49677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Thank you!</a:t>
            </a:r>
            <a:endParaRPr/>
          </a:p>
          <a:p>
            <a:pPr indent="0" lvl="0" marL="0" rtl="0" algn="ctr">
              <a:spcBef>
                <a:spcPts val="600"/>
              </a:spcBef>
              <a:spcAft>
                <a:spcPts val="0"/>
              </a:spcAft>
              <a:buNone/>
            </a:pPr>
            <a:r>
              <a:t/>
            </a:r>
            <a:endParaRPr/>
          </a:p>
          <a:p>
            <a:pPr indent="0" lvl="0" marL="0" rtl="0" algn="ctr">
              <a:spcBef>
                <a:spcPts val="600"/>
              </a:spcBef>
              <a:spcAft>
                <a:spcPts val="0"/>
              </a:spcAft>
              <a:buNone/>
            </a:pPr>
            <a:r>
              <a:rPr lang="en"/>
              <a:t>Questions and feedback:</a:t>
            </a:r>
            <a:endParaRPr/>
          </a:p>
          <a:p>
            <a:pPr indent="0" lvl="0" marL="0" rtl="0" algn="ctr">
              <a:spcBef>
                <a:spcPts val="600"/>
              </a:spcBef>
              <a:spcAft>
                <a:spcPts val="0"/>
              </a:spcAft>
              <a:buNone/>
            </a:pPr>
            <a:r>
              <a:rPr lang="en"/>
              <a:t>graphics-dev@chromium.org</a:t>
            </a:r>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2"/>
          <p:cNvSpPr txBox="1"/>
          <p:nvPr>
            <p:ph idx="1" type="body"/>
          </p:nvPr>
        </p:nvSpPr>
        <p:spPr>
          <a:xfrm>
            <a:off x="457200" y="990600"/>
            <a:ext cx="8229600" cy="4967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t/>
            </a:r>
            <a:endParaRPr/>
          </a:p>
          <a:p>
            <a:pPr indent="0" lvl="0" marL="0" rtl="0" algn="ctr">
              <a:spcBef>
                <a:spcPts val="600"/>
              </a:spcBef>
              <a:spcAft>
                <a:spcPts val="0"/>
              </a:spcAft>
              <a:buNone/>
            </a:pPr>
            <a:r>
              <a:rPr b="1" lang="en" sz="4800">
                <a:solidFill>
                  <a:srgbClr val="93C47D"/>
                </a:solidFill>
              </a:rPr>
              <a:t>Compositing:</a:t>
            </a:r>
            <a:endParaRPr b="1" sz="4800"/>
          </a:p>
          <a:p>
            <a:pPr indent="0" lvl="0" marL="0" rtl="0" algn="ctr">
              <a:spcBef>
                <a:spcPts val="600"/>
              </a:spcBef>
              <a:spcAft>
                <a:spcPts val="0"/>
              </a:spcAft>
              <a:buNone/>
            </a:pPr>
            <a:r>
              <a:rPr lang="en"/>
              <a:t>(in the context of rendering websites)</a:t>
            </a:r>
            <a:endParaRPr/>
          </a:p>
          <a:p>
            <a:pPr indent="0" lvl="0" marL="0" rtl="0" algn="ctr">
              <a:spcBef>
                <a:spcPts val="600"/>
              </a:spcBef>
              <a:spcAft>
                <a:spcPts val="0"/>
              </a:spcAft>
              <a:buNone/>
            </a:pPr>
            <a:r>
              <a:t/>
            </a:r>
            <a:endParaRPr/>
          </a:p>
          <a:p>
            <a:pPr indent="0" lvl="0" marL="0" rtl="0" algn="ctr">
              <a:spcBef>
                <a:spcPts val="600"/>
              </a:spcBef>
              <a:spcAft>
                <a:spcPts val="0"/>
              </a:spcAft>
              <a:buNone/>
            </a:pPr>
            <a:r>
              <a:rPr i="1" lang="en">
                <a:solidFill>
                  <a:srgbClr val="93C47D"/>
                </a:solidFill>
              </a:rPr>
              <a:t>The use of multiple backing stores to cache and group chunks of the render tree.</a:t>
            </a:r>
            <a:endParaRPr i="1">
              <a:solidFill>
                <a:srgbClr val="93C47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p:nvPr/>
        </p:nvSpPr>
        <p:spPr>
          <a:xfrm>
            <a:off x="2750250" y="1265238"/>
            <a:ext cx="3643500" cy="2775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sp>
        <p:nvSpPr>
          <p:cNvPr id="73" name="Google Shape;73;p13"/>
          <p:cNvSpPr/>
          <p:nvPr/>
        </p:nvSpPr>
        <p:spPr>
          <a:xfrm>
            <a:off x="3290634" y="1593464"/>
            <a:ext cx="2562600" cy="10887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Lorem Ipsum Foobar</a:t>
            </a:r>
            <a:endParaRPr sz="1800"/>
          </a:p>
        </p:txBody>
      </p:sp>
      <p:sp>
        <p:nvSpPr>
          <p:cNvPr id="74" name="Google Shape;74;p13"/>
          <p:cNvSpPr/>
          <p:nvPr/>
        </p:nvSpPr>
        <p:spPr>
          <a:xfrm>
            <a:off x="4432807" y="2010216"/>
            <a:ext cx="1750200" cy="1285800"/>
          </a:xfrm>
          <a:prstGeom prst="rect">
            <a:avLst/>
          </a:prstGeom>
          <a:solidFill>
            <a:srgbClr val="FFFF00">
              <a:alpha val="5333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Compositing is fun!</a:t>
            </a:r>
            <a:endParaRPr sz="1800"/>
          </a:p>
        </p:txBody>
      </p:sp>
      <p:sp>
        <p:nvSpPr>
          <p:cNvPr id="75" name="Google Shape;75;p13"/>
          <p:cNvSpPr/>
          <p:nvPr/>
        </p:nvSpPr>
        <p:spPr>
          <a:xfrm>
            <a:off x="3921557" y="2838280"/>
            <a:ext cx="1301100" cy="1080600"/>
          </a:xfrm>
          <a:prstGeom prst="rect">
            <a:avLst/>
          </a:prstGeom>
          <a:solidFill>
            <a:srgbClr val="E066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Hello</a:t>
            </a:r>
            <a:endParaRPr sz="1800"/>
          </a:p>
          <a:p>
            <a:pPr indent="0" lvl="0" marL="0" rtl="0" algn="ctr">
              <a:spcBef>
                <a:spcPts val="0"/>
              </a:spcBef>
              <a:spcAft>
                <a:spcPts val="0"/>
              </a:spcAft>
              <a:buNone/>
            </a:pPr>
            <a:r>
              <a:rPr lang="en" sz="1800"/>
              <a:t>World!</a:t>
            </a:r>
            <a:endParaRPr sz="1800"/>
          </a:p>
        </p:txBody>
      </p:sp>
      <p:sp>
        <p:nvSpPr>
          <p:cNvPr id="76" name="Google Shape;76;p13"/>
          <p:cNvSpPr/>
          <p:nvPr/>
        </p:nvSpPr>
        <p:spPr>
          <a:xfrm>
            <a:off x="0" y="387686"/>
            <a:ext cx="2756100" cy="6319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nvSpPr>
        <p:spPr>
          <a:xfrm>
            <a:off x="67805" y="4222038"/>
            <a:ext cx="9008400" cy="2319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3000">
                <a:solidFill>
                  <a:srgbClr val="93C47D"/>
                </a:solidFill>
              </a:rPr>
              <a:t>Avoid unnecessary repainting</a:t>
            </a:r>
            <a:endParaRPr sz="3000">
              <a:solidFill>
                <a:srgbClr val="93C47D"/>
              </a:solidFill>
            </a:endParaRPr>
          </a:p>
          <a:p>
            <a:pPr indent="-317500" lvl="1" marL="914400" rtl="0" algn="l">
              <a:spcBef>
                <a:spcPts val="0"/>
              </a:spcBef>
              <a:spcAft>
                <a:spcPts val="0"/>
              </a:spcAft>
              <a:buClr>
                <a:srgbClr val="FFFFFF"/>
              </a:buClr>
              <a:buSzPts val="1400"/>
              <a:buChar char="○"/>
            </a:pPr>
            <a:r>
              <a:rPr lang="en" sz="1800">
                <a:solidFill>
                  <a:srgbClr val="FFFFFF"/>
                </a:solidFill>
              </a:rPr>
              <a:t>If yellow and red have their own backing stores, then nothing needs "repainting" while this example animates.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17500" lvl="0" marL="457200" rtl="0" algn="l">
              <a:spcBef>
                <a:spcPts val="0"/>
              </a:spcBef>
              <a:spcAft>
                <a:spcPts val="0"/>
              </a:spcAft>
              <a:buClr>
                <a:srgbClr val="FFFFFF"/>
              </a:buClr>
              <a:buSzPts val="1400"/>
              <a:buChar char="●"/>
            </a:pPr>
            <a:r>
              <a:rPr lang="en" sz="3000">
                <a:solidFill>
                  <a:srgbClr val="93C47D"/>
                </a:solidFill>
              </a:rPr>
              <a:t>Makes some features more efficient or practical </a:t>
            </a:r>
            <a:endParaRPr sz="3000">
              <a:solidFill>
                <a:srgbClr val="93C47D"/>
              </a:solidFill>
            </a:endParaRPr>
          </a:p>
          <a:p>
            <a:pPr indent="-317500" lvl="1" marL="914400" rtl="0" algn="l">
              <a:spcBef>
                <a:spcPts val="0"/>
              </a:spcBef>
              <a:spcAft>
                <a:spcPts val="0"/>
              </a:spcAft>
              <a:buClr>
                <a:srgbClr val="FFFFFF"/>
              </a:buClr>
              <a:buSzPts val="1400"/>
              <a:buChar char="○"/>
            </a:pPr>
            <a:r>
              <a:rPr lang="en" sz="1800">
                <a:solidFill>
                  <a:srgbClr val="FFFFFF"/>
                </a:solidFill>
              </a:rPr>
              <a:t>Including: Scrolling, 3D CSS, opacity, filters, WebGL, hardware video decoding, etc.</a:t>
            </a:r>
            <a:endParaRPr sz="1800">
              <a:solidFill>
                <a:srgbClr val="FFFFFF"/>
              </a:solidFill>
            </a:endParaRPr>
          </a:p>
        </p:txBody>
      </p:sp>
      <p:sp>
        <p:nvSpPr>
          <p:cNvPr id="78" name="Google Shape;78;p13"/>
          <p:cNvSpPr txBox="1"/>
          <p:nvPr>
            <p:ph type="title"/>
          </p:nvPr>
        </p:nvSpPr>
        <p:spPr>
          <a:xfrm>
            <a:off x="457200" y="1222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Compositing?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600"/>
                                        <p:tgtEl>
                                          <p:spTgt spid="74"/>
                                        </p:tgtEl>
                                        <p:attrNameLst>
                                          <p:attrName>ppt_x</p:attrName>
                                        </p:attrNameLst>
                                      </p:cBhvr>
                                      <p:tavLst>
                                        <p:tav fmla="" tm="0">
                                          <p:val>
                                            <p:strVal val="#ppt_x-1"/>
                                          </p:val>
                                        </p:tav>
                                        <p:tav fmla="" tm="100000">
                                          <p:val>
                                            <p:strVal val="#ppt_x"/>
                                          </p:val>
                                        </p:tav>
                                      </p:tavLst>
                                    </p:anim>
                                  </p:childTnLst>
                                </p:cTn>
                              </p:par>
                            </p:childTnLst>
                          </p:cTn>
                        </p:par>
                        <p:par>
                          <p:cTn fill="hold">
                            <p:stCondLst>
                              <p:cond delay="600"/>
                            </p:stCondLst>
                            <p:childTnLst>
                              <p:par>
                                <p:cTn fill="hold" nodeType="afterEffect" presetClass="emph" presetID="8" presetSubtype="0">
                                  <p:stCondLst>
                                    <p:cond delay="0"/>
                                  </p:stCondLst>
                                  <p:childTnLst>
                                    <p:animRot by="-21600000">
                                      <p:cBhvr>
                                        <p:cTn dur="2900" fill="hold"/>
                                        <p:tgtEl>
                                          <p:spTgt spid="74"/>
                                        </p:tgtEl>
                                        <p:attrNameLst>
                                          <p:attrName>r</p:attrName>
                                        </p:attrNameLst>
                                      </p:cBhvr>
                                    </p:animRot>
                                  </p:childTnLst>
                                </p:cTn>
                              </p:par>
                            </p:childTnLst>
                          </p:cTn>
                        </p:par>
                        <p:par>
                          <p:cTn fill="hold">
                            <p:stCondLst>
                              <p:cond delay="3500"/>
                            </p:stCondLst>
                            <p:childTnLst>
                              <p:par>
                                <p:cTn fill="hold" nodeType="afterEffect" presetClass="emph" presetID="8" presetSubtype="0">
                                  <p:stCondLst>
                                    <p:cond delay="0"/>
                                  </p:stCondLst>
                                  <p:childTnLst>
                                    <p:animRot by="-21600000">
                                      <p:cBhvr>
                                        <p:cTn dur="2900" fill="hold"/>
                                        <p:tgtEl>
                                          <p:spTgt spid="7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Three Primary Compositing Tasks</a:t>
            </a:r>
            <a:endParaRPr/>
          </a:p>
        </p:txBody>
      </p:sp>
      <p:sp>
        <p:nvSpPr>
          <p:cNvPr id="84" name="Google Shape;84;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AutoNum type="arabicPeriod"/>
            </a:pPr>
            <a:r>
              <a:rPr lang="en">
                <a:solidFill>
                  <a:srgbClr val="FFE599"/>
                </a:solidFill>
              </a:rPr>
              <a:t>Determine</a:t>
            </a:r>
            <a:r>
              <a:rPr lang="en"/>
              <a:t> how to group contents into backing stores (i.e. </a:t>
            </a:r>
            <a:r>
              <a:rPr i="1" lang="en">
                <a:solidFill>
                  <a:srgbClr val="B7B7B7"/>
                </a:solidFill>
              </a:rPr>
              <a:t>composited layers</a:t>
            </a:r>
            <a:r>
              <a:rPr lang="en"/>
              <a:t>).</a:t>
            </a:r>
            <a:endParaRPr>
              <a:solidFill>
                <a:srgbClr val="E06666"/>
              </a:solidFill>
            </a:endParaRPr>
          </a:p>
          <a:p>
            <a:pPr indent="0" lvl="0" marL="0" rtl="0" algn="l">
              <a:spcBef>
                <a:spcPts val="600"/>
              </a:spcBef>
              <a:spcAft>
                <a:spcPts val="0"/>
              </a:spcAft>
              <a:buNone/>
            </a:pPr>
            <a:r>
              <a:t/>
            </a:r>
            <a:endParaRPr>
              <a:solidFill>
                <a:srgbClr val="E06666"/>
              </a:solidFill>
            </a:endParaRPr>
          </a:p>
          <a:p>
            <a:pPr indent="-419100" lvl="0" marL="457200" rtl="0" algn="l">
              <a:spcBef>
                <a:spcPts val="600"/>
              </a:spcBef>
              <a:spcAft>
                <a:spcPts val="0"/>
              </a:spcAft>
              <a:buSzPts val="3000"/>
              <a:buAutoNum type="arabicPeriod"/>
            </a:pPr>
            <a:r>
              <a:rPr lang="en">
                <a:solidFill>
                  <a:srgbClr val="CC4125"/>
                </a:solidFill>
              </a:rPr>
              <a:t>Paint</a:t>
            </a:r>
            <a:r>
              <a:rPr lang="en"/>
              <a:t> the contents of each composited layer.</a:t>
            </a:r>
            <a:endParaRPr/>
          </a:p>
          <a:p>
            <a:pPr indent="0" lvl="0" marL="0" rtl="0" algn="l">
              <a:spcBef>
                <a:spcPts val="600"/>
              </a:spcBef>
              <a:spcAft>
                <a:spcPts val="0"/>
              </a:spcAft>
              <a:buNone/>
            </a:pPr>
            <a:r>
              <a:t/>
            </a:r>
            <a:endParaRPr>
              <a:solidFill>
                <a:srgbClr val="6D9EEB"/>
              </a:solidFill>
            </a:endParaRPr>
          </a:p>
          <a:p>
            <a:pPr indent="-419100" lvl="0" marL="457200" rtl="0" algn="l">
              <a:spcBef>
                <a:spcPts val="600"/>
              </a:spcBef>
              <a:spcAft>
                <a:spcPts val="0"/>
              </a:spcAft>
              <a:buSzPts val="3000"/>
              <a:buAutoNum type="arabicPeriod"/>
            </a:pPr>
            <a:r>
              <a:rPr lang="en">
                <a:solidFill>
                  <a:srgbClr val="6D9EEB"/>
                </a:solidFill>
              </a:rPr>
              <a:t>Draw</a:t>
            </a:r>
            <a:r>
              <a:rPr lang="en"/>
              <a:t> the composited layers to make a final image.</a:t>
            </a:r>
            <a:endParaRPr/>
          </a:p>
        </p:txBody>
      </p:sp>
      <p:sp>
        <p:nvSpPr>
          <p:cNvPr id="85" name="Google Shape;85;p14"/>
          <p:cNvSpPr txBox="1"/>
          <p:nvPr/>
        </p:nvSpPr>
        <p:spPr>
          <a:xfrm>
            <a:off x="491700" y="5435325"/>
            <a:ext cx="8160600" cy="128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rPr>
              <a:t>The focus of this talk is </a:t>
            </a:r>
            <a:r>
              <a:rPr lang="en" sz="3000">
                <a:solidFill>
                  <a:srgbClr val="FFE599"/>
                </a:solidFill>
              </a:rPr>
              <a:t>Step 1</a:t>
            </a:r>
            <a:r>
              <a:rPr lang="en" sz="3000">
                <a:solidFill>
                  <a:srgbClr val="FFFFFF"/>
                </a:solidFill>
              </a:rPr>
              <a:t>, with a little bit about </a:t>
            </a:r>
            <a:r>
              <a:rPr lang="en" sz="3000">
                <a:solidFill>
                  <a:srgbClr val="CC4125"/>
                </a:solidFill>
              </a:rPr>
              <a:t>Step 2</a:t>
            </a:r>
            <a:r>
              <a:rPr lang="en" sz="3000">
                <a:solidFill>
                  <a:srgbClr val="FFFFFF"/>
                </a:solidFill>
              </a:rPr>
              <a:t>.</a:t>
            </a:r>
            <a:endParaRPr sz="3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5"/>
          <p:cNvSpPr txBox="1"/>
          <p:nvPr>
            <p:ph type="title"/>
          </p:nvPr>
        </p:nvSpPr>
        <p:spPr>
          <a:xfrm>
            <a:off x="457200" y="-2587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 for the Big Picture</a:t>
            </a:r>
            <a:endParaRPr/>
          </a:p>
        </p:txBody>
      </p:sp>
      <p:sp>
        <p:nvSpPr>
          <p:cNvPr id="91" name="Google Shape;91;p15"/>
          <p:cNvSpPr txBox="1"/>
          <p:nvPr>
            <p:ph idx="1" type="body"/>
          </p:nvPr>
        </p:nvSpPr>
        <p:spPr>
          <a:xfrm>
            <a:off x="306475" y="685800"/>
            <a:ext cx="8638500" cy="5917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WebCore guts, including </a:t>
            </a:r>
            <a:r>
              <a:rPr lang="en" sz="2400">
                <a:solidFill>
                  <a:srgbClr val="CC4125"/>
                </a:solidFill>
                <a:latin typeface="Courier New"/>
                <a:ea typeface="Courier New"/>
                <a:cs typeface="Courier New"/>
                <a:sym typeface="Courier New"/>
              </a:rPr>
              <a:t>WebCore::RenderLayer</a:t>
            </a:r>
            <a:endParaRPr sz="2400">
              <a:solidFill>
                <a:srgbClr val="CC4125"/>
              </a:solidFill>
              <a:latin typeface="Courier New"/>
              <a:ea typeface="Courier New"/>
              <a:cs typeface="Courier New"/>
              <a:sym typeface="Courier New"/>
            </a:endParaRPr>
          </a:p>
          <a:p>
            <a:pPr indent="-381000" lvl="1" marL="914400" rtl="0" algn="l">
              <a:spcBef>
                <a:spcPts val="0"/>
              </a:spcBef>
              <a:spcAft>
                <a:spcPts val="0"/>
              </a:spcAft>
              <a:buSzPts val="2400"/>
              <a:buChar char="○"/>
            </a:pPr>
            <a:r>
              <a:rPr lang="en" sz="1800"/>
              <a:t>Eric Seidel's talk - </a:t>
            </a:r>
            <a:r>
              <a:rPr lang="en" sz="1800" u="sng">
                <a:solidFill>
                  <a:schemeClr val="hlink"/>
                </a:solidFill>
                <a:hlinkClick r:id="rId3"/>
              </a:rPr>
              <a:t>http://www.youtube.com/watch?v=RVnARGhhs9w</a:t>
            </a:r>
            <a:endParaRPr sz="1800"/>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Chromium and Skia side of painting</a:t>
            </a:r>
            <a:endParaRPr sz="2400"/>
          </a:p>
          <a:p>
            <a:pPr indent="-381000" lvl="1" marL="914400" rtl="0" algn="l">
              <a:spcBef>
                <a:spcPts val="0"/>
              </a:spcBef>
              <a:spcAft>
                <a:spcPts val="0"/>
              </a:spcAft>
              <a:buSzPts val="2400"/>
              <a:buChar char="○"/>
            </a:pPr>
            <a:r>
              <a:rPr lang="en" sz="1800"/>
              <a:t>Brett Wilson's talk - </a:t>
            </a:r>
            <a:r>
              <a:rPr lang="en" sz="1800" u="sng">
                <a:solidFill>
                  <a:schemeClr val="hlink"/>
                </a:solidFill>
                <a:hlinkClick r:id="rId4"/>
              </a:rPr>
              <a:t>http://www.youtube.com/watch?v=A5-aXfSt-RA</a:t>
            </a:r>
            <a:endParaRPr sz="1800"/>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How Chromium's compositor works, </a:t>
            </a:r>
            <a:r>
              <a:rPr lang="en" sz="2400">
                <a:solidFill>
                  <a:srgbClr val="6D9EEB"/>
                </a:solidFill>
              </a:rPr>
              <a:t>from </a:t>
            </a:r>
            <a:r>
              <a:rPr lang="en" sz="2400">
                <a:solidFill>
                  <a:srgbClr val="6D9EEB"/>
                </a:solidFill>
                <a:latin typeface="Courier New"/>
                <a:ea typeface="Courier New"/>
                <a:cs typeface="Courier New"/>
                <a:sym typeface="Courier New"/>
              </a:rPr>
              <a:t>cc::Layer</a:t>
            </a:r>
            <a:r>
              <a:rPr lang="en" sz="2400">
                <a:solidFill>
                  <a:srgbClr val="6D9EEB"/>
                </a:solidFill>
              </a:rPr>
              <a:t> to GPU process</a:t>
            </a:r>
            <a:endParaRPr sz="2400">
              <a:solidFill>
                <a:srgbClr val="6D9EEB"/>
              </a:solidFill>
            </a:endParaRPr>
          </a:p>
          <a:p>
            <a:pPr indent="-381000" lvl="1" marL="914400" rtl="0" algn="l">
              <a:spcBef>
                <a:spcPts val="0"/>
              </a:spcBef>
              <a:spcAft>
                <a:spcPts val="0"/>
              </a:spcAft>
              <a:buSzPts val="2400"/>
              <a:buChar char="○"/>
            </a:pPr>
            <a:r>
              <a:rPr lang="en" sz="1800"/>
              <a:t>GPU accelerated compositor design doc - </a:t>
            </a:r>
            <a:r>
              <a:rPr lang="en" sz="1800" u="sng">
                <a:solidFill>
                  <a:schemeClr val="hlink"/>
                </a:solidFill>
                <a:hlinkClick r:id="rId5"/>
              </a:rPr>
              <a:t>http://dev.chromium.org/developers/design-documents/gpu-accelerated-compositing-in-chrome</a:t>
            </a:r>
            <a:endParaRPr sz="1800"/>
          </a:p>
          <a:p>
            <a:pPr indent="-381000" lvl="1" marL="914400" rtl="0" algn="l">
              <a:spcBef>
                <a:spcPts val="0"/>
              </a:spcBef>
              <a:spcAft>
                <a:spcPts val="0"/>
              </a:spcAft>
              <a:buSzPts val="2400"/>
              <a:buChar char="○"/>
            </a:pPr>
            <a:r>
              <a:rPr lang="en" sz="1800"/>
              <a:t>Reducing jank from costly repaints -</a:t>
            </a:r>
            <a:endParaRPr sz="1800"/>
          </a:p>
          <a:p>
            <a:pPr indent="0" lvl="0" marL="914400" rtl="0" algn="l">
              <a:spcBef>
                <a:spcPts val="600"/>
              </a:spcBef>
              <a:spcAft>
                <a:spcPts val="0"/>
              </a:spcAft>
              <a:buNone/>
            </a:pPr>
            <a:r>
              <a:rPr lang="en" sz="1800" u="sng">
                <a:solidFill>
                  <a:schemeClr val="hlink"/>
                </a:solidFill>
                <a:hlinkClick r:id="rId6"/>
              </a:rPr>
              <a:t>http://jankfree.org/</a:t>
            </a:r>
            <a:endParaRPr sz="1800"/>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solidFill>
                  <a:srgbClr val="FFE599"/>
                </a:solidFill>
              </a:rPr>
              <a:t>Connecting </a:t>
            </a:r>
            <a:r>
              <a:rPr lang="en" sz="2400">
                <a:solidFill>
                  <a:srgbClr val="FFE599"/>
                </a:solidFill>
                <a:latin typeface="Courier New"/>
                <a:ea typeface="Courier New"/>
                <a:cs typeface="Courier New"/>
                <a:sym typeface="Courier New"/>
              </a:rPr>
              <a:t>WebCore::RenderLayer</a:t>
            </a:r>
            <a:r>
              <a:rPr lang="en" sz="2400">
                <a:solidFill>
                  <a:srgbClr val="FFE599"/>
                </a:solidFill>
              </a:rPr>
              <a:t> to </a:t>
            </a:r>
            <a:r>
              <a:rPr lang="en" sz="2400">
                <a:solidFill>
                  <a:srgbClr val="FFE599"/>
                </a:solidFill>
                <a:latin typeface="Courier New"/>
                <a:ea typeface="Courier New"/>
                <a:cs typeface="Courier New"/>
                <a:sym typeface="Courier New"/>
              </a:rPr>
              <a:t>cc::Layer</a:t>
            </a:r>
            <a:endParaRPr sz="2400">
              <a:solidFill>
                <a:srgbClr val="FFE599"/>
              </a:solidFill>
              <a:latin typeface="Courier New"/>
              <a:ea typeface="Courier New"/>
              <a:cs typeface="Courier New"/>
              <a:sym typeface="Courier New"/>
            </a:endParaRPr>
          </a:p>
          <a:p>
            <a:pPr indent="-381000" lvl="1" marL="914400" rtl="0" algn="l">
              <a:spcBef>
                <a:spcPts val="0"/>
              </a:spcBef>
              <a:spcAft>
                <a:spcPts val="0"/>
              </a:spcAft>
              <a:buSzPts val="2400"/>
              <a:buChar char="○"/>
            </a:pPr>
            <a:r>
              <a:rPr lang="en" sz="1800"/>
              <a:t>This talk!</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6"/>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Background: Stacking Contexts and Paint Order</a:t>
            </a:r>
            <a:endParaRPr/>
          </a:p>
        </p:txBody>
      </p:sp>
      <p:sp>
        <p:nvSpPr>
          <p:cNvPr id="97" name="Google Shape;97;p16"/>
          <p:cNvSpPr txBox="1"/>
          <p:nvPr/>
        </p:nvSpPr>
        <p:spPr>
          <a:xfrm>
            <a:off x="47324" y="4120850"/>
            <a:ext cx="9006900" cy="45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(Refer to CSS 2.1 spec for more information)</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