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17a920a23a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7a920a23a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CompositorFrameSink API now gives a much smaller API than OutputSurface, more or less just giving a way to submit CompositorFrames.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implementation will use whatever methods to get them to the Display compositor.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client here is my favorite part, as it no longer talks about “SwapBuffers” which is not a real concept that the Layer compositor cares about.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it has Layer compositor-specific APIs that the OutputSurface client does not need.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17a920a23a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7a920a23a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this? Let’s make some space..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17a920a23a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7a920a23a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shows each Layer compositor connecting to the Display compositor through their CompositorFrameSinks.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17a920a23a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7a920a23a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surfaces model also includes other components submitting CompositorFrames </a:t>
            </a:r>
            <a:r>
              <a:rPr b="1" lang="en"/>
              <a:t>without a Layer compositor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cc::CompositorFrameSink is very Layer compositor-specific. It is designed strictly for LayerTreeHost + LayerTreeHostImpl. We need something else.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MojoCompositorFrameSink is similar to cc::CompositorFrameSink.</a:t>
            </a:r>
            <a:endParaRPr/>
          </a:p>
          <a:p>
            <a:pPr indent="-317500" lvl="0" marL="457200" rtl="0" algn="l">
              <a:spcBef>
                <a:spcPts val="0"/>
              </a:spcBef>
              <a:spcAft>
                <a:spcPts val="0"/>
              </a:spcAft>
              <a:buSzPts val="1400"/>
              <a:buChar char="-"/>
            </a:pPr>
            <a:r>
              <a:rPr lang="en"/>
              <a:t>No Layer compositor-specific APIs</a:t>
            </a:r>
            <a:endParaRPr/>
          </a:p>
          <a:p>
            <a:pPr indent="-317500" lvl="0" marL="457200" rtl="0" algn="l">
              <a:spcBef>
                <a:spcPts val="0"/>
              </a:spcBef>
              <a:spcAft>
                <a:spcPts val="0"/>
              </a:spcAft>
              <a:buSzPts val="1400"/>
              <a:buChar char="-"/>
            </a:pPr>
            <a:r>
              <a:rPr lang="en"/>
              <a:t>Simply submit CompositorFrames and receive acks</a:t>
            </a:r>
            <a:endParaRPr/>
          </a:p>
          <a:p>
            <a:pPr indent="-317500" lvl="0" marL="457200" rtl="0" algn="l">
              <a:spcBef>
                <a:spcPts val="0"/>
              </a:spcBef>
              <a:spcAft>
                <a:spcPts val="0"/>
              </a:spcAft>
              <a:buSzPts val="1400"/>
              <a:buChar char="-"/>
            </a:pPr>
            <a:r>
              <a:rPr lang="en"/>
              <a:t>An indirection that allows the implementation’s connection to the Display compositor to be in- or out-of-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Layer compositor becomes a peer with other components such as</a:t>
            </a:r>
            <a:endParaRPr/>
          </a:p>
          <a:p>
            <a:pPr indent="-317500" lvl="0" marL="457200" rtl="0" algn="l">
              <a:spcBef>
                <a:spcPts val="0"/>
              </a:spcBef>
              <a:spcAft>
                <a:spcPts val="0"/>
              </a:spcAft>
              <a:buSzPts val="1400"/>
              <a:buChar char="-"/>
            </a:pPr>
            <a:r>
              <a:rPr lang="en"/>
              <a:t>OffscreenCanvas</a:t>
            </a:r>
            <a:endParaRPr/>
          </a:p>
          <a:p>
            <a:pPr indent="-317500" lvl="0" marL="457200" rtl="0" algn="l">
              <a:spcBef>
                <a:spcPts val="0"/>
              </a:spcBef>
              <a:spcAft>
                <a:spcPts val="0"/>
              </a:spcAft>
              <a:buSzPts val="1400"/>
              <a:buChar char="-"/>
            </a:pPr>
            <a:r>
              <a:rPr lang="en"/>
              <a:t>OOPIF</a:t>
            </a:r>
            <a:endParaRPr/>
          </a:p>
          <a:p>
            <a:pPr indent="-317500" lvl="0" marL="457200" rtl="0" algn="l">
              <a:spcBef>
                <a:spcPts val="0"/>
              </a:spcBef>
              <a:spcAft>
                <a:spcPts val="0"/>
              </a:spcAft>
              <a:buSzPts val="1400"/>
              <a:buChar char="-"/>
            </a:pPr>
            <a:r>
              <a:rPr lang="en"/>
              <a:t>Android browser UI (currently a Layer compositor, considering switching)</a:t>
            </a:r>
            <a:endParaRPr/>
          </a:p>
          <a:p>
            <a:pPr indent="-317500" lvl="0" marL="457200" rtl="0" algn="l">
              <a:spcBef>
                <a:spcPts val="0"/>
              </a:spcBef>
              <a:spcAft>
                <a:spcPts val="0"/>
              </a:spcAft>
              <a:buSzPts val="1400"/>
              <a:buChar char="-"/>
            </a:pPr>
            <a:r>
              <a:rPr lang="en"/>
              <a:t>Video (speculative)</a:t>
            </a:r>
            <a:endParaRPr/>
          </a:p>
          <a:p>
            <a:pPr indent="-317500" lvl="0" marL="457200" rtl="0" algn="l">
              <a:spcBef>
                <a:spcPts val="0"/>
              </a:spcBef>
              <a:spcAft>
                <a:spcPts val="0"/>
              </a:spcAft>
              <a:buSzPts val="1400"/>
              <a:buChar char="-"/>
            </a:pPr>
            <a:r>
              <a:rPr lang="en"/>
              <a:t>WebGL/Canvas (speculative)</a:t>
            </a:r>
            <a:endParaRPr/>
          </a:p>
          <a:p>
            <a:pPr indent="-317500" lvl="0" marL="457200" rtl="0" algn="l">
              <a:spcBef>
                <a:spcPts val="0"/>
              </a:spcBef>
              <a:spcAft>
                <a:spcPts val="0"/>
              </a:spcAft>
              <a:buSzPts val="1400"/>
              <a:buChar char="-"/>
            </a:pPr>
            <a:r>
              <a:rPr lang="en"/>
              <a:t>Pepper (speculative)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17a920a23a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7a920a23a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the Display compositor is now an independent component, we can send all CompositorFrames through a Mojo indirection allowing them to go out of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also many other pointery-connections between UI code in the browser process and the Display. These are not shown here but will need to be indirected through Mojo APIs.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that point, we can move the Display out of the browser process into the Gpu process.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g17a920a23a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7a920a23a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Vulkan</a:t>
            </a:r>
            <a:endParaRPr/>
          </a:p>
          <a:p>
            <a:pPr indent="-317500" lvl="0" marL="457200" rtl="0" algn="l">
              <a:spcBef>
                <a:spcPts val="0"/>
              </a:spcBef>
              <a:spcAft>
                <a:spcPts val="0"/>
              </a:spcAft>
              <a:buSzPts val="1400"/>
              <a:buAutoNum type="arabicPeriod"/>
            </a:pPr>
            <a:r>
              <a:rPr lang="en"/>
              <a:t>No command buffer</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17a920a23a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17a920a23a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17a920a23a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7a920a23a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 compositor uses GLRenderer to draw to the screen. It handles things like </a:t>
            </a:r>
            <a:endParaRPr/>
          </a:p>
          <a:p>
            <a:pPr indent="-317500" lvl="0" marL="457200" rtl="0" algn="l">
              <a:spcBef>
                <a:spcPts val="0"/>
              </a:spcBef>
              <a:spcAft>
                <a:spcPts val="0"/>
              </a:spcAft>
              <a:buSzPts val="1400"/>
              <a:buChar char="-"/>
            </a:pPr>
            <a:r>
              <a:rPr lang="en"/>
              <a:t>Drawing solid colors</a:t>
            </a:r>
            <a:endParaRPr/>
          </a:p>
          <a:p>
            <a:pPr indent="-317500" lvl="0" marL="457200" rtl="0" algn="l">
              <a:spcBef>
                <a:spcPts val="0"/>
              </a:spcBef>
              <a:spcAft>
                <a:spcPts val="0"/>
              </a:spcAft>
              <a:buSzPts val="1400"/>
              <a:buChar char="-"/>
            </a:pPr>
            <a:r>
              <a:rPr lang="en"/>
              <a:t>Drawing </a:t>
            </a:r>
            <a:r>
              <a:rPr b="1" lang="en"/>
              <a:t>textures</a:t>
            </a:r>
            <a:r>
              <a:rPr lang="en"/>
              <a:t> from the Layer compositors</a:t>
            </a:r>
            <a:endParaRPr/>
          </a:p>
          <a:p>
            <a:pPr indent="-317500" lvl="0" marL="457200" rtl="0" algn="l">
              <a:spcBef>
                <a:spcPts val="0"/>
              </a:spcBef>
              <a:spcAft>
                <a:spcPts val="0"/>
              </a:spcAft>
              <a:buSzPts val="1400"/>
              <a:buChar char="-"/>
            </a:pPr>
            <a:r>
              <a:rPr lang="en"/>
              <a:t>Drawing layer borders</a:t>
            </a:r>
            <a:endParaRPr/>
          </a:p>
          <a:p>
            <a:pPr indent="-317500" lvl="0" marL="457200" rtl="0" algn="l">
              <a:spcBef>
                <a:spcPts val="0"/>
              </a:spcBef>
              <a:spcAft>
                <a:spcPts val="0"/>
              </a:spcAft>
              <a:buSzPts val="1400"/>
              <a:buChar char="-"/>
            </a:pPr>
            <a:r>
              <a:rPr lang="en"/>
              <a:t>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Layer compositor uses a RasterBufferProvider that produces </a:t>
            </a:r>
            <a:r>
              <a:rPr b="1" lang="en"/>
              <a:t>GL textures</a:t>
            </a:r>
            <a:r>
              <a:rPr lang="en"/>
              <a:t>, such as OneCopyRasterBufferProvider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DrawQuads given to the CompositorFrameSink include references to </a:t>
            </a:r>
            <a:r>
              <a:rPr b="1" lang="en"/>
              <a:t>GL textures</a:t>
            </a:r>
            <a:r>
              <a:rPr lang="en"/>
              <a:t> (as gpu::Mailboxes).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17a920a23a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7a920a23a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 compositor uses SoftwareRenderer to draw to the screen. It again handles things like </a:t>
            </a:r>
            <a:endParaRPr/>
          </a:p>
          <a:p>
            <a:pPr indent="-317500" lvl="0" marL="457200" rtl="0" algn="l">
              <a:spcBef>
                <a:spcPts val="0"/>
              </a:spcBef>
              <a:spcAft>
                <a:spcPts val="0"/>
              </a:spcAft>
              <a:buSzPts val="1400"/>
              <a:buChar char="-"/>
            </a:pPr>
            <a:r>
              <a:rPr lang="en"/>
              <a:t>Drawing solid colors</a:t>
            </a:r>
            <a:endParaRPr/>
          </a:p>
          <a:p>
            <a:pPr indent="-317500" lvl="0" marL="457200" rtl="0" algn="l">
              <a:spcBef>
                <a:spcPts val="0"/>
              </a:spcBef>
              <a:spcAft>
                <a:spcPts val="0"/>
              </a:spcAft>
              <a:buSzPts val="1400"/>
              <a:buChar char="-"/>
            </a:pPr>
            <a:r>
              <a:rPr lang="en"/>
              <a:t>Drawing </a:t>
            </a:r>
            <a:r>
              <a:rPr b="1" lang="en"/>
              <a:t>shared memory bitmaps</a:t>
            </a:r>
            <a:r>
              <a:rPr lang="en"/>
              <a:t> from the Layer compositors</a:t>
            </a:r>
            <a:endParaRPr/>
          </a:p>
          <a:p>
            <a:pPr indent="-317500" lvl="0" marL="457200" rtl="0" algn="l">
              <a:spcBef>
                <a:spcPts val="0"/>
              </a:spcBef>
              <a:spcAft>
                <a:spcPts val="0"/>
              </a:spcAft>
              <a:buSzPts val="1400"/>
              <a:buChar char="-"/>
            </a:pPr>
            <a:r>
              <a:rPr lang="en"/>
              <a:t>Drawing layer borders</a:t>
            </a:r>
            <a:endParaRPr/>
          </a:p>
          <a:p>
            <a:pPr indent="-317500" lvl="0" marL="457200" rtl="0" algn="l">
              <a:spcBef>
                <a:spcPts val="0"/>
              </a:spcBef>
              <a:spcAft>
                <a:spcPts val="0"/>
              </a:spcAft>
              <a:buSzPts val="1400"/>
              <a:buChar char="-"/>
            </a:pPr>
            <a:r>
              <a:rPr lang="en"/>
              <a:t>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Layer compositor uses a RasterBufferProvider that produces </a:t>
            </a:r>
            <a:r>
              <a:rPr b="1" lang="en"/>
              <a:t>bitmaps</a:t>
            </a:r>
            <a:r>
              <a:rPr lang="en"/>
              <a:t>, which is BitmapRasterBufferProvider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DrawQuads given to the CompositorFrameSink include references to shared memory (as cc::SharedBitmapId).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cc::SharedBitmapId is a type alias to gpu::Mailbox so that we can use the same field for both.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g17a920a23a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17a920a23a_0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17a920a2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a920a2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think it’s hard to understand the code as it is now without understanding some of the history.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I’m going to show the evolution of the compositing stack until today, to help explain why it looks how it does.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Round 1 was the initial design of the compositor based on the architecture presented in Apple WebKit.</a:t>
            </a:r>
            <a:endParaRPr/>
          </a:p>
          <a:p>
            <a:pPr indent="0" lvl="0" marL="0" rtl="0" algn="l">
              <a:spcBef>
                <a:spcPts val="0"/>
              </a:spcBef>
              <a:spcAft>
                <a:spcPts val="0"/>
              </a:spcAft>
              <a:buNone/>
            </a:pPr>
            <a:r>
              <a:rPr lang="en"/>
              <a:t>- We had a single implementation of a compositor, largely identical in both the browser and renderer process.</a:t>
            </a:r>
            <a:endParaRPr/>
          </a:p>
          <a:p>
            <a:pPr indent="0" lvl="0" marL="0" rtl="0" algn="l">
              <a:spcBef>
                <a:spcPts val="0"/>
              </a:spcBef>
              <a:spcAft>
                <a:spcPts val="0"/>
              </a:spcAft>
              <a:buNone/>
            </a:pPr>
            <a:r>
              <a:rPr lang="en"/>
              <a:t>- I am going to ignore threaded vs single-thread here as it is interesting but orthogonal to the path we take through the stack to get pixels to the screen.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Round 2 held the widely known name of Ubercompositor. It was a design to improve performance by reducing the amount of memory bandwidth consumed along the critical path.</a:t>
            </a:r>
            <a:endParaRPr/>
          </a:p>
          <a:p>
            <a:pPr indent="0" lvl="0" marL="0" rtl="0" algn="l">
              <a:spcBef>
                <a:spcPts val="0"/>
              </a:spcBef>
              <a:spcAft>
                <a:spcPts val="0"/>
              </a:spcAft>
              <a:buNone/>
            </a:pPr>
            <a:r>
              <a:rPr lang="en"/>
              <a:t>- The renderer and the browser diverged.</a:t>
            </a:r>
            <a:endParaRPr/>
          </a:p>
          <a:p>
            <a:pPr indent="0" lvl="0" marL="0" rtl="0" algn="l">
              <a:spcBef>
                <a:spcPts val="0"/>
              </a:spcBef>
              <a:spcAft>
                <a:spcPts val="0"/>
              </a:spcAft>
              <a:buNone/>
            </a:pPr>
            <a:r>
              <a:rPr lang="en"/>
              <a:t>- The “renderer compositor” and “browser compositor” or “ui compositor” became common names for the two.</a:t>
            </a:r>
            <a:endParaRPr/>
          </a:p>
          <a:p>
            <a:pPr indent="0" lvl="0" marL="0" rtl="0" algn="l">
              <a:spcBef>
                <a:spcPts val="0"/>
              </a:spcBef>
              <a:spcAft>
                <a:spcPts val="0"/>
              </a:spcAft>
              <a:buNone/>
            </a:pPr>
            <a:r>
              <a:rPr lang="en"/>
              <a:t>- I refer to them as “delegating compositor” and “direct compositor” instead.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Round 3 is where we are today. The Surfaces model supercedes the ubercompositor one and extends it to components beyond our traditional notion of compositors.</a:t>
            </a:r>
            <a:endParaRPr/>
          </a:p>
          <a:p>
            <a:pPr indent="0" lvl="0" marL="0" rtl="0" algn="l">
              <a:spcBef>
                <a:spcPts val="0"/>
              </a:spcBef>
              <a:spcAft>
                <a:spcPts val="0"/>
              </a:spcAft>
              <a:buNone/>
            </a:pPr>
            <a:r>
              <a:rPr lang="en"/>
              <a:t>- The “browser compositor” or “ui compositor” is no longer strongly differentiated from the “renderer compositor” so we need new naming.</a:t>
            </a:r>
            <a:endParaRPr/>
          </a:p>
          <a:p>
            <a:pPr indent="0" lvl="0" marL="0" rtl="0" algn="l">
              <a:spcBef>
                <a:spcPts val="0"/>
              </a:spcBef>
              <a:spcAft>
                <a:spcPts val="0"/>
              </a:spcAft>
              <a:buNone/>
            </a:pPr>
            <a:r>
              <a:rPr lang="en"/>
              <a:t>- I’ve begun using “layer compositor” to refer to any stack including cc::LayerTreeHost (which then also includes cc::Layer, which does raster, etc)</a:t>
            </a:r>
            <a:endParaRPr/>
          </a:p>
          <a:p>
            <a:pPr indent="0" lvl="0" marL="0" rtl="0" algn="l">
              <a:spcBef>
                <a:spcPts val="0"/>
              </a:spcBef>
              <a:spcAft>
                <a:spcPts val="0"/>
              </a:spcAft>
              <a:buNone/>
            </a:pPr>
            <a:r>
              <a:rPr lang="en"/>
              <a:t>- A “display compositor” is introduced which is a completely new concept, breaking off from the “direct compositor” in the ubercomp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Pictures incoming.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17a920a23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a920a23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embedders of “the compositor”. ui::Compositor in the browser, and RenderWidget (via RenderWidgetCompositor) in the renderer.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a single browser process, but one ui::Compositor per window (on desktop - ChromeOS is different).</a:t>
            </a:r>
            <a:r>
              <a:rPr lang="en"/>
              <a:t> </a:t>
            </a:r>
            <a:r>
              <a:rPr lang="en"/>
              <a:t>There can be many renderer processes and/or RenderWidgets per ui::Compositor though normally only 1 is visible at a time (the active tab).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Both processes look identical inside the compositor embedder. We have a cc::LayerTreeHost, and cc::Layers, which is the interface to a “compositor” that will draw everything you give it into a single texture (or bitmap for software compositing).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OutputSurface provides an abstraction for platform-specific things while drawing into the GL framebuffer (aka to the screen)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renderer the framebuffer is not actually the screen, it’s faked out inside the GPU process behind the GL context.</a:t>
            </a:r>
            <a:r>
              <a:rPr lang="en"/>
              <a:t> </a:t>
            </a:r>
            <a:r>
              <a:rPr lang="en"/>
              <a:t>It looks like the screen but is actually a texture.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texture is sent with IPC to the browser and inserted into the ui::Compositor’s scene.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17a920a23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7a920a23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processes diverge. The renderer’s compositor no longer draws to a fake backbuffer. It sends an IPC of all the things it </a:t>
            </a:r>
            <a:r>
              <a:rPr b="1" lang="en"/>
              <a:t>would</a:t>
            </a:r>
            <a:r>
              <a:rPr lang="en"/>
              <a:t> draw to the browser instead, delegating its GL drawing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CompositorFrame is wire-friendly format of high level things we want drawn. Consists of lists of RenderPasses and DrawQuads.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OutputSurface takes two roles:</a:t>
            </a:r>
            <a:endParaRPr/>
          </a:p>
          <a:p>
            <a:pPr indent="0" lvl="0" marL="0" rtl="0" algn="l">
              <a:spcBef>
                <a:spcPts val="0"/>
              </a:spcBef>
              <a:spcAft>
                <a:spcPts val="0"/>
              </a:spcAft>
              <a:buNone/>
            </a:pPr>
            <a:r>
              <a:rPr lang="en"/>
              <a:t>1. It continues to provide platform-specific behaviour for drawing to the screen.</a:t>
            </a:r>
            <a:endParaRPr/>
          </a:p>
          <a:p>
            <a:pPr indent="0" lvl="0" marL="0" rtl="0" algn="l">
              <a:spcBef>
                <a:spcPts val="0"/>
              </a:spcBef>
              <a:spcAft>
                <a:spcPts val="0"/>
              </a:spcAft>
              <a:buNone/>
            </a:pPr>
            <a:r>
              <a:rPr lang="en"/>
              <a:t>2. Now also provides implementation to send IPC of RenderPass+DrawQuads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API of OutputSurface is still meant for drawing to a GL framebuffer which just doesn’t describe its job in the renderer process anymore. So confusion ensues.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17a920a23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7a920a23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moving the pictures around here. Get ready...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17a920a23a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a920a23a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Surfaces</a:t>
            </a:r>
            <a:r>
              <a:rPr lang="en"/>
              <a:t> is the name used to describe the system in which each “compositor” instance is a peer and submit to a single place that does the GL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commonality between these compositors now is that they all use a cc::LayerTreeHost, cc::Layers, they do raster. We will call them </a:t>
            </a:r>
            <a:r>
              <a:rPr b="1" lang="en"/>
              <a:t>Layer compositors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the </a:t>
            </a:r>
            <a:r>
              <a:rPr b="1" lang="en"/>
              <a:t>Layer compositor</a:t>
            </a:r>
            <a:r>
              <a:rPr lang="en"/>
              <a:t> in the browser and renderer process have become symmetrical again. Neither actually draws to a GL framebuffer anymore. Each submits CompositorFrames of things it</a:t>
            </a:r>
            <a:r>
              <a:rPr b="1" lang="en"/>
              <a:t> </a:t>
            </a:r>
            <a:r>
              <a:rPr lang="en"/>
              <a:t>would like drawn.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17a920a23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7a920a23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surfaces model introduces a separate component called the </a:t>
            </a:r>
            <a:r>
              <a:rPr b="1" lang="en"/>
              <a:t>Display compositor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SurfaceFactory is owned by each entity receiving CompositorFrames from a </a:t>
            </a:r>
            <a:r>
              <a:rPr b="1" lang="en"/>
              <a:t>Layer compositor</a:t>
            </a:r>
            <a:r>
              <a:rPr lang="en"/>
              <a:t>. For reference these are a </a:t>
            </a:r>
            <a:r>
              <a:rPr b="1" lang="en"/>
              <a:t>DelegatedFrameHost </a:t>
            </a:r>
            <a:r>
              <a:rPr lang="en"/>
              <a:t>for each renderer, the implementation of ui::Compositor’s OutputSurface for the browser</a:t>
            </a:r>
            <a:r>
              <a:rPr lang="en"/>
              <a:t>, other things for OOPIF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SurfaceFactory is the entry point to the Display compositor and interacts with other internal components to get the CompositorFrames into the Display.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now one Display for each physical output. On desktop that is 1 per window, on ChromeOS 1 per monitor. It aggregates all CompositorFrames together and draws them to the GL framebuffer via the OutputSurface.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look at the OutputSurface now. All Layer compositors are using it to send CompositorFrames. And the Display is using it for GL drawing. We can finally split the API.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17a920a23a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7a920a23a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CompositorFrameSink</a:t>
            </a:r>
            <a:r>
              <a:rPr lang="en"/>
              <a:t> is introduced as the API for submitting CompositorFrames to that will be routed to a Display compositor.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OutputSurface</a:t>
            </a:r>
            <a:r>
              <a:rPr lang="en"/>
              <a:t> is once again only used for platform-specific behaviour while </a:t>
            </a:r>
            <a:r>
              <a:rPr lang="en"/>
              <a:t>d</a:t>
            </a:r>
            <a:r>
              <a:rPr lang="en"/>
              <a:t>rawing to a GL framebuffer.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17a920a23a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7a920a23a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OutputSurface API looks a lot like before, but its methods and types are all specific to managing the platform’s backbuffer, swapping it to the screen, dealing with overlays etc. All things related to putting stuff on the physical screen.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client of course has names related to “SwapBuffers” which is the ack of presentation to the user.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0" Type="http://schemas.openxmlformats.org/officeDocument/2006/relationships/hyperlink" Target="https://cs.chromium.org/chromium/src/base/callback_forward.h?l=33&amp;ct=xref_jump_to_def&amp;cl=GROK&amp;gsn=Closure" TargetMode="External"/><Relationship Id="rId22" Type="http://schemas.openxmlformats.org/officeDocument/2006/relationships/hyperlink" Target="https://cs.chromium.org/chromium/src/cc/output/compositor_frame_sink_client.h?l=40&amp;gs=cpp%253Acc%253A%253Aclass-CompositorFrameSinkClient%253A%253ASetTreeActivationCallback(const%2Bbase%253A%253ACallback%253Cvoid%2B(void)%252C%2Bbase%253A%253Ainternal%253A%253ACopyMode%253A%253ACopyable%252C%2Bbase%253A%253Ainternal%253A%253ARepeatMode%253A%253ARepeating%253E%2B%2526)%253A%253Aparam-callback%2540chromium%252F..%252F..%252Fcc%252Foutput%252Fcompositor_frame_sink_client.h%253A1524%257Cdecl&amp;gsn=callback&amp;ct=xref_usages" TargetMode="External"/><Relationship Id="rId21" Type="http://schemas.openxmlformats.org/officeDocument/2006/relationships/hyperlink" Target="https://cs.chromium.org/chromium/src/out/Debug/GENERATED/figments/cpp/LValueRefTo/Const/start-with-ba/base/Closure.cc?l=3&amp;ct=xref_jump_to_def&amp;cl=GROK&amp;gsn=%26" TargetMode="External"/><Relationship Id="rId23" Type="http://schemas.openxmlformats.org/officeDocument/2006/relationships/hyperlink" Target="https://cs.chromium.org/chromium/src/cc/output/compositor_frame_sink_client.h?l=40&amp;gs=cpp%253Acc%253A%253Aclass-CompositorFrameSinkClient%253A%253ASetTreeActivationCallback(const%2Bbase%253A%253ACallback%253Cvoid%2B(void)%252C%2Bbase%253A%253Ainternal%253A%253ACopyMode%253A%253ACopyable%252C%2Bbase%253A%253Ainternal%253A%253ARepeatMode%253A%253ARepeating%253E%2B%2526)%253A%253Aparam-callback%2540chromium%252F..%252F..%252Fcc%252Foutput%252Fcompositor_frame_sink_client.h%253A1524%257Cdecl&amp;gsn=callback&amp;ct=xref_usages"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s.chromium.org/chromium/src/cc/base/cc_export.h?l=21&amp;ct=xref_jump_to_def&amp;cl=GROK&amp;gsn=CC_EXPORT" TargetMode="External"/><Relationship Id="rId4" Type="http://schemas.openxmlformats.org/officeDocument/2006/relationships/hyperlink" Target="https://cs.chromium.org/chromium/src/cc/output/output_surface.h?l=47&amp;gs=cpp%253Acc%253A%253Aclass-OutputSurface%2540chromium%252F..%252F..%252Fcc%252Foutput%252Foutput_surface.h%257Cdef&amp;gsn=OutputSurface&amp;ct=xref_usages" TargetMode="External"/><Relationship Id="rId9" Type="http://schemas.openxmlformats.org/officeDocument/2006/relationships/hyperlink" Target="https://cs.chromium.org/chromium/src/cc/output/compositor_frame_sink.h?l=110&amp;gs=cpp%253Acc%253A%253Aclass-CompositorFrameSink%253A%253ASubmitCompositorFrame(cc%253A%253ACompositorFrame)%253A%253Aparam-frame%2540chromium%252F..%252F..%252Fcc%252Foutput%252Fcompositor_frame_sink.h%253A4037%257Cdecl&amp;gsn=frame&amp;ct=xref_usages" TargetMode="External"/><Relationship Id="rId5" Type="http://schemas.openxmlformats.org/officeDocument/2006/relationships/hyperlink" Target="https://cs.chromium.org/chromium/src/cc/output/compositor_frame_sink.h?l=110&amp;gs=cpp%253Acc%253A%253Aclass-CompositorFrameSink%253A%253ASubmitCompositorFrame(cc%253A%253ACompositorFrame)%2540chromium%252F..%252F..%252Fcc%252Foutput%252Fcompositor_frame_sink.h%257Cdecl&amp;gsn=SubmitCompositorFrame&amp;ct=xref_usages" TargetMode="External"/><Relationship Id="rId6" Type="http://schemas.openxmlformats.org/officeDocument/2006/relationships/hyperlink" Target="https://cs.chromium.org/chromium/src/cc/output/compositor_frame_sink.h?l=110&amp;gs=cpp%253Acc%253A%253Aclass-CompositorFrameSink%253A%253ASubmitCompositorFrame(cc%253A%253ACompositorFrame)%2540chromium%252F..%252F..%252Fcc%252Foutput%252Fcompositor_frame_sink.h%257Cdecl&amp;gsn=SubmitCompositorFrame&amp;ct=xref_usages" TargetMode="External"/><Relationship Id="rId7" Type="http://schemas.openxmlformats.org/officeDocument/2006/relationships/hyperlink" Target="https://cs.chromium.org/chromium/src/cc/output/compositor_frame.h?l=24&amp;ct=xref_jump_to_def&amp;cl=GROK&amp;gsn=CompositorFrame" TargetMode="External"/><Relationship Id="rId8" Type="http://schemas.openxmlformats.org/officeDocument/2006/relationships/hyperlink" Target="https://cs.chromium.org/chromium/src/cc/output/compositor_frame_sink.h?l=110&amp;gs=cpp%253Acc%253A%253Aclass-CompositorFrameSink%253A%253ASubmitCompositorFrame(cc%253A%253ACompositorFrame)%253A%253Aparam-frame%2540chromium%252F..%252F..%252Fcc%252Foutput%252Fcompositor_frame_sink.h%253A4037%257Cdecl&amp;gsn=frame&amp;ct=xref_usages" TargetMode="External"/><Relationship Id="rId11" Type="http://schemas.openxmlformats.org/officeDocument/2006/relationships/hyperlink" Target="https://cs.chromium.org/chromium/src/cc/output/output_surface_client.h?l=26&amp;gs=cpp%253Acc%253A%253Aclass-OutputSurfaceClient%2540chromium%252F..%252F..%252Fcc%252Foutput%252Foutput_surface_client.h%257Cdef&amp;gsn=OutputSurfaceClient&amp;ct=xref_usages" TargetMode="External"/><Relationship Id="rId10" Type="http://schemas.openxmlformats.org/officeDocument/2006/relationships/hyperlink" Target="https://cs.chromium.org/chromium/src/cc/base/cc_export.h?l=21&amp;ct=xref_jump_to_def&amp;cl=GROK&amp;gsn=CC_EXPORT" TargetMode="External"/><Relationship Id="rId13" Type="http://schemas.openxmlformats.org/officeDocument/2006/relationships/hyperlink" Target="https://cs.chromium.org/chromium/src/cc/output/output_surface_client.h?l=67&amp;gs=cpp%253Acc%253A%253Aclass-OutputSurfaceClient%253A%253ADidSwapBuffersComplete()%2540chromium%252F..%252F..%252Fcc%252Foutput%252Foutput_surface_client.h%257Cdecl&amp;gsn=DidSwapBuffersComplete&amp;ct=xref_usages" TargetMode="External"/><Relationship Id="rId12" Type="http://schemas.openxmlformats.org/officeDocument/2006/relationships/hyperlink" Target="https://cs.chromium.org/chromium/src/cc/output/output_surface_client.h?l=67&amp;gs=cpp%253Acc%253A%253Aclass-OutputSurfaceClient%253A%253ADidSwapBuffersComplete()%2540chromium%252F..%252F..%252Fcc%252Foutput%252Foutput_surface_client.h%257Cdecl&amp;gsn=DidSwapBuffersComplete&amp;ct=xref_usages" TargetMode="External"/><Relationship Id="rId15" Type="http://schemas.openxmlformats.org/officeDocument/2006/relationships/hyperlink" Target="https://cs.chromium.org/chromium/src/cc/output/output_surface_client.h?l=71&amp;gs=cpp%253Acc%253A%253Aclass-OutputSurfaceClient%253A%253ADidLoseOutputSurface()%2540chromium%252F..%252F..%252Fcc%252Foutput%252Foutput_surface_client.h%257Cdecl&amp;gsn=DidLoseOutputSurface&amp;ct=xref_usages" TargetMode="External"/><Relationship Id="rId14" Type="http://schemas.openxmlformats.org/officeDocument/2006/relationships/hyperlink" Target="https://cs.chromium.org/chromium/src/cc/output/output_surface_client.h?l=71&amp;gs=cpp%253Acc%253A%253Aclass-OutputSurfaceClient%253A%253ADidLoseOutputSurface()%2540chromium%252F..%252F..%252Fcc%252Foutput%252Foutput_surface_client.h%257Cdecl&amp;gsn=DidLoseOutputSurface&amp;ct=xref_usages" TargetMode="External"/><Relationship Id="rId17" Type="http://schemas.openxmlformats.org/officeDocument/2006/relationships/hyperlink" Target="https://cs.chromium.org/chromium/src/cc/output/compositor_frame_sink_client.h?l=40&amp;gs=cpp%253Acc%253A%253Aclass-CompositorFrameSinkClient%253A%253ASetTreeActivationCallback(const%2Bbase%253A%253ACallback%253Cvoid%2B(void)%252C%2Bbase%253A%253Ainternal%253A%253ACopyMode%253A%253ACopyable%252C%2Bbase%253A%253Ainternal%253A%253ARepeatMode%253A%253ARepeating%253E%2B%2526)%2540chromium%252F..%252F..%252Fcc%252Foutput%252Fcompositor_frame_sink_client.h%257Cdecl&amp;gsn=SetTreeActivationCallback&amp;ct=xref_usages" TargetMode="External"/><Relationship Id="rId16" Type="http://schemas.openxmlformats.org/officeDocument/2006/relationships/hyperlink" Target="https://cs.chromium.org/chromium/src/cc/output/compositor_frame_sink_client.h?l=40&amp;gs=cpp%253Acc%253A%253Aclass-CompositorFrameSinkClient%253A%253ASetTreeActivationCallback(const%2Bbase%253A%253ACallback%253Cvoid%2B(void)%252C%2Bbase%253A%253Ainternal%253A%253ACopyMode%253A%253ACopyable%252C%2Bbase%253A%253Ainternal%253A%253ARepeatMode%253A%253ARepeating%253E%2B%2526)%2540chromium%252F..%252F..%252Fcc%252Foutput%252Fcompositor_frame_sink_client.h%257Cdecl&amp;gsn=SetTreeActivationCallback&amp;ct=xref_usages" TargetMode="External"/><Relationship Id="rId19" Type="http://schemas.openxmlformats.org/officeDocument/2006/relationships/hyperlink" Target="https://cs.chromium.org/chromium/src/base/cancelable_callback.h?l=58&amp;ct=xref_jump_to_def&amp;cl=GROK&amp;gsn=base" TargetMode="External"/><Relationship Id="rId18" Type="http://schemas.openxmlformats.org/officeDocument/2006/relationships/hyperlink" Target="https://cs.chromium.org/chromium/src/base/cancelable_callback.h?l=58&amp;ct=xref_jump_to_def&amp;cl=GROK&amp;gsn=bas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40" Type="http://schemas.openxmlformats.org/officeDocument/2006/relationships/hyperlink" Target="https://cs.chromium.org/chromium/src/cc/output/output_surface_client.h?l=67&amp;gs=cpp%253Acc%253A%253Aclass-OutputSurfaceClient%253A%253ADidSwapBuffersComplete()%2540chromium%252F..%252F..%252Fcc%252Foutput%252Foutput_surface_client.h%257Cdecl&amp;gsn=DidSwapBuffersComplete&amp;ct=xref_usages" TargetMode="External"/><Relationship Id="rId20" Type="http://schemas.openxmlformats.org/officeDocument/2006/relationships/hyperlink" Target="https://cs.chromium.org/chromium/src/cc/output/output_surface.h?l=109&amp;gs=cpp%253Acc%253A%253Aclass-OutputSurface%253A%253AReshape(const%2Bgfx%253A%253ASize%2B%2526%252C%2Bfloat%252C%2Bconst%2Bgfx%253A%253AColorSpace%2B%2526%252C%2Bbool)%253A%253Aparam-size%2540chromium%252F..%252F..%252Fcc%252Foutput%252Foutput_surface.h%253A3897%257Cdecl&amp;gsn=size&amp;ct=xref_usages" TargetMode="External"/><Relationship Id="rId42" Type="http://schemas.openxmlformats.org/officeDocument/2006/relationships/hyperlink" Target="https://cs.chromium.org/chromium/src/cc/output/output_surface_client.h?l=71&amp;gs=cpp%253Acc%253A%253Aclass-OutputSurfaceClient%253A%253ADidLoseOutputSurface()%2540chromium%252F..%252F..%252Fcc%252Foutput%252Foutput_surface_client.h%257Cdecl&amp;gsn=DidLoseOutputSurface&amp;ct=xref_usages" TargetMode="External"/><Relationship Id="rId41" Type="http://schemas.openxmlformats.org/officeDocument/2006/relationships/hyperlink" Target="https://cs.chromium.org/chromium/src/cc/output/output_surface_client.h?l=67&amp;gs=cpp%253Acc%253A%253Aclass-OutputSurfaceClient%253A%253ADidSwapBuffersComplete()%2540chromium%252F..%252F..%252Fcc%252Foutput%252Foutput_surface_client.h%257Cdecl&amp;gsn=DidSwapBuffersComplete&amp;ct=xref_usages" TargetMode="External"/><Relationship Id="rId22" Type="http://schemas.openxmlformats.org/officeDocument/2006/relationships/hyperlink" Target="https://cs.chromium.org/chromium/src/cc/output/output_surface.h?l=110&amp;gs=cpp%253Acc%253A%253Aclass-OutputSurface%253A%253AReshape(const%2Bgfx%253A%253ASize%2B%2526%252C%2Bfloat%252C%2Bconst%2Bgfx%253A%253AColorSpace%2B%2526%252C%2Bbool)%253A%253Aparam-device_scale_factor%2540chromium%252F..%252F..%252Fcc%252Foutput%252Foutput_surface.h%253A3932%257Cdecl&amp;gsn=device_scale_factor&amp;ct=xref_usages" TargetMode="External"/><Relationship Id="rId21" Type="http://schemas.openxmlformats.org/officeDocument/2006/relationships/hyperlink" Target="https://cs.chromium.org/chromium/src/cc/output/output_surface.h?l=110&amp;gs=cpp%253Acc%253A%253Aclass-OutputSurface%253A%253AReshape(const%2Bgfx%253A%253ASize%2B%2526%252C%2Bfloat%252C%2Bconst%2Bgfx%253A%253AColorSpace%2B%2526%252C%2Bbool)%253A%253Aparam-device_scale_factor%2540chromium%252F..%252F..%252Fcc%252Foutput%252Foutput_surface.h%253A3932%257Cdecl&amp;gsn=device_scale_factor&amp;ct=xref_usages" TargetMode="External"/><Relationship Id="rId43" Type="http://schemas.openxmlformats.org/officeDocument/2006/relationships/hyperlink" Target="https://cs.chromium.org/chromium/src/cc/output/output_surface_client.h?l=71&amp;gs=cpp%253Acc%253A%253Aclass-OutputSurfaceClient%253A%253ADidLoseOutputSurface()%2540chromium%252F..%252F..%252Fcc%252Foutput%252Foutput_surface_client.h%257Cdecl&amp;gsn=DidLoseOutputSurface&amp;ct=xref_usages" TargetMode="External"/><Relationship Id="rId24" Type="http://schemas.openxmlformats.org/officeDocument/2006/relationships/hyperlink" Target="https://cs.chromium.org/chromium/src/cc/output/output_surface.h?l=27&amp;ct=xref_jump_to_def&amp;cl=GROK&amp;gsn=gfx" TargetMode="External"/><Relationship Id="rId23" Type="http://schemas.openxmlformats.org/officeDocument/2006/relationships/hyperlink" Target="https://cs.chromium.org/chromium/src/cc/output/output_surface.h?l=27&amp;ct=xref_jump_to_def&amp;cl=GROK&amp;gsn=gfx" TargetMode="External"/><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s.chromium.org/chromium/src/cc/base/cc_export.h?l=21&amp;ct=xref_jump_to_def&amp;cl=GROK&amp;gsn=CC_EXPORT" TargetMode="External"/><Relationship Id="rId4" Type="http://schemas.openxmlformats.org/officeDocument/2006/relationships/hyperlink" Target="https://cs.chromium.org/chromium/src/cc/output/output_surface.h?l=47&amp;gs=cpp%253Acc%253A%253Aclass-OutputSurface%2540chromium%252F..%252F..%252Fcc%252Foutput%252Foutput_surface.h%257Cdef&amp;gsn=OutputSurface&amp;ct=xref_usages" TargetMode="External"/><Relationship Id="rId9" Type="http://schemas.openxmlformats.org/officeDocument/2006/relationships/hyperlink" Target="https://cs.chromium.org/chromium/usr/lib/clang/google3-trunk/include/stdbool.h?l=31&amp;ct=xref_jump_to_def&amp;cl=GROK&amp;gsn=bool" TargetMode="External"/><Relationship Id="rId26" Type="http://schemas.openxmlformats.org/officeDocument/2006/relationships/hyperlink" Target="https://cs.chromium.org/chromium/src/out/Debug/GENERATED/figments/cpp/LValueRefTo/Const/start-with-gf/gfx/class-ColorSpace.cc?l=3&amp;ct=xref_jump_to_def&amp;cl=GROK&amp;gsn=%26" TargetMode="External"/><Relationship Id="rId25" Type="http://schemas.openxmlformats.org/officeDocument/2006/relationships/hyperlink" Target="https://cs.chromium.org/chromium/src/ui/gfx/color_space.h?l=32&amp;ct=xref_jump_to_def&amp;cl=GROK&amp;gsn=ColorSpace" TargetMode="External"/><Relationship Id="rId28" Type="http://schemas.openxmlformats.org/officeDocument/2006/relationships/hyperlink" Target="https://cs.chromium.org/chromium/src/cc/output/output_surface.h?l=111&amp;gs=cpp%253Acc%253A%253Aclass-OutputSurface%253A%253AReshape(const%2Bgfx%253A%253ASize%2B%2526%252C%2Bfloat%252C%2Bconst%2Bgfx%253A%253AColorSpace%2B%2526%252C%2Bbool)%253A%253Aparam-color_space%2540chromium%252F..%252F..%252Fcc%252Foutput%252Foutput_surface.h%253A3999%257Cdecl&amp;gsn=color_space&amp;ct=xref_usages" TargetMode="External"/><Relationship Id="rId27" Type="http://schemas.openxmlformats.org/officeDocument/2006/relationships/hyperlink" Target="https://cs.chromium.org/chromium/src/cc/output/output_surface.h?l=111&amp;gs=cpp%253Acc%253A%253Aclass-OutputSurface%253A%253AReshape(const%2Bgfx%253A%253ASize%2B%2526%252C%2Bfloat%252C%2Bconst%2Bgfx%253A%253AColorSpace%2B%2526%252C%2Bbool)%253A%253Aparam-color_space%2540chromium%252F..%252F..%252Fcc%252Foutput%252Foutput_surface.h%253A3999%257Cdecl&amp;gsn=color_space&amp;ct=xref_usages" TargetMode="External"/><Relationship Id="rId5" Type="http://schemas.openxmlformats.org/officeDocument/2006/relationships/hyperlink" Target="https://cs.chromium.org/chromium/src/cc/output/output_surface.h?l=90&amp;gs=cpp%253Acc%253A%253Aclass-OutputSurface%253A%253AEnsureBackbuffer()%2540chromium%252F..%252F..%252Fcc%252Foutput%252Foutput_surface.h%257Cdecl&amp;gsn=EnsureBackbuffer&amp;ct=xref_usages" TargetMode="External"/><Relationship Id="rId6" Type="http://schemas.openxmlformats.org/officeDocument/2006/relationships/hyperlink" Target="https://cs.chromium.org/chromium/src/cc/output/output_surface.h?l=90&amp;gs=cpp%253Acc%253A%253Aclass-OutputSurface%253A%253AEnsureBackbuffer()%2540chromium%252F..%252F..%252Fcc%252Foutput%252Foutput_surface.h%257Cdecl&amp;gsn=EnsureBackbuffer&amp;ct=xref_usages" TargetMode="External"/><Relationship Id="rId29" Type="http://schemas.openxmlformats.org/officeDocument/2006/relationships/hyperlink" Target="https://cs.chromium.org/chromium/usr/lib/clang/google3-trunk/include/stdbool.h?l=31&amp;ct=xref_jump_to_def&amp;cl=GROK&amp;gsn=bool" TargetMode="External"/><Relationship Id="rId7" Type="http://schemas.openxmlformats.org/officeDocument/2006/relationships/hyperlink" Target="https://cs.chromium.org/chromium/src/cc/output/output_surface.h?l=91&amp;gs=cpp%253Acc%253A%253Aclass-OutputSurface%253A%253ADiscardBackbuffer()%2540chromium%252F..%252F..%252Fcc%252Foutput%252Foutput_surface.h%257Cdecl&amp;gsn=DiscardBackbuffer&amp;ct=xref_usages" TargetMode="External"/><Relationship Id="rId8" Type="http://schemas.openxmlformats.org/officeDocument/2006/relationships/hyperlink" Target="https://cs.chromium.org/chromium/src/cc/output/output_surface.h?l=91&amp;gs=cpp%253Acc%253A%253Aclass-OutputSurface%253A%253ADiscardBackbuffer()%2540chromium%252F..%252F..%252Fcc%252Foutput%252Foutput_surface.h%257Cdecl&amp;gsn=DiscardBackbuffer&amp;ct=xref_usages" TargetMode="External"/><Relationship Id="rId31" Type="http://schemas.openxmlformats.org/officeDocument/2006/relationships/hyperlink" Target="https://cs.chromium.org/chromium/src/cc/output/output_surface.h?l=112&amp;gs=cpp%253Acc%253A%253Aclass-OutputSurface%253A%253AReshape(const%2Bgfx%253A%253ASize%2B%2526%252C%2Bfloat%252C%2Bconst%2Bgfx%253A%253AColorSpace%2B%2526%252C%2Bbool)%253A%253Aparam-has_alpha%2540chromium%252F..%252F..%252Fcc%252Foutput%252Foutput_surface.h%253A4040%257Cdecl&amp;gsn=has_alpha&amp;ct=xref_usages" TargetMode="External"/><Relationship Id="rId30" Type="http://schemas.openxmlformats.org/officeDocument/2006/relationships/hyperlink" Target="https://cs.chromium.org/chromium/usr/lib/clang/google3-trunk/include/stdbool.h?l=31&amp;ct=xref_jump_to_def&amp;cl=GROK&amp;gsn=bool" TargetMode="External"/><Relationship Id="rId11" Type="http://schemas.openxmlformats.org/officeDocument/2006/relationships/hyperlink" Target="https://cs.chromium.org/chromium/src/cc/output/output_surface.h?l=101&amp;gs=cpp%253Acc%253A%253Aclass-OutputSurface%253A%253AIsDisplayedAsOverlayPlane()-const%2540chromium%252F..%252F..%252Fcc%252Foutput%252Foutput_surface.h%257Cdecl&amp;gsn=IsDisplayedAsOverlayPlane&amp;ct=xref_usages" TargetMode="External"/><Relationship Id="rId33" Type="http://schemas.openxmlformats.org/officeDocument/2006/relationships/hyperlink" Target="https://cs.chromium.org/chromium/src/cc/output/output_surface.h?l=125&amp;gs=cpp%253Acc%253A%253Aclass-OutputSurface%253A%253ASwapBuffers(cc%253A%253AOutputSurfaceFrame)%2540chromium%252F..%252F..%252Fcc%252Foutput%252Foutput_surface.h%257Cdecl&amp;gsn=SwapBuffers&amp;ct=xref_usages" TargetMode="External"/><Relationship Id="rId10" Type="http://schemas.openxmlformats.org/officeDocument/2006/relationships/hyperlink" Target="https://cs.chromium.org/chromium/usr/lib/clang/google3-trunk/include/stdbool.h?l=31&amp;ct=xref_jump_to_def&amp;cl=GROK&amp;gsn=bool" TargetMode="External"/><Relationship Id="rId32" Type="http://schemas.openxmlformats.org/officeDocument/2006/relationships/hyperlink" Target="https://cs.chromium.org/chromium/src/cc/output/output_surface.h?l=112&amp;gs=cpp%253Acc%253A%253Aclass-OutputSurface%253A%253AReshape(const%2Bgfx%253A%253ASize%2B%2526%252C%2Bfloat%252C%2Bconst%2Bgfx%253A%253AColorSpace%2B%2526%252C%2Bbool)%253A%253Aparam-has_alpha%2540chromium%252F..%252F..%252Fcc%252Foutput%252Foutput_surface.h%253A4040%257Cdecl&amp;gsn=has_alpha&amp;ct=xref_usages" TargetMode="External"/><Relationship Id="rId13" Type="http://schemas.openxmlformats.org/officeDocument/2006/relationships/hyperlink" Target="https://cs.chromium.org/chromium/src/cc/output/output_surface.h?l=109&amp;gs=cpp%253Acc%253A%253Aclass-OutputSurface%253A%253AReshape(const%2Bgfx%253A%253ASize%2B%2526%252C%2Bfloat%252C%2Bconst%2Bgfx%253A%253AColorSpace%2B%2526%252C%2Bbool)%2540chromium%252F..%252F..%252Fcc%252Foutput%252Foutput_surface.h%257Cdecl&amp;gsn=Reshape&amp;ct=xref_usages" TargetMode="External"/><Relationship Id="rId35" Type="http://schemas.openxmlformats.org/officeDocument/2006/relationships/hyperlink" Target="https://cs.chromium.org/chromium/src/cc/output/output_surface_frame.h?l=20&amp;ct=xref_jump_to_def&amp;cl=GROK&amp;gsn=OutputSurfaceFrame" TargetMode="External"/><Relationship Id="rId12" Type="http://schemas.openxmlformats.org/officeDocument/2006/relationships/hyperlink" Target="https://cs.chromium.org/chromium/src/cc/output/output_surface.h?l=101&amp;gs=cpp%253Acc%253A%253Aclass-OutputSurface%253A%253AIsDisplayedAsOverlayPlane()-const%2540chromium%252F..%252F..%252Fcc%252Foutput%252Foutput_surface.h%257Cdecl&amp;gsn=IsDisplayedAsOverlayPlane&amp;ct=xref_usages" TargetMode="External"/><Relationship Id="rId34" Type="http://schemas.openxmlformats.org/officeDocument/2006/relationships/hyperlink" Target="https://cs.chromium.org/chromium/src/cc/output/output_surface.h?l=125&amp;gs=cpp%253Acc%253A%253Aclass-OutputSurface%253A%253ASwapBuffers(cc%253A%253AOutputSurfaceFrame)%2540chromium%252F..%252F..%252Fcc%252Foutput%252Foutput_surface.h%257Cdecl&amp;gsn=SwapBuffers&amp;ct=xref_usages" TargetMode="External"/><Relationship Id="rId15" Type="http://schemas.openxmlformats.org/officeDocument/2006/relationships/hyperlink" Target="https://cs.chromium.org/chromium/src/cc/output/output_surface.h?l=27&amp;ct=xref_jump_to_def&amp;cl=GROK&amp;gsn=gfx" TargetMode="External"/><Relationship Id="rId37" Type="http://schemas.openxmlformats.org/officeDocument/2006/relationships/hyperlink" Target="https://cs.chromium.org/chromium/src/cc/output/output_surface.h?l=125&amp;gs=cpp%253Acc%253A%253Aclass-OutputSurface%253A%253ASwapBuffers(cc%253A%253AOutputSurfaceFrame)%253A%253Aparam-frame%2540chromium%252F..%252F..%252Fcc%252Foutput%252Foutput_surface.h%253A4678%257Cdecl&amp;gsn=frame&amp;ct=xref_usages" TargetMode="External"/><Relationship Id="rId14" Type="http://schemas.openxmlformats.org/officeDocument/2006/relationships/hyperlink" Target="https://cs.chromium.org/chromium/src/cc/output/output_surface.h?l=109&amp;gs=cpp%253Acc%253A%253Aclass-OutputSurface%253A%253AReshape(const%2Bgfx%253A%253ASize%2B%2526%252C%2Bfloat%252C%2Bconst%2Bgfx%253A%253AColorSpace%2B%2526%252C%2Bbool)%2540chromium%252F..%252F..%252Fcc%252Foutput%252Foutput_surface.h%257Cdecl&amp;gsn=Reshape&amp;ct=xref_usages" TargetMode="External"/><Relationship Id="rId36" Type="http://schemas.openxmlformats.org/officeDocument/2006/relationships/hyperlink" Target="https://cs.chromium.org/chromium/src/cc/output/output_surface.h?l=125&amp;gs=cpp%253Acc%253A%253Aclass-OutputSurface%253A%253ASwapBuffers(cc%253A%253AOutputSurfaceFrame)%253A%253Aparam-frame%2540chromium%252F..%252F..%252Fcc%252Foutput%252Foutput_surface.h%253A4678%257Cdecl&amp;gsn=frame&amp;ct=xref_usages" TargetMode="External"/><Relationship Id="rId17" Type="http://schemas.openxmlformats.org/officeDocument/2006/relationships/hyperlink" Target="https://cs.chromium.org/chromium/src/ui/gfx/geometry/size.h?l=25&amp;ct=xref_jump_to_def&amp;cl=GROK&amp;gsn=Size" TargetMode="External"/><Relationship Id="rId39" Type="http://schemas.openxmlformats.org/officeDocument/2006/relationships/hyperlink" Target="https://cs.chromium.org/chromium/src/cc/output/output_surface_client.h?l=26&amp;gs=cpp%253Acc%253A%253Aclass-OutputSurfaceClient%2540chromium%252F..%252F..%252Fcc%252Foutput%252Foutput_surface_client.h%257Cdef&amp;gsn=OutputSurfaceClient&amp;ct=xref_usages" TargetMode="External"/><Relationship Id="rId16" Type="http://schemas.openxmlformats.org/officeDocument/2006/relationships/hyperlink" Target="https://cs.chromium.org/chromium/src/cc/output/output_surface.h?l=27&amp;ct=xref_jump_to_def&amp;cl=GROK&amp;gsn=gfx" TargetMode="External"/><Relationship Id="rId38" Type="http://schemas.openxmlformats.org/officeDocument/2006/relationships/hyperlink" Target="https://cs.chromium.org/chromium/src/cc/base/cc_export.h?l=21&amp;ct=xref_jump_to_def&amp;cl=GROK&amp;gsn=CC_EXPORT" TargetMode="External"/><Relationship Id="rId19" Type="http://schemas.openxmlformats.org/officeDocument/2006/relationships/hyperlink" Target="https://cs.chromium.org/chromium/src/cc/output/output_surface.h?l=109&amp;gs=cpp%253Acc%253A%253Aclass-OutputSurface%253A%253AReshape(const%2Bgfx%253A%253ASize%2B%2526%252C%2Bfloat%252C%2Bconst%2Bgfx%253A%253AColorSpace%2B%2526%252C%2Bbool)%253A%253Aparam-size%2540chromium%252F..%252F..%252Fcc%252Foutput%252Foutput_surface.h%253A3897%257Cdecl&amp;gsn=size&amp;ct=xref_usages" TargetMode="External"/><Relationship Id="rId18" Type="http://schemas.openxmlformats.org/officeDocument/2006/relationships/hyperlink" Target="https://cs.chromium.org/chromium/src/out/Debug/GENERATED/figments/cpp/LValueRefTo/Const/start-with-gf/gfx/class-Size.cc?l=3&amp;ct=xref_jump_to_def&amp;cl=GROK&amp;gsn=%2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 CompositorFrameSink</a:t>
            </a:r>
            <a:endParaRPr/>
          </a:p>
          <a:p>
            <a:pPr indent="0" lvl="0" marL="0" rtl="0" algn="ctr">
              <a:spcBef>
                <a:spcPts val="0"/>
              </a:spcBef>
              <a:spcAft>
                <a:spcPts val="0"/>
              </a:spcAft>
              <a:buNone/>
            </a:pPr>
            <a:r>
              <a:rPr lang="en"/>
              <a:t>And Beyond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danakj@chromium.org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CompositorFrameSink API</a:t>
            </a:r>
            <a:endParaRPr/>
          </a:p>
        </p:txBody>
      </p:sp>
      <p:sp>
        <p:nvSpPr>
          <p:cNvPr id="380" name="Google Shape;380;p22"/>
          <p:cNvSpPr txBox="1"/>
          <p:nvPr>
            <p:ph idx="1" type="body"/>
          </p:nvPr>
        </p:nvSpPr>
        <p:spPr>
          <a:xfrm>
            <a:off x="311700" y="1152475"/>
            <a:ext cx="4251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Managing the backbuffer, swapping it, and using overlays.</a:t>
            </a:r>
            <a:endParaRPr/>
          </a:p>
          <a:p>
            <a:pPr indent="0" lvl="0" marL="0" rtl="0" algn="l">
              <a:spcBef>
                <a:spcPts val="1600"/>
              </a:spcBef>
              <a:spcAft>
                <a:spcPts val="0"/>
              </a:spcAft>
              <a:buNone/>
            </a:pPr>
            <a:r>
              <a:rPr lang="en" sz="1100">
                <a:solidFill>
                  <a:srgbClr val="000088"/>
                </a:solidFill>
                <a:highlight>
                  <a:srgbClr val="FFFFFF"/>
                </a:highlight>
              </a:rPr>
              <a:t>class</a:t>
            </a:r>
            <a:r>
              <a:rPr lang="en" sz="1100">
                <a:solidFill>
                  <a:schemeClr val="dk1"/>
                </a:solidFill>
                <a:highlight>
                  <a:srgbClr val="FFFFFF"/>
                </a:highlight>
                <a:uFill>
                  <a:noFill/>
                </a:uFill>
                <a:hlinkClick r:id="rId3"/>
              </a:rPr>
              <a:t> </a:t>
            </a:r>
            <a:r>
              <a:rPr b="1" lang="en" sz="1100">
                <a:solidFill>
                  <a:srgbClr val="551A8B"/>
                </a:solidFill>
                <a:uFill>
                  <a:noFill/>
                </a:uFill>
                <a:hlinkClick r:id="rId4"/>
              </a:rPr>
              <a:t>CompositorFrameSink</a:t>
            </a:r>
            <a:r>
              <a:rPr lang="en" sz="1100">
                <a:solidFill>
                  <a:schemeClr val="dk1"/>
                </a:solidFill>
                <a:highlight>
                  <a:srgbClr val="FFFFFF"/>
                </a:highlight>
              </a:rPr>
              <a:t> {</a:t>
            </a:r>
            <a:br>
              <a:rPr lang="en" sz="1100">
                <a:solidFill>
                  <a:schemeClr val="dk1"/>
                </a:solidFill>
                <a:highlight>
                  <a:srgbClr val="FFFFFF"/>
                </a:highlight>
              </a:rPr>
            </a:br>
            <a:r>
              <a:rPr lang="en" sz="1100">
                <a:solidFill>
                  <a:schemeClr val="dk1"/>
                </a:solidFill>
                <a:highlight>
                  <a:srgbClr val="FFFFFF"/>
                </a:highlight>
                <a:latin typeface="Verdana"/>
                <a:ea typeface="Verdana"/>
                <a:cs typeface="Verdana"/>
                <a:sym typeface="Verdana"/>
              </a:rPr>
              <a:t> </a:t>
            </a:r>
            <a:r>
              <a:rPr lang="en" sz="1100">
                <a:solidFill>
                  <a:srgbClr val="000088"/>
                </a:solidFill>
                <a:highlight>
                  <a:srgbClr val="FFFFFF"/>
                </a:highlight>
                <a:latin typeface="Verdana"/>
                <a:ea typeface="Verdana"/>
                <a:cs typeface="Verdana"/>
                <a:sym typeface="Verdana"/>
              </a:rPr>
              <a:t>virtual</a:t>
            </a:r>
            <a:r>
              <a:rPr lang="en" sz="1100">
                <a:solidFill>
                  <a:schemeClr val="dk1"/>
                </a:solidFill>
                <a:highlight>
                  <a:srgbClr val="FFFFFF"/>
                </a:highlight>
                <a:latin typeface="Verdana"/>
                <a:ea typeface="Verdana"/>
                <a:cs typeface="Verdana"/>
                <a:sym typeface="Verdana"/>
              </a:rPr>
              <a:t> </a:t>
            </a:r>
            <a:r>
              <a:rPr lang="en" sz="1100">
                <a:solidFill>
                  <a:srgbClr val="000088"/>
                </a:solidFill>
                <a:highlight>
                  <a:srgbClr val="FFFFFF"/>
                </a:highlight>
                <a:latin typeface="Verdana"/>
                <a:ea typeface="Verdana"/>
                <a:cs typeface="Verdana"/>
                <a:sym typeface="Verdana"/>
              </a:rPr>
              <a:t>void</a:t>
            </a:r>
            <a:r>
              <a:rPr lang="en" sz="1100">
                <a:solidFill>
                  <a:schemeClr val="dk1"/>
                </a:solidFill>
                <a:highlight>
                  <a:srgbClr val="FFFFFF"/>
                </a:highlight>
                <a:uFill>
                  <a:noFill/>
                </a:uFill>
                <a:latin typeface="Verdana"/>
                <a:ea typeface="Verdana"/>
                <a:cs typeface="Verdana"/>
                <a:sym typeface="Verdana"/>
                <a:hlinkClick r:id="rId5"/>
              </a:rPr>
              <a:t> </a:t>
            </a:r>
            <a:r>
              <a:rPr lang="en" sz="1100">
                <a:solidFill>
                  <a:srgbClr val="551A8B"/>
                </a:solidFill>
                <a:highlight>
                  <a:srgbClr val="FFFFFF"/>
                </a:highlight>
                <a:uFill>
                  <a:noFill/>
                </a:uFill>
                <a:latin typeface="Verdana"/>
                <a:ea typeface="Verdana"/>
                <a:cs typeface="Verdana"/>
                <a:sym typeface="Verdana"/>
                <a:hlinkClick r:id="rId6"/>
              </a:rPr>
              <a:t>SubmitCompositorFrame</a:t>
            </a:r>
            <a:r>
              <a:rPr lang="en"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00">
                <a:solidFill>
                  <a:schemeClr val="dk1"/>
                </a:solidFill>
                <a:highlight>
                  <a:srgbClr val="FFFFFF"/>
                </a:highlight>
                <a:latin typeface="Verdana"/>
                <a:ea typeface="Verdana"/>
                <a:cs typeface="Verdana"/>
                <a:sym typeface="Verdana"/>
              </a:rPr>
              <a:t>     </a:t>
            </a:r>
            <a:r>
              <a:rPr lang="en" sz="1100">
                <a:solidFill>
                  <a:srgbClr val="551A8B"/>
                </a:solidFill>
                <a:highlight>
                  <a:srgbClr val="FFFFFF"/>
                </a:highlight>
                <a:uFill>
                  <a:noFill/>
                </a:uFill>
                <a:latin typeface="Verdana"/>
                <a:ea typeface="Verdana"/>
                <a:cs typeface="Verdana"/>
                <a:sym typeface="Verdana"/>
                <a:hlinkClick r:id="rId7"/>
              </a:rPr>
              <a:t>CompositorFrame</a:t>
            </a:r>
            <a:r>
              <a:rPr lang="en" sz="1100">
                <a:solidFill>
                  <a:schemeClr val="dk1"/>
                </a:solidFill>
                <a:highlight>
                  <a:srgbClr val="FFFFFF"/>
                </a:highlight>
                <a:uFill>
                  <a:noFill/>
                </a:uFill>
                <a:latin typeface="Verdana"/>
                <a:ea typeface="Verdana"/>
                <a:cs typeface="Verdana"/>
                <a:sym typeface="Verdana"/>
                <a:hlinkClick r:id="rId8"/>
              </a:rPr>
              <a:t> </a:t>
            </a:r>
            <a:r>
              <a:rPr lang="en" sz="1100">
                <a:solidFill>
                  <a:srgbClr val="551A8B"/>
                </a:solidFill>
                <a:highlight>
                  <a:srgbClr val="FFFFFF"/>
                </a:highlight>
                <a:uFill>
                  <a:noFill/>
                </a:uFill>
                <a:latin typeface="Verdana"/>
                <a:ea typeface="Verdana"/>
                <a:cs typeface="Verdana"/>
                <a:sym typeface="Verdana"/>
                <a:hlinkClick r:id="rId9"/>
              </a:rPr>
              <a:t>frame</a:t>
            </a:r>
            <a:r>
              <a:rPr lang="en" sz="1100">
                <a:solidFill>
                  <a:schemeClr val="dk1"/>
                </a:solidFill>
                <a:highlight>
                  <a:srgbClr val="FFFFFF"/>
                </a:highlight>
                <a:latin typeface="Verdana"/>
                <a:ea typeface="Verdana"/>
                <a:cs typeface="Verdana"/>
                <a:sym typeface="Verdana"/>
              </a:rPr>
              <a:t>) = </a:t>
            </a:r>
            <a:r>
              <a:rPr lang="en" sz="1100">
                <a:solidFill>
                  <a:srgbClr val="006666"/>
                </a:solidFill>
                <a:highlight>
                  <a:srgbClr val="FFFFFF"/>
                </a:highlight>
                <a:latin typeface="Verdana"/>
                <a:ea typeface="Verdana"/>
                <a:cs typeface="Verdana"/>
                <a:sym typeface="Verdana"/>
              </a:rPr>
              <a:t>0</a:t>
            </a:r>
            <a:r>
              <a:rPr lang="en"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1600"/>
              </a:spcAft>
              <a:buNone/>
            </a:pPr>
            <a:r>
              <a:t/>
            </a:r>
            <a:endParaRPr/>
          </a:p>
        </p:txBody>
      </p:sp>
      <p:sp>
        <p:nvSpPr>
          <p:cNvPr id="381" name="Google Shape;381;p22"/>
          <p:cNvSpPr txBox="1"/>
          <p:nvPr>
            <p:ph idx="1" type="body"/>
          </p:nvPr>
        </p:nvSpPr>
        <p:spPr>
          <a:xfrm>
            <a:off x="4726475" y="1948525"/>
            <a:ext cx="4105800" cy="27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88"/>
                </a:solidFill>
                <a:highlight>
                  <a:srgbClr val="FFFFFF"/>
                </a:highlight>
              </a:rPr>
              <a:t>class</a:t>
            </a:r>
            <a:r>
              <a:rPr lang="en" sz="1100">
                <a:solidFill>
                  <a:schemeClr val="dk1"/>
                </a:solidFill>
                <a:highlight>
                  <a:srgbClr val="FFFFFF"/>
                </a:highlight>
                <a:uFill>
                  <a:noFill/>
                </a:uFill>
                <a:hlinkClick r:id="rId10"/>
              </a:rPr>
              <a:t> </a:t>
            </a:r>
            <a:r>
              <a:rPr b="1" lang="en" sz="1100">
                <a:solidFill>
                  <a:srgbClr val="551A8B"/>
                </a:solidFill>
                <a:highlight>
                  <a:srgbClr val="FFFFFF"/>
                </a:highlight>
                <a:uFill>
                  <a:noFill/>
                </a:uFill>
                <a:hlinkClick r:id="rId11"/>
              </a:rPr>
              <a:t>CompositorFrameSinkClient</a:t>
            </a:r>
            <a:r>
              <a:rPr lang="en" sz="1100">
                <a:solidFill>
                  <a:schemeClr val="dk1"/>
                </a:solidFill>
                <a:highlight>
                  <a:srgbClr val="FFFFFF"/>
                </a:highlight>
              </a:rPr>
              <a:t> {</a:t>
            </a:r>
            <a:br>
              <a:rPr lang="en" sz="1100">
                <a:solidFill>
                  <a:schemeClr val="dk1"/>
                </a:solidFill>
                <a:highlight>
                  <a:srgbClr val="FFFFFF"/>
                </a:highlight>
              </a:rPr>
            </a:br>
            <a:r>
              <a:rPr lang="en" sz="1100">
                <a:solidFill>
                  <a:schemeClr val="dk1"/>
                </a:solidFill>
                <a:highlight>
                  <a:srgbClr val="FFFFFF"/>
                </a:highlight>
              </a:rPr>
              <a:t>  </a:t>
            </a:r>
            <a:r>
              <a:rPr lang="en" sz="1100">
                <a:solidFill>
                  <a:srgbClr val="000088"/>
                </a:solidFill>
                <a:highlight>
                  <a:srgbClr val="FFFFFF"/>
                </a:highlight>
              </a:rPr>
              <a:t>virtual</a:t>
            </a:r>
            <a:r>
              <a:rPr lang="en" sz="1100">
                <a:solidFill>
                  <a:schemeClr val="dk1"/>
                </a:solidFill>
                <a:highlight>
                  <a:srgbClr val="FFFFFF"/>
                </a:highlight>
              </a:rPr>
              <a:t> </a:t>
            </a:r>
            <a:r>
              <a:rPr lang="en" sz="1100">
                <a:solidFill>
                  <a:srgbClr val="000088"/>
                </a:solidFill>
                <a:highlight>
                  <a:srgbClr val="FFFFFF"/>
                </a:highlight>
              </a:rPr>
              <a:t>void</a:t>
            </a:r>
            <a:r>
              <a:rPr lang="en" sz="1100">
                <a:solidFill>
                  <a:schemeClr val="dk1"/>
                </a:solidFill>
                <a:highlight>
                  <a:srgbClr val="FFFFFF"/>
                </a:highlight>
                <a:uFill>
                  <a:noFill/>
                </a:uFill>
                <a:hlinkClick r:id="rId12"/>
              </a:rPr>
              <a:t> </a:t>
            </a:r>
            <a:r>
              <a:rPr lang="en" sz="1100">
                <a:solidFill>
                  <a:srgbClr val="551A8B"/>
                </a:solidFill>
                <a:highlight>
                  <a:srgbClr val="FFFFFF"/>
                </a:highlight>
                <a:uFill>
                  <a:noFill/>
                </a:uFill>
                <a:hlinkClick r:id="rId13"/>
              </a:rPr>
              <a:t>DidReceiveCompositorFrameAck</a:t>
            </a:r>
            <a:r>
              <a:rPr lang="en" sz="1100">
                <a:solidFill>
                  <a:schemeClr val="dk1"/>
                </a:solidFill>
                <a:highlight>
                  <a:srgbClr val="FFFFFF"/>
                </a:highlight>
              </a:rPr>
              <a:t>() = </a:t>
            </a:r>
            <a:r>
              <a:rPr lang="en" sz="1100">
                <a:solidFill>
                  <a:srgbClr val="006666"/>
                </a:solidFill>
                <a:highlight>
                  <a:srgbClr val="FFFFFF"/>
                </a:highlight>
              </a:rPr>
              <a:t>0</a:t>
            </a:r>
            <a:r>
              <a:rPr lang="en" sz="1100">
                <a:solidFill>
                  <a:schemeClr val="dk1"/>
                </a:solidFill>
                <a:highlight>
                  <a:srgbClr val="FFFFFF"/>
                </a:highlight>
              </a:rPr>
              <a:t>;</a:t>
            </a:r>
            <a:br>
              <a:rPr lang="en" sz="1100">
                <a:solidFill>
                  <a:schemeClr val="dk1"/>
                </a:solidFill>
                <a:highlight>
                  <a:srgbClr val="FFFFFF"/>
                </a:highlight>
              </a:rPr>
            </a:br>
            <a:r>
              <a:rPr lang="en" sz="1100">
                <a:solidFill>
                  <a:schemeClr val="dk1"/>
                </a:solidFill>
                <a:highlight>
                  <a:srgbClr val="FFFFFF"/>
                </a:highlight>
              </a:rPr>
              <a:t>  </a:t>
            </a:r>
            <a:r>
              <a:rPr lang="en" sz="1100">
                <a:solidFill>
                  <a:srgbClr val="000088"/>
                </a:solidFill>
                <a:highlight>
                  <a:srgbClr val="FFFFFF"/>
                </a:highlight>
              </a:rPr>
              <a:t>virtual</a:t>
            </a:r>
            <a:r>
              <a:rPr lang="en" sz="1100">
                <a:solidFill>
                  <a:schemeClr val="dk1"/>
                </a:solidFill>
                <a:highlight>
                  <a:srgbClr val="FFFFFF"/>
                </a:highlight>
              </a:rPr>
              <a:t> </a:t>
            </a:r>
            <a:r>
              <a:rPr lang="en" sz="1100">
                <a:solidFill>
                  <a:srgbClr val="000088"/>
                </a:solidFill>
                <a:highlight>
                  <a:srgbClr val="FFFFFF"/>
                </a:highlight>
              </a:rPr>
              <a:t>void</a:t>
            </a:r>
            <a:r>
              <a:rPr lang="en" sz="1100">
                <a:solidFill>
                  <a:schemeClr val="dk1"/>
                </a:solidFill>
                <a:highlight>
                  <a:srgbClr val="FFFFFF"/>
                </a:highlight>
                <a:uFill>
                  <a:noFill/>
                </a:uFill>
                <a:hlinkClick r:id="rId14"/>
              </a:rPr>
              <a:t> </a:t>
            </a:r>
            <a:r>
              <a:rPr lang="en" sz="1100">
                <a:solidFill>
                  <a:srgbClr val="551A8B"/>
                </a:solidFill>
                <a:highlight>
                  <a:srgbClr val="FFFFFF"/>
                </a:highlight>
                <a:uFill>
                  <a:noFill/>
                </a:uFill>
                <a:hlinkClick r:id="rId15"/>
              </a:rPr>
              <a:t>DidLoseCompositorFrameAck</a:t>
            </a:r>
            <a:r>
              <a:rPr lang="en" sz="1100">
                <a:solidFill>
                  <a:schemeClr val="dk1"/>
                </a:solidFill>
                <a:highlight>
                  <a:srgbClr val="FFFFFF"/>
                </a:highlight>
              </a:rPr>
              <a:t>() = </a:t>
            </a:r>
            <a:r>
              <a:rPr lang="en" sz="1100">
                <a:solidFill>
                  <a:srgbClr val="006666"/>
                </a:solidFill>
                <a:highlight>
                  <a:srgbClr val="FFFFFF"/>
                </a:highlight>
              </a:rPr>
              <a:t>0</a:t>
            </a:r>
            <a:r>
              <a:rPr lang="en" sz="1100">
                <a:solidFill>
                  <a:schemeClr val="dk1"/>
                </a:solidFill>
                <a:highlight>
                  <a:srgbClr val="FFFFFF"/>
                </a:highlight>
              </a:rPr>
              <a:t>;</a:t>
            </a:r>
            <a:br>
              <a:rPr lang="en" sz="1100">
                <a:solidFill>
                  <a:schemeClr val="dk1"/>
                </a:solidFill>
                <a:highlight>
                  <a:srgbClr val="FFFFFF"/>
                </a:highlight>
              </a:rPr>
            </a:br>
            <a:endParaRPr sz="1100">
              <a:solidFill>
                <a:schemeClr val="dk1"/>
              </a:solidFill>
              <a:highlight>
                <a:srgbClr val="FFFFFF"/>
              </a:highlight>
            </a:endParaRPr>
          </a:p>
          <a:p>
            <a:pPr indent="0" lvl="0" marL="0" rtl="0" algn="l">
              <a:spcBef>
                <a:spcPts val="0"/>
              </a:spcBef>
              <a:spcAft>
                <a:spcPts val="0"/>
              </a:spcAft>
              <a:buNone/>
            </a:pPr>
            <a:r>
              <a:rPr lang="en" sz="1100">
                <a:solidFill>
                  <a:schemeClr val="dk1"/>
                </a:solidFill>
                <a:highlight>
                  <a:srgbClr val="FFFFFF"/>
                </a:highlight>
              </a:rPr>
              <a:t>  </a:t>
            </a:r>
            <a:r>
              <a:rPr lang="en" sz="1100">
                <a:solidFill>
                  <a:srgbClr val="880000"/>
                </a:solidFill>
                <a:highlight>
                  <a:srgbClr val="FFFFFF"/>
                </a:highlight>
                <a:latin typeface="Verdana"/>
                <a:ea typeface="Verdana"/>
                <a:cs typeface="Verdana"/>
                <a:sym typeface="Verdana"/>
              </a:rPr>
              <a:t>// Layer compositor-specific stuff.</a:t>
            </a:r>
            <a:endParaRPr sz="1100">
              <a:solidFill>
                <a:schemeClr val="dk1"/>
              </a:solidFill>
              <a:highlight>
                <a:srgbClr val="FFFFFF"/>
              </a:highlight>
            </a:endParaRPr>
          </a:p>
          <a:p>
            <a:pPr indent="0" lvl="0" marL="0" rtl="0" algn="l">
              <a:spcBef>
                <a:spcPts val="0"/>
              </a:spcBef>
              <a:spcAft>
                <a:spcPts val="0"/>
              </a:spcAft>
              <a:buNone/>
            </a:pPr>
            <a:r>
              <a:rPr lang="en" sz="1100">
                <a:solidFill>
                  <a:srgbClr val="000088"/>
                </a:solidFill>
                <a:highlight>
                  <a:srgbClr val="FFFFFF"/>
                </a:highlight>
              </a:rPr>
              <a:t>  virtual</a:t>
            </a:r>
            <a:r>
              <a:rPr lang="en" sz="1100">
                <a:solidFill>
                  <a:schemeClr val="dk1"/>
                </a:solidFill>
                <a:highlight>
                  <a:srgbClr val="FFFFFF"/>
                </a:highlight>
              </a:rPr>
              <a:t> </a:t>
            </a:r>
            <a:r>
              <a:rPr lang="en" sz="1100">
                <a:solidFill>
                  <a:srgbClr val="000088"/>
                </a:solidFill>
                <a:highlight>
                  <a:srgbClr val="FFFFFF"/>
                </a:highlight>
              </a:rPr>
              <a:t>void</a:t>
            </a:r>
            <a:r>
              <a:rPr lang="en" sz="1100">
                <a:solidFill>
                  <a:schemeClr val="dk1"/>
                </a:solidFill>
                <a:highlight>
                  <a:srgbClr val="FFFFFF"/>
                </a:highlight>
                <a:uFill>
                  <a:noFill/>
                </a:uFill>
                <a:hlinkClick r:id="rId16"/>
              </a:rPr>
              <a:t> </a:t>
            </a:r>
            <a:r>
              <a:rPr lang="en" sz="1100">
                <a:solidFill>
                  <a:srgbClr val="551A8B"/>
                </a:solidFill>
                <a:highlight>
                  <a:srgbClr val="FFFFFF"/>
                </a:highlight>
                <a:uFill>
                  <a:noFill/>
                </a:uFill>
                <a:hlinkClick r:id="rId17"/>
              </a:rPr>
              <a:t>SetTreeActivationCallback</a:t>
            </a:r>
            <a:r>
              <a:rPr lang="en"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rPr lang="en" sz="1100">
                <a:solidFill>
                  <a:srgbClr val="000088"/>
                </a:solidFill>
                <a:highlight>
                  <a:srgbClr val="FFFFFF"/>
                </a:highlight>
              </a:rPr>
              <a:t>      const</a:t>
            </a:r>
            <a:r>
              <a:rPr lang="en" sz="1100">
                <a:solidFill>
                  <a:schemeClr val="dk1"/>
                </a:solidFill>
                <a:highlight>
                  <a:srgbClr val="FFFFFF"/>
                </a:highlight>
                <a:uFill>
                  <a:noFill/>
                </a:uFill>
                <a:hlinkClick r:id="rId18"/>
              </a:rPr>
              <a:t> </a:t>
            </a:r>
            <a:r>
              <a:rPr lang="en" sz="1100">
                <a:solidFill>
                  <a:srgbClr val="551A8B"/>
                </a:solidFill>
                <a:highlight>
                  <a:srgbClr val="FFFFFF"/>
                </a:highlight>
                <a:uFill>
                  <a:noFill/>
                </a:uFill>
                <a:hlinkClick r:id="rId19"/>
              </a:rPr>
              <a:t>base</a:t>
            </a:r>
            <a:r>
              <a:rPr lang="en" sz="1100">
                <a:solidFill>
                  <a:schemeClr val="dk1"/>
                </a:solidFill>
                <a:highlight>
                  <a:srgbClr val="FFFFFF"/>
                </a:highlight>
              </a:rPr>
              <a:t>::</a:t>
            </a:r>
            <a:r>
              <a:rPr lang="en" sz="1100">
                <a:solidFill>
                  <a:srgbClr val="551A8B"/>
                </a:solidFill>
                <a:highlight>
                  <a:srgbClr val="FFFFFF"/>
                </a:highlight>
                <a:uFill>
                  <a:noFill/>
                </a:uFill>
                <a:hlinkClick r:id="rId20"/>
              </a:rPr>
              <a:t>Closure</a:t>
            </a:r>
            <a:r>
              <a:rPr lang="en" sz="1100">
                <a:solidFill>
                  <a:srgbClr val="551A8B"/>
                </a:solidFill>
                <a:highlight>
                  <a:srgbClr val="FFFFFF"/>
                </a:highlight>
                <a:uFill>
                  <a:noFill/>
                </a:uFill>
                <a:hlinkClick r:id="rId21"/>
              </a:rPr>
              <a:t>&amp;</a:t>
            </a:r>
            <a:r>
              <a:rPr lang="en" sz="1100">
                <a:solidFill>
                  <a:schemeClr val="dk1"/>
                </a:solidFill>
                <a:highlight>
                  <a:srgbClr val="FFFFFF"/>
                </a:highlight>
                <a:uFill>
                  <a:noFill/>
                </a:uFill>
                <a:hlinkClick r:id="rId22"/>
              </a:rPr>
              <a:t> </a:t>
            </a:r>
            <a:r>
              <a:rPr lang="en" sz="1100">
                <a:solidFill>
                  <a:srgbClr val="551A8B"/>
                </a:solidFill>
                <a:highlight>
                  <a:srgbClr val="FFFFFF"/>
                </a:highlight>
                <a:uFill>
                  <a:noFill/>
                </a:uFill>
                <a:hlinkClick r:id="rId23"/>
              </a:rPr>
              <a:t>callback</a:t>
            </a:r>
            <a:r>
              <a:rPr lang="en" sz="1100">
                <a:solidFill>
                  <a:schemeClr val="dk1"/>
                </a:solidFill>
                <a:highlight>
                  <a:srgbClr val="FFFFFF"/>
                </a:highlight>
              </a:rPr>
              <a:t>) = </a:t>
            </a:r>
            <a:r>
              <a:rPr lang="en" sz="1100">
                <a:solidFill>
                  <a:srgbClr val="006666"/>
                </a:solidFill>
                <a:highlight>
                  <a:srgbClr val="FFFFFF"/>
                </a:highlight>
              </a:rPr>
              <a:t>0</a:t>
            </a:r>
            <a:r>
              <a:rPr lang="en" sz="1100">
                <a:solidFill>
                  <a:schemeClr val="dk1"/>
                </a:solidFill>
                <a:highlight>
                  <a:srgbClr val="FFFFFF"/>
                </a:highlight>
              </a:rPr>
              <a:t>;</a:t>
            </a:r>
            <a:br>
              <a:rPr lang="en" sz="1100">
                <a:solidFill>
                  <a:schemeClr val="dk1"/>
                </a:solidFill>
                <a:highlight>
                  <a:srgbClr val="FFFFFF"/>
                </a:highlight>
              </a:rPr>
            </a:br>
            <a:r>
              <a:rPr lang="en"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1600"/>
              </a:spcAft>
              <a:buNone/>
            </a:pPr>
            <a:r>
              <a:t/>
            </a:r>
            <a:endParaRPr sz="1100">
              <a:solidFill>
                <a:srgbClr val="000088"/>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23"/>
          <p:cNvSpPr/>
          <p:nvPr/>
        </p:nvSpPr>
        <p:spPr>
          <a:xfrm>
            <a:off x="6317258" y="2061087"/>
            <a:ext cx="2481600" cy="275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Surfaces++11</a:t>
            </a:r>
            <a:endParaRPr/>
          </a:p>
        </p:txBody>
      </p:sp>
      <p:grpSp>
        <p:nvGrpSpPr>
          <p:cNvPr id="388" name="Google Shape;388;p23"/>
          <p:cNvGrpSpPr/>
          <p:nvPr/>
        </p:nvGrpSpPr>
        <p:grpSpPr>
          <a:xfrm>
            <a:off x="4097488" y="1136239"/>
            <a:ext cx="1515028" cy="2106333"/>
            <a:chOff x="1666394" y="1759000"/>
            <a:chExt cx="1940106" cy="2606525"/>
          </a:xfrm>
        </p:grpSpPr>
        <p:sp>
          <p:nvSpPr>
            <p:cNvPr id="389" name="Google Shape;389;p23"/>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390" name="Google Shape;390;p23"/>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sp>
        <p:nvSpPr>
          <p:cNvPr id="391" name="Google Shape;391;p23"/>
          <p:cNvSpPr/>
          <p:nvPr/>
        </p:nvSpPr>
        <p:spPr>
          <a:xfrm>
            <a:off x="3409725" y="767946"/>
            <a:ext cx="2359200" cy="25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txBox="1"/>
          <p:nvPr/>
        </p:nvSpPr>
        <p:spPr>
          <a:xfrm>
            <a:off x="3409725" y="697900"/>
            <a:ext cx="2270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Browser Process</a:t>
            </a:r>
            <a:endParaRPr sz="1000"/>
          </a:p>
        </p:txBody>
      </p:sp>
      <p:grpSp>
        <p:nvGrpSpPr>
          <p:cNvPr id="393" name="Google Shape;393;p23"/>
          <p:cNvGrpSpPr/>
          <p:nvPr/>
        </p:nvGrpSpPr>
        <p:grpSpPr>
          <a:xfrm>
            <a:off x="4164563" y="1187989"/>
            <a:ext cx="1515028" cy="2106333"/>
            <a:chOff x="1666394" y="1759000"/>
            <a:chExt cx="1940106" cy="2606525"/>
          </a:xfrm>
        </p:grpSpPr>
        <p:sp>
          <p:nvSpPr>
            <p:cNvPr id="394" name="Google Shape;394;p23"/>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395" name="Google Shape;395;p23"/>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grpSp>
        <p:nvGrpSpPr>
          <p:cNvPr id="396" name="Google Shape;396;p23"/>
          <p:cNvGrpSpPr/>
          <p:nvPr/>
        </p:nvGrpSpPr>
        <p:grpSpPr>
          <a:xfrm>
            <a:off x="4269590" y="1711698"/>
            <a:ext cx="1357847" cy="1530865"/>
            <a:chOff x="1808850" y="2407075"/>
            <a:chExt cx="1844400" cy="1894400"/>
          </a:xfrm>
        </p:grpSpPr>
        <p:sp>
          <p:nvSpPr>
            <p:cNvPr id="397" name="Google Shape;397;p23"/>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398" name="Google Shape;398;p23"/>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399" name="Google Shape;399;p23"/>
          <p:cNvCxnSpPr>
            <a:stCxn id="397" idx="1"/>
            <a:endCxn id="400" idx="3"/>
          </p:cNvCxnSpPr>
          <p:nvPr/>
        </p:nvCxnSpPr>
        <p:spPr>
          <a:xfrm flipH="1">
            <a:off x="4029590" y="2491514"/>
            <a:ext cx="240000" cy="736800"/>
          </a:xfrm>
          <a:prstGeom prst="straightConnector1">
            <a:avLst/>
          </a:prstGeom>
          <a:noFill/>
          <a:ln cap="flat" cmpd="sng" w="9525">
            <a:solidFill>
              <a:schemeClr val="dk2"/>
            </a:solidFill>
            <a:prstDash val="solid"/>
            <a:round/>
            <a:headEnd len="med" w="med" type="none"/>
            <a:tailEnd len="med" w="med" type="triangle"/>
          </a:ln>
        </p:spPr>
      </p:cxnSp>
      <p:sp>
        <p:nvSpPr>
          <p:cNvPr id="401" name="Google Shape;401;p23"/>
          <p:cNvSpPr/>
          <p:nvPr/>
        </p:nvSpPr>
        <p:spPr>
          <a:xfrm>
            <a:off x="6410858" y="2136137"/>
            <a:ext cx="2481600" cy="275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txBox="1"/>
          <p:nvPr/>
        </p:nvSpPr>
        <p:spPr>
          <a:xfrm>
            <a:off x="6410858" y="2061085"/>
            <a:ext cx="23880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Renderer Process</a:t>
            </a:r>
            <a:endParaRPr sz="1000"/>
          </a:p>
        </p:txBody>
      </p:sp>
      <p:grpSp>
        <p:nvGrpSpPr>
          <p:cNvPr id="403" name="Google Shape;403;p23"/>
          <p:cNvGrpSpPr/>
          <p:nvPr/>
        </p:nvGrpSpPr>
        <p:grpSpPr>
          <a:xfrm>
            <a:off x="7204951" y="2586275"/>
            <a:ext cx="1593797" cy="2256990"/>
            <a:chOff x="1666394" y="1759000"/>
            <a:chExt cx="1940106" cy="2606525"/>
          </a:xfrm>
        </p:grpSpPr>
        <p:sp>
          <p:nvSpPr>
            <p:cNvPr id="404" name="Google Shape;404;p23"/>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RenderWidget</a:t>
              </a:r>
              <a:endParaRPr sz="1000"/>
            </a:p>
          </p:txBody>
        </p:sp>
      </p:grpSp>
      <p:grpSp>
        <p:nvGrpSpPr>
          <p:cNvPr id="406" name="Google Shape;406;p23"/>
          <p:cNvGrpSpPr/>
          <p:nvPr/>
        </p:nvGrpSpPr>
        <p:grpSpPr>
          <a:xfrm>
            <a:off x="7326335" y="3147443"/>
            <a:ext cx="1428303" cy="1640361"/>
            <a:chOff x="1808850" y="2407075"/>
            <a:chExt cx="1844400" cy="1894400"/>
          </a:xfrm>
        </p:grpSpPr>
        <p:sp>
          <p:nvSpPr>
            <p:cNvPr id="407" name="Google Shape;407;p23"/>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409" name="Google Shape;409;p23"/>
          <p:cNvCxnSpPr>
            <a:stCxn id="407" idx="1"/>
            <a:endCxn id="410" idx="3"/>
          </p:cNvCxnSpPr>
          <p:nvPr/>
        </p:nvCxnSpPr>
        <p:spPr>
          <a:xfrm rot="10800000">
            <a:off x="7019135" y="3758637"/>
            <a:ext cx="307200" cy="224400"/>
          </a:xfrm>
          <a:prstGeom prst="straightConnector1">
            <a:avLst/>
          </a:prstGeom>
          <a:noFill/>
          <a:ln cap="flat" cmpd="sng" w="9525">
            <a:solidFill>
              <a:schemeClr val="dk2"/>
            </a:solidFill>
            <a:prstDash val="solid"/>
            <a:round/>
            <a:headEnd len="med" w="med" type="none"/>
            <a:tailEnd len="med" w="med" type="triangle"/>
          </a:ln>
        </p:spPr>
      </p:cxnSp>
      <p:sp>
        <p:nvSpPr>
          <p:cNvPr id="410" name="Google Shape;410;p23"/>
          <p:cNvSpPr/>
          <p:nvPr/>
        </p:nvSpPr>
        <p:spPr>
          <a:xfrm>
            <a:off x="5927068" y="3197579"/>
            <a:ext cx="1092000" cy="1122300"/>
          </a:xfrm>
          <a:prstGeom prst="rect">
            <a:avLst/>
          </a:prstGeom>
          <a:solidFill>
            <a:srgbClr val="3BCD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23"/>
          <p:cNvGrpSpPr/>
          <p:nvPr/>
        </p:nvGrpSpPr>
        <p:grpSpPr>
          <a:xfrm>
            <a:off x="5927023" y="3196756"/>
            <a:ext cx="1092136" cy="1072980"/>
            <a:chOff x="121075" y="2464025"/>
            <a:chExt cx="1410300" cy="1239150"/>
          </a:xfrm>
        </p:grpSpPr>
        <p:sp>
          <p:nvSpPr>
            <p:cNvPr id="412" name="Google Shape;412;p23"/>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Compositor</a:t>
              </a:r>
              <a:endParaRPr sz="1000">
                <a:solidFill>
                  <a:schemeClr val="dk1"/>
                </a:solidFill>
              </a:endParaRPr>
            </a:p>
            <a:p>
              <a:pPr indent="0" lvl="0" marL="0" rtl="0" algn="l">
                <a:spcBef>
                  <a:spcPts val="0"/>
                </a:spcBef>
                <a:spcAft>
                  <a:spcPts val="0"/>
                </a:spcAft>
                <a:buNone/>
              </a:pPr>
              <a:r>
                <a:rPr lang="en" sz="1000">
                  <a:solidFill>
                    <a:schemeClr val="dk1"/>
                  </a:solidFill>
                </a:rPr>
                <a:t>FrameSink</a:t>
              </a:r>
              <a:endParaRPr sz="1000">
                <a:solidFill>
                  <a:schemeClr val="dk1"/>
                </a:solidFill>
              </a:endParaRPr>
            </a:p>
            <a:p>
              <a:pPr indent="0" lvl="0" marL="0" rtl="0" algn="l">
                <a:spcBef>
                  <a:spcPts val="0"/>
                </a:spcBef>
                <a:spcAft>
                  <a:spcPts val="0"/>
                </a:spcAft>
                <a:buNone/>
              </a:pPr>
              <a:r>
                <a:t/>
              </a:r>
              <a:endParaRPr sz="1000"/>
            </a:p>
          </p:txBody>
        </p:sp>
        <p:grpSp>
          <p:nvGrpSpPr>
            <p:cNvPr id="413" name="Google Shape;413;p23"/>
            <p:cNvGrpSpPr/>
            <p:nvPr/>
          </p:nvGrpSpPr>
          <p:grpSpPr>
            <a:xfrm>
              <a:off x="208288" y="2942525"/>
              <a:ext cx="1186200" cy="760650"/>
              <a:chOff x="208288" y="2942525"/>
              <a:chExt cx="1186200" cy="760650"/>
            </a:xfrm>
          </p:grpSpPr>
          <p:sp>
            <p:nvSpPr>
              <p:cNvPr id="414" name="Google Shape;414;p23"/>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grpSp>
      </p:grpSp>
      <p:sp>
        <p:nvSpPr>
          <p:cNvPr id="416" name="Google Shape;416;p23"/>
          <p:cNvSpPr/>
          <p:nvPr/>
        </p:nvSpPr>
        <p:spPr>
          <a:xfrm>
            <a:off x="145877" y="1683462"/>
            <a:ext cx="2359200" cy="299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txBox="1"/>
          <p:nvPr/>
        </p:nvSpPr>
        <p:spPr>
          <a:xfrm>
            <a:off x="190427" y="1628387"/>
            <a:ext cx="22701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Browser Process</a:t>
            </a:r>
            <a:endParaRPr sz="1000"/>
          </a:p>
        </p:txBody>
      </p:sp>
      <p:grpSp>
        <p:nvGrpSpPr>
          <p:cNvPr id="418" name="Google Shape;418;p23"/>
          <p:cNvGrpSpPr/>
          <p:nvPr/>
        </p:nvGrpSpPr>
        <p:grpSpPr>
          <a:xfrm>
            <a:off x="318435" y="2114101"/>
            <a:ext cx="2036157" cy="1076635"/>
            <a:chOff x="233175" y="2164713"/>
            <a:chExt cx="1357800" cy="1076635"/>
          </a:xfrm>
        </p:grpSpPr>
        <p:sp>
          <p:nvSpPr>
            <p:cNvPr id="419" name="Google Shape;419;p23"/>
            <p:cNvSpPr/>
            <p:nvPr/>
          </p:nvSpPr>
          <p:spPr>
            <a:xfrm>
              <a:off x="233175" y="2227348"/>
              <a:ext cx="1357800" cy="1014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420" name="Google Shape;420;p23"/>
            <p:cNvSpPr txBox="1"/>
            <p:nvPr/>
          </p:nvSpPr>
          <p:spPr>
            <a:xfrm>
              <a:off x="233182" y="2164713"/>
              <a:ext cx="13107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cc::Display</a:t>
              </a:r>
              <a:endParaRPr sz="1000"/>
            </a:p>
          </p:txBody>
        </p:sp>
        <p:sp>
          <p:nvSpPr>
            <p:cNvPr id="421" name="Google Shape;421;p23"/>
            <p:cNvSpPr/>
            <p:nvPr/>
          </p:nvSpPr>
          <p:spPr>
            <a:xfrm>
              <a:off x="451575" y="2616225"/>
              <a:ext cx="1092300" cy="5727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DirectRenderer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grpSp>
      <p:grpSp>
        <p:nvGrpSpPr>
          <p:cNvPr id="422" name="Google Shape;422;p23"/>
          <p:cNvGrpSpPr/>
          <p:nvPr/>
        </p:nvGrpSpPr>
        <p:grpSpPr>
          <a:xfrm>
            <a:off x="1464951" y="1084346"/>
            <a:ext cx="1391318" cy="922780"/>
            <a:chOff x="121075" y="2464025"/>
            <a:chExt cx="1410358" cy="1296950"/>
          </a:xfrm>
        </p:grpSpPr>
        <p:sp>
          <p:nvSpPr>
            <p:cNvPr id="423" name="Google Shape;423;p23"/>
            <p:cNvSpPr/>
            <p:nvPr/>
          </p:nvSpPr>
          <p:spPr>
            <a:xfrm>
              <a:off x="121133" y="2464975"/>
              <a:ext cx="1410300" cy="12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nvGrpSpPr>
            <p:cNvPr id="424" name="Google Shape;424;p23"/>
            <p:cNvGrpSpPr/>
            <p:nvPr/>
          </p:nvGrpSpPr>
          <p:grpSpPr>
            <a:xfrm>
              <a:off x="121075" y="2464025"/>
              <a:ext cx="1410300" cy="1239150"/>
              <a:chOff x="121075" y="2464025"/>
              <a:chExt cx="1410300" cy="1239150"/>
            </a:xfrm>
          </p:grpSpPr>
          <p:sp>
            <p:nvSpPr>
              <p:cNvPr id="425" name="Google Shape;425;p23"/>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OutputSurface</a:t>
                </a:r>
                <a:endParaRPr sz="1000"/>
              </a:p>
            </p:txBody>
          </p:sp>
          <p:grpSp>
            <p:nvGrpSpPr>
              <p:cNvPr id="426" name="Google Shape;426;p23"/>
              <p:cNvGrpSpPr/>
              <p:nvPr/>
            </p:nvGrpSpPr>
            <p:grpSpPr>
              <a:xfrm>
                <a:off x="208282" y="2942525"/>
                <a:ext cx="1186200" cy="760650"/>
                <a:chOff x="208282" y="2942525"/>
                <a:chExt cx="1186200" cy="760650"/>
              </a:xfrm>
            </p:grpSpPr>
            <p:sp>
              <p:nvSpPr>
                <p:cNvPr id="427" name="Google Shape;427;p23"/>
                <p:cNvSpPr/>
                <p:nvPr/>
              </p:nvSpPr>
              <p:spPr>
                <a:xfrm>
                  <a:off x="220750" y="3005375"/>
                  <a:ext cx="1018500" cy="6978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428" name="Google Shape;428;p23"/>
                <p:cNvSpPr txBox="1"/>
                <p:nvPr/>
              </p:nvSpPr>
              <p:spPr>
                <a:xfrm>
                  <a:off x="208282" y="2942525"/>
                  <a:ext cx="1186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GL </a:t>
                  </a:r>
                  <a:r>
                    <a:rPr lang="en" sz="1000">
                      <a:solidFill>
                        <a:schemeClr val="dk1"/>
                      </a:solidFill>
                    </a:rPr>
                    <a:t>framebuffer</a:t>
                  </a:r>
                  <a:endParaRPr sz="1000"/>
                </a:p>
              </p:txBody>
            </p:sp>
          </p:grpSp>
        </p:grpSp>
      </p:grpSp>
      <p:grpSp>
        <p:nvGrpSpPr>
          <p:cNvPr id="429" name="Google Shape;429;p23"/>
          <p:cNvGrpSpPr/>
          <p:nvPr/>
        </p:nvGrpSpPr>
        <p:grpSpPr>
          <a:xfrm>
            <a:off x="611225" y="3379513"/>
            <a:ext cx="1783450" cy="1229675"/>
            <a:chOff x="605325" y="3483175"/>
            <a:chExt cx="1783450" cy="1229675"/>
          </a:xfrm>
        </p:grpSpPr>
        <p:sp>
          <p:nvSpPr>
            <p:cNvPr id="430" name="Google Shape;430;p23"/>
            <p:cNvSpPr/>
            <p:nvPr/>
          </p:nvSpPr>
          <p:spPr>
            <a:xfrm>
              <a:off x="605325" y="3483175"/>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1" name="Google Shape;431;p23"/>
            <p:cNvSpPr/>
            <p:nvPr/>
          </p:nvSpPr>
          <p:spPr>
            <a:xfrm>
              <a:off x="665150" y="3552275"/>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2" name="Google Shape;432;p23"/>
            <p:cNvSpPr/>
            <p:nvPr/>
          </p:nvSpPr>
          <p:spPr>
            <a:xfrm>
              <a:off x="735050" y="3629750"/>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3" name="Google Shape;433;p23"/>
            <p:cNvSpPr/>
            <p:nvPr/>
          </p:nvSpPr>
          <p:spPr>
            <a:xfrm>
              <a:off x="794875" y="3698850"/>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SurfaceFactory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(transfers CompositorFrames)</a:t>
              </a:r>
              <a:endParaRPr sz="1200"/>
            </a:p>
            <a:p>
              <a:pPr indent="0" lvl="0" marL="0" rtl="0" algn="l">
                <a:spcBef>
                  <a:spcPts val="0"/>
                </a:spcBef>
                <a:spcAft>
                  <a:spcPts val="0"/>
                </a:spcAft>
                <a:buNone/>
              </a:pPr>
              <a:r>
                <a:t/>
              </a:r>
              <a:endParaRPr sz="1200"/>
            </a:p>
          </p:txBody>
        </p:sp>
      </p:grpSp>
      <p:cxnSp>
        <p:nvCxnSpPr>
          <p:cNvPr id="434" name="Google Shape;434;p23"/>
          <p:cNvCxnSpPr>
            <a:stCxn id="410" idx="1"/>
            <a:endCxn id="433" idx="3"/>
          </p:cNvCxnSpPr>
          <p:nvPr/>
        </p:nvCxnSpPr>
        <p:spPr>
          <a:xfrm flipH="1">
            <a:off x="2394568" y="3758729"/>
            <a:ext cx="3532500" cy="343500"/>
          </a:xfrm>
          <a:prstGeom prst="straightConnector1">
            <a:avLst/>
          </a:prstGeom>
          <a:noFill/>
          <a:ln cap="flat" cmpd="sng" w="9525">
            <a:solidFill>
              <a:schemeClr val="dk2"/>
            </a:solidFill>
            <a:prstDash val="dash"/>
            <a:round/>
            <a:headEnd len="med" w="med" type="none"/>
            <a:tailEnd len="med" w="med" type="triangle"/>
          </a:ln>
        </p:spPr>
      </p:cxnSp>
      <p:cxnSp>
        <p:nvCxnSpPr>
          <p:cNvPr id="435" name="Google Shape;435;p23"/>
          <p:cNvCxnSpPr>
            <a:stCxn id="400" idx="1"/>
            <a:endCxn id="433" idx="3"/>
          </p:cNvCxnSpPr>
          <p:nvPr/>
        </p:nvCxnSpPr>
        <p:spPr>
          <a:xfrm flipH="1">
            <a:off x="2394620" y="3228388"/>
            <a:ext cx="596700" cy="873900"/>
          </a:xfrm>
          <a:prstGeom prst="straightConnector1">
            <a:avLst/>
          </a:prstGeom>
          <a:noFill/>
          <a:ln cap="flat" cmpd="sng" w="9525">
            <a:solidFill>
              <a:schemeClr val="dk2"/>
            </a:solidFill>
            <a:prstDash val="dash"/>
            <a:round/>
            <a:headEnd len="med" w="med" type="none"/>
            <a:tailEnd len="med" w="med" type="triangle"/>
          </a:ln>
        </p:spPr>
      </p:cxnSp>
      <p:cxnSp>
        <p:nvCxnSpPr>
          <p:cNvPr id="436" name="Google Shape;436;p23"/>
          <p:cNvCxnSpPr>
            <a:stCxn id="421" idx="0"/>
            <a:endCxn id="423" idx="2"/>
          </p:cNvCxnSpPr>
          <p:nvPr/>
        </p:nvCxnSpPr>
        <p:spPr>
          <a:xfrm flipH="1" rot="10800000">
            <a:off x="1464954" y="2007013"/>
            <a:ext cx="695700" cy="558600"/>
          </a:xfrm>
          <a:prstGeom prst="straightConnector1">
            <a:avLst/>
          </a:prstGeom>
          <a:noFill/>
          <a:ln cap="flat" cmpd="sng" w="9525">
            <a:solidFill>
              <a:schemeClr val="dk2"/>
            </a:solidFill>
            <a:prstDash val="solid"/>
            <a:round/>
            <a:headEnd len="med" w="med" type="none"/>
            <a:tailEnd len="med" w="med" type="triangle"/>
          </a:ln>
        </p:spPr>
      </p:cxnSp>
      <p:cxnSp>
        <p:nvCxnSpPr>
          <p:cNvPr id="437" name="Google Shape;437;p23"/>
          <p:cNvCxnSpPr>
            <a:stCxn id="430" idx="0"/>
            <a:endCxn id="419" idx="2"/>
          </p:cNvCxnSpPr>
          <p:nvPr/>
        </p:nvCxnSpPr>
        <p:spPr>
          <a:xfrm rot="10800000">
            <a:off x="1336475" y="3190813"/>
            <a:ext cx="71700" cy="188700"/>
          </a:xfrm>
          <a:prstGeom prst="straightConnector1">
            <a:avLst/>
          </a:prstGeom>
          <a:noFill/>
          <a:ln cap="flat" cmpd="sng" w="9525">
            <a:solidFill>
              <a:schemeClr val="dk2"/>
            </a:solidFill>
            <a:prstDash val="solid"/>
            <a:round/>
            <a:headEnd len="med" w="med" type="none"/>
            <a:tailEnd len="med" w="med" type="triangle"/>
          </a:ln>
        </p:spPr>
      </p:cxnSp>
      <p:sp>
        <p:nvSpPr>
          <p:cNvPr id="438" name="Google Shape;438;p23"/>
          <p:cNvSpPr txBox="1"/>
          <p:nvPr/>
        </p:nvSpPr>
        <p:spPr>
          <a:xfrm>
            <a:off x="142538" y="4572375"/>
            <a:ext cx="23880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Display compositor</a:t>
            </a:r>
            <a:endParaRPr sz="2000"/>
          </a:p>
        </p:txBody>
      </p:sp>
      <p:sp>
        <p:nvSpPr>
          <p:cNvPr id="439" name="Google Shape;439;p23"/>
          <p:cNvSpPr txBox="1"/>
          <p:nvPr/>
        </p:nvSpPr>
        <p:spPr>
          <a:xfrm>
            <a:off x="3439724" y="319175"/>
            <a:ext cx="2210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Layer compositor</a:t>
            </a:r>
            <a:endParaRPr sz="2000"/>
          </a:p>
        </p:txBody>
      </p:sp>
      <p:sp>
        <p:nvSpPr>
          <p:cNvPr id="440" name="Google Shape;440;p23"/>
          <p:cNvSpPr txBox="1"/>
          <p:nvPr/>
        </p:nvSpPr>
        <p:spPr>
          <a:xfrm>
            <a:off x="6499799" y="1628375"/>
            <a:ext cx="2210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Layer compositor</a:t>
            </a:r>
            <a:endParaRPr sz="2000"/>
          </a:p>
        </p:txBody>
      </p:sp>
      <p:sp>
        <p:nvSpPr>
          <p:cNvPr id="441" name="Google Shape;441;p23"/>
          <p:cNvSpPr/>
          <p:nvPr/>
        </p:nvSpPr>
        <p:spPr>
          <a:xfrm>
            <a:off x="4164563" y="3802150"/>
            <a:ext cx="707400" cy="4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CompositorFrame</a:t>
            </a:r>
            <a:endParaRPr sz="800"/>
          </a:p>
        </p:txBody>
      </p:sp>
      <p:grpSp>
        <p:nvGrpSpPr>
          <p:cNvPr id="442" name="Google Shape;442;p23"/>
          <p:cNvGrpSpPr/>
          <p:nvPr/>
        </p:nvGrpSpPr>
        <p:grpSpPr>
          <a:xfrm>
            <a:off x="2991277" y="2616234"/>
            <a:ext cx="1038306" cy="1223413"/>
            <a:chOff x="121075" y="2464025"/>
            <a:chExt cx="1410358" cy="1296950"/>
          </a:xfrm>
        </p:grpSpPr>
        <p:sp>
          <p:nvSpPr>
            <p:cNvPr id="400" name="Google Shape;400;p23"/>
            <p:cNvSpPr/>
            <p:nvPr/>
          </p:nvSpPr>
          <p:spPr>
            <a:xfrm>
              <a:off x="121133" y="2464975"/>
              <a:ext cx="1410300" cy="1296000"/>
            </a:xfrm>
            <a:prstGeom prst="rect">
              <a:avLst/>
            </a:prstGeom>
            <a:solidFill>
              <a:srgbClr val="3BCD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443" name="Google Shape;443;p23"/>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Compositor</a:t>
              </a:r>
              <a:endParaRPr sz="1000"/>
            </a:p>
            <a:p>
              <a:pPr indent="0" lvl="0" marL="0" rtl="0" algn="l">
                <a:spcBef>
                  <a:spcPts val="0"/>
                </a:spcBef>
                <a:spcAft>
                  <a:spcPts val="0"/>
                </a:spcAft>
                <a:buNone/>
              </a:pPr>
              <a:r>
                <a:rPr lang="en" sz="1000"/>
                <a:t>FrameSink</a:t>
              </a:r>
              <a:endParaRPr sz="1000"/>
            </a:p>
          </p:txBody>
        </p:sp>
      </p:grpSp>
      <p:grpSp>
        <p:nvGrpSpPr>
          <p:cNvPr id="444" name="Google Shape;444;p23"/>
          <p:cNvGrpSpPr/>
          <p:nvPr/>
        </p:nvGrpSpPr>
        <p:grpSpPr>
          <a:xfrm>
            <a:off x="3051135" y="3062214"/>
            <a:ext cx="918593" cy="658647"/>
            <a:chOff x="208288" y="2942525"/>
            <a:chExt cx="1186200" cy="760650"/>
          </a:xfrm>
        </p:grpSpPr>
        <p:sp>
          <p:nvSpPr>
            <p:cNvPr id="445" name="Google Shape;445;p23"/>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sp>
          <p:nvSpPr>
            <p:cNvPr id="446" name="Google Shape;446;p23"/>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23"/>
          <p:cNvSpPr txBox="1"/>
          <p:nvPr/>
        </p:nvSpPr>
        <p:spPr>
          <a:xfrm>
            <a:off x="3051135" y="3062214"/>
            <a:ext cx="9186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24"/>
          <p:cNvSpPr/>
          <p:nvPr/>
        </p:nvSpPr>
        <p:spPr>
          <a:xfrm>
            <a:off x="6314750" y="877725"/>
            <a:ext cx="2481600" cy="143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Surfaces++11</a:t>
            </a:r>
            <a:endParaRPr/>
          </a:p>
        </p:txBody>
      </p:sp>
      <p:grpSp>
        <p:nvGrpSpPr>
          <p:cNvPr id="454" name="Google Shape;454;p24"/>
          <p:cNvGrpSpPr/>
          <p:nvPr/>
        </p:nvGrpSpPr>
        <p:grpSpPr>
          <a:xfrm>
            <a:off x="4097488" y="944439"/>
            <a:ext cx="1515028" cy="1009246"/>
            <a:chOff x="1666394" y="1759000"/>
            <a:chExt cx="1940106" cy="2606525"/>
          </a:xfrm>
        </p:grpSpPr>
        <p:sp>
          <p:nvSpPr>
            <p:cNvPr id="455" name="Google Shape;455;p24"/>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456" name="Google Shape;456;p24"/>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sp>
        <p:nvSpPr>
          <p:cNvPr id="457" name="Google Shape;457;p24"/>
          <p:cNvSpPr/>
          <p:nvPr/>
        </p:nvSpPr>
        <p:spPr>
          <a:xfrm>
            <a:off x="3409725" y="767948"/>
            <a:ext cx="2359200" cy="122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txBox="1"/>
          <p:nvPr/>
        </p:nvSpPr>
        <p:spPr>
          <a:xfrm>
            <a:off x="3409725" y="697900"/>
            <a:ext cx="2270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Browser Process</a:t>
            </a:r>
            <a:endParaRPr sz="1000"/>
          </a:p>
        </p:txBody>
      </p:sp>
      <p:grpSp>
        <p:nvGrpSpPr>
          <p:cNvPr id="459" name="Google Shape;459;p24"/>
          <p:cNvGrpSpPr/>
          <p:nvPr/>
        </p:nvGrpSpPr>
        <p:grpSpPr>
          <a:xfrm>
            <a:off x="4164563" y="969234"/>
            <a:ext cx="1515028" cy="1009246"/>
            <a:chOff x="1666394" y="1759000"/>
            <a:chExt cx="1940106" cy="2606525"/>
          </a:xfrm>
        </p:grpSpPr>
        <p:sp>
          <p:nvSpPr>
            <p:cNvPr id="460" name="Google Shape;460;p24"/>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461" name="Google Shape;461;p24"/>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grpSp>
        <p:nvGrpSpPr>
          <p:cNvPr id="462" name="Google Shape;462;p24"/>
          <p:cNvGrpSpPr/>
          <p:nvPr/>
        </p:nvGrpSpPr>
        <p:grpSpPr>
          <a:xfrm>
            <a:off x="4269590" y="1220169"/>
            <a:ext cx="1357847" cy="733512"/>
            <a:chOff x="1808850" y="2407075"/>
            <a:chExt cx="1844400" cy="1894400"/>
          </a:xfrm>
        </p:grpSpPr>
        <p:sp>
          <p:nvSpPr>
            <p:cNvPr id="463" name="Google Shape;463;p24"/>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464" name="Google Shape;464;p24"/>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465" name="Google Shape;465;p24"/>
          <p:cNvCxnSpPr>
            <a:stCxn id="463" idx="1"/>
            <a:endCxn id="466" idx="3"/>
          </p:cNvCxnSpPr>
          <p:nvPr/>
        </p:nvCxnSpPr>
        <p:spPr>
          <a:xfrm flipH="1">
            <a:off x="4097090" y="1593817"/>
            <a:ext cx="172500" cy="111900"/>
          </a:xfrm>
          <a:prstGeom prst="straightConnector1">
            <a:avLst/>
          </a:prstGeom>
          <a:noFill/>
          <a:ln cap="flat" cmpd="sng" w="9525">
            <a:solidFill>
              <a:schemeClr val="dk2"/>
            </a:solidFill>
            <a:prstDash val="solid"/>
            <a:round/>
            <a:headEnd len="med" w="med" type="none"/>
            <a:tailEnd len="med" w="med" type="triangle"/>
          </a:ln>
        </p:spPr>
      </p:cxnSp>
      <p:sp>
        <p:nvSpPr>
          <p:cNvPr id="467" name="Google Shape;467;p24"/>
          <p:cNvSpPr/>
          <p:nvPr/>
        </p:nvSpPr>
        <p:spPr>
          <a:xfrm>
            <a:off x="6408350" y="916829"/>
            <a:ext cx="2481600" cy="143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txBox="1"/>
          <p:nvPr/>
        </p:nvSpPr>
        <p:spPr>
          <a:xfrm>
            <a:off x="6408358" y="877735"/>
            <a:ext cx="23880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Renderer Process</a:t>
            </a:r>
            <a:endParaRPr sz="1000"/>
          </a:p>
        </p:txBody>
      </p:sp>
      <p:grpSp>
        <p:nvGrpSpPr>
          <p:cNvPr id="469" name="Google Shape;469;p24"/>
          <p:cNvGrpSpPr/>
          <p:nvPr/>
        </p:nvGrpSpPr>
        <p:grpSpPr>
          <a:xfrm>
            <a:off x="7202443" y="1151424"/>
            <a:ext cx="1593797" cy="1176064"/>
            <a:chOff x="1666394" y="1759000"/>
            <a:chExt cx="1940106" cy="2606525"/>
          </a:xfrm>
        </p:grpSpPr>
        <p:sp>
          <p:nvSpPr>
            <p:cNvPr id="470" name="Google Shape;470;p24"/>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RenderWidget</a:t>
              </a:r>
              <a:endParaRPr sz="1000"/>
            </a:p>
          </p:txBody>
        </p:sp>
      </p:grpSp>
      <p:grpSp>
        <p:nvGrpSpPr>
          <p:cNvPr id="472" name="Google Shape;472;p24"/>
          <p:cNvGrpSpPr/>
          <p:nvPr/>
        </p:nvGrpSpPr>
        <p:grpSpPr>
          <a:xfrm>
            <a:off x="7323826" y="1443836"/>
            <a:ext cx="1428303" cy="854753"/>
            <a:chOff x="1808850" y="2407075"/>
            <a:chExt cx="1844400" cy="1894400"/>
          </a:xfrm>
        </p:grpSpPr>
        <p:sp>
          <p:nvSpPr>
            <p:cNvPr id="473" name="Google Shape;473;p24"/>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475" name="Google Shape;475;p24"/>
          <p:cNvCxnSpPr>
            <a:stCxn id="473" idx="1"/>
            <a:endCxn id="476" idx="3"/>
          </p:cNvCxnSpPr>
          <p:nvPr/>
        </p:nvCxnSpPr>
        <p:spPr>
          <a:xfrm rot="10800000">
            <a:off x="7031626" y="1871744"/>
            <a:ext cx="292200" cy="7500"/>
          </a:xfrm>
          <a:prstGeom prst="straightConnector1">
            <a:avLst/>
          </a:prstGeom>
          <a:noFill/>
          <a:ln cap="flat" cmpd="sng" w="9525">
            <a:solidFill>
              <a:schemeClr val="dk2"/>
            </a:solidFill>
            <a:prstDash val="solid"/>
            <a:round/>
            <a:headEnd len="med" w="med" type="none"/>
            <a:tailEnd len="med" w="med" type="triangle"/>
          </a:ln>
        </p:spPr>
      </p:cxnSp>
      <p:sp>
        <p:nvSpPr>
          <p:cNvPr id="476" name="Google Shape;476;p24"/>
          <p:cNvSpPr/>
          <p:nvPr/>
        </p:nvSpPr>
        <p:spPr>
          <a:xfrm>
            <a:off x="5939668" y="1310479"/>
            <a:ext cx="1092000" cy="1122300"/>
          </a:xfrm>
          <a:prstGeom prst="rect">
            <a:avLst/>
          </a:prstGeom>
          <a:solidFill>
            <a:srgbClr val="3BCD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24"/>
          <p:cNvGrpSpPr/>
          <p:nvPr/>
        </p:nvGrpSpPr>
        <p:grpSpPr>
          <a:xfrm>
            <a:off x="5939623" y="1309656"/>
            <a:ext cx="1092136" cy="1072980"/>
            <a:chOff x="121075" y="2464025"/>
            <a:chExt cx="1410300" cy="1239150"/>
          </a:xfrm>
        </p:grpSpPr>
        <p:sp>
          <p:nvSpPr>
            <p:cNvPr id="478" name="Google Shape;478;p24"/>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Compositor</a:t>
              </a:r>
              <a:endParaRPr sz="1000">
                <a:solidFill>
                  <a:schemeClr val="dk1"/>
                </a:solidFill>
              </a:endParaRPr>
            </a:p>
            <a:p>
              <a:pPr indent="0" lvl="0" marL="0" rtl="0" algn="l">
                <a:spcBef>
                  <a:spcPts val="0"/>
                </a:spcBef>
                <a:spcAft>
                  <a:spcPts val="0"/>
                </a:spcAft>
                <a:buNone/>
              </a:pPr>
              <a:r>
                <a:rPr lang="en" sz="1000">
                  <a:solidFill>
                    <a:schemeClr val="dk1"/>
                  </a:solidFill>
                </a:rPr>
                <a:t>FrameSink</a:t>
              </a:r>
              <a:endParaRPr sz="1000">
                <a:solidFill>
                  <a:schemeClr val="dk1"/>
                </a:solidFill>
              </a:endParaRPr>
            </a:p>
            <a:p>
              <a:pPr indent="0" lvl="0" marL="0" rtl="0" algn="l">
                <a:spcBef>
                  <a:spcPts val="0"/>
                </a:spcBef>
                <a:spcAft>
                  <a:spcPts val="0"/>
                </a:spcAft>
                <a:buNone/>
              </a:pPr>
              <a:r>
                <a:t/>
              </a:r>
              <a:endParaRPr sz="1000"/>
            </a:p>
          </p:txBody>
        </p:sp>
        <p:grpSp>
          <p:nvGrpSpPr>
            <p:cNvPr id="479" name="Google Shape;479;p24"/>
            <p:cNvGrpSpPr/>
            <p:nvPr/>
          </p:nvGrpSpPr>
          <p:grpSpPr>
            <a:xfrm>
              <a:off x="208288" y="2942525"/>
              <a:ext cx="1186200" cy="760650"/>
              <a:chOff x="208288" y="2942525"/>
              <a:chExt cx="1186200" cy="760650"/>
            </a:xfrm>
          </p:grpSpPr>
          <p:sp>
            <p:nvSpPr>
              <p:cNvPr id="480" name="Google Shape;480;p24"/>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grpSp>
      </p:grpSp>
      <p:sp>
        <p:nvSpPr>
          <p:cNvPr id="482" name="Google Shape;482;p24"/>
          <p:cNvSpPr/>
          <p:nvPr/>
        </p:nvSpPr>
        <p:spPr>
          <a:xfrm>
            <a:off x="145877" y="1683462"/>
            <a:ext cx="2359200" cy="299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txBox="1"/>
          <p:nvPr/>
        </p:nvSpPr>
        <p:spPr>
          <a:xfrm>
            <a:off x="190427" y="1628387"/>
            <a:ext cx="22701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Browser Process</a:t>
            </a:r>
            <a:endParaRPr sz="1000"/>
          </a:p>
        </p:txBody>
      </p:sp>
      <p:grpSp>
        <p:nvGrpSpPr>
          <p:cNvPr id="484" name="Google Shape;484;p24"/>
          <p:cNvGrpSpPr/>
          <p:nvPr/>
        </p:nvGrpSpPr>
        <p:grpSpPr>
          <a:xfrm>
            <a:off x="318435" y="2114101"/>
            <a:ext cx="2036157" cy="1076635"/>
            <a:chOff x="233175" y="2164713"/>
            <a:chExt cx="1357800" cy="1076635"/>
          </a:xfrm>
        </p:grpSpPr>
        <p:sp>
          <p:nvSpPr>
            <p:cNvPr id="485" name="Google Shape;485;p24"/>
            <p:cNvSpPr/>
            <p:nvPr/>
          </p:nvSpPr>
          <p:spPr>
            <a:xfrm>
              <a:off x="233175" y="2227348"/>
              <a:ext cx="1357800" cy="1014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486" name="Google Shape;486;p24"/>
            <p:cNvSpPr txBox="1"/>
            <p:nvPr/>
          </p:nvSpPr>
          <p:spPr>
            <a:xfrm>
              <a:off x="233182" y="2164713"/>
              <a:ext cx="13107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cc::Display</a:t>
              </a:r>
              <a:endParaRPr sz="1000"/>
            </a:p>
          </p:txBody>
        </p:sp>
        <p:sp>
          <p:nvSpPr>
            <p:cNvPr id="487" name="Google Shape;487;p24"/>
            <p:cNvSpPr/>
            <p:nvPr/>
          </p:nvSpPr>
          <p:spPr>
            <a:xfrm>
              <a:off x="451575" y="2616225"/>
              <a:ext cx="1092300" cy="5727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DirectRenderer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grpSp>
      <p:grpSp>
        <p:nvGrpSpPr>
          <p:cNvPr id="488" name="Google Shape;488;p24"/>
          <p:cNvGrpSpPr/>
          <p:nvPr/>
        </p:nvGrpSpPr>
        <p:grpSpPr>
          <a:xfrm>
            <a:off x="1464951" y="1084346"/>
            <a:ext cx="1391318" cy="922780"/>
            <a:chOff x="121075" y="2464025"/>
            <a:chExt cx="1410358" cy="1296950"/>
          </a:xfrm>
        </p:grpSpPr>
        <p:sp>
          <p:nvSpPr>
            <p:cNvPr id="489" name="Google Shape;489;p24"/>
            <p:cNvSpPr/>
            <p:nvPr/>
          </p:nvSpPr>
          <p:spPr>
            <a:xfrm>
              <a:off x="121133" y="2464975"/>
              <a:ext cx="1410300" cy="12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nvGrpSpPr>
            <p:cNvPr id="490" name="Google Shape;490;p24"/>
            <p:cNvGrpSpPr/>
            <p:nvPr/>
          </p:nvGrpSpPr>
          <p:grpSpPr>
            <a:xfrm>
              <a:off x="121075" y="2464025"/>
              <a:ext cx="1410300" cy="1239150"/>
              <a:chOff x="121075" y="2464025"/>
              <a:chExt cx="1410300" cy="1239150"/>
            </a:xfrm>
          </p:grpSpPr>
          <p:sp>
            <p:nvSpPr>
              <p:cNvPr id="491" name="Google Shape;491;p24"/>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OutputSurface</a:t>
                </a:r>
                <a:endParaRPr sz="1000"/>
              </a:p>
            </p:txBody>
          </p:sp>
          <p:grpSp>
            <p:nvGrpSpPr>
              <p:cNvPr id="492" name="Google Shape;492;p24"/>
              <p:cNvGrpSpPr/>
              <p:nvPr/>
            </p:nvGrpSpPr>
            <p:grpSpPr>
              <a:xfrm>
                <a:off x="208282" y="2942525"/>
                <a:ext cx="1186200" cy="760650"/>
                <a:chOff x="208282" y="2942525"/>
                <a:chExt cx="1186200" cy="760650"/>
              </a:xfrm>
            </p:grpSpPr>
            <p:sp>
              <p:nvSpPr>
                <p:cNvPr id="493" name="Google Shape;493;p24"/>
                <p:cNvSpPr/>
                <p:nvPr/>
              </p:nvSpPr>
              <p:spPr>
                <a:xfrm>
                  <a:off x="220750" y="3005375"/>
                  <a:ext cx="1018500" cy="6978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494" name="Google Shape;494;p24"/>
                <p:cNvSpPr txBox="1"/>
                <p:nvPr/>
              </p:nvSpPr>
              <p:spPr>
                <a:xfrm>
                  <a:off x="208282" y="2942525"/>
                  <a:ext cx="1186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GL </a:t>
                  </a:r>
                  <a:r>
                    <a:rPr lang="en" sz="1000">
                      <a:solidFill>
                        <a:schemeClr val="dk1"/>
                      </a:solidFill>
                    </a:rPr>
                    <a:t>framebuffer</a:t>
                  </a:r>
                  <a:endParaRPr sz="1000"/>
                </a:p>
              </p:txBody>
            </p:sp>
          </p:grpSp>
        </p:grpSp>
      </p:grpSp>
      <p:grpSp>
        <p:nvGrpSpPr>
          <p:cNvPr id="495" name="Google Shape;495;p24"/>
          <p:cNvGrpSpPr/>
          <p:nvPr/>
        </p:nvGrpSpPr>
        <p:grpSpPr>
          <a:xfrm>
            <a:off x="611225" y="3379513"/>
            <a:ext cx="1783450" cy="1229675"/>
            <a:chOff x="605325" y="3483175"/>
            <a:chExt cx="1783450" cy="1229675"/>
          </a:xfrm>
        </p:grpSpPr>
        <p:sp>
          <p:nvSpPr>
            <p:cNvPr id="496" name="Google Shape;496;p24"/>
            <p:cNvSpPr/>
            <p:nvPr/>
          </p:nvSpPr>
          <p:spPr>
            <a:xfrm>
              <a:off x="605325" y="3483175"/>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7" name="Google Shape;497;p24"/>
            <p:cNvSpPr/>
            <p:nvPr/>
          </p:nvSpPr>
          <p:spPr>
            <a:xfrm>
              <a:off x="665150" y="3552275"/>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8" name="Google Shape;498;p24"/>
            <p:cNvSpPr/>
            <p:nvPr/>
          </p:nvSpPr>
          <p:spPr>
            <a:xfrm>
              <a:off x="735050" y="3629750"/>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9" name="Google Shape;499;p24"/>
            <p:cNvSpPr/>
            <p:nvPr/>
          </p:nvSpPr>
          <p:spPr>
            <a:xfrm>
              <a:off x="794875" y="3698850"/>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SurfaceFactory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(transfers CompositorFrames)</a:t>
              </a:r>
              <a:endParaRPr sz="1200"/>
            </a:p>
            <a:p>
              <a:pPr indent="0" lvl="0" marL="0" rtl="0" algn="l">
                <a:spcBef>
                  <a:spcPts val="0"/>
                </a:spcBef>
                <a:spcAft>
                  <a:spcPts val="0"/>
                </a:spcAft>
                <a:buNone/>
              </a:pPr>
              <a:r>
                <a:t/>
              </a:r>
              <a:endParaRPr sz="1200"/>
            </a:p>
          </p:txBody>
        </p:sp>
      </p:grpSp>
      <p:cxnSp>
        <p:nvCxnSpPr>
          <p:cNvPr id="500" name="Google Shape;500;p24"/>
          <p:cNvCxnSpPr>
            <a:stCxn id="476" idx="1"/>
            <a:endCxn id="499" idx="3"/>
          </p:cNvCxnSpPr>
          <p:nvPr/>
        </p:nvCxnSpPr>
        <p:spPr>
          <a:xfrm flipH="1">
            <a:off x="2394568" y="1871629"/>
            <a:ext cx="3545100" cy="2230500"/>
          </a:xfrm>
          <a:prstGeom prst="straightConnector1">
            <a:avLst/>
          </a:prstGeom>
          <a:noFill/>
          <a:ln cap="flat" cmpd="sng" w="9525">
            <a:solidFill>
              <a:schemeClr val="dk2"/>
            </a:solidFill>
            <a:prstDash val="dash"/>
            <a:round/>
            <a:headEnd len="med" w="med" type="none"/>
            <a:tailEnd len="med" w="med" type="triangle"/>
          </a:ln>
        </p:spPr>
      </p:cxnSp>
      <p:cxnSp>
        <p:nvCxnSpPr>
          <p:cNvPr id="501" name="Google Shape;501;p24"/>
          <p:cNvCxnSpPr>
            <a:stCxn id="466" idx="1"/>
            <a:endCxn id="499" idx="3"/>
          </p:cNvCxnSpPr>
          <p:nvPr/>
        </p:nvCxnSpPr>
        <p:spPr>
          <a:xfrm flipH="1">
            <a:off x="2394645" y="1705826"/>
            <a:ext cx="664200" cy="2396400"/>
          </a:xfrm>
          <a:prstGeom prst="straightConnector1">
            <a:avLst/>
          </a:prstGeom>
          <a:noFill/>
          <a:ln cap="flat" cmpd="sng" w="9525">
            <a:solidFill>
              <a:schemeClr val="dk2"/>
            </a:solidFill>
            <a:prstDash val="dash"/>
            <a:round/>
            <a:headEnd len="med" w="med" type="none"/>
            <a:tailEnd len="med" w="med" type="triangle"/>
          </a:ln>
        </p:spPr>
      </p:cxnSp>
      <p:cxnSp>
        <p:nvCxnSpPr>
          <p:cNvPr id="502" name="Google Shape;502;p24"/>
          <p:cNvCxnSpPr>
            <a:stCxn id="487" idx="0"/>
            <a:endCxn id="489" idx="2"/>
          </p:cNvCxnSpPr>
          <p:nvPr/>
        </p:nvCxnSpPr>
        <p:spPr>
          <a:xfrm flipH="1" rot="10800000">
            <a:off x="1464954" y="2007013"/>
            <a:ext cx="695700" cy="558600"/>
          </a:xfrm>
          <a:prstGeom prst="straightConnector1">
            <a:avLst/>
          </a:prstGeom>
          <a:noFill/>
          <a:ln cap="flat" cmpd="sng" w="9525">
            <a:solidFill>
              <a:schemeClr val="dk2"/>
            </a:solidFill>
            <a:prstDash val="solid"/>
            <a:round/>
            <a:headEnd len="med" w="med" type="none"/>
            <a:tailEnd len="med" w="med" type="triangle"/>
          </a:ln>
        </p:spPr>
      </p:cxnSp>
      <p:cxnSp>
        <p:nvCxnSpPr>
          <p:cNvPr id="503" name="Google Shape;503;p24"/>
          <p:cNvCxnSpPr>
            <a:stCxn id="496" idx="0"/>
            <a:endCxn id="485" idx="2"/>
          </p:cNvCxnSpPr>
          <p:nvPr/>
        </p:nvCxnSpPr>
        <p:spPr>
          <a:xfrm rot="10800000">
            <a:off x="1336475" y="3190813"/>
            <a:ext cx="71700" cy="188700"/>
          </a:xfrm>
          <a:prstGeom prst="straightConnector1">
            <a:avLst/>
          </a:prstGeom>
          <a:noFill/>
          <a:ln cap="flat" cmpd="sng" w="9525">
            <a:solidFill>
              <a:schemeClr val="dk2"/>
            </a:solidFill>
            <a:prstDash val="solid"/>
            <a:round/>
            <a:headEnd len="med" w="med" type="none"/>
            <a:tailEnd len="med" w="med" type="triangle"/>
          </a:ln>
        </p:spPr>
      </p:cxnSp>
      <p:sp>
        <p:nvSpPr>
          <p:cNvPr id="504" name="Google Shape;504;p24"/>
          <p:cNvSpPr txBox="1"/>
          <p:nvPr/>
        </p:nvSpPr>
        <p:spPr>
          <a:xfrm>
            <a:off x="142538" y="4572375"/>
            <a:ext cx="23880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Display compositor</a:t>
            </a:r>
            <a:endParaRPr sz="2000"/>
          </a:p>
        </p:txBody>
      </p:sp>
      <p:sp>
        <p:nvSpPr>
          <p:cNvPr id="505" name="Google Shape;505;p24"/>
          <p:cNvSpPr txBox="1"/>
          <p:nvPr/>
        </p:nvSpPr>
        <p:spPr>
          <a:xfrm>
            <a:off x="3439724" y="319175"/>
            <a:ext cx="2210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Layer compositor</a:t>
            </a:r>
            <a:endParaRPr sz="2000"/>
          </a:p>
        </p:txBody>
      </p:sp>
      <p:sp>
        <p:nvSpPr>
          <p:cNvPr id="506" name="Google Shape;506;p24"/>
          <p:cNvSpPr txBox="1"/>
          <p:nvPr/>
        </p:nvSpPr>
        <p:spPr>
          <a:xfrm>
            <a:off x="6497299" y="445025"/>
            <a:ext cx="2210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Layer compositor</a:t>
            </a:r>
            <a:endParaRPr sz="2000"/>
          </a:p>
        </p:txBody>
      </p:sp>
      <p:sp>
        <p:nvSpPr>
          <p:cNvPr id="507" name="Google Shape;507;p24"/>
          <p:cNvSpPr/>
          <p:nvPr/>
        </p:nvSpPr>
        <p:spPr>
          <a:xfrm>
            <a:off x="2559888" y="3379525"/>
            <a:ext cx="707400" cy="4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CompositorFrame</a:t>
            </a:r>
            <a:endParaRPr sz="800"/>
          </a:p>
        </p:txBody>
      </p:sp>
      <p:grpSp>
        <p:nvGrpSpPr>
          <p:cNvPr id="508" name="Google Shape;508;p24"/>
          <p:cNvGrpSpPr/>
          <p:nvPr/>
        </p:nvGrpSpPr>
        <p:grpSpPr>
          <a:xfrm>
            <a:off x="3058802" y="1093671"/>
            <a:ext cx="1038306" cy="1223413"/>
            <a:chOff x="121075" y="2464025"/>
            <a:chExt cx="1410358" cy="1296950"/>
          </a:xfrm>
        </p:grpSpPr>
        <p:sp>
          <p:nvSpPr>
            <p:cNvPr id="466" name="Google Shape;466;p24"/>
            <p:cNvSpPr/>
            <p:nvPr/>
          </p:nvSpPr>
          <p:spPr>
            <a:xfrm>
              <a:off x="121133" y="2464975"/>
              <a:ext cx="1410300" cy="1296000"/>
            </a:xfrm>
            <a:prstGeom prst="rect">
              <a:avLst/>
            </a:prstGeom>
            <a:solidFill>
              <a:srgbClr val="3BCD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509" name="Google Shape;509;p24"/>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Compositor</a:t>
              </a:r>
              <a:endParaRPr sz="1000"/>
            </a:p>
            <a:p>
              <a:pPr indent="0" lvl="0" marL="0" rtl="0" algn="l">
                <a:spcBef>
                  <a:spcPts val="0"/>
                </a:spcBef>
                <a:spcAft>
                  <a:spcPts val="0"/>
                </a:spcAft>
                <a:buNone/>
              </a:pPr>
              <a:r>
                <a:rPr lang="en" sz="1000"/>
                <a:t>FrameSink</a:t>
              </a:r>
              <a:endParaRPr sz="1000"/>
            </a:p>
          </p:txBody>
        </p:sp>
      </p:grpSp>
      <p:grpSp>
        <p:nvGrpSpPr>
          <p:cNvPr id="510" name="Google Shape;510;p24"/>
          <p:cNvGrpSpPr/>
          <p:nvPr/>
        </p:nvGrpSpPr>
        <p:grpSpPr>
          <a:xfrm>
            <a:off x="3118660" y="1539652"/>
            <a:ext cx="918593" cy="658647"/>
            <a:chOff x="208288" y="2942525"/>
            <a:chExt cx="1186200" cy="760650"/>
          </a:xfrm>
        </p:grpSpPr>
        <p:sp>
          <p:nvSpPr>
            <p:cNvPr id="511" name="Google Shape;511;p24"/>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sp>
          <p:nvSpPr>
            <p:cNvPr id="512" name="Google Shape;512;p24"/>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24"/>
          <p:cNvSpPr txBox="1"/>
          <p:nvPr/>
        </p:nvSpPr>
        <p:spPr>
          <a:xfrm>
            <a:off x="3118660" y="1539652"/>
            <a:ext cx="9186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cxnSp>
        <p:nvCxnSpPr>
          <p:cNvPr id="518" name="Google Shape;518;p25"/>
          <p:cNvCxnSpPr>
            <a:stCxn id="519" idx="1"/>
            <a:endCxn id="520" idx="3"/>
          </p:cNvCxnSpPr>
          <p:nvPr/>
        </p:nvCxnSpPr>
        <p:spPr>
          <a:xfrm flipH="1">
            <a:off x="2394750" y="3947125"/>
            <a:ext cx="1005900" cy="155100"/>
          </a:xfrm>
          <a:prstGeom prst="straightConnector1">
            <a:avLst/>
          </a:prstGeom>
          <a:noFill/>
          <a:ln cap="flat" cmpd="sng" w="9525">
            <a:solidFill>
              <a:schemeClr val="dk2"/>
            </a:solidFill>
            <a:prstDash val="dash"/>
            <a:round/>
            <a:headEnd len="med" w="med" type="none"/>
            <a:tailEnd len="med" w="med" type="triangle"/>
          </a:ln>
        </p:spPr>
      </p:cxnSp>
      <p:cxnSp>
        <p:nvCxnSpPr>
          <p:cNvPr id="521" name="Google Shape;521;p25"/>
          <p:cNvCxnSpPr>
            <a:endCxn id="520" idx="3"/>
          </p:cNvCxnSpPr>
          <p:nvPr/>
        </p:nvCxnSpPr>
        <p:spPr>
          <a:xfrm rot="10800000">
            <a:off x="2394675" y="4102188"/>
            <a:ext cx="3571800" cy="197100"/>
          </a:xfrm>
          <a:prstGeom prst="straightConnector1">
            <a:avLst/>
          </a:prstGeom>
          <a:noFill/>
          <a:ln cap="flat" cmpd="sng" w="9525">
            <a:solidFill>
              <a:schemeClr val="dk2"/>
            </a:solidFill>
            <a:prstDash val="dash"/>
            <a:round/>
            <a:headEnd len="med" w="med" type="none"/>
            <a:tailEnd len="med" w="med" type="triangle"/>
          </a:ln>
        </p:spPr>
      </p:cxnSp>
      <p:sp>
        <p:nvSpPr>
          <p:cNvPr id="522" name="Google Shape;522;p25"/>
          <p:cNvSpPr/>
          <p:nvPr/>
        </p:nvSpPr>
        <p:spPr>
          <a:xfrm>
            <a:off x="6314750" y="877725"/>
            <a:ext cx="2481600" cy="143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Surfaces++11</a:t>
            </a:r>
            <a:endParaRPr/>
          </a:p>
        </p:txBody>
      </p:sp>
      <p:grpSp>
        <p:nvGrpSpPr>
          <p:cNvPr id="524" name="Google Shape;524;p25"/>
          <p:cNvGrpSpPr/>
          <p:nvPr/>
        </p:nvGrpSpPr>
        <p:grpSpPr>
          <a:xfrm>
            <a:off x="4097488" y="944439"/>
            <a:ext cx="1515028" cy="1009246"/>
            <a:chOff x="1666394" y="1759000"/>
            <a:chExt cx="1940106" cy="2606525"/>
          </a:xfrm>
        </p:grpSpPr>
        <p:sp>
          <p:nvSpPr>
            <p:cNvPr id="525" name="Google Shape;525;p25"/>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526" name="Google Shape;526;p25"/>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sp>
        <p:nvSpPr>
          <p:cNvPr id="527" name="Google Shape;527;p25"/>
          <p:cNvSpPr/>
          <p:nvPr/>
        </p:nvSpPr>
        <p:spPr>
          <a:xfrm>
            <a:off x="3409725" y="767948"/>
            <a:ext cx="2359200" cy="122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txBox="1"/>
          <p:nvPr/>
        </p:nvSpPr>
        <p:spPr>
          <a:xfrm>
            <a:off x="3409725" y="697900"/>
            <a:ext cx="2270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Browser Process</a:t>
            </a:r>
            <a:endParaRPr sz="1000"/>
          </a:p>
        </p:txBody>
      </p:sp>
      <p:grpSp>
        <p:nvGrpSpPr>
          <p:cNvPr id="529" name="Google Shape;529;p25"/>
          <p:cNvGrpSpPr/>
          <p:nvPr/>
        </p:nvGrpSpPr>
        <p:grpSpPr>
          <a:xfrm>
            <a:off x="4164563" y="969234"/>
            <a:ext cx="1515028" cy="1009246"/>
            <a:chOff x="1666394" y="1759000"/>
            <a:chExt cx="1940106" cy="2606525"/>
          </a:xfrm>
        </p:grpSpPr>
        <p:sp>
          <p:nvSpPr>
            <p:cNvPr id="530" name="Google Shape;530;p25"/>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531" name="Google Shape;531;p25"/>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grpSp>
        <p:nvGrpSpPr>
          <p:cNvPr id="532" name="Google Shape;532;p25"/>
          <p:cNvGrpSpPr/>
          <p:nvPr/>
        </p:nvGrpSpPr>
        <p:grpSpPr>
          <a:xfrm>
            <a:off x="4269590" y="1220169"/>
            <a:ext cx="1357847" cy="733512"/>
            <a:chOff x="1808850" y="2407075"/>
            <a:chExt cx="1844400" cy="1894400"/>
          </a:xfrm>
        </p:grpSpPr>
        <p:sp>
          <p:nvSpPr>
            <p:cNvPr id="533" name="Google Shape;533;p25"/>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534" name="Google Shape;534;p25"/>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535" name="Google Shape;535;p25"/>
          <p:cNvCxnSpPr>
            <a:stCxn id="533" idx="1"/>
            <a:endCxn id="536" idx="3"/>
          </p:cNvCxnSpPr>
          <p:nvPr/>
        </p:nvCxnSpPr>
        <p:spPr>
          <a:xfrm flipH="1">
            <a:off x="4097090" y="1593817"/>
            <a:ext cx="172500" cy="111900"/>
          </a:xfrm>
          <a:prstGeom prst="straightConnector1">
            <a:avLst/>
          </a:prstGeom>
          <a:noFill/>
          <a:ln cap="flat" cmpd="sng" w="9525">
            <a:solidFill>
              <a:schemeClr val="dk2"/>
            </a:solidFill>
            <a:prstDash val="solid"/>
            <a:round/>
            <a:headEnd len="med" w="med" type="none"/>
            <a:tailEnd len="med" w="med" type="triangle"/>
          </a:ln>
        </p:spPr>
      </p:cxnSp>
      <p:sp>
        <p:nvSpPr>
          <p:cNvPr id="537" name="Google Shape;537;p25"/>
          <p:cNvSpPr/>
          <p:nvPr/>
        </p:nvSpPr>
        <p:spPr>
          <a:xfrm>
            <a:off x="6408350" y="916829"/>
            <a:ext cx="2481600" cy="143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txBox="1"/>
          <p:nvPr/>
        </p:nvSpPr>
        <p:spPr>
          <a:xfrm>
            <a:off x="6408358" y="877735"/>
            <a:ext cx="23880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Renderer Process</a:t>
            </a:r>
            <a:endParaRPr sz="1000"/>
          </a:p>
        </p:txBody>
      </p:sp>
      <p:grpSp>
        <p:nvGrpSpPr>
          <p:cNvPr id="539" name="Google Shape;539;p25"/>
          <p:cNvGrpSpPr/>
          <p:nvPr/>
        </p:nvGrpSpPr>
        <p:grpSpPr>
          <a:xfrm>
            <a:off x="7202443" y="1151424"/>
            <a:ext cx="1593797" cy="1176064"/>
            <a:chOff x="1666394" y="1759000"/>
            <a:chExt cx="1940106" cy="2606525"/>
          </a:xfrm>
        </p:grpSpPr>
        <p:sp>
          <p:nvSpPr>
            <p:cNvPr id="540" name="Google Shape;540;p25"/>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RenderWidget</a:t>
              </a:r>
              <a:endParaRPr sz="1000"/>
            </a:p>
          </p:txBody>
        </p:sp>
      </p:grpSp>
      <p:grpSp>
        <p:nvGrpSpPr>
          <p:cNvPr id="542" name="Google Shape;542;p25"/>
          <p:cNvGrpSpPr/>
          <p:nvPr/>
        </p:nvGrpSpPr>
        <p:grpSpPr>
          <a:xfrm>
            <a:off x="7323826" y="1443836"/>
            <a:ext cx="1428303" cy="854753"/>
            <a:chOff x="1808850" y="2407075"/>
            <a:chExt cx="1844400" cy="1894400"/>
          </a:xfrm>
        </p:grpSpPr>
        <p:sp>
          <p:nvSpPr>
            <p:cNvPr id="543" name="Google Shape;543;p25"/>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545" name="Google Shape;545;p25"/>
          <p:cNvCxnSpPr>
            <a:stCxn id="543" idx="1"/>
            <a:endCxn id="546" idx="3"/>
          </p:cNvCxnSpPr>
          <p:nvPr/>
        </p:nvCxnSpPr>
        <p:spPr>
          <a:xfrm rot="10800000">
            <a:off x="7031626" y="1871744"/>
            <a:ext cx="292200" cy="7500"/>
          </a:xfrm>
          <a:prstGeom prst="straightConnector1">
            <a:avLst/>
          </a:prstGeom>
          <a:noFill/>
          <a:ln cap="flat" cmpd="sng" w="9525">
            <a:solidFill>
              <a:schemeClr val="dk2"/>
            </a:solidFill>
            <a:prstDash val="solid"/>
            <a:round/>
            <a:headEnd len="med" w="med" type="none"/>
            <a:tailEnd len="med" w="med" type="triangle"/>
          </a:ln>
        </p:spPr>
      </p:cxnSp>
      <p:sp>
        <p:nvSpPr>
          <p:cNvPr id="546" name="Google Shape;546;p25"/>
          <p:cNvSpPr/>
          <p:nvPr/>
        </p:nvSpPr>
        <p:spPr>
          <a:xfrm>
            <a:off x="5939668" y="1310479"/>
            <a:ext cx="1092000" cy="1122300"/>
          </a:xfrm>
          <a:prstGeom prst="rect">
            <a:avLst/>
          </a:prstGeom>
          <a:solidFill>
            <a:srgbClr val="3BCD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7" name="Google Shape;547;p25"/>
          <p:cNvGrpSpPr/>
          <p:nvPr/>
        </p:nvGrpSpPr>
        <p:grpSpPr>
          <a:xfrm>
            <a:off x="5939623" y="1309656"/>
            <a:ext cx="1092136" cy="1072980"/>
            <a:chOff x="121075" y="2464025"/>
            <a:chExt cx="1410300" cy="1239150"/>
          </a:xfrm>
        </p:grpSpPr>
        <p:sp>
          <p:nvSpPr>
            <p:cNvPr id="548" name="Google Shape;548;p25"/>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Compositor</a:t>
              </a:r>
              <a:endParaRPr sz="1000">
                <a:solidFill>
                  <a:schemeClr val="dk1"/>
                </a:solidFill>
              </a:endParaRPr>
            </a:p>
            <a:p>
              <a:pPr indent="0" lvl="0" marL="0" rtl="0" algn="l">
                <a:spcBef>
                  <a:spcPts val="0"/>
                </a:spcBef>
                <a:spcAft>
                  <a:spcPts val="0"/>
                </a:spcAft>
                <a:buNone/>
              </a:pPr>
              <a:r>
                <a:rPr lang="en" sz="1000">
                  <a:solidFill>
                    <a:schemeClr val="dk1"/>
                  </a:solidFill>
                </a:rPr>
                <a:t>FrameSink</a:t>
              </a:r>
              <a:endParaRPr sz="1000">
                <a:solidFill>
                  <a:schemeClr val="dk1"/>
                </a:solidFill>
              </a:endParaRPr>
            </a:p>
            <a:p>
              <a:pPr indent="0" lvl="0" marL="0" rtl="0" algn="l">
                <a:spcBef>
                  <a:spcPts val="0"/>
                </a:spcBef>
                <a:spcAft>
                  <a:spcPts val="0"/>
                </a:spcAft>
                <a:buNone/>
              </a:pPr>
              <a:r>
                <a:t/>
              </a:r>
              <a:endParaRPr sz="1000"/>
            </a:p>
          </p:txBody>
        </p:sp>
        <p:grpSp>
          <p:nvGrpSpPr>
            <p:cNvPr id="549" name="Google Shape;549;p25"/>
            <p:cNvGrpSpPr/>
            <p:nvPr/>
          </p:nvGrpSpPr>
          <p:grpSpPr>
            <a:xfrm>
              <a:off x="208288" y="2942525"/>
              <a:ext cx="1186200" cy="760650"/>
              <a:chOff x="208288" y="2942525"/>
              <a:chExt cx="1186200" cy="760650"/>
            </a:xfrm>
          </p:grpSpPr>
          <p:sp>
            <p:nvSpPr>
              <p:cNvPr id="550" name="Google Shape;550;p25"/>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grpSp>
      </p:grpSp>
      <p:sp>
        <p:nvSpPr>
          <p:cNvPr id="552" name="Google Shape;552;p25"/>
          <p:cNvSpPr/>
          <p:nvPr/>
        </p:nvSpPr>
        <p:spPr>
          <a:xfrm>
            <a:off x="145877" y="1683462"/>
            <a:ext cx="2359200" cy="299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txBox="1"/>
          <p:nvPr/>
        </p:nvSpPr>
        <p:spPr>
          <a:xfrm>
            <a:off x="190427" y="1628387"/>
            <a:ext cx="22701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Browser Process</a:t>
            </a:r>
            <a:endParaRPr sz="1000"/>
          </a:p>
        </p:txBody>
      </p:sp>
      <p:grpSp>
        <p:nvGrpSpPr>
          <p:cNvPr id="554" name="Google Shape;554;p25"/>
          <p:cNvGrpSpPr/>
          <p:nvPr/>
        </p:nvGrpSpPr>
        <p:grpSpPr>
          <a:xfrm>
            <a:off x="318435" y="2114101"/>
            <a:ext cx="2036157" cy="1076635"/>
            <a:chOff x="233175" y="2164713"/>
            <a:chExt cx="1357800" cy="1076635"/>
          </a:xfrm>
        </p:grpSpPr>
        <p:sp>
          <p:nvSpPr>
            <p:cNvPr id="555" name="Google Shape;555;p25"/>
            <p:cNvSpPr/>
            <p:nvPr/>
          </p:nvSpPr>
          <p:spPr>
            <a:xfrm>
              <a:off x="233175" y="2227348"/>
              <a:ext cx="1357800" cy="1014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556" name="Google Shape;556;p25"/>
            <p:cNvSpPr txBox="1"/>
            <p:nvPr/>
          </p:nvSpPr>
          <p:spPr>
            <a:xfrm>
              <a:off x="233182" y="2164713"/>
              <a:ext cx="13107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cc::Display</a:t>
              </a:r>
              <a:endParaRPr sz="1000"/>
            </a:p>
          </p:txBody>
        </p:sp>
        <p:sp>
          <p:nvSpPr>
            <p:cNvPr id="557" name="Google Shape;557;p25"/>
            <p:cNvSpPr/>
            <p:nvPr/>
          </p:nvSpPr>
          <p:spPr>
            <a:xfrm>
              <a:off x="451575" y="2616225"/>
              <a:ext cx="1092300" cy="5727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DirectRenderer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grpSp>
      <p:grpSp>
        <p:nvGrpSpPr>
          <p:cNvPr id="558" name="Google Shape;558;p25"/>
          <p:cNvGrpSpPr/>
          <p:nvPr/>
        </p:nvGrpSpPr>
        <p:grpSpPr>
          <a:xfrm>
            <a:off x="1464951" y="1084346"/>
            <a:ext cx="1391318" cy="922780"/>
            <a:chOff x="121075" y="2464025"/>
            <a:chExt cx="1410358" cy="1296950"/>
          </a:xfrm>
        </p:grpSpPr>
        <p:sp>
          <p:nvSpPr>
            <p:cNvPr id="559" name="Google Shape;559;p25"/>
            <p:cNvSpPr/>
            <p:nvPr/>
          </p:nvSpPr>
          <p:spPr>
            <a:xfrm>
              <a:off x="121133" y="2464975"/>
              <a:ext cx="1410300" cy="12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nvGrpSpPr>
            <p:cNvPr id="560" name="Google Shape;560;p25"/>
            <p:cNvGrpSpPr/>
            <p:nvPr/>
          </p:nvGrpSpPr>
          <p:grpSpPr>
            <a:xfrm>
              <a:off x="121075" y="2464025"/>
              <a:ext cx="1410300" cy="1239150"/>
              <a:chOff x="121075" y="2464025"/>
              <a:chExt cx="1410300" cy="1239150"/>
            </a:xfrm>
          </p:grpSpPr>
          <p:sp>
            <p:nvSpPr>
              <p:cNvPr id="561" name="Google Shape;561;p25"/>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OutputSurface</a:t>
                </a:r>
                <a:endParaRPr sz="1000"/>
              </a:p>
            </p:txBody>
          </p:sp>
          <p:grpSp>
            <p:nvGrpSpPr>
              <p:cNvPr id="562" name="Google Shape;562;p25"/>
              <p:cNvGrpSpPr/>
              <p:nvPr/>
            </p:nvGrpSpPr>
            <p:grpSpPr>
              <a:xfrm>
                <a:off x="208282" y="2942525"/>
                <a:ext cx="1186200" cy="760650"/>
                <a:chOff x="208282" y="2942525"/>
                <a:chExt cx="1186200" cy="760650"/>
              </a:xfrm>
            </p:grpSpPr>
            <p:sp>
              <p:nvSpPr>
                <p:cNvPr id="563" name="Google Shape;563;p25"/>
                <p:cNvSpPr/>
                <p:nvPr/>
              </p:nvSpPr>
              <p:spPr>
                <a:xfrm>
                  <a:off x="220750" y="3005375"/>
                  <a:ext cx="1018500" cy="6978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564" name="Google Shape;564;p25"/>
                <p:cNvSpPr txBox="1"/>
                <p:nvPr/>
              </p:nvSpPr>
              <p:spPr>
                <a:xfrm>
                  <a:off x="208282" y="2942525"/>
                  <a:ext cx="1186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GL </a:t>
                  </a:r>
                  <a:r>
                    <a:rPr lang="en" sz="1000">
                      <a:solidFill>
                        <a:schemeClr val="dk1"/>
                      </a:solidFill>
                    </a:rPr>
                    <a:t>framebuffer</a:t>
                  </a:r>
                  <a:endParaRPr sz="1000"/>
                </a:p>
              </p:txBody>
            </p:sp>
          </p:grpSp>
        </p:grpSp>
      </p:grpSp>
      <p:grpSp>
        <p:nvGrpSpPr>
          <p:cNvPr id="565" name="Google Shape;565;p25"/>
          <p:cNvGrpSpPr/>
          <p:nvPr/>
        </p:nvGrpSpPr>
        <p:grpSpPr>
          <a:xfrm>
            <a:off x="611225" y="3379513"/>
            <a:ext cx="1783450" cy="1229675"/>
            <a:chOff x="605325" y="3483175"/>
            <a:chExt cx="1783450" cy="1229675"/>
          </a:xfrm>
        </p:grpSpPr>
        <p:sp>
          <p:nvSpPr>
            <p:cNvPr id="566" name="Google Shape;566;p25"/>
            <p:cNvSpPr/>
            <p:nvPr/>
          </p:nvSpPr>
          <p:spPr>
            <a:xfrm>
              <a:off x="605325" y="3483175"/>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67" name="Google Shape;567;p25"/>
            <p:cNvSpPr/>
            <p:nvPr/>
          </p:nvSpPr>
          <p:spPr>
            <a:xfrm>
              <a:off x="665150" y="3552275"/>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68" name="Google Shape;568;p25"/>
            <p:cNvSpPr/>
            <p:nvPr/>
          </p:nvSpPr>
          <p:spPr>
            <a:xfrm>
              <a:off x="735050" y="3629750"/>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0" name="Google Shape;520;p25"/>
            <p:cNvSpPr/>
            <p:nvPr/>
          </p:nvSpPr>
          <p:spPr>
            <a:xfrm>
              <a:off x="794875" y="3698850"/>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SurfaceFactory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(transfers CompositorFrames)</a:t>
              </a:r>
              <a:endParaRPr sz="1200"/>
            </a:p>
            <a:p>
              <a:pPr indent="0" lvl="0" marL="0" rtl="0" algn="l">
                <a:spcBef>
                  <a:spcPts val="0"/>
                </a:spcBef>
                <a:spcAft>
                  <a:spcPts val="0"/>
                </a:spcAft>
                <a:buNone/>
              </a:pPr>
              <a:r>
                <a:t/>
              </a:r>
              <a:endParaRPr sz="1200"/>
            </a:p>
          </p:txBody>
        </p:sp>
      </p:grpSp>
      <p:cxnSp>
        <p:nvCxnSpPr>
          <p:cNvPr id="569" name="Google Shape;569;p25"/>
          <p:cNvCxnSpPr>
            <a:stCxn id="546" idx="1"/>
            <a:endCxn id="520" idx="3"/>
          </p:cNvCxnSpPr>
          <p:nvPr/>
        </p:nvCxnSpPr>
        <p:spPr>
          <a:xfrm flipH="1">
            <a:off x="2394568" y="1871629"/>
            <a:ext cx="3545100" cy="2230500"/>
          </a:xfrm>
          <a:prstGeom prst="straightConnector1">
            <a:avLst/>
          </a:prstGeom>
          <a:noFill/>
          <a:ln cap="flat" cmpd="sng" w="9525">
            <a:solidFill>
              <a:schemeClr val="dk2"/>
            </a:solidFill>
            <a:prstDash val="dash"/>
            <a:round/>
            <a:headEnd len="med" w="med" type="none"/>
            <a:tailEnd len="med" w="med" type="triangle"/>
          </a:ln>
        </p:spPr>
      </p:cxnSp>
      <p:cxnSp>
        <p:nvCxnSpPr>
          <p:cNvPr id="570" name="Google Shape;570;p25"/>
          <p:cNvCxnSpPr>
            <a:stCxn id="536" idx="1"/>
            <a:endCxn id="520" idx="3"/>
          </p:cNvCxnSpPr>
          <p:nvPr/>
        </p:nvCxnSpPr>
        <p:spPr>
          <a:xfrm flipH="1">
            <a:off x="2394645" y="1705826"/>
            <a:ext cx="664200" cy="2396400"/>
          </a:xfrm>
          <a:prstGeom prst="straightConnector1">
            <a:avLst/>
          </a:prstGeom>
          <a:noFill/>
          <a:ln cap="flat" cmpd="sng" w="9525">
            <a:solidFill>
              <a:schemeClr val="dk2"/>
            </a:solidFill>
            <a:prstDash val="dash"/>
            <a:round/>
            <a:headEnd len="med" w="med" type="none"/>
            <a:tailEnd len="med" w="med" type="triangle"/>
          </a:ln>
        </p:spPr>
      </p:cxnSp>
      <p:cxnSp>
        <p:nvCxnSpPr>
          <p:cNvPr id="571" name="Google Shape;571;p25"/>
          <p:cNvCxnSpPr>
            <a:stCxn id="557" idx="0"/>
            <a:endCxn id="559" idx="2"/>
          </p:cNvCxnSpPr>
          <p:nvPr/>
        </p:nvCxnSpPr>
        <p:spPr>
          <a:xfrm flipH="1" rot="10800000">
            <a:off x="1464954" y="2007013"/>
            <a:ext cx="695700" cy="558600"/>
          </a:xfrm>
          <a:prstGeom prst="straightConnector1">
            <a:avLst/>
          </a:prstGeom>
          <a:noFill/>
          <a:ln cap="flat" cmpd="sng" w="9525">
            <a:solidFill>
              <a:schemeClr val="dk2"/>
            </a:solidFill>
            <a:prstDash val="solid"/>
            <a:round/>
            <a:headEnd len="med" w="med" type="none"/>
            <a:tailEnd len="med" w="med" type="triangle"/>
          </a:ln>
        </p:spPr>
      </p:cxnSp>
      <p:cxnSp>
        <p:nvCxnSpPr>
          <p:cNvPr id="572" name="Google Shape;572;p25"/>
          <p:cNvCxnSpPr>
            <a:stCxn id="566" idx="0"/>
            <a:endCxn id="555" idx="2"/>
          </p:cNvCxnSpPr>
          <p:nvPr/>
        </p:nvCxnSpPr>
        <p:spPr>
          <a:xfrm rot="10800000">
            <a:off x="1336475" y="3190813"/>
            <a:ext cx="71700" cy="188700"/>
          </a:xfrm>
          <a:prstGeom prst="straightConnector1">
            <a:avLst/>
          </a:prstGeom>
          <a:noFill/>
          <a:ln cap="flat" cmpd="sng" w="9525">
            <a:solidFill>
              <a:schemeClr val="dk2"/>
            </a:solidFill>
            <a:prstDash val="solid"/>
            <a:round/>
            <a:headEnd len="med" w="med" type="none"/>
            <a:tailEnd len="med" w="med" type="triangle"/>
          </a:ln>
        </p:spPr>
      </p:cxnSp>
      <p:sp>
        <p:nvSpPr>
          <p:cNvPr id="573" name="Google Shape;573;p25"/>
          <p:cNvSpPr txBox="1"/>
          <p:nvPr/>
        </p:nvSpPr>
        <p:spPr>
          <a:xfrm>
            <a:off x="142538" y="4572375"/>
            <a:ext cx="23880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Display compositor</a:t>
            </a:r>
            <a:endParaRPr sz="2000"/>
          </a:p>
        </p:txBody>
      </p:sp>
      <p:sp>
        <p:nvSpPr>
          <p:cNvPr id="574" name="Google Shape;574;p25"/>
          <p:cNvSpPr txBox="1"/>
          <p:nvPr/>
        </p:nvSpPr>
        <p:spPr>
          <a:xfrm>
            <a:off x="3439724" y="319175"/>
            <a:ext cx="2210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Layer compositor</a:t>
            </a:r>
            <a:endParaRPr sz="2000"/>
          </a:p>
        </p:txBody>
      </p:sp>
      <p:sp>
        <p:nvSpPr>
          <p:cNvPr id="575" name="Google Shape;575;p25"/>
          <p:cNvSpPr txBox="1"/>
          <p:nvPr/>
        </p:nvSpPr>
        <p:spPr>
          <a:xfrm>
            <a:off x="6497299" y="445025"/>
            <a:ext cx="2210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Layer compositor</a:t>
            </a:r>
            <a:endParaRPr sz="2000"/>
          </a:p>
        </p:txBody>
      </p:sp>
      <p:sp>
        <p:nvSpPr>
          <p:cNvPr id="576" name="Google Shape;576;p25"/>
          <p:cNvSpPr/>
          <p:nvPr/>
        </p:nvSpPr>
        <p:spPr>
          <a:xfrm>
            <a:off x="2543951" y="3569450"/>
            <a:ext cx="707400" cy="4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CompositorFrame</a:t>
            </a:r>
            <a:endParaRPr sz="800"/>
          </a:p>
        </p:txBody>
      </p:sp>
      <p:grpSp>
        <p:nvGrpSpPr>
          <p:cNvPr id="577" name="Google Shape;577;p25"/>
          <p:cNvGrpSpPr/>
          <p:nvPr/>
        </p:nvGrpSpPr>
        <p:grpSpPr>
          <a:xfrm>
            <a:off x="3058802" y="1093671"/>
            <a:ext cx="1038306" cy="1223413"/>
            <a:chOff x="121075" y="2464025"/>
            <a:chExt cx="1410358" cy="1296950"/>
          </a:xfrm>
        </p:grpSpPr>
        <p:sp>
          <p:nvSpPr>
            <p:cNvPr id="536" name="Google Shape;536;p25"/>
            <p:cNvSpPr/>
            <p:nvPr/>
          </p:nvSpPr>
          <p:spPr>
            <a:xfrm>
              <a:off x="121133" y="2464975"/>
              <a:ext cx="1410300" cy="1296000"/>
            </a:xfrm>
            <a:prstGeom prst="rect">
              <a:avLst/>
            </a:prstGeom>
            <a:solidFill>
              <a:srgbClr val="3BCD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578" name="Google Shape;578;p25"/>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Compositor</a:t>
              </a:r>
              <a:endParaRPr sz="1000"/>
            </a:p>
            <a:p>
              <a:pPr indent="0" lvl="0" marL="0" rtl="0" algn="l">
                <a:spcBef>
                  <a:spcPts val="0"/>
                </a:spcBef>
                <a:spcAft>
                  <a:spcPts val="0"/>
                </a:spcAft>
                <a:buNone/>
              </a:pPr>
              <a:r>
                <a:rPr lang="en" sz="1000"/>
                <a:t>FrameSink</a:t>
              </a:r>
              <a:endParaRPr sz="1000"/>
            </a:p>
          </p:txBody>
        </p:sp>
      </p:grpSp>
      <p:grpSp>
        <p:nvGrpSpPr>
          <p:cNvPr id="579" name="Google Shape;579;p25"/>
          <p:cNvGrpSpPr/>
          <p:nvPr/>
        </p:nvGrpSpPr>
        <p:grpSpPr>
          <a:xfrm>
            <a:off x="3118660" y="1539652"/>
            <a:ext cx="918593" cy="658647"/>
            <a:chOff x="208288" y="2942525"/>
            <a:chExt cx="1186200" cy="760650"/>
          </a:xfrm>
        </p:grpSpPr>
        <p:sp>
          <p:nvSpPr>
            <p:cNvPr id="580" name="Google Shape;580;p25"/>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sp>
          <p:nvSpPr>
            <p:cNvPr id="581" name="Google Shape;581;p25"/>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25"/>
          <p:cNvSpPr txBox="1"/>
          <p:nvPr/>
        </p:nvSpPr>
        <p:spPr>
          <a:xfrm>
            <a:off x="3118660" y="1539652"/>
            <a:ext cx="9186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sp>
        <p:nvSpPr>
          <p:cNvPr id="583" name="Google Shape;583;p25"/>
          <p:cNvSpPr/>
          <p:nvPr/>
        </p:nvSpPr>
        <p:spPr>
          <a:xfrm>
            <a:off x="4332400" y="2543925"/>
            <a:ext cx="1391400" cy="161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6863025" y="3087525"/>
            <a:ext cx="1783500" cy="171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4558183" y="2937925"/>
            <a:ext cx="1114200" cy="11760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Offscreen</a:t>
            </a:r>
            <a:endParaRPr sz="1200">
              <a:solidFill>
                <a:schemeClr val="dk1"/>
              </a:solidFill>
            </a:endParaRPr>
          </a:p>
          <a:p>
            <a:pPr indent="0" lvl="0" marL="0" rtl="0" algn="l">
              <a:spcBef>
                <a:spcPts val="0"/>
              </a:spcBef>
              <a:spcAft>
                <a:spcPts val="0"/>
              </a:spcAft>
              <a:buNone/>
            </a:pPr>
            <a:r>
              <a:rPr lang="en" sz="1200">
                <a:solidFill>
                  <a:schemeClr val="dk1"/>
                </a:solidFill>
              </a:rPr>
              <a:t>Canvas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p:txBody>
      </p:sp>
      <p:sp>
        <p:nvSpPr>
          <p:cNvPr id="586" name="Google Shape;586;p25"/>
          <p:cNvSpPr/>
          <p:nvPr/>
        </p:nvSpPr>
        <p:spPr>
          <a:xfrm>
            <a:off x="7147225" y="3569450"/>
            <a:ext cx="1428300" cy="1176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OOPIF</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grpSp>
        <p:nvGrpSpPr>
          <p:cNvPr id="587" name="Google Shape;587;p25"/>
          <p:cNvGrpSpPr/>
          <p:nvPr/>
        </p:nvGrpSpPr>
        <p:grpSpPr>
          <a:xfrm>
            <a:off x="3400650" y="3280075"/>
            <a:ext cx="1038300" cy="1334100"/>
            <a:chOff x="3975800" y="3379525"/>
            <a:chExt cx="1038300" cy="1334100"/>
          </a:xfrm>
        </p:grpSpPr>
        <p:sp>
          <p:nvSpPr>
            <p:cNvPr id="519" name="Google Shape;519;p25"/>
            <p:cNvSpPr/>
            <p:nvPr/>
          </p:nvSpPr>
          <p:spPr>
            <a:xfrm>
              <a:off x="3975800" y="3379525"/>
              <a:ext cx="1038300" cy="1334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Mojo</a:t>
              </a:r>
              <a:endParaRPr sz="1200"/>
            </a:p>
            <a:p>
              <a:pPr indent="0" lvl="0" marL="0" rtl="0" algn="l">
                <a:spcBef>
                  <a:spcPts val="0"/>
                </a:spcBef>
                <a:spcAft>
                  <a:spcPts val="0"/>
                </a:spcAft>
                <a:buNone/>
              </a:pPr>
              <a:r>
                <a:rPr lang="en" sz="1200"/>
                <a:t>Compositor</a:t>
              </a:r>
              <a:endParaRPr sz="1200"/>
            </a:p>
            <a:p>
              <a:pPr indent="0" lvl="0" marL="0" rtl="0" algn="l">
                <a:spcBef>
                  <a:spcPts val="0"/>
                </a:spcBef>
                <a:spcAft>
                  <a:spcPts val="0"/>
                </a:spcAft>
                <a:buNone/>
              </a:pPr>
              <a:r>
                <a:rPr lang="en" sz="1200"/>
                <a:t>FrameSink</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grpSp>
          <p:nvGrpSpPr>
            <p:cNvPr id="588" name="Google Shape;588;p25"/>
            <p:cNvGrpSpPr/>
            <p:nvPr/>
          </p:nvGrpSpPr>
          <p:grpSpPr>
            <a:xfrm>
              <a:off x="4035660" y="3984427"/>
              <a:ext cx="918593" cy="658647"/>
              <a:chOff x="208288" y="2942525"/>
              <a:chExt cx="1186200" cy="760650"/>
            </a:xfrm>
          </p:grpSpPr>
          <p:sp>
            <p:nvSpPr>
              <p:cNvPr id="589" name="Google Shape;589;p25"/>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sp>
            <p:nvSpPr>
              <p:cNvPr id="590" name="Google Shape;590;p25"/>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25"/>
            <p:cNvSpPr txBox="1"/>
            <p:nvPr/>
          </p:nvSpPr>
          <p:spPr>
            <a:xfrm>
              <a:off x="4035660" y="3984427"/>
              <a:ext cx="9186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grpSp>
      <p:grpSp>
        <p:nvGrpSpPr>
          <p:cNvPr id="592" name="Google Shape;592;p25"/>
          <p:cNvGrpSpPr/>
          <p:nvPr/>
        </p:nvGrpSpPr>
        <p:grpSpPr>
          <a:xfrm>
            <a:off x="5966538" y="3632225"/>
            <a:ext cx="1038300" cy="1334100"/>
            <a:chOff x="3975800" y="3379525"/>
            <a:chExt cx="1038300" cy="1334100"/>
          </a:xfrm>
        </p:grpSpPr>
        <p:sp>
          <p:nvSpPr>
            <p:cNvPr id="593" name="Google Shape;593;p25"/>
            <p:cNvSpPr/>
            <p:nvPr/>
          </p:nvSpPr>
          <p:spPr>
            <a:xfrm>
              <a:off x="3975800" y="3379525"/>
              <a:ext cx="1038300" cy="1334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Mojo</a:t>
              </a:r>
              <a:endParaRPr sz="1200"/>
            </a:p>
            <a:p>
              <a:pPr indent="0" lvl="0" marL="0" rtl="0" algn="l">
                <a:spcBef>
                  <a:spcPts val="0"/>
                </a:spcBef>
                <a:spcAft>
                  <a:spcPts val="0"/>
                </a:spcAft>
                <a:buNone/>
              </a:pPr>
              <a:r>
                <a:rPr lang="en" sz="1200"/>
                <a:t>Compositor</a:t>
              </a:r>
              <a:endParaRPr sz="1200"/>
            </a:p>
            <a:p>
              <a:pPr indent="0" lvl="0" marL="0" rtl="0" algn="l">
                <a:spcBef>
                  <a:spcPts val="0"/>
                </a:spcBef>
                <a:spcAft>
                  <a:spcPts val="0"/>
                </a:spcAft>
                <a:buNone/>
              </a:pPr>
              <a:r>
                <a:rPr lang="en" sz="1200"/>
                <a:t>FrameSink</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grpSp>
          <p:nvGrpSpPr>
            <p:cNvPr id="594" name="Google Shape;594;p25"/>
            <p:cNvGrpSpPr/>
            <p:nvPr/>
          </p:nvGrpSpPr>
          <p:grpSpPr>
            <a:xfrm>
              <a:off x="4035660" y="3984427"/>
              <a:ext cx="918593" cy="658647"/>
              <a:chOff x="208288" y="2942525"/>
              <a:chExt cx="1186200" cy="760650"/>
            </a:xfrm>
          </p:grpSpPr>
          <p:sp>
            <p:nvSpPr>
              <p:cNvPr id="595" name="Google Shape;595;p25"/>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sp>
            <p:nvSpPr>
              <p:cNvPr id="596" name="Google Shape;596;p25"/>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25"/>
            <p:cNvSpPr txBox="1"/>
            <p:nvPr/>
          </p:nvSpPr>
          <p:spPr>
            <a:xfrm>
              <a:off x="4035660" y="3984427"/>
              <a:ext cx="9186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grpSp>
      <p:cxnSp>
        <p:nvCxnSpPr>
          <p:cNvPr id="598" name="Google Shape;598;p25"/>
          <p:cNvCxnSpPr>
            <a:stCxn id="586" idx="1"/>
            <a:endCxn id="593" idx="3"/>
          </p:cNvCxnSpPr>
          <p:nvPr/>
        </p:nvCxnSpPr>
        <p:spPr>
          <a:xfrm flipH="1">
            <a:off x="7004725" y="4157450"/>
            <a:ext cx="142500" cy="141900"/>
          </a:xfrm>
          <a:prstGeom prst="straightConnector1">
            <a:avLst/>
          </a:prstGeom>
          <a:noFill/>
          <a:ln cap="flat" cmpd="sng" w="9525">
            <a:solidFill>
              <a:schemeClr val="dk2"/>
            </a:solidFill>
            <a:prstDash val="solid"/>
            <a:round/>
            <a:headEnd len="med" w="med" type="none"/>
            <a:tailEnd len="med" w="med" type="triangle"/>
          </a:ln>
        </p:spPr>
      </p:cxnSp>
      <p:cxnSp>
        <p:nvCxnSpPr>
          <p:cNvPr id="599" name="Google Shape;599;p25"/>
          <p:cNvCxnSpPr>
            <a:endCxn id="519" idx="3"/>
          </p:cNvCxnSpPr>
          <p:nvPr/>
        </p:nvCxnSpPr>
        <p:spPr>
          <a:xfrm flipH="1">
            <a:off x="4438950" y="3525925"/>
            <a:ext cx="119100" cy="421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cxnSp>
        <p:nvCxnSpPr>
          <p:cNvPr id="604" name="Google Shape;604;p26"/>
          <p:cNvCxnSpPr>
            <a:stCxn id="605" idx="1"/>
            <a:endCxn id="606" idx="3"/>
          </p:cNvCxnSpPr>
          <p:nvPr/>
        </p:nvCxnSpPr>
        <p:spPr>
          <a:xfrm flipH="1">
            <a:off x="2394750" y="3947125"/>
            <a:ext cx="1005900" cy="155100"/>
          </a:xfrm>
          <a:prstGeom prst="straightConnector1">
            <a:avLst/>
          </a:prstGeom>
          <a:noFill/>
          <a:ln cap="flat" cmpd="sng" w="9525">
            <a:solidFill>
              <a:schemeClr val="dk2"/>
            </a:solidFill>
            <a:prstDash val="dash"/>
            <a:round/>
            <a:headEnd len="med" w="med" type="none"/>
            <a:tailEnd len="med" w="med" type="triangle"/>
          </a:ln>
        </p:spPr>
      </p:cxnSp>
      <p:cxnSp>
        <p:nvCxnSpPr>
          <p:cNvPr id="607" name="Google Shape;607;p26"/>
          <p:cNvCxnSpPr>
            <a:endCxn id="606" idx="3"/>
          </p:cNvCxnSpPr>
          <p:nvPr/>
        </p:nvCxnSpPr>
        <p:spPr>
          <a:xfrm rot="10800000">
            <a:off x="2394675" y="4102188"/>
            <a:ext cx="3571800" cy="197100"/>
          </a:xfrm>
          <a:prstGeom prst="straightConnector1">
            <a:avLst/>
          </a:prstGeom>
          <a:noFill/>
          <a:ln cap="flat" cmpd="sng" w="9525">
            <a:solidFill>
              <a:schemeClr val="dk2"/>
            </a:solidFill>
            <a:prstDash val="dash"/>
            <a:round/>
            <a:headEnd len="med" w="med" type="none"/>
            <a:tailEnd len="med" w="med" type="triangle"/>
          </a:ln>
        </p:spPr>
      </p:cxnSp>
      <p:sp>
        <p:nvSpPr>
          <p:cNvPr id="608" name="Google Shape;608;p26"/>
          <p:cNvSpPr/>
          <p:nvPr/>
        </p:nvSpPr>
        <p:spPr>
          <a:xfrm>
            <a:off x="6314750" y="877725"/>
            <a:ext cx="2481600" cy="143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Surfaces++11</a:t>
            </a:r>
            <a:endParaRPr/>
          </a:p>
        </p:txBody>
      </p:sp>
      <p:grpSp>
        <p:nvGrpSpPr>
          <p:cNvPr id="610" name="Google Shape;610;p26"/>
          <p:cNvGrpSpPr/>
          <p:nvPr/>
        </p:nvGrpSpPr>
        <p:grpSpPr>
          <a:xfrm>
            <a:off x="4097488" y="944439"/>
            <a:ext cx="1515028" cy="1009246"/>
            <a:chOff x="1666394" y="1759000"/>
            <a:chExt cx="1940106" cy="2606525"/>
          </a:xfrm>
        </p:grpSpPr>
        <p:sp>
          <p:nvSpPr>
            <p:cNvPr id="611" name="Google Shape;611;p26"/>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612" name="Google Shape;612;p26"/>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sp>
        <p:nvSpPr>
          <p:cNvPr id="613" name="Google Shape;613;p26"/>
          <p:cNvSpPr/>
          <p:nvPr/>
        </p:nvSpPr>
        <p:spPr>
          <a:xfrm>
            <a:off x="3409725" y="767948"/>
            <a:ext cx="2359200" cy="122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txBox="1"/>
          <p:nvPr/>
        </p:nvSpPr>
        <p:spPr>
          <a:xfrm>
            <a:off x="3409725" y="697900"/>
            <a:ext cx="2270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Browser Process</a:t>
            </a:r>
            <a:endParaRPr sz="1000"/>
          </a:p>
        </p:txBody>
      </p:sp>
      <p:grpSp>
        <p:nvGrpSpPr>
          <p:cNvPr id="615" name="Google Shape;615;p26"/>
          <p:cNvGrpSpPr/>
          <p:nvPr/>
        </p:nvGrpSpPr>
        <p:grpSpPr>
          <a:xfrm>
            <a:off x="4164563" y="969234"/>
            <a:ext cx="1515028" cy="1009246"/>
            <a:chOff x="1666394" y="1759000"/>
            <a:chExt cx="1940106" cy="2606525"/>
          </a:xfrm>
        </p:grpSpPr>
        <p:sp>
          <p:nvSpPr>
            <p:cNvPr id="616" name="Google Shape;616;p26"/>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617" name="Google Shape;617;p26"/>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grpSp>
        <p:nvGrpSpPr>
          <p:cNvPr id="618" name="Google Shape;618;p26"/>
          <p:cNvGrpSpPr/>
          <p:nvPr/>
        </p:nvGrpSpPr>
        <p:grpSpPr>
          <a:xfrm>
            <a:off x="4269590" y="1220169"/>
            <a:ext cx="1357847" cy="733512"/>
            <a:chOff x="1808850" y="2407075"/>
            <a:chExt cx="1844400" cy="1894400"/>
          </a:xfrm>
        </p:grpSpPr>
        <p:sp>
          <p:nvSpPr>
            <p:cNvPr id="619" name="Google Shape;619;p26"/>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620" name="Google Shape;620;p26"/>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621" name="Google Shape;621;p26"/>
          <p:cNvCxnSpPr>
            <a:stCxn id="619" idx="1"/>
            <a:endCxn id="622" idx="3"/>
          </p:cNvCxnSpPr>
          <p:nvPr/>
        </p:nvCxnSpPr>
        <p:spPr>
          <a:xfrm flipH="1">
            <a:off x="4097090" y="1593817"/>
            <a:ext cx="172500" cy="111900"/>
          </a:xfrm>
          <a:prstGeom prst="straightConnector1">
            <a:avLst/>
          </a:prstGeom>
          <a:noFill/>
          <a:ln cap="flat" cmpd="sng" w="9525">
            <a:solidFill>
              <a:schemeClr val="dk2"/>
            </a:solidFill>
            <a:prstDash val="solid"/>
            <a:round/>
            <a:headEnd len="med" w="med" type="none"/>
            <a:tailEnd len="med" w="med" type="triangle"/>
          </a:ln>
        </p:spPr>
      </p:cxnSp>
      <p:sp>
        <p:nvSpPr>
          <p:cNvPr id="623" name="Google Shape;623;p26"/>
          <p:cNvSpPr/>
          <p:nvPr/>
        </p:nvSpPr>
        <p:spPr>
          <a:xfrm>
            <a:off x="6408350" y="916829"/>
            <a:ext cx="2481600" cy="143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txBox="1"/>
          <p:nvPr/>
        </p:nvSpPr>
        <p:spPr>
          <a:xfrm>
            <a:off x="6408358" y="877735"/>
            <a:ext cx="23880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Renderer Process</a:t>
            </a:r>
            <a:endParaRPr sz="1000"/>
          </a:p>
        </p:txBody>
      </p:sp>
      <p:grpSp>
        <p:nvGrpSpPr>
          <p:cNvPr id="625" name="Google Shape;625;p26"/>
          <p:cNvGrpSpPr/>
          <p:nvPr/>
        </p:nvGrpSpPr>
        <p:grpSpPr>
          <a:xfrm>
            <a:off x="7202443" y="1151424"/>
            <a:ext cx="1593797" cy="1176064"/>
            <a:chOff x="1666394" y="1759000"/>
            <a:chExt cx="1940106" cy="2606525"/>
          </a:xfrm>
        </p:grpSpPr>
        <p:sp>
          <p:nvSpPr>
            <p:cNvPr id="626" name="Google Shape;626;p26"/>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RenderWidget</a:t>
              </a:r>
              <a:endParaRPr sz="1000"/>
            </a:p>
          </p:txBody>
        </p:sp>
      </p:grpSp>
      <p:grpSp>
        <p:nvGrpSpPr>
          <p:cNvPr id="628" name="Google Shape;628;p26"/>
          <p:cNvGrpSpPr/>
          <p:nvPr/>
        </p:nvGrpSpPr>
        <p:grpSpPr>
          <a:xfrm>
            <a:off x="7323826" y="1443836"/>
            <a:ext cx="1428303" cy="854753"/>
            <a:chOff x="1808850" y="2407075"/>
            <a:chExt cx="1844400" cy="1894400"/>
          </a:xfrm>
        </p:grpSpPr>
        <p:sp>
          <p:nvSpPr>
            <p:cNvPr id="629" name="Google Shape;629;p26"/>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631" name="Google Shape;631;p26"/>
          <p:cNvCxnSpPr>
            <a:stCxn id="629" idx="1"/>
            <a:endCxn id="632" idx="3"/>
          </p:cNvCxnSpPr>
          <p:nvPr/>
        </p:nvCxnSpPr>
        <p:spPr>
          <a:xfrm rot="10800000">
            <a:off x="7031626" y="1871744"/>
            <a:ext cx="292200" cy="7500"/>
          </a:xfrm>
          <a:prstGeom prst="straightConnector1">
            <a:avLst/>
          </a:prstGeom>
          <a:noFill/>
          <a:ln cap="flat" cmpd="sng" w="9525">
            <a:solidFill>
              <a:schemeClr val="dk2"/>
            </a:solidFill>
            <a:prstDash val="solid"/>
            <a:round/>
            <a:headEnd len="med" w="med" type="none"/>
            <a:tailEnd len="med" w="med" type="triangle"/>
          </a:ln>
        </p:spPr>
      </p:cxnSp>
      <p:sp>
        <p:nvSpPr>
          <p:cNvPr id="632" name="Google Shape;632;p26"/>
          <p:cNvSpPr/>
          <p:nvPr/>
        </p:nvSpPr>
        <p:spPr>
          <a:xfrm>
            <a:off x="5939668" y="1310479"/>
            <a:ext cx="1092000" cy="1122300"/>
          </a:xfrm>
          <a:prstGeom prst="rect">
            <a:avLst/>
          </a:prstGeom>
          <a:solidFill>
            <a:srgbClr val="3BCD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26"/>
          <p:cNvGrpSpPr/>
          <p:nvPr/>
        </p:nvGrpSpPr>
        <p:grpSpPr>
          <a:xfrm>
            <a:off x="5939623" y="1309656"/>
            <a:ext cx="1092136" cy="1072980"/>
            <a:chOff x="121075" y="2464025"/>
            <a:chExt cx="1410300" cy="1239150"/>
          </a:xfrm>
        </p:grpSpPr>
        <p:sp>
          <p:nvSpPr>
            <p:cNvPr id="634" name="Google Shape;634;p26"/>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Compositor</a:t>
              </a:r>
              <a:endParaRPr sz="1000">
                <a:solidFill>
                  <a:schemeClr val="dk1"/>
                </a:solidFill>
              </a:endParaRPr>
            </a:p>
            <a:p>
              <a:pPr indent="0" lvl="0" marL="0" rtl="0" algn="l">
                <a:spcBef>
                  <a:spcPts val="0"/>
                </a:spcBef>
                <a:spcAft>
                  <a:spcPts val="0"/>
                </a:spcAft>
                <a:buNone/>
              </a:pPr>
              <a:r>
                <a:rPr lang="en" sz="1000">
                  <a:solidFill>
                    <a:schemeClr val="dk1"/>
                  </a:solidFill>
                </a:rPr>
                <a:t>FrameSink</a:t>
              </a:r>
              <a:endParaRPr sz="1000">
                <a:solidFill>
                  <a:schemeClr val="dk1"/>
                </a:solidFill>
              </a:endParaRPr>
            </a:p>
            <a:p>
              <a:pPr indent="0" lvl="0" marL="0" rtl="0" algn="l">
                <a:spcBef>
                  <a:spcPts val="0"/>
                </a:spcBef>
                <a:spcAft>
                  <a:spcPts val="0"/>
                </a:spcAft>
                <a:buNone/>
              </a:pPr>
              <a:r>
                <a:t/>
              </a:r>
              <a:endParaRPr sz="1000"/>
            </a:p>
          </p:txBody>
        </p:sp>
        <p:grpSp>
          <p:nvGrpSpPr>
            <p:cNvPr id="635" name="Google Shape;635;p26"/>
            <p:cNvGrpSpPr/>
            <p:nvPr/>
          </p:nvGrpSpPr>
          <p:grpSpPr>
            <a:xfrm>
              <a:off x="208288" y="2942525"/>
              <a:ext cx="1186200" cy="760650"/>
              <a:chOff x="208288" y="2942525"/>
              <a:chExt cx="1186200" cy="760650"/>
            </a:xfrm>
          </p:grpSpPr>
          <p:sp>
            <p:nvSpPr>
              <p:cNvPr id="636" name="Google Shape;636;p26"/>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grpSp>
      </p:grpSp>
      <p:sp>
        <p:nvSpPr>
          <p:cNvPr id="638" name="Google Shape;638;p26"/>
          <p:cNvSpPr/>
          <p:nvPr/>
        </p:nvSpPr>
        <p:spPr>
          <a:xfrm>
            <a:off x="145877" y="1683462"/>
            <a:ext cx="2359200" cy="2996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txBox="1"/>
          <p:nvPr/>
        </p:nvSpPr>
        <p:spPr>
          <a:xfrm>
            <a:off x="190427" y="1628387"/>
            <a:ext cx="22701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Gpu</a:t>
            </a:r>
            <a:r>
              <a:rPr lang="en" sz="1000"/>
              <a:t> Process!!</a:t>
            </a:r>
            <a:endParaRPr sz="1000"/>
          </a:p>
        </p:txBody>
      </p:sp>
      <p:grpSp>
        <p:nvGrpSpPr>
          <p:cNvPr id="640" name="Google Shape;640;p26"/>
          <p:cNvGrpSpPr/>
          <p:nvPr/>
        </p:nvGrpSpPr>
        <p:grpSpPr>
          <a:xfrm>
            <a:off x="318435" y="2114101"/>
            <a:ext cx="2036157" cy="1076635"/>
            <a:chOff x="233175" y="2164713"/>
            <a:chExt cx="1357800" cy="1076635"/>
          </a:xfrm>
        </p:grpSpPr>
        <p:sp>
          <p:nvSpPr>
            <p:cNvPr id="641" name="Google Shape;641;p26"/>
            <p:cNvSpPr/>
            <p:nvPr/>
          </p:nvSpPr>
          <p:spPr>
            <a:xfrm>
              <a:off x="233175" y="2227348"/>
              <a:ext cx="1357800" cy="1014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642" name="Google Shape;642;p26"/>
            <p:cNvSpPr txBox="1"/>
            <p:nvPr/>
          </p:nvSpPr>
          <p:spPr>
            <a:xfrm>
              <a:off x="233182" y="2164713"/>
              <a:ext cx="13107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cc::Display</a:t>
              </a:r>
              <a:endParaRPr sz="1000"/>
            </a:p>
          </p:txBody>
        </p:sp>
        <p:sp>
          <p:nvSpPr>
            <p:cNvPr id="643" name="Google Shape;643;p26"/>
            <p:cNvSpPr/>
            <p:nvPr/>
          </p:nvSpPr>
          <p:spPr>
            <a:xfrm>
              <a:off x="451575" y="2616225"/>
              <a:ext cx="1092300" cy="5727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DirectRenderer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grpSp>
      <p:grpSp>
        <p:nvGrpSpPr>
          <p:cNvPr id="644" name="Google Shape;644;p26"/>
          <p:cNvGrpSpPr/>
          <p:nvPr/>
        </p:nvGrpSpPr>
        <p:grpSpPr>
          <a:xfrm>
            <a:off x="1464951" y="1084346"/>
            <a:ext cx="1391318" cy="922780"/>
            <a:chOff x="121075" y="2464025"/>
            <a:chExt cx="1410358" cy="1296950"/>
          </a:xfrm>
        </p:grpSpPr>
        <p:sp>
          <p:nvSpPr>
            <p:cNvPr id="645" name="Google Shape;645;p26"/>
            <p:cNvSpPr/>
            <p:nvPr/>
          </p:nvSpPr>
          <p:spPr>
            <a:xfrm>
              <a:off x="121133" y="2464975"/>
              <a:ext cx="1410300" cy="12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nvGrpSpPr>
            <p:cNvPr id="646" name="Google Shape;646;p26"/>
            <p:cNvGrpSpPr/>
            <p:nvPr/>
          </p:nvGrpSpPr>
          <p:grpSpPr>
            <a:xfrm>
              <a:off x="121075" y="2464025"/>
              <a:ext cx="1410300" cy="1239150"/>
              <a:chOff x="121075" y="2464025"/>
              <a:chExt cx="1410300" cy="1239150"/>
            </a:xfrm>
          </p:grpSpPr>
          <p:sp>
            <p:nvSpPr>
              <p:cNvPr id="647" name="Google Shape;647;p26"/>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OutputSurface</a:t>
                </a:r>
                <a:endParaRPr sz="1000"/>
              </a:p>
            </p:txBody>
          </p:sp>
          <p:grpSp>
            <p:nvGrpSpPr>
              <p:cNvPr id="648" name="Google Shape;648;p26"/>
              <p:cNvGrpSpPr/>
              <p:nvPr/>
            </p:nvGrpSpPr>
            <p:grpSpPr>
              <a:xfrm>
                <a:off x="208282" y="2942525"/>
                <a:ext cx="1186200" cy="760650"/>
                <a:chOff x="208282" y="2942525"/>
                <a:chExt cx="1186200" cy="760650"/>
              </a:xfrm>
            </p:grpSpPr>
            <p:sp>
              <p:nvSpPr>
                <p:cNvPr id="649" name="Google Shape;649;p26"/>
                <p:cNvSpPr/>
                <p:nvPr/>
              </p:nvSpPr>
              <p:spPr>
                <a:xfrm>
                  <a:off x="220750" y="3005375"/>
                  <a:ext cx="1018500" cy="6978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650" name="Google Shape;650;p26"/>
                <p:cNvSpPr txBox="1"/>
                <p:nvPr/>
              </p:nvSpPr>
              <p:spPr>
                <a:xfrm>
                  <a:off x="208282" y="2942525"/>
                  <a:ext cx="1186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GL </a:t>
                  </a:r>
                  <a:r>
                    <a:rPr lang="en" sz="1000">
                      <a:solidFill>
                        <a:schemeClr val="dk1"/>
                      </a:solidFill>
                    </a:rPr>
                    <a:t>framebuffer</a:t>
                  </a:r>
                  <a:endParaRPr sz="1000"/>
                </a:p>
              </p:txBody>
            </p:sp>
          </p:grpSp>
        </p:grpSp>
      </p:grpSp>
      <p:grpSp>
        <p:nvGrpSpPr>
          <p:cNvPr id="651" name="Google Shape;651;p26"/>
          <p:cNvGrpSpPr/>
          <p:nvPr/>
        </p:nvGrpSpPr>
        <p:grpSpPr>
          <a:xfrm>
            <a:off x="611225" y="3379513"/>
            <a:ext cx="1783450" cy="1229675"/>
            <a:chOff x="605325" y="3483175"/>
            <a:chExt cx="1783450" cy="1229675"/>
          </a:xfrm>
        </p:grpSpPr>
        <p:sp>
          <p:nvSpPr>
            <p:cNvPr id="652" name="Google Shape;652;p26"/>
            <p:cNvSpPr/>
            <p:nvPr/>
          </p:nvSpPr>
          <p:spPr>
            <a:xfrm>
              <a:off x="605325" y="3483175"/>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53" name="Google Shape;653;p26"/>
            <p:cNvSpPr/>
            <p:nvPr/>
          </p:nvSpPr>
          <p:spPr>
            <a:xfrm>
              <a:off x="665150" y="3552275"/>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54" name="Google Shape;654;p26"/>
            <p:cNvSpPr/>
            <p:nvPr/>
          </p:nvSpPr>
          <p:spPr>
            <a:xfrm>
              <a:off x="735050" y="3629750"/>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06" name="Google Shape;606;p26"/>
            <p:cNvSpPr/>
            <p:nvPr/>
          </p:nvSpPr>
          <p:spPr>
            <a:xfrm>
              <a:off x="794875" y="3698850"/>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SurfaceFactory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(transfers CompositorFrames)</a:t>
              </a:r>
              <a:endParaRPr sz="1200"/>
            </a:p>
            <a:p>
              <a:pPr indent="0" lvl="0" marL="0" rtl="0" algn="l">
                <a:spcBef>
                  <a:spcPts val="0"/>
                </a:spcBef>
                <a:spcAft>
                  <a:spcPts val="0"/>
                </a:spcAft>
                <a:buNone/>
              </a:pPr>
              <a:r>
                <a:t/>
              </a:r>
              <a:endParaRPr sz="1200"/>
            </a:p>
          </p:txBody>
        </p:sp>
      </p:grpSp>
      <p:cxnSp>
        <p:nvCxnSpPr>
          <p:cNvPr id="655" name="Google Shape;655;p26"/>
          <p:cNvCxnSpPr>
            <a:stCxn id="632" idx="1"/>
            <a:endCxn id="606" idx="3"/>
          </p:cNvCxnSpPr>
          <p:nvPr/>
        </p:nvCxnSpPr>
        <p:spPr>
          <a:xfrm flipH="1">
            <a:off x="2394568" y="1871629"/>
            <a:ext cx="3545100" cy="2230500"/>
          </a:xfrm>
          <a:prstGeom prst="straightConnector1">
            <a:avLst/>
          </a:prstGeom>
          <a:noFill/>
          <a:ln cap="flat" cmpd="sng" w="9525">
            <a:solidFill>
              <a:schemeClr val="dk2"/>
            </a:solidFill>
            <a:prstDash val="dash"/>
            <a:round/>
            <a:headEnd len="med" w="med" type="none"/>
            <a:tailEnd len="med" w="med" type="triangle"/>
          </a:ln>
        </p:spPr>
      </p:cxnSp>
      <p:cxnSp>
        <p:nvCxnSpPr>
          <p:cNvPr id="656" name="Google Shape;656;p26"/>
          <p:cNvCxnSpPr>
            <a:stCxn id="622" idx="1"/>
            <a:endCxn id="606" idx="3"/>
          </p:cNvCxnSpPr>
          <p:nvPr/>
        </p:nvCxnSpPr>
        <p:spPr>
          <a:xfrm flipH="1">
            <a:off x="2394645" y="1705826"/>
            <a:ext cx="664200" cy="2396400"/>
          </a:xfrm>
          <a:prstGeom prst="straightConnector1">
            <a:avLst/>
          </a:prstGeom>
          <a:noFill/>
          <a:ln cap="flat" cmpd="sng" w="9525">
            <a:solidFill>
              <a:schemeClr val="dk2"/>
            </a:solidFill>
            <a:prstDash val="dash"/>
            <a:round/>
            <a:headEnd len="med" w="med" type="none"/>
            <a:tailEnd len="med" w="med" type="triangle"/>
          </a:ln>
        </p:spPr>
      </p:cxnSp>
      <p:cxnSp>
        <p:nvCxnSpPr>
          <p:cNvPr id="657" name="Google Shape;657;p26"/>
          <p:cNvCxnSpPr>
            <a:stCxn id="643" idx="0"/>
            <a:endCxn id="645" idx="2"/>
          </p:cNvCxnSpPr>
          <p:nvPr/>
        </p:nvCxnSpPr>
        <p:spPr>
          <a:xfrm flipH="1" rot="10800000">
            <a:off x="1464954" y="2007013"/>
            <a:ext cx="695700" cy="558600"/>
          </a:xfrm>
          <a:prstGeom prst="straightConnector1">
            <a:avLst/>
          </a:prstGeom>
          <a:noFill/>
          <a:ln cap="flat" cmpd="sng" w="9525">
            <a:solidFill>
              <a:schemeClr val="dk2"/>
            </a:solidFill>
            <a:prstDash val="solid"/>
            <a:round/>
            <a:headEnd len="med" w="med" type="none"/>
            <a:tailEnd len="med" w="med" type="triangle"/>
          </a:ln>
        </p:spPr>
      </p:cxnSp>
      <p:cxnSp>
        <p:nvCxnSpPr>
          <p:cNvPr id="658" name="Google Shape;658;p26"/>
          <p:cNvCxnSpPr>
            <a:stCxn id="652" idx="0"/>
            <a:endCxn id="641" idx="2"/>
          </p:cNvCxnSpPr>
          <p:nvPr/>
        </p:nvCxnSpPr>
        <p:spPr>
          <a:xfrm rot="10800000">
            <a:off x="1336475" y="3190813"/>
            <a:ext cx="71700" cy="188700"/>
          </a:xfrm>
          <a:prstGeom prst="straightConnector1">
            <a:avLst/>
          </a:prstGeom>
          <a:noFill/>
          <a:ln cap="flat" cmpd="sng" w="9525">
            <a:solidFill>
              <a:schemeClr val="dk2"/>
            </a:solidFill>
            <a:prstDash val="solid"/>
            <a:round/>
            <a:headEnd len="med" w="med" type="none"/>
            <a:tailEnd len="med" w="med" type="triangle"/>
          </a:ln>
        </p:spPr>
      </p:cxnSp>
      <p:sp>
        <p:nvSpPr>
          <p:cNvPr id="659" name="Google Shape;659;p26"/>
          <p:cNvSpPr txBox="1"/>
          <p:nvPr/>
        </p:nvSpPr>
        <p:spPr>
          <a:xfrm>
            <a:off x="142538" y="4572375"/>
            <a:ext cx="23880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Display compositor</a:t>
            </a:r>
            <a:endParaRPr sz="2000"/>
          </a:p>
        </p:txBody>
      </p:sp>
      <p:sp>
        <p:nvSpPr>
          <p:cNvPr id="660" name="Google Shape;660;p26"/>
          <p:cNvSpPr txBox="1"/>
          <p:nvPr/>
        </p:nvSpPr>
        <p:spPr>
          <a:xfrm>
            <a:off x="3439724" y="319175"/>
            <a:ext cx="2210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Layer compositor</a:t>
            </a:r>
            <a:endParaRPr sz="2000"/>
          </a:p>
        </p:txBody>
      </p:sp>
      <p:sp>
        <p:nvSpPr>
          <p:cNvPr id="661" name="Google Shape;661;p26"/>
          <p:cNvSpPr txBox="1"/>
          <p:nvPr/>
        </p:nvSpPr>
        <p:spPr>
          <a:xfrm>
            <a:off x="6497299" y="445025"/>
            <a:ext cx="2210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Layer compositor</a:t>
            </a:r>
            <a:endParaRPr sz="2000"/>
          </a:p>
        </p:txBody>
      </p:sp>
      <p:sp>
        <p:nvSpPr>
          <p:cNvPr id="662" name="Google Shape;662;p26"/>
          <p:cNvSpPr/>
          <p:nvPr/>
        </p:nvSpPr>
        <p:spPr>
          <a:xfrm>
            <a:off x="2543951" y="3569450"/>
            <a:ext cx="707400" cy="4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CompositorFrame</a:t>
            </a:r>
            <a:endParaRPr sz="800"/>
          </a:p>
        </p:txBody>
      </p:sp>
      <p:grpSp>
        <p:nvGrpSpPr>
          <p:cNvPr id="663" name="Google Shape;663;p26"/>
          <p:cNvGrpSpPr/>
          <p:nvPr/>
        </p:nvGrpSpPr>
        <p:grpSpPr>
          <a:xfrm>
            <a:off x="3058802" y="1093671"/>
            <a:ext cx="1038306" cy="1223413"/>
            <a:chOff x="121075" y="2464025"/>
            <a:chExt cx="1410358" cy="1296950"/>
          </a:xfrm>
        </p:grpSpPr>
        <p:sp>
          <p:nvSpPr>
            <p:cNvPr id="622" name="Google Shape;622;p26"/>
            <p:cNvSpPr/>
            <p:nvPr/>
          </p:nvSpPr>
          <p:spPr>
            <a:xfrm>
              <a:off x="121133" y="2464975"/>
              <a:ext cx="1410300" cy="1296000"/>
            </a:xfrm>
            <a:prstGeom prst="rect">
              <a:avLst/>
            </a:prstGeom>
            <a:solidFill>
              <a:srgbClr val="3BCD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664" name="Google Shape;664;p26"/>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Compositor</a:t>
              </a:r>
              <a:endParaRPr sz="1000"/>
            </a:p>
            <a:p>
              <a:pPr indent="0" lvl="0" marL="0" rtl="0" algn="l">
                <a:spcBef>
                  <a:spcPts val="0"/>
                </a:spcBef>
                <a:spcAft>
                  <a:spcPts val="0"/>
                </a:spcAft>
                <a:buNone/>
              </a:pPr>
              <a:r>
                <a:rPr lang="en" sz="1000"/>
                <a:t>FrameSink</a:t>
              </a:r>
              <a:endParaRPr sz="1000"/>
            </a:p>
          </p:txBody>
        </p:sp>
      </p:grpSp>
      <p:grpSp>
        <p:nvGrpSpPr>
          <p:cNvPr id="665" name="Google Shape;665;p26"/>
          <p:cNvGrpSpPr/>
          <p:nvPr/>
        </p:nvGrpSpPr>
        <p:grpSpPr>
          <a:xfrm>
            <a:off x="3118660" y="1539652"/>
            <a:ext cx="918593" cy="658647"/>
            <a:chOff x="208288" y="2942525"/>
            <a:chExt cx="1186200" cy="760650"/>
          </a:xfrm>
        </p:grpSpPr>
        <p:sp>
          <p:nvSpPr>
            <p:cNvPr id="666" name="Google Shape;666;p26"/>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sp>
          <p:nvSpPr>
            <p:cNvPr id="667" name="Google Shape;667;p26"/>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8" name="Google Shape;668;p26"/>
          <p:cNvSpPr txBox="1"/>
          <p:nvPr/>
        </p:nvSpPr>
        <p:spPr>
          <a:xfrm>
            <a:off x="3118660" y="1539652"/>
            <a:ext cx="9186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sp>
        <p:nvSpPr>
          <p:cNvPr id="669" name="Google Shape;669;p26"/>
          <p:cNvSpPr/>
          <p:nvPr/>
        </p:nvSpPr>
        <p:spPr>
          <a:xfrm>
            <a:off x="4332400" y="2543925"/>
            <a:ext cx="1391400" cy="161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6863025" y="3087525"/>
            <a:ext cx="1783500" cy="171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4558183" y="2937925"/>
            <a:ext cx="1114200" cy="11760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Offscreen</a:t>
            </a:r>
            <a:endParaRPr sz="1200">
              <a:solidFill>
                <a:schemeClr val="dk1"/>
              </a:solidFill>
            </a:endParaRPr>
          </a:p>
          <a:p>
            <a:pPr indent="0" lvl="0" marL="0" rtl="0" algn="l">
              <a:spcBef>
                <a:spcPts val="0"/>
              </a:spcBef>
              <a:spcAft>
                <a:spcPts val="0"/>
              </a:spcAft>
              <a:buNone/>
            </a:pPr>
            <a:r>
              <a:rPr lang="en" sz="1200">
                <a:solidFill>
                  <a:schemeClr val="dk1"/>
                </a:solidFill>
              </a:rPr>
              <a:t>Canvas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672" name="Google Shape;672;p26"/>
          <p:cNvSpPr/>
          <p:nvPr/>
        </p:nvSpPr>
        <p:spPr>
          <a:xfrm>
            <a:off x="7147225" y="3569450"/>
            <a:ext cx="1428300" cy="1176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OOPIF</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grpSp>
        <p:nvGrpSpPr>
          <p:cNvPr id="673" name="Google Shape;673;p26"/>
          <p:cNvGrpSpPr/>
          <p:nvPr/>
        </p:nvGrpSpPr>
        <p:grpSpPr>
          <a:xfrm>
            <a:off x="3400650" y="3280075"/>
            <a:ext cx="1038300" cy="1334100"/>
            <a:chOff x="3975800" y="3379525"/>
            <a:chExt cx="1038300" cy="1334100"/>
          </a:xfrm>
        </p:grpSpPr>
        <p:sp>
          <p:nvSpPr>
            <p:cNvPr id="605" name="Google Shape;605;p26"/>
            <p:cNvSpPr/>
            <p:nvPr/>
          </p:nvSpPr>
          <p:spPr>
            <a:xfrm>
              <a:off x="3975800" y="3379525"/>
              <a:ext cx="1038300" cy="1334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Mojo</a:t>
              </a:r>
              <a:endParaRPr sz="1200"/>
            </a:p>
            <a:p>
              <a:pPr indent="0" lvl="0" marL="0" rtl="0" algn="l">
                <a:spcBef>
                  <a:spcPts val="0"/>
                </a:spcBef>
                <a:spcAft>
                  <a:spcPts val="0"/>
                </a:spcAft>
                <a:buNone/>
              </a:pPr>
              <a:r>
                <a:rPr lang="en" sz="1200"/>
                <a:t>Compositor</a:t>
              </a:r>
              <a:endParaRPr sz="1200"/>
            </a:p>
            <a:p>
              <a:pPr indent="0" lvl="0" marL="0" rtl="0" algn="l">
                <a:spcBef>
                  <a:spcPts val="0"/>
                </a:spcBef>
                <a:spcAft>
                  <a:spcPts val="0"/>
                </a:spcAft>
                <a:buNone/>
              </a:pPr>
              <a:r>
                <a:rPr lang="en" sz="1200"/>
                <a:t>FrameSink</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grpSp>
          <p:nvGrpSpPr>
            <p:cNvPr id="674" name="Google Shape;674;p26"/>
            <p:cNvGrpSpPr/>
            <p:nvPr/>
          </p:nvGrpSpPr>
          <p:grpSpPr>
            <a:xfrm>
              <a:off x="4035660" y="3984427"/>
              <a:ext cx="918593" cy="658647"/>
              <a:chOff x="208288" y="2942525"/>
              <a:chExt cx="1186200" cy="760650"/>
            </a:xfrm>
          </p:grpSpPr>
          <p:sp>
            <p:nvSpPr>
              <p:cNvPr id="675" name="Google Shape;675;p26"/>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sp>
            <p:nvSpPr>
              <p:cNvPr id="676" name="Google Shape;676;p26"/>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7" name="Google Shape;677;p26"/>
            <p:cNvSpPr txBox="1"/>
            <p:nvPr/>
          </p:nvSpPr>
          <p:spPr>
            <a:xfrm>
              <a:off x="4035660" y="3984427"/>
              <a:ext cx="9186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grpSp>
      <p:grpSp>
        <p:nvGrpSpPr>
          <p:cNvPr id="678" name="Google Shape;678;p26"/>
          <p:cNvGrpSpPr/>
          <p:nvPr/>
        </p:nvGrpSpPr>
        <p:grpSpPr>
          <a:xfrm>
            <a:off x="5966538" y="3632225"/>
            <a:ext cx="1038300" cy="1334100"/>
            <a:chOff x="3975800" y="3379525"/>
            <a:chExt cx="1038300" cy="1334100"/>
          </a:xfrm>
        </p:grpSpPr>
        <p:sp>
          <p:nvSpPr>
            <p:cNvPr id="679" name="Google Shape;679;p26"/>
            <p:cNvSpPr/>
            <p:nvPr/>
          </p:nvSpPr>
          <p:spPr>
            <a:xfrm>
              <a:off x="3975800" y="3379525"/>
              <a:ext cx="1038300" cy="1334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Mojo</a:t>
              </a:r>
              <a:endParaRPr sz="1200"/>
            </a:p>
            <a:p>
              <a:pPr indent="0" lvl="0" marL="0" rtl="0" algn="l">
                <a:spcBef>
                  <a:spcPts val="0"/>
                </a:spcBef>
                <a:spcAft>
                  <a:spcPts val="0"/>
                </a:spcAft>
                <a:buNone/>
              </a:pPr>
              <a:r>
                <a:rPr lang="en" sz="1200"/>
                <a:t>Compositor</a:t>
              </a:r>
              <a:endParaRPr sz="1200"/>
            </a:p>
            <a:p>
              <a:pPr indent="0" lvl="0" marL="0" rtl="0" algn="l">
                <a:spcBef>
                  <a:spcPts val="0"/>
                </a:spcBef>
                <a:spcAft>
                  <a:spcPts val="0"/>
                </a:spcAft>
                <a:buNone/>
              </a:pPr>
              <a:r>
                <a:rPr lang="en" sz="1200"/>
                <a:t>FrameSink</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grpSp>
          <p:nvGrpSpPr>
            <p:cNvPr id="680" name="Google Shape;680;p26"/>
            <p:cNvGrpSpPr/>
            <p:nvPr/>
          </p:nvGrpSpPr>
          <p:grpSpPr>
            <a:xfrm>
              <a:off x="4035660" y="3984427"/>
              <a:ext cx="918593" cy="658647"/>
              <a:chOff x="208288" y="2942525"/>
              <a:chExt cx="1186200" cy="760650"/>
            </a:xfrm>
          </p:grpSpPr>
          <p:sp>
            <p:nvSpPr>
              <p:cNvPr id="681" name="Google Shape;681;p26"/>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sp>
            <p:nvSpPr>
              <p:cNvPr id="682" name="Google Shape;682;p26"/>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26"/>
            <p:cNvSpPr txBox="1"/>
            <p:nvPr/>
          </p:nvSpPr>
          <p:spPr>
            <a:xfrm>
              <a:off x="4035660" y="3984427"/>
              <a:ext cx="9186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grpSp>
      <p:cxnSp>
        <p:nvCxnSpPr>
          <p:cNvPr id="684" name="Google Shape;684;p26"/>
          <p:cNvCxnSpPr>
            <a:stCxn id="672" idx="1"/>
            <a:endCxn id="679" idx="3"/>
          </p:cNvCxnSpPr>
          <p:nvPr/>
        </p:nvCxnSpPr>
        <p:spPr>
          <a:xfrm flipH="1">
            <a:off x="7004725" y="4157450"/>
            <a:ext cx="142500" cy="141900"/>
          </a:xfrm>
          <a:prstGeom prst="straightConnector1">
            <a:avLst/>
          </a:prstGeom>
          <a:noFill/>
          <a:ln cap="flat" cmpd="sng" w="9525">
            <a:solidFill>
              <a:schemeClr val="dk2"/>
            </a:solidFill>
            <a:prstDash val="solid"/>
            <a:round/>
            <a:headEnd len="med" w="med" type="none"/>
            <a:tailEnd len="med" w="med" type="triangle"/>
          </a:ln>
        </p:spPr>
      </p:cxnSp>
      <p:cxnSp>
        <p:nvCxnSpPr>
          <p:cNvPr id="685" name="Google Shape;685;p26"/>
          <p:cNvCxnSpPr>
            <a:endCxn id="605" idx="3"/>
          </p:cNvCxnSpPr>
          <p:nvPr/>
        </p:nvCxnSpPr>
        <p:spPr>
          <a:xfrm flipH="1">
            <a:off x="4438950" y="3525925"/>
            <a:ext cx="119100" cy="421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Google Shape;69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Display compositor in the Gpu process?</a:t>
            </a:r>
            <a:endParaRPr/>
          </a:p>
        </p:txBody>
      </p:sp>
      <p:sp>
        <p:nvSpPr>
          <p:cNvPr id="691" name="Google Shape;69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Vulkan API is very low level, more tightly couples the Vulkan client code to the driver.</a:t>
            </a:r>
            <a:endParaRPr/>
          </a:p>
          <a:p>
            <a:pPr indent="-342900" lvl="0" marL="457200" rtl="0" algn="l">
              <a:spcBef>
                <a:spcPts val="0"/>
              </a:spcBef>
              <a:spcAft>
                <a:spcPts val="0"/>
              </a:spcAft>
              <a:buSzPts val="1800"/>
              <a:buChar char="●"/>
            </a:pPr>
            <a:r>
              <a:rPr lang="en"/>
              <a:t>Requires in-process GPU access which is scary for security, want to do it from the sandboxed GPU process.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Remove the command buffer from the Display compositor’s GL contexts (strictly overhead).</a:t>
            </a:r>
            <a:endParaRPr/>
          </a:p>
          <a:p>
            <a:pPr indent="-342900" lvl="0" marL="457200" rtl="0" algn="l">
              <a:spcBef>
                <a:spcPts val="0"/>
              </a:spcBef>
              <a:spcAft>
                <a:spcPts val="0"/>
              </a:spcAft>
              <a:buSzPts val="1800"/>
              <a:buChar char="●"/>
            </a:pPr>
            <a:r>
              <a:rPr lang="en"/>
              <a:t>Better scheduling possibilities with frames that take a long time to draw when we can see the actual draw time, not the command buffer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Gpu Compositing vs Software Compositing</a:t>
            </a:r>
            <a:endParaRPr/>
          </a:p>
        </p:txBody>
      </p:sp>
      <p:sp>
        <p:nvSpPr>
          <p:cNvPr id="697" name="Google Shape;69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changes in the compositing stack between Gpu vs Software?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cc::CompositorFrameSink and cc::OutputSurface don’t come with a GL context (ie null ContextProvider)</a:t>
            </a:r>
            <a:endParaRPr/>
          </a:p>
          <a:p>
            <a:pPr indent="-342900" lvl="0" marL="457200" rtl="0" algn="l">
              <a:spcBef>
                <a:spcPts val="0"/>
              </a:spcBef>
              <a:spcAft>
                <a:spcPts val="0"/>
              </a:spcAft>
              <a:buSzPts val="1800"/>
              <a:buAutoNum type="arabicPeriod"/>
            </a:pPr>
            <a:r>
              <a:rPr lang="en"/>
              <a:t>Results in rastering display lists into bitmaps instead of textures.</a:t>
            </a:r>
            <a:endParaRPr/>
          </a:p>
          <a:p>
            <a:pPr indent="-342900" lvl="0" marL="457200" rtl="0" algn="l">
              <a:spcBef>
                <a:spcPts val="0"/>
              </a:spcBef>
              <a:spcAft>
                <a:spcPts val="0"/>
              </a:spcAft>
              <a:buSzPts val="1800"/>
              <a:buAutoNum type="arabicPeriod"/>
            </a:pPr>
            <a:r>
              <a:rPr lang="en"/>
              <a:t>CompositorFrame’s DrawQuads point to shared memory bitmaps instead of textures.</a:t>
            </a:r>
            <a:endParaRPr/>
          </a:p>
          <a:p>
            <a:pPr indent="-342900" lvl="0" marL="457200" rtl="0" algn="l">
              <a:spcBef>
                <a:spcPts val="0"/>
              </a:spcBef>
              <a:spcAft>
                <a:spcPts val="0"/>
              </a:spcAft>
              <a:buSzPts val="1800"/>
              <a:buAutoNum type="arabicPeriod"/>
            </a:pPr>
            <a:r>
              <a:rPr lang="en"/>
              <a:t>Display compositor uses cc::SoftwareRenderer instead of cc::GLRenderer to compose all of the DrawQuads.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29"/>
          <p:cNvSpPr/>
          <p:nvPr/>
        </p:nvSpPr>
        <p:spPr>
          <a:xfrm>
            <a:off x="6317258" y="2061087"/>
            <a:ext cx="2481600" cy="275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Gpu Compositing</a:t>
            </a:r>
            <a:endParaRPr/>
          </a:p>
        </p:txBody>
      </p:sp>
      <p:grpSp>
        <p:nvGrpSpPr>
          <p:cNvPr id="704" name="Google Shape;704;p29"/>
          <p:cNvGrpSpPr/>
          <p:nvPr/>
        </p:nvGrpSpPr>
        <p:grpSpPr>
          <a:xfrm>
            <a:off x="4097488" y="1136239"/>
            <a:ext cx="1515028" cy="2106333"/>
            <a:chOff x="1666394" y="1759000"/>
            <a:chExt cx="1940106" cy="2606525"/>
          </a:xfrm>
        </p:grpSpPr>
        <p:sp>
          <p:nvSpPr>
            <p:cNvPr id="705" name="Google Shape;705;p29"/>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706" name="Google Shape;706;p29"/>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sp>
        <p:nvSpPr>
          <p:cNvPr id="707" name="Google Shape;707;p29"/>
          <p:cNvSpPr/>
          <p:nvPr/>
        </p:nvSpPr>
        <p:spPr>
          <a:xfrm>
            <a:off x="3409725" y="767946"/>
            <a:ext cx="2359200" cy="25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txBox="1"/>
          <p:nvPr/>
        </p:nvSpPr>
        <p:spPr>
          <a:xfrm>
            <a:off x="3409725" y="697900"/>
            <a:ext cx="2270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Browser Process</a:t>
            </a:r>
            <a:endParaRPr sz="1000"/>
          </a:p>
        </p:txBody>
      </p:sp>
      <p:grpSp>
        <p:nvGrpSpPr>
          <p:cNvPr id="709" name="Google Shape;709;p29"/>
          <p:cNvGrpSpPr/>
          <p:nvPr/>
        </p:nvGrpSpPr>
        <p:grpSpPr>
          <a:xfrm>
            <a:off x="4164563" y="1187989"/>
            <a:ext cx="1515028" cy="2106333"/>
            <a:chOff x="1666394" y="1759000"/>
            <a:chExt cx="1940106" cy="2606525"/>
          </a:xfrm>
        </p:grpSpPr>
        <p:sp>
          <p:nvSpPr>
            <p:cNvPr id="710" name="Google Shape;710;p29"/>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711" name="Google Shape;711;p29"/>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grpSp>
        <p:nvGrpSpPr>
          <p:cNvPr id="712" name="Google Shape;712;p29"/>
          <p:cNvGrpSpPr/>
          <p:nvPr/>
        </p:nvGrpSpPr>
        <p:grpSpPr>
          <a:xfrm>
            <a:off x="4269590" y="1711698"/>
            <a:ext cx="1357847" cy="1530865"/>
            <a:chOff x="1808850" y="2407075"/>
            <a:chExt cx="1844400" cy="1894400"/>
          </a:xfrm>
        </p:grpSpPr>
        <p:sp>
          <p:nvSpPr>
            <p:cNvPr id="713" name="Google Shape;713;p29"/>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714" name="Google Shape;714;p29"/>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715" name="Google Shape;715;p29"/>
          <p:cNvCxnSpPr>
            <a:stCxn id="713" idx="1"/>
            <a:endCxn id="716" idx="3"/>
          </p:cNvCxnSpPr>
          <p:nvPr/>
        </p:nvCxnSpPr>
        <p:spPr>
          <a:xfrm flipH="1">
            <a:off x="4029590" y="2491514"/>
            <a:ext cx="240000" cy="736800"/>
          </a:xfrm>
          <a:prstGeom prst="straightConnector1">
            <a:avLst/>
          </a:prstGeom>
          <a:noFill/>
          <a:ln cap="flat" cmpd="sng" w="9525">
            <a:solidFill>
              <a:schemeClr val="dk2"/>
            </a:solidFill>
            <a:prstDash val="solid"/>
            <a:round/>
            <a:headEnd len="med" w="med" type="none"/>
            <a:tailEnd len="med" w="med" type="triangle"/>
          </a:ln>
        </p:spPr>
      </p:cxnSp>
      <p:sp>
        <p:nvSpPr>
          <p:cNvPr id="717" name="Google Shape;717;p29"/>
          <p:cNvSpPr/>
          <p:nvPr/>
        </p:nvSpPr>
        <p:spPr>
          <a:xfrm>
            <a:off x="6410858" y="2136137"/>
            <a:ext cx="2481600" cy="275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txBox="1"/>
          <p:nvPr/>
        </p:nvSpPr>
        <p:spPr>
          <a:xfrm>
            <a:off x="6410858" y="2061085"/>
            <a:ext cx="23880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Renderer Process</a:t>
            </a:r>
            <a:endParaRPr sz="1000"/>
          </a:p>
        </p:txBody>
      </p:sp>
      <p:grpSp>
        <p:nvGrpSpPr>
          <p:cNvPr id="719" name="Google Shape;719;p29"/>
          <p:cNvGrpSpPr/>
          <p:nvPr/>
        </p:nvGrpSpPr>
        <p:grpSpPr>
          <a:xfrm>
            <a:off x="7204951" y="2586275"/>
            <a:ext cx="1593797" cy="2256990"/>
            <a:chOff x="1666394" y="1759000"/>
            <a:chExt cx="1940106" cy="2606525"/>
          </a:xfrm>
        </p:grpSpPr>
        <p:sp>
          <p:nvSpPr>
            <p:cNvPr id="720" name="Google Shape;720;p29"/>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RenderWidget</a:t>
              </a:r>
              <a:endParaRPr sz="1000"/>
            </a:p>
          </p:txBody>
        </p:sp>
      </p:grpSp>
      <p:grpSp>
        <p:nvGrpSpPr>
          <p:cNvPr id="722" name="Google Shape;722;p29"/>
          <p:cNvGrpSpPr/>
          <p:nvPr/>
        </p:nvGrpSpPr>
        <p:grpSpPr>
          <a:xfrm>
            <a:off x="7326335" y="3147443"/>
            <a:ext cx="1428303" cy="1640361"/>
            <a:chOff x="1808850" y="2407075"/>
            <a:chExt cx="1844400" cy="1894400"/>
          </a:xfrm>
        </p:grpSpPr>
        <p:sp>
          <p:nvSpPr>
            <p:cNvPr id="723" name="Google Shape;723;p29"/>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725" name="Google Shape;725;p29"/>
          <p:cNvCxnSpPr>
            <a:stCxn id="723" idx="1"/>
            <a:endCxn id="726" idx="3"/>
          </p:cNvCxnSpPr>
          <p:nvPr/>
        </p:nvCxnSpPr>
        <p:spPr>
          <a:xfrm rot="10800000">
            <a:off x="7019135" y="3758637"/>
            <a:ext cx="307200" cy="224400"/>
          </a:xfrm>
          <a:prstGeom prst="straightConnector1">
            <a:avLst/>
          </a:prstGeom>
          <a:noFill/>
          <a:ln cap="flat" cmpd="sng" w="9525">
            <a:solidFill>
              <a:schemeClr val="dk2"/>
            </a:solidFill>
            <a:prstDash val="solid"/>
            <a:round/>
            <a:headEnd len="med" w="med" type="none"/>
            <a:tailEnd len="med" w="med" type="triangle"/>
          </a:ln>
        </p:spPr>
      </p:cxnSp>
      <p:sp>
        <p:nvSpPr>
          <p:cNvPr id="726" name="Google Shape;726;p29"/>
          <p:cNvSpPr/>
          <p:nvPr/>
        </p:nvSpPr>
        <p:spPr>
          <a:xfrm>
            <a:off x="5927068" y="3197579"/>
            <a:ext cx="1092000" cy="11223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7" name="Google Shape;727;p29"/>
          <p:cNvGrpSpPr/>
          <p:nvPr/>
        </p:nvGrpSpPr>
        <p:grpSpPr>
          <a:xfrm>
            <a:off x="5927023" y="3196756"/>
            <a:ext cx="1092136" cy="1072980"/>
            <a:chOff x="121075" y="2464025"/>
            <a:chExt cx="1410300" cy="1239150"/>
          </a:xfrm>
        </p:grpSpPr>
        <p:sp>
          <p:nvSpPr>
            <p:cNvPr id="728" name="Google Shape;728;p29"/>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Compositor</a:t>
              </a:r>
              <a:endParaRPr sz="1000">
                <a:solidFill>
                  <a:schemeClr val="dk1"/>
                </a:solidFill>
              </a:endParaRPr>
            </a:p>
            <a:p>
              <a:pPr indent="0" lvl="0" marL="0" rtl="0" algn="l">
                <a:spcBef>
                  <a:spcPts val="0"/>
                </a:spcBef>
                <a:spcAft>
                  <a:spcPts val="0"/>
                </a:spcAft>
                <a:buNone/>
              </a:pPr>
              <a:r>
                <a:rPr lang="en" sz="1000">
                  <a:solidFill>
                    <a:schemeClr val="dk1"/>
                  </a:solidFill>
                </a:rPr>
                <a:t>FrameSink</a:t>
              </a:r>
              <a:endParaRPr sz="1000">
                <a:solidFill>
                  <a:schemeClr val="dk1"/>
                </a:solidFill>
              </a:endParaRPr>
            </a:p>
            <a:p>
              <a:pPr indent="0" lvl="0" marL="0" rtl="0" algn="l">
                <a:spcBef>
                  <a:spcPts val="0"/>
                </a:spcBef>
                <a:spcAft>
                  <a:spcPts val="0"/>
                </a:spcAft>
                <a:buNone/>
              </a:pPr>
              <a:r>
                <a:t/>
              </a:r>
              <a:endParaRPr sz="1000"/>
            </a:p>
          </p:txBody>
        </p:sp>
        <p:grpSp>
          <p:nvGrpSpPr>
            <p:cNvPr id="729" name="Google Shape;729;p29"/>
            <p:cNvGrpSpPr/>
            <p:nvPr/>
          </p:nvGrpSpPr>
          <p:grpSpPr>
            <a:xfrm>
              <a:off x="208288" y="2942525"/>
              <a:ext cx="1186200" cy="760650"/>
              <a:chOff x="208288" y="2942525"/>
              <a:chExt cx="1186200" cy="760650"/>
            </a:xfrm>
          </p:grpSpPr>
          <p:sp>
            <p:nvSpPr>
              <p:cNvPr id="730" name="Google Shape;730;p29"/>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grpSp>
      </p:grpSp>
      <p:sp>
        <p:nvSpPr>
          <p:cNvPr id="732" name="Google Shape;732;p29"/>
          <p:cNvSpPr/>
          <p:nvPr/>
        </p:nvSpPr>
        <p:spPr>
          <a:xfrm>
            <a:off x="145877" y="1683462"/>
            <a:ext cx="2359200" cy="299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txBox="1"/>
          <p:nvPr/>
        </p:nvSpPr>
        <p:spPr>
          <a:xfrm>
            <a:off x="190427" y="1628387"/>
            <a:ext cx="22701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Browser Process</a:t>
            </a:r>
            <a:endParaRPr sz="1000"/>
          </a:p>
        </p:txBody>
      </p:sp>
      <p:grpSp>
        <p:nvGrpSpPr>
          <p:cNvPr id="734" name="Google Shape;734;p29"/>
          <p:cNvGrpSpPr/>
          <p:nvPr/>
        </p:nvGrpSpPr>
        <p:grpSpPr>
          <a:xfrm>
            <a:off x="318435" y="2114101"/>
            <a:ext cx="2036157" cy="1076635"/>
            <a:chOff x="233175" y="2164713"/>
            <a:chExt cx="1357800" cy="1076635"/>
          </a:xfrm>
        </p:grpSpPr>
        <p:sp>
          <p:nvSpPr>
            <p:cNvPr id="735" name="Google Shape;735;p29"/>
            <p:cNvSpPr/>
            <p:nvPr/>
          </p:nvSpPr>
          <p:spPr>
            <a:xfrm>
              <a:off x="233175" y="2227348"/>
              <a:ext cx="1357800" cy="1014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736" name="Google Shape;736;p29"/>
            <p:cNvSpPr txBox="1"/>
            <p:nvPr/>
          </p:nvSpPr>
          <p:spPr>
            <a:xfrm>
              <a:off x="233182" y="2164713"/>
              <a:ext cx="13107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cc::Display</a:t>
              </a:r>
              <a:endParaRPr sz="1000"/>
            </a:p>
          </p:txBody>
        </p:sp>
        <p:sp>
          <p:nvSpPr>
            <p:cNvPr id="737" name="Google Shape;737;p29"/>
            <p:cNvSpPr/>
            <p:nvPr/>
          </p:nvSpPr>
          <p:spPr>
            <a:xfrm>
              <a:off x="451575" y="2616225"/>
              <a:ext cx="1092300" cy="572700"/>
            </a:xfrm>
            <a:prstGeom prst="rect">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cc::GL</a:t>
              </a:r>
              <a:r>
                <a:rPr lang="en" sz="1000"/>
                <a:t>Renderer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grpSp>
      <p:grpSp>
        <p:nvGrpSpPr>
          <p:cNvPr id="738" name="Google Shape;738;p29"/>
          <p:cNvGrpSpPr/>
          <p:nvPr/>
        </p:nvGrpSpPr>
        <p:grpSpPr>
          <a:xfrm>
            <a:off x="1464951" y="1084346"/>
            <a:ext cx="1391318" cy="922780"/>
            <a:chOff x="121075" y="2464025"/>
            <a:chExt cx="1410358" cy="1296950"/>
          </a:xfrm>
        </p:grpSpPr>
        <p:sp>
          <p:nvSpPr>
            <p:cNvPr id="739" name="Google Shape;739;p29"/>
            <p:cNvSpPr/>
            <p:nvPr/>
          </p:nvSpPr>
          <p:spPr>
            <a:xfrm>
              <a:off x="121133" y="2464975"/>
              <a:ext cx="1410300" cy="12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nvGrpSpPr>
            <p:cNvPr id="740" name="Google Shape;740;p29"/>
            <p:cNvGrpSpPr/>
            <p:nvPr/>
          </p:nvGrpSpPr>
          <p:grpSpPr>
            <a:xfrm>
              <a:off x="121075" y="2464025"/>
              <a:ext cx="1410300" cy="1239150"/>
              <a:chOff x="121075" y="2464025"/>
              <a:chExt cx="1410300" cy="1239150"/>
            </a:xfrm>
          </p:grpSpPr>
          <p:sp>
            <p:nvSpPr>
              <p:cNvPr id="741" name="Google Shape;741;p29"/>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OutputSurface</a:t>
                </a:r>
                <a:endParaRPr sz="1000"/>
              </a:p>
            </p:txBody>
          </p:sp>
          <p:grpSp>
            <p:nvGrpSpPr>
              <p:cNvPr id="742" name="Google Shape;742;p29"/>
              <p:cNvGrpSpPr/>
              <p:nvPr/>
            </p:nvGrpSpPr>
            <p:grpSpPr>
              <a:xfrm>
                <a:off x="208282" y="2942525"/>
                <a:ext cx="1186200" cy="760650"/>
                <a:chOff x="208282" y="2942525"/>
                <a:chExt cx="1186200" cy="760650"/>
              </a:xfrm>
            </p:grpSpPr>
            <p:sp>
              <p:nvSpPr>
                <p:cNvPr id="743" name="Google Shape;743;p29"/>
                <p:cNvSpPr/>
                <p:nvPr/>
              </p:nvSpPr>
              <p:spPr>
                <a:xfrm>
                  <a:off x="220750" y="3005375"/>
                  <a:ext cx="1018500" cy="6978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744" name="Google Shape;744;p29"/>
                <p:cNvSpPr txBox="1"/>
                <p:nvPr/>
              </p:nvSpPr>
              <p:spPr>
                <a:xfrm>
                  <a:off x="208282" y="2942525"/>
                  <a:ext cx="1186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GL </a:t>
                  </a:r>
                  <a:r>
                    <a:rPr lang="en" sz="1000">
                      <a:solidFill>
                        <a:schemeClr val="dk1"/>
                      </a:solidFill>
                    </a:rPr>
                    <a:t>framebuffer</a:t>
                  </a:r>
                  <a:endParaRPr sz="1000"/>
                </a:p>
              </p:txBody>
            </p:sp>
          </p:grpSp>
        </p:grpSp>
      </p:grpSp>
      <p:grpSp>
        <p:nvGrpSpPr>
          <p:cNvPr id="745" name="Google Shape;745;p29"/>
          <p:cNvGrpSpPr/>
          <p:nvPr/>
        </p:nvGrpSpPr>
        <p:grpSpPr>
          <a:xfrm>
            <a:off x="611225" y="3379513"/>
            <a:ext cx="1783450" cy="1229675"/>
            <a:chOff x="605325" y="3483175"/>
            <a:chExt cx="1783450" cy="1229675"/>
          </a:xfrm>
        </p:grpSpPr>
        <p:sp>
          <p:nvSpPr>
            <p:cNvPr id="746" name="Google Shape;746;p29"/>
            <p:cNvSpPr/>
            <p:nvPr/>
          </p:nvSpPr>
          <p:spPr>
            <a:xfrm>
              <a:off x="605325" y="3483175"/>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47" name="Google Shape;747;p29"/>
            <p:cNvSpPr/>
            <p:nvPr/>
          </p:nvSpPr>
          <p:spPr>
            <a:xfrm>
              <a:off x="665150" y="3552275"/>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48" name="Google Shape;748;p29"/>
            <p:cNvSpPr/>
            <p:nvPr/>
          </p:nvSpPr>
          <p:spPr>
            <a:xfrm>
              <a:off x="735050" y="3629750"/>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49" name="Google Shape;749;p29"/>
            <p:cNvSpPr/>
            <p:nvPr/>
          </p:nvSpPr>
          <p:spPr>
            <a:xfrm>
              <a:off x="794875" y="3698850"/>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SurfaceFactory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grpSp>
      <p:cxnSp>
        <p:nvCxnSpPr>
          <p:cNvPr id="750" name="Google Shape;750;p29"/>
          <p:cNvCxnSpPr>
            <a:stCxn id="726" idx="1"/>
            <a:endCxn id="749" idx="3"/>
          </p:cNvCxnSpPr>
          <p:nvPr/>
        </p:nvCxnSpPr>
        <p:spPr>
          <a:xfrm flipH="1">
            <a:off x="2394568" y="3758729"/>
            <a:ext cx="3532500" cy="343500"/>
          </a:xfrm>
          <a:prstGeom prst="straightConnector1">
            <a:avLst/>
          </a:prstGeom>
          <a:noFill/>
          <a:ln cap="flat" cmpd="sng" w="9525">
            <a:solidFill>
              <a:schemeClr val="dk2"/>
            </a:solidFill>
            <a:prstDash val="dash"/>
            <a:round/>
            <a:headEnd len="med" w="med" type="none"/>
            <a:tailEnd len="med" w="med" type="triangle"/>
          </a:ln>
        </p:spPr>
      </p:cxnSp>
      <p:cxnSp>
        <p:nvCxnSpPr>
          <p:cNvPr id="751" name="Google Shape;751;p29"/>
          <p:cNvCxnSpPr>
            <a:stCxn id="716" idx="1"/>
            <a:endCxn id="749" idx="3"/>
          </p:cNvCxnSpPr>
          <p:nvPr/>
        </p:nvCxnSpPr>
        <p:spPr>
          <a:xfrm flipH="1">
            <a:off x="2394620" y="3228388"/>
            <a:ext cx="596700" cy="873900"/>
          </a:xfrm>
          <a:prstGeom prst="straightConnector1">
            <a:avLst/>
          </a:prstGeom>
          <a:noFill/>
          <a:ln cap="flat" cmpd="sng" w="9525">
            <a:solidFill>
              <a:schemeClr val="dk2"/>
            </a:solidFill>
            <a:prstDash val="dash"/>
            <a:round/>
            <a:headEnd len="med" w="med" type="none"/>
            <a:tailEnd len="med" w="med" type="triangle"/>
          </a:ln>
        </p:spPr>
      </p:cxnSp>
      <p:cxnSp>
        <p:nvCxnSpPr>
          <p:cNvPr id="752" name="Google Shape;752;p29"/>
          <p:cNvCxnSpPr>
            <a:stCxn id="737" idx="0"/>
            <a:endCxn id="739" idx="2"/>
          </p:cNvCxnSpPr>
          <p:nvPr/>
        </p:nvCxnSpPr>
        <p:spPr>
          <a:xfrm flipH="1" rot="10800000">
            <a:off x="1464954" y="2007013"/>
            <a:ext cx="695700" cy="558600"/>
          </a:xfrm>
          <a:prstGeom prst="straightConnector1">
            <a:avLst/>
          </a:prstGeom>
          <a:noFill/>
          <a:ln cap="flat" cmpd="sng" w="9525">
            <a:solidFill>
              <a:schemeClr val="dk2"/>
            </a:solidFill>
            <a:prstDash val="solid"/>
            <a:round/>
            <a:headEnd len="med" w="med" type="none"/>
            <a:tailEnd len="med" w="med" type="triangle"/>
          </a:ln>
        </p:spPr>
      </p:cxnSp>
      <p:cxnSp>
        <p:nvCxnSpPr>
          <p:cNvPr id="753" name="Google Shape;753;p29"/>
          <p:cNvCxnSpPr>
            <a:stCxn id="746" idx="0"/>
            <a:endCxn id="735" idx="2"/>
          </p:cNvCxnSpPr>
          <p:nvPr/>
        </p:nvCxnSpPr>
        <p:spPr>
          <a:xfrm rot="10800000">
            <a:off x="1336475" y="3190813"/>
            <a:ext cx="71700" cy="188700"/>
          </a:xfrm>
          <a:prstGeom prst="straightConnector1">
            <a:avLst/>
          </a:prstGeom>
          <a:noFill/>
          <a:ln cap="flat" cmpd="sng" w="9525">
            <a:solidFill>
              <a:schemeClr val="dk2"/>
            </a:solidFill>
            <a:prstDash val="solid"/>
            <a:round/>
            <a:headEnd len="med" w="med" type="none"/>
            <a:tailEnd len="med" w="med" type="triangle"/>
          </a:ln>
        </p:spPr>
      </p:cxnSp>
      <p:grpSp>
        <p:nvGrpSpPr>
          <p:cNvPr id="754" name="Google Shape;754;p29"/>
          <p:cNvGrpSpPr/>
          <p:nvPr/>
        </p:nvGrpSpPr>
        <p:grpSpPr>
          <a:xfrm>
            <a:off x="2991277" y="2616234"/>
            <a:ext cx="1038306" cy="1223413"/>
            <a:chOff x="121075" y="2464025"/>
            <a:chExt cx="1410358" cy="1296950"/>
          </a:xfrm>
        </p:grpSpPr>
        <p:sp>
          <p:nvSpPr>
            <p:cNvPr id="716" name="Google Shape;716;p29"/>
            <p:cNvSpPr/>
            <p:nvPr/>
          </p:nvSpPr>
          <p:spPr>
            <a:xfrm>
              <a:off x="121133" y="2464975"/>
              <a:ext cx="1410300" cy="12960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755" name="Google Shape;755;p29"/>
            <p:cNvSpPr txBox="1"/>
            <p:nvPr/>
          </p:nvSpPr>
          <p:spPr>
            <a:xfrm>
              <a:off x="121075" y="2464025"/>
              <a:ext cx="1410300" cy="4785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Compositor</a:t>
              </a:r>
              <a:endParaRPr sz="1000"/>
            </a:p>
            <a:p>
              <a:pPr indent="0" lvl="0" marL="0" rtl="0" algn="l">
                <a:spcBef>
                  <a:spcPts val="0"/>
                </a:spcBef>
                <a:spcAft>
                  <a:spcPts val="0"/>
                </a:spcAft>
                <a:buNone/>
              </a:pPr>
              <a:r>
                <a:rPr lang="en" sz="1000"/>
                <a:t>FrameSink</a:t>
              </a:r>
              <a:endParaRPr sz="1000"/>
            </a:p>
          </p:txBody>
        </p:sp>
      </p:grpSp>
      <p:grpSp>
        <p:nvGrpSpPr>
          <p:cNvPr id="756" name="Google Shape;756;p29"/>
          <p:cNvGrpSpPr/>
          <p:nvPr/>
        </p:nvGrpSpPr>
        <p:grpSpPr>
          <a:xfrm>
            <a:off x="3051135" y="3062214"/>
            <a:ext cx="918593" cy="658647"/>
            <a:chOff x="208288" y="2942525"/>
            <a:chExt cx="1186200" cy="760650"/>
          </a:xfrm>
        </p:grpSpPr>
        <p:sp>
          <p:nvSpPr>
            <p:cNvPr id="757" name="Google Shape;757;p29"/>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sp>
          <p:nvSpPr>
            <p:cNvPr id="758" name="Google Shape;758;p29"/>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29"/>
          <p:cNvSpPr txBox="1"/>
          <p:nvPr/>
        </p:nvSpPr>
        <p:spPr>
          <a:xfrm>
            <a:off x="3051135" y="3062214"/>
            <a:ext cx="9186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grpSp>
        <p:nvGrpSpPr>
          <p:cNvPr id="760" name="Google Shape;760;p29"/>
          <p:cNvGrpSpPr/>
          <p:nvPr/>
        </p:nvGrpSpPr>
        <p:grpSpPr>
          <a:xfrm>
            <a:off x="3110950" y="3449838"/>
            <a:ext cx="492225" cy="239513"/>
            <a:chOff x="3110950" y="3449838"/>
            <a:chExt cx="492225" cy="239513"/>
          </a:xfrm>
        </p:grpSpPr>
        <p:sp>
          <p:nvSpPr>
            <p:cNvPr id="761" name="Google Shape;761;p29"/>
            <p:cNvSpPr/>
            <p:nvPr/>
          </p:nvSpPr>
          <p:spPr>
            <a:xfrm>
              <a:off x="3110950" y="3495850"/>
              <a:ext cx="186300" cy="193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3184650" y="3460050"/>
              <a:ext cx="186300" cy="193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3318163" y="3495850"/>
              <a:ext cx="186300" cy="193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3416875" y="3449838"/>
              <a:ext cx="186300" cy="193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29"/>
          <p:cNvGrpSpPr/>
          <p:nvPr/>
        </p:nvGrpSpPr>
        <p:grpSpPr>
          <a:xfrm>
            <a:off x="6045225" y="4002038"/>
            <a:ext cx="492225" cy="239513"/>
            <a:chOff x="3110950" y="3449838"/>
            <a:chExt cx="492225" cy="239513"/>
          </a:xfrm>
        </p:grpSpPr>
        <p:sp>
          <p:nvSpPr>
            <p:cNvPr id="766" name="Google Shape;766;p29"/>
            <p:cNvSpPr/>
            <p:nvPr/>
          </p:nvSpPr>
          <p:spPr>
            <a:xfrm>
              <a:off x="3110950" y="3495850"/>
              <a:ext cx="186300" cy="193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9"/>
            <p:cNvSpPr/>
            <p:nvPr/>
          </p:nvSpPr>
          <p:spPr>
            <a:xfrm>
              <a:off x="3184650" y="3460050"/>
              <a:ext cx="186300" cy="193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9"/>
            <p:cNvSpPr/>
            <p:nvPr/>
          </p:nvSpPr>
          <p:spPr>
            <a:xfrm>
              <a:off x="3318163" y="3495850"/>
              <a:ext cx="186300" cy="193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9"/>
            <p:cNvSpPr/>
            <p:nvPr/>
          </p:nvSpPr>
          <p:spPr>
            <a:xfrm>
              <a:off x="3416875" y="3449838"/>
              <a:ext cx="186300" cy="193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29"/>
          <p:cNvGrpSpPr/>
          <p:nvPr/>
        </p:nvGrpSpPr>
        <p:grpSpPr>
          <a:xfrm>
            <a:off x="4329475" y="2951313"/>
            <a:ext cx="492225" cy="239513"/>
            <a:chOff x="3110950" y="3449838"/>
            <a:chExt cx="492225" cy="239513"/>
          </a:xfrm>
        </p:grpSpPr>
        <p:sp>
          <p:nvSpPr>
            <p:cNvPr id="771" name="Google Shape;771;p29"/>
            <p:cNvSpPr/>
            <p:nvPr/>
          </p:nvSpPr>
          <p:spPr>
            <a:xfrm>
              <a:off x="3110950" y="3495850"/>
              <a:ext cx="186300" cy="193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9"/>
            <p:cNvSpPr/>
            <p:nvPr/>
          </p:nvSpPr>
          <p:spPr>
            <a:xfrm>
              <a:off x="3184650" y="3460050"/>
              <a:ext cx="186300" cy="193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9"/>
            <p:cNvSpPr/>
            <p:nvPr/>
          </p:nvSpPr>
          <p:spPr>
            <a:xfrm>
              <a:off x="3318163" y="3495850"/>
              <a:ext cx="186300" cy="193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9"/>
            <p:cNvSpPr/>
            <p:nvPr/>
          </p:nvSpPr>
          <p:spPr>
            <a:xfrm>
              <a:off x="3416875" y="3449838"/>
              <a:ext cx="186300" cy="193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5" name="Google Shape;775;p29"/>
          <p:cNvGrpSpPr/>
          <p:nvPr/>
        </p:nvGrpSpPr>
        <p:grpSpPr>
          <a:xfrm>
            <a:off x="7358738" y="4485313"/>
            <a:ext cx="492225" cy="239513"/>
            <a:chOff x="3110950" y="3449838"/>
            <a:chExt cx="492225" cy="239513"/>
          </a:xfrm>
        </p:grpSpPr>
        <p:sp>
          <p:nvSpPr>
            <p:cNvPr id="776" name="Google Shape;776;p29"/>
            <p:cNvSpPr/>
            <p:nvPr/>
          </p:nvSpPr>
          <p:spPr>
            <a:xfrm>
              <a:off x="3110950" y="3495850"/>
              <a:ext cx="186300" cy="193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9"/>
            <p:cNvSpPr/>
            <p:nvPr/>
          </p:nvSpPr>
          <p:spPr>
            <a:xfrm>
              <a:off x="3184650" y="3460050"/>
              <a:ext cx="186300" cy="193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9"/>
            <p:cNvSpPr/>
            <p:nvPr/>
          </p:nvSpPr>
          <p:spPr>
            <a:xfrm>
              <a:off x="3318163" y="3495850"/>
              <a:ext cx="186300" cy="193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9"/>
            <p:cNvSpPr/>
            <p:nvPr/>
          </p:nvSpPr>
          <p:spPr>
            <a:xfrm>
              <a:off x="3416875" y="3449838"/>
              <a:ext cx="186300" cy="193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0" name="Google Shape;780;p29"/>
          <p:cNvSpPr/>
          <p:nvPr/>
        </p:nvSpPr>
        <p:spPr>
          <a:xfrm>
            <a:off x="4477275" y="2335350"/>
            <a:ext cx="1092000" cy="5586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OneCopy</a:t>
            </a:r>
            <a:endParaRPr sz="1200"/>
          </a:p>
          <a:p>
            <a:pPr indent="0" lvl="0" marL="0" rtl="0" algn="l">
              <a:spcBef>
                <a:spcPts val="0"/>
              </a:spcBef>
              <a:spcAft>
                <a:spcPts val="0"/>
              </a:spcAft>
              <a:buNone/>
            </a:pPr>
            <a:r>
              <a:rPr lang="en" sz="1200"/>
              <a:t>RasterBuffer</a:t>
            </a:r>
            <a:endParaRPr sz="1200"/>
          </a:p>
          <a:p>
            <a:pPr indent="0" lvl="0" marL="0" rtl="0" algn="l">
              <a:spcBef>
                <a:spcPts val="0"/>
              </a:spcBef>
              <a:spcAft>
                <a:spcPts val="0"/>
              </a:spcAft>
              <a:buNone/>
            </a:pPr>
            <a:r>
              <a:rPr lang="en" sz="1200"/>
              <a:t>Provider</a:t>
            </a:r>
            <a:endParaRPr sz="1200"/>
          </a:p>
        </p:txBody>
      </p:sp>
      <p:sp>
        <p:nvSpPr>
          <p:cNvPr id="781" name="Google Shape;781;p29"/>
          <p:cNvSpPr/>
          <p:nvPr/>
        </p:nvSpPr>
        <p:spPr>
          <a:xfrm>
            <a:off x="7609750" y="3842500"/>
            <a:ext cx="1092000" cy="5586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OneCopy</a:t>
            </a:r>
            <a:endParaRPr sz="1200"/>
          </a:p>
          <a:p>
            <a:pPr indent="0" lvl="0" marL="0" rtl="0" algn="l">
              <a:spcBef>
                <a:spcPts val="0"/>
              </a:spcBef>
              <a:spcAft>
                <a:spcPts val="0"/>
              </a:spcAft>
              <a:buNone/>
            </a:pPr>
            <a:r>
              <a:rPr lang="en" sz="1200"/>
              <a:t>RasterBuffer</a:t>
            </a:r>
            <a:endParaRPr sz="1200"/>
          </a:p>
          <a:p>
            <a:pPr indent="0" lvl="0" marL="0" rtl="0" algn="l">
              <a:spcBef>
                <a:spcPts val="0"/>
              </a:spcBef>
              <a:spcAft>
                <a:spcPts val="0"/>
              </a:spcAft>
              <a:buNone/>
            </a:pPr>
            <a:r>
              <a:rPr lang="en" sz="1200"/>
              <a:t>Provider</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Google Shape;78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 Compositing</a:t>
            </a:r>
            <a:endParaRPr/>
          </a:p>
        </p:txBody>
      </p:sp>
      <p:sp>
        <p:nvSpPr>
          <p:cNvPr id="787" name="Google Shape;787;p30"/>
          <p:cNvSpPr/>
          <p:nvPr/>
        </p:nvSpPr>
        <p:spPr>
          <a:xfrm>
            <a:off x="6317258" y="2061087"/>
            <a:ext cx="2481600" cy="275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8" name="Google Shape;788;p30"/>
          <p:cNvGrpSpPr/>
          <p:nvPr/>
        </p:nvGrpSpPr>
        <p:grpSpPr>
          <a:xfrm>
            <a:off x="4097488" y="1136239"/>
            <a:ext cx="1515028" cy="2106333"/>
            <a:chOff x="1666394" y="1759000"/>
            <a:chExt cx="1940106" cy="2606525"/>
          </a:xfrm>
        </p:grpSpPr>
        <p:sp>
          <p:nvSpPr>
            <p:cNvPr id="789" name="Google Shape;789;p30"/>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790" name="Google Shape;790;p30"/>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sp>
        <p:nvSpPr>
          <p:cNvPr id="791" name="Google Shape;791;p30"/>
          <p:cNvSpPr/>
          <p:nvPr/>
        </p:nvSpPr>
        <p:spPr>
          <a:xfrm>
            <a:off x="3409725" y="767946"/>
            <a:ext cx="2359200" cy="25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0"/>
          <p:cNvSpPr txBox="1"/>
          <p:nvPr/>
        </p:nvSpPr>
        <p:spPr>
          <a:xfrm>
            <a:off x="3409725" y="697900"/>
            <a:ext cx="2270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Browser Process</a:t>
            </a:r>
            <a:endParaRPr sz="1000"/>
          </a:p>
        </p:txBody>
      </p:sp>
      <p:grpSp>
        <p:nvGrpSpPr>
          <p:cNvPr id="793" name="Google Shape;793;p30"/>
          <p:cNvGrpSpPr/>
          <p:nvPr/>
        </p:nvGrpSpPr>
        <p:grpSpPr>
          <a:xfrm>
            <a:off x="4164563" y="1187989"/>
            <a:ext cx="1515028" cy="2106333"/>
            <a:chOff x="1666394" y="1759000"/>
            <a:chExt cx="1940106" cy="2606525"/>
          </a:xfrm>
        </p:grpSpPr>
        <p:sp>
          <p:nvSpPr>
            <p:cNvPr id="794" name="Google Shape;794;p30"/>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795" name="Google Shape;795;p30"/>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grpSp>
        <p:nvGrpSpPr>
          <p:cNvPr id="796" name="Google Shape;796;p30"/>
          <p:cNvGrpSpPr/>
          <p:nvPr/>
        </p:nvGrpSpPr>
        <p:grpSpPr>
          <a:xfrm>
            <a:off x="4269590" y="1711698"/>
            <a:ext cx="1357847" cy="1530865"/>
            <a:chOff x="1808850" y="2407075"/>
            <a:chExt cx="1844400" cy="1894400"/>
          </a:xfrm>
        </p:grpSpPr>
        <p:sp>
          <p:nvSpPr>
            <p:cNvPr id="797" name="Google Shape;797;p30"/>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798" name="Google Shape;798;p30"/>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799" name="Google Shape;799;p30"/>
          <p:cNvCxnSpPr>
            <a:stCxn id="797" idx="1"/>
            <a:endCxn id="800" idx="3"/>
          </p:cNvCxnSpPr>
          <p:nvPr/>
        </p:nvCxnSpPr>
        <p:spPr>
          <a:xfrm flipH="1">
            <a:off x="4029590" y="2491514"/>
            <a:ext cx="240000" cy="736800"/>
          </a:xfrm>
          <a:prstGeom prst="straightConnector1">
            <a:avLst/>
          </a:prstGeom>
          <a:noFill/>
          <a:ln cap="flat" cmpd="sng" w="9525">
            <a:solidFill>
              <a:schemeClr val="dk2"/>
            </a:solidFill>
            <a:prstDash val="solid"/>
            <a:round/>
            <a:headEnd len="med" w="med" type="none"/>
            <a:tailEnd len="med" w="med" type="triangle"/>
          </a:ln>
        </p:spPr>
      </p:cxnSp>
      <p:sp>
        <p:nvSpPr>
          <p:cNvPr id="801" name="Google Shape;801;p30"/>
          <p:cNvSpPr/>
          <p:nvPr/>
        </p:nvSpPr>
        <p:spPr>
          <a:xfrm>
            <a:off x="6410858" y="2136137"/>
            <a:ext cx="2481600" cy="275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0"/>
          <p:cNvSpPr txBox="1"/>
          <p:nvPr/>
        </p:nvSpPr>
        <p:spPr>
          <a:xfrm>
            <a:off x="6410858" y="2061085"/>
            <a:ext cx="23880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Renderer Process</a:t>
            </a:r>
            <a:endParaRPr sz="1000"/>
          </a:p>
        </p:txBody>
      </p:sp>
      <p:grpSp>
        <p:nvGrpSpPr>
          <p:cNvPr id="803" name="Google Shape;803;p30"/>
          <p:cNvGrpSpPr/>
          <p:nvPr/>
        </p:nvGrpSpPr>
        <p:grpSpPr>
          <a:xfrm>
            <a:off x="7204951" y="2586275"/>
            <a:ext cx="1593797" cy="2256990"/>
            <a:chOff x="1666394" y="1759000"/>
            <a:chExt cx="1940106" cy="2606525"/>
          </a:xfrm>
        </p:grpSpPr>
        <p:sp>
          <p:nvSpPr>
            <p:cNvPr id="804" name="Google Shape;804;p30"/>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0"/>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RenderWidget</a:t>
              </a:r>
              <a:endParaRPr sz="1000"/>
            </a:p>
          </p:txBody>
        </p:sp>
      </p:grpSp>
      <p:grpSp>
        <p:nvGrpSpPr>
          <p:cNvPr id="806" name="Google Shape;806;p30"/>
          <p:cNvGrpSpPr/>
          <p:nvPr/>
        </p:nvGrpSpPr>
        <p:grpSpPr>
          <a:xfrm>
            <a:off x="7326335" y="3147443"/>
            <a:ext cx="1428303" cy="1640361"/>
            <a:chOff x="1808850" y="2407075"/>
            <a:chExt cx="1844400" cy="1894400"/>
          </a:xfrm>
        </p:grpSpPr>
        <p:sp>
          <p:nvSpPr>
            <p:cNvPr id="807" name="Google Shape;807;p30"/>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0"/>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809" name="Google Shape;809;p30"/>
          <p:cNvCxnSpPr>
            <a:stCxn id="807" idx="1"/>
            <a:endCxn id="810" idx="3"/>
          </p:cNvCxnSpPr>
          <p:nvPr/>
        </p:nvCxnSpPr>
        <p:spPr>
          <a:xfrm rot="10800000">
            <a:off x="7019135" y="3758637"/>
            <a:ext cx="307200" cy="224400"/>
          </a:xfrm>
          <a:prstGeom prst="straightConnector1">
            <a:avLst/>
          </a:prstGeom>
          <a:noFill/>
          <a:ln cap="flat" cmpd="sng" w="9525">
            <a:solidFill>
              <a:schemeClr val="dk2"/>
            </a:solidFill>
            <a:prstDash val="solid"/>
            <a:round/>
            <a:headEnd len="med" w="med" type="none"/>
            <a:tailEnd len="med" w="med" type="triangle"/>
          </a:ln>
        </p:spPr>
      </p:cxnSp>
      <p:sp>
        <p:nvSpPr>
          <p:cNvPr id="810" name="Google Shape;810;p30"/>
          <p:cNvSpPr/>
          <p:nvPr/>
        </p:nvSpPr>
        <p:spPr>
          <a:xfrm>
            <a:off x="5927068" y="3197579"/>
            <a:ext cx="1092000" cy="11223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1" name="Google Shape;811;p30"/>
          <p:cNvGrpSpPr/>
          <p:nvPr/>
        </p:nvGrpSpPr>
        <p:grpSpPr>
          <a:xfrm>
            <a:off x="5927023" y="3196756"/>
            <a:ext cx="1092136" cy="1072980"/>
            <a:chOff x="121075" y="2464025"/>
            <a:chExt cx="1410300" cy="1239150"/>
          </a:xfrm>
        </p:grpSpPr>
        <p:sp>
          <p:nvSpPr>
            <p:cNvPr id="812" name="Google Shape;812;p30"/>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Compositor</a:t>
              </a:r>
              <a:endParaRPr sz="1000">
                <a:solidFill>
                  <a:schemeClr val="dk1"/>
                </a:solidFill>
              </a:endParaRPr>
            </a:p>
            <a:p>
              <a:pPr indent="0" lvl="0" marL="0" rtl="0" algn="l">
                <a:spcBef>
                  <a:spcPts val="0"/>
                </a:spcBef>
                <a:spcAft>
                  <a:spcPts val="0"/>
                </a:spcAft>
                <a:buNone/>
              </a:pPr>
              <a:r>
                <a:rPr lang="en" sz="1000">
                  <a:solidFill>
                    <a:schemeClr val="dk1"/>
                  </a:solidFill>
                </a:rPr>
                <a:t>FrameSink</a:t>
              </a:r>
              <a:endParaRPr sz="1000">
                <a:solidFill>
                  <a:schemeClr val="dk1"/>
                </a:solidFill>
              </a:endParaRPr>
            </a:p>
            <a:p>
              <a:pPr indent="0" lvl="0" marL="0" rtl="0" algn="l">
                <a:spcBef>
                  <a:spcPts val="0"/>
                </a:spcBef>
                <a:spcAft>
                  <a:spcPts val="0"/>
                </a:spcAft>
                <a:buNone/>
              </a:pPr>
              <a:r>
                <a:t/>
              </a:r>
              <a:endParaRPr sz="1000"/>
            </a:p>
          </p:txBody>
        </p:sp>
        <p:grpSp>
          <p:nvGrpSpPr>
            <p:cNvPr id="813" name="Google Shape;813;p30"/>
            <p:cNvGrpSpPr/>
            <p:nvPr/>
          </p:nvGrpSpPr>
          <p:grpSpPr>
            <a:xfrm>
              <a:off x="208288" y="2942525"/>
              <a:ext cx="1186200" cy="760650"/>
              <a:chOff x="208288" y="2942525"/>
              <a:chExt cx="1186200" cy="760650"/>
            </a:xfrm>
          </p:grpSpPr>
          <p:sp>
            <p:nvSpPr>
              <p:cNvPr id="814" name="Google Shape;814;p30"/>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grpSp>
      </p:grpSp>
      <p:sp>
        <p:nvSpPr>
          <p:cNvPr id="816" name="Google Shape;816;p30"/>
          <p:cNvSpPr/>
          <p:nvPr/>
        </p:nvSpPr>
        <p:spPr>
          <a:xfrm>
            <a:off x="145877" y="1683462"/>
            <a:ext cx="2359200" cy="299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txBox="1"/>
          <p:nvPr/>
        </p:nvSpPr>
        <p:spPr>
          <a:xfrm>
            <a:off x="190427" y="1628387"/>
            <a:ext cx="22701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Browser Process</a:t>
            </a:r>
            <a:endParaRPr sz="1000"/>
          </a:p>
        </p:txBody>
      </p:sp>
      <p:sp>
        <p:nvSpPr>
          <p:cNvPr id="818" name="Google Shape;818;p30"/>
          <p:cNvSpPr/>
          <p:nvPr/>
        </p:nvSpPr>
        <p:spPr>
          <a:xfrm>
            <a:off x="318435" y="2176736"/>
            <a:ext cx="2036157" cy="1014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819" name="Google Shape;819;p30"/>
          <p:cNvSpPr txBox="1"/>
          <p:nvPr/>
        </p:nvSpPr>
        <p:spPr>
          <a:xfrm>
            <a:off x="318446" y="2114101"/>
            <a:ext cx="1965526"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cc::Display</a:t>
            </a:r>
            <a:endParaRPr sz="1000"/>
          </a:p>
        </p:txBody>
      </p:sp>
      <p:sp>
        <p:nvSpPr>
          <p:cNvPr id="820" name="Google Shape;820;p30"/>
          <p:cNvSpPr/>
          <p:nvPr/>
        </p:nvSpPr>
        <p:spPr>
          <a:xfrm>
            <a:off x="645947" y="2565613"/>
            <a:ext cx="1638013" cy="5727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cc::SoftwareRenderer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821" name="Google Shape;821;p30"/>
          <p:cNvSpPr/>
          <p:nvPr/>
        </p:nvSpPr>
        <p:spPr>
          <a:xfrm>
            <a:off x="1465009" y="1085022"/>
            <a:ext cx="1391261" cy="922104"/>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822" name="Google Shape;822;p30"/>
          <p:cNvSpPr txBox="1"/>
          <p:nvPr/>
        </p:nvSpPr>
        <p:spPr>
          <a:xfrm>
            <a:off x="1464951" y="1084346"/>
            <a:ext cx="1391261" cy="34045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OutputSurface</a:t>
            </a:r>
            <a:endParaRPr sz="1000"/>
          </a:p>
        </p:txBody>
      </p:sp>
      <p:sp>
        <p:nvSpPr>
          <p:cNvPr id="823" name="Google Shape;823;p30"/>
          <p:cNvSpPr/>
          <p:nvPr/>
        </p:nvSpPr>
        <p:spPr>
          <a:xfrm>
            <a:off x="1563281" y="1469516"/>
            <a:ext cx="1004750" cy="496485"/>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824" name="Google Shape;824;p30"/>
          <p:cNvSpPr txBox="1"/>
          <p:nvPr/>
        </p:nvSpPr>
        <p:spPr>
          <a:xfrm>
            <a:off x="1550981" y="1424799"/>
            <a:ext cx="1170186" cy="34045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Software</a:t>
            </a:r>
            <a:endParaRPr sz="1000"/>
          </a:p>
          <a:p>
            <a:pPr indent="0" lvl="0" marL="0" rtl="0" algn="l">
              <a:spcBef>
                <a:spcPts val="0"/>
              </a:spcBef>
              <a:spcAft>
                <a:spcPts val="0"/>
              </a:spcAft>
              <a:buNone/>
            </a:pPr>
            <a:r>
              <a:rPr lang="en" sz="1000"/>
              <a:t>OutputDevice</a:t>
            </a:r>
            <a:endParaRPr sz="1000"/>
          </a:p>
        </p:txBody>
      </p:sp>
      <p:grpSp>
        <p:nvGrpSpPr>
          <p:cNvPr id="825" name="Google Shape;825;p30"/>
          <p:cNvGrpSpPr/>
          <p:nvPr/>
        </p:nvGrpSpPr>
        <p:grpSpPr>
          <a:xfrm>
            <a:off x="611225" y="3379513"/>
            <a:ext cx="1783450" cy="1229675"/>
            <a:chOff x="605325" y="3483175"/>
            <a:chExt cx="1783450" cy="1229675"/>
          </a:xfrm>
        </p:grpSpPr>
        <p:sp>
          <p:nvSpPr>
            <p:cNvPr id="826" name="Google Shape;826;p30"/>
            <p:cNvSpPr/>
            <p:nvPr/>
          </p:nvSpPr>
          <p:spPr>
            <a:xfrm>
              <a:off x="605325" y="3483175"/>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27" name="Google Shape;827;p30"/>
            <p:cNvSpPr/>
            <p:nvPr/>
          </p:nvSpPr>
          <p:spPr>
            <a:xfrm>
              <a:off x="665150" y="3552275"/>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28" name="Google Shape;828;p30"/>
            <p:cNvSpPr/>
            <p:nvPr/>
          </p:nvSpPr>
          <p:spPr>
            <a:xfrm>
              <a:off x="735050" y="3629750"/>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29" name="Google Shape;829;p30"/>
            <p:cNvSpPr/>
            <p:nvPr/>
          </p:nvSpPr>
          <p:spPr>
            <a:xfrm>
              <a:off x="794875" y="3698850"/>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SurfaceFactory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grpSp>
      <p:cxnSp>
        <p:nvCxnSpPr>
          <p:cNvPr id="830" name="Google Shape;830;p30"/>
          <p:cNvCxnSpPr>
            <a:stCxn id="810" idx="1"/>
            <a:endCxn id="829" idx="3"/>
          </p:cNvCxnSpPr>
          <p:nvPr/>
        </p:nvCxnSpPr>
        <p:spPr>
          <a:xfrm flipH="1">
            <a:off x="2394568" y="3758729"/>
            <a:ext cx="3532500" cy="343500"/>
          </a:xfrm>
          <a:prstGeom prst="straightConnector1">
            <a:avLst/>
          </a:prstGeom>
          <a:noFill/>
          <a:ln cap="flat" cmpd="sng" w="9525">
            <a:solidFill>
              <a:schemeClr val="dk2"/>
            </a:solidFill>
            <a:prstDash val="dash"/>
            <a:round/>
            <a:headEnd len="med" w="med" type="none"/>
            <a:tailEnd len="med" w="med" type="triangle"/>
          </a:ln>
        </p:spPr>
      </p:cxnSp>
      <p:cxnSp>
        <p:nvCxnSpPr>
          <p:cNvPr id="831" name="Google Shape;831;p30"/>
          <p:cNvCxnSpPr>
            <a:stCxn id="800" idx="1"/>
            <a:endCxn id="829" idx="3"/>
          </p:cNvCxnSpPr>
          <p:nvPr/>
        </p:nvCxnSpPr>
        <p:spPr>
          <a:xfrm flipH="1">
            <a:off x="2394620" y="3228388"/>
            <a:ext cx="596700" cy="873900"/>
          </a:xfrm>
          <a:prstGeom prst="straightConnector1">
            <a:avLst/>
          </a:prstGeom>
          <a:noFill/>
          <a:ln cap="flat" cmpd="sng" w="9525">
            <a:solidFill>
              <a:schemeClr val="dk2"/>
            </a:solidFill>
            <a:prstDash val="dash"/>
            <a:round/>
            <a:headEnd len="med" w="med" type="none"/>
            <a:tailEnd len="med" w="med" type="triangle"/>
          </a:ln>
        </p:spPr>
      </p:cxnSp>
      <p:cxnSp>
        <p:nvCxnSpPr>
          <p:cNvPr id="832" name="Google Shape;832;p30"/>
          <p:cNvCxnSpPr>
            <a:stCxn id="820" idx="0"/>
            <a:endCxn id="821" idx="2"/>
          </p:cNvCxnSpPr>
          <p:nvPr/>
        </p:nvCxnSpPr>
        <p:spPr>
          <a:xfrm flipH="1" rot="10800000">
            <a:off x="1464954" y="2007013"/>
            <a:ext cx="695700" cy="558600"/>
          </a:xfrm>
          <a:prstGeom prst="straightConnector1">
            <a:avLst/>
          </a:prstGeom>
          <a:noFill/>
          <a:ln cap="flat" cmpd="sng" w="9525">
            <a:solidFill>
              <a:schemeClr val="dk2"/>
            </a:solidFill>
            <a:prstDash val="solid"/>
            <a:round/>
            <a:headEnd len="med" w="med" type="none"/>
            <a:tailEnd len="med" w="med" type="triangle"/>
          </a:ln>
        </p:spPr>
      </p:cxnSp>
      <p:cxnSp>
        <p:nvCxnSpPr>
          <p:cNvPr id="833" name="Google Shape;833;p30"/>
          <p:cNvCxnSpPr>
            <a:stCxn id="826" idx="0"/>
            <a:endCxn id="818" idx="2"/>
          </p:cNvCxnSpPr>
          <p:nvPr/>
        </p:nvCxnSpPr>
        <p:spPr>
          <a:xfrm rot="10800000">
            <a:off x="1336475" y="3190813"/>
            <a:ext cx="71700" cy="188700"/>
          </a:xfrm>
          <a:prstGeom prst="straightConnector1">
            <a:avLst/>
          </a:prstGeom>
          <a:noFill/>
          <a:ln cap="flat" cmpd="sng" w="9525">
            <a:solidFill>
              <a:schemeClr val="dk2"/>
            </a:solidFill>
            <a:prstDash val="solid"/>
            <a:round/>
            <a:headEnd len="med" w="med" type="none"/>
            <a:tailEnd len="med" w="med" type="triangle"/>
          </a:ln>
        </p:spPr>
      </p:cxnSp>
      <p:sp>
        <p:nvSpPr>
          <p:cNvPr id="800" name="Google Shape;800;p30"/>
          <p:cNvSpPr/>
          <p:nvPr/>
        </p:nvSpPr>
        <p:spPr>
          <a:xfrm>
            <a:off x="2991320" y="2617130"/>
            <a:ext cx="1038263" cy="1222517"/>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834" name="Google Shape;834;p30"/>
          <p:cNvSpPr txBox="1"/>
          <p:nvPr/>
        </p:nvSpPr>
        <p:spPr>
          <a:xfrm>
            <a:off x="2991277" y="2616234"/>
            <a:ext cx="1038263" cy="45136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Compositor</a:t>
            </a:r>
            <a:endParaRPr sz="1000"/>
          </a:p>
          <a:p>
            <a:pPr indent="0" lvl="0" marL="0" rtl="0" algn="l">
              <a:spcBef>
                <a:spcPts val="0"/>
              </a:spcBef>
              <a:spcAft>
                <a:spcPts val="0"/>
              </a:spcAft>
              <a:buNone/>
            </a:pPr>
            <a:r>
              <a:rPr lang="en" sz="1000"/>
              <a:t>FrameSink</a:t>
            </a:r>
            <a:endParaRPr sz="1000"/>
          </a:p>
        </p:txBody>
      </p:sp>
      <p:grpSp>
        <p:nvGrpSpPr>
          <p:cNvPr id="835" name="Google Shape;835;p30"/>
          <p:cNvGrpSpPr/>
          <p:nvPr/>
        </p:nvGrpSpPr>
        <p:grpSpPr>
          <a:xfrm>
            <a:off x="3051135" y="3062214"/>
            <a:ext cx="918593" cy="658647"/>
            <a:chOff x="208288" y="2942525"/>
            <a:chExt cx="1186200" cy="760650"/>
          </a:xfrm>
        </p:grpSpPr>
        <p:sp>
          <p:nvSpPr>
            <p:cNvPr id="836" name="Google Shape;836;p30"/>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sp>
          <p:nvSpPr>
            <p:cNvPr id="837" name="Google Shape;837;p30"/>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30"/>
          <p:cNvSpPr txBox="1"/>
          <p:nvPr/>
        </p:nvSpPr>
        <p:spPr>
          <a:xfrm>
            <a:off x="3051135" y="3062214"/>
            <a:ext cx="9186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grpSp>
        <p:nvGrpSpPr>
          <p:cNvPr id="839" name="Google Shape;839;p30"/>
          <p:cNvGrpSpPr/>
          <p:nvPr/>
        </p:nvGrpSpPr>
        <p:grpSpPr>
          <a:xfrm>
            <a:off x="3110950" y="3449838"/>
            <a:ext cx="492225" cy="239513"/>
            <a:chOff x="3110950" y="3449838"/>
            <a:chExt cx="492225" cy="239513"/>
          </a:xfrm>
        </p:grpSpPr>
        <p:sp>
          <p:nvSpPr>
            <p:cNvPr id="840" name="Google Shape;840;p30"/>
            <p:cNvSpPr/>
            <p:nvPr/>
          </p:nvSpPr>
          <p:spPr>
            <a:xfrm>
              <a:off x="3110950" y="3495850"/>
              <a:ext cx="186300" cy="1935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3184650" y="3460050"/>
              <a:ext cx="186300" cy="1935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3318163" y="3495850"/>
              <a:ext cx="186300" cy="1935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3416875" y="3449838"/>
              <a:ext cx="186300" cy="1935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4" name="Google Shape;844;p30"/>
          <p:cNvGrpSpPr/>
          <p:nvPr/>
        </p:nvGrpSpPr>
        <p:grpSpPr>
          <a:xfrm>
            <a:off x="6045225" y="4002038"/>
            <a:ext cx="492225" cy="239513"/>
            <a:chOff x="3110950" y="3449838"/>
            <a:chExt cx="492225" cy="239513"/>
          </a:xfrm>
        </p:grpSpPr>
        <p:sp>
          <p:nvSpPr>
            <p:cNvPr id="845" name="Google Shape;845;p30"/>
            <p:cNvSpPr/>
            <p:nvPr/>
          </p:nvSpPr>
          <p:spPr>
            <a:xfrm>
              <a:off x="3110950" y="3495850"/>
              <a:ext cx="186300" cy="1935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a:off x="3184650" y="3460050"/>
              <a:ext cx="186300" cy="1935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3318163" y="3495850"/>
              <a:ext cx="186300" cy="1935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3416875" y="3449838"/>
              <a:ext cx="186300" cy="1935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30"/>
          <p:cNvGrpSpPr/>
          <p:nvPr/>
        </p:nvGrpSpPr>
        <p:grpSpPr>
          <a:xfrm>
            <a:off x="4329475" y="2951313"/>
            <a:ext cx="492225" cy="239513"/>
            <a:chOff x="3110950" y="3449838"/>
            <a:chExt cx="492225" cy="239513"/>
          </a:xfrm>
        </p:grpSpPr>
        <p:sp>
          <p:nvSpPr>
            <p:cNvPr id="850" name="Google Shape;850;p30"/>
            <p:cNvSpPr/>
            <p:nvPr/>
          </p:nvSpPr>
          <p:spPr>
            <a:xfrm>
              <a:off x="3110950" y="3495850"/>
              <a:ext cx="186300" cy="1935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3184650" y="3460050"/>
              <a:ext cx="186300" cy="1935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3318163" y="3495850"/>
              <a:ext cx="186300" cy="1935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3416875" y="3449838"/>
              <a:ext cx="186300" cy="1935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30"/>
          <p:cNvGrpSpPr/>
          <p:nvPr/>
        </p:nvGrpSpPr>
        <p:grpSpPr>
          <a:xfrm>
            <a:off x="7358738" y="4485313"/>
            <a:ext cx="492225" cy="239513"/>
            <a:chOff x="3110950" y="3449838"/>
            <a:chExt cx="492225" cy="239513"/>
          </a:xfrm>
        </p:grpSpPr>
        <p:sp>
          <p:nvSpPr>
            <p:cNvPr id="855" name="Google Shape;855;p30"/>
            <p:cNvSpPr/>
            <p:nvPr/>
          </p:nvSpPr>
          <p:spPr>
            <a:xfrm>
              <a:off x="3110950" y="3495850"/>
              <a:ext cx="186300" cy="1935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3184650" y="3460050"/>
              <a:ext cx="186300" cy="1935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3318163" y="3495850"/>
              <a:ext cx="186300" cy="1935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3416875" y="3449838"/>
              <a:ext cx="186300" cy="1935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9" name="Google Shape;859;p30"/>
          <p:cNvSpPr/>
          <p:nvPr/>
        </p:nvSpPr>
        <p:spPr>
          <a:xfrm>
            <a:off x="4477275" y="2335350"/>
            <a:ext cx="1092000" cy="5586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Bitmap</a:t>
            </a:r>
            <a:endParaRPr sz="1200"/>
          </a:p>
          <a:p>
            <a:pPr indent="0" lvl="0" marL="0" rtl="0" algn="l">
              <a:spcBef>
                <a:spcPts val="0"/>
              </a:spcBef>
              <a:spcAft>
                <a:spcPts val="0"/>
              </a:spcAft>
              <a:buNone/>
            </a:pPr>
            <a:r>
              <a:rPr lang="en" sz="1200"/>
              <a:t>RasterBuffer</a:t>
            </a:r>
            <a:endParaRPr sz="1200"/>
          </a:p>
          <a:p>
            <a:pPr indent="0" lvl="0" marL="0" rtl="0" algn="l">
              <a:spcBef>
                <a:spcPts val="0"/>
              </a:spcBef>
              <a:spcAft>
                <a:spcPts val="0"/>
              </a:spcAft>
              <a:buNone/>
            </a:pPr>
            <a:r>
              <a:rPr lang="en" sz="1200"/>
              <a:t>Provider</a:t>
            </a:r>
            <a:endParaRPr sz="1200"/>
          </a:p>
        </p:txBody>
      </p:sp>
      <p:sp>
        <p:nvSpPr>
          <p:cNvPr id="860" name="Google Shape;860;p30"/>
          <p:cNvSpPr/>
          <p:nvPr/>
        </p:nvSpPr>
        <p:spPr>
          <a:xfrm>
            <a:off x="7609750" y="3842500"/>
            <a:ext cx="1092000" cy="558600"/>
          </a:xfrm>
          <a:prstGeom prst="rect">
            <a:avLst/>
          </a:prstGeom>
          <a:solidFill>
            <a:srgbClr val="00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Bitmap</a:t>
            </a:r>
            <a:endParaRPr sz="1200"/>
          </a:p>
          <a:p>
            <a:pPr indent="0" lvl="0" marL="0" rtl="0" algn="l">
              <a:spcBef>
                <a:spcPts val="0"/>
              </a:spcBef>
              <a:spcAft>
                <a:spcPts val="0"/>
              </a:spcAft>
              <a:buNone/>
            </a:pPr>
            <a:r>
              <a:rPr lang="en" sz="1200"/>
              <a:t>RasterBuffer</a:t>
            </a:r>
            <a:endParaRPr sz="1200"/>
          </a:p>
          <a:p>
            <a:pPr indent="0" lvl="0" marL="0" rtl="0" algn="l">
              <a:spcBef>
                <a:spcPts val="0"/>
              </a:spcBef>
              <a:spcAft>
                <a:spcPts val="0"/>
              </a:spcAft>
              <a:buNone/>
            </a:pPr>
            <a:r>
              <a:rPr lang="en" sz="1200"/>
              <a:t>Provider</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End</a:t>
            </a:r>
            <a:endParaRPr/>
          </a:p>
        </p:txBody>
      </p:sp>
      <p:sp>
        <p:nvSpPr>
          <p:cNvPr id="866" name="Google Shape;86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hope this was eye opening.</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Here’s a beautiful cat.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
              <a:t>Questions?</a:t>
            </a:r>
            <a:endParaRPr b="1"/>
          </a:p>
        </p:txBody>
      </p:sp>
      <p:pic>
        <p:nvPicPr>
          <p:cNvPr descr="DSCF2630.JPG" id="867" name="Google Shape;867;p31"/>
          <p:cNvPicPr preferRelativeResize="0"/>
          <p:nvPr/>
        </p:nvPicPr>
        <p:blipFill>
          <a:blip r:embed="rId3">
            <a:alphaModFix/>
          </a:blip>
          <a:stretch>
            <a:fillRect/>
          </a:stretch>
        </p:blipFill>
        <p:spPr>
          <a:xfrm>
            <a:off x="3834500" y="445025"/>
            <a:ext cx="4339228" cy="43392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Types of compositors through time</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Round 1: Prehistoric</a:t>
            </a:r>
            <a:endParaRPr/>
          </a:p>
          <a:p>
            <a:pPr indent="-317500" lvl="1" marL="914400" rtl="0" algn="l">
              <a:spcBef>
                <a:spcPts val="0"/>
              </a:spcBef>
              <a:spcAft>
                <a:spcPts val="0"/>
              </a:spcAft>
              <a:buSzPts val="1400"/>
              <a:buChar char="○"/>
            </a:pPr>
            <a:r>
              <a:rPr lang="en"/>
              <a:t>Compositor (renderer and browser process)</a:t>
            </a:r>
            <a:endParaRPr/>
          </a:p>
          <a:p>
            <a:pPr indent="0" lvl="0" marL="457200" rtl="0" algn="l">
              <a:spcBef>
                <a:spcPts val="1600"/>
              </a:spcBef>
              <a:spcAft>
                <a:spcPts val="0"/>
              </a:spcAft>
              <a:buNone/>
            </a:pPr>
            <a:r>
              <a:t/>
            </a:r>
            <a:endParaRPr sz="600"/>
          </a:p>
          <a:p>
            <a:pPr indent="-342900" lvl="0" marL="457200" rtl="0" algn="l">
              <a:spcBef>
                <a:spcPts val="1600"/>
              </a:spcBef>
              <a:spcAft>
                <a:spcPts val="0"/>
              </a:spcAft>
              <a:buSzPts val="1800"/>
              <a:buChar char="●"/>
            </a:pPr>
            <a:r>
              <a:rPr lang="en"/>
              <a:t>Round 2: Ubercompositor</a:t>
            </a:r>
            <a:endParaRPr/>
          </a:p>
          <a:p>
            <a:pPr indent="-317500" lvl="1" marL="914400" rtl="0" algn="l">
              <a:spcBef>
                <a:spcPts val="0"/>
              </a:spcBef>
              <a:spcAft>
                <a:spcPts val="0"/>
              </a:spcAft>
              <a:buSzPts val="1400"/>
              <a:buChar char="○"/>
            </a:pPr>
            <a:r>
              <a:rPr lang="en"/>
              <a:t>Delegating Compositor (renderer process)</a:t>
            </a:r>
            <a:endParaRPr/>
          </a:p>
          <a:p>
            <a:pPr indent="-317500" lvl="1" marL="914400" rtl="0" algn="l">
              <a:spcBef>
                <a:spcPts val="0"/>
              </a:spcBef>
              <a:spcAft>
                <a:spcPts val="0"/>
              </a:spcAft>
              <a:buSzPts val="1400"/>
              <a:buChar char="○"/>
            </a:pPr>
            <a:r>
              <a:rPr lang="en"/>
              <a:t>Direct Compositor (browser process)</a:t>
            </a:r>
            <a:endParaRPr/>
          </a:p>
          <a:p>
            <a:pPr indent="0" lvl="0" marL="0" rtl="0" algn="l">
              <a:spcBef>
                <a:spcPts val="1600"/>
              </a:spcBef>
              <a:spcAft>
                <a:spcPts val="0"/>
              </a:spcAft>
              <a:buNone/>
            </a:pPr>
            <a:r>
              <a:t/>
            </a:r>
            <a:endParaRPr sz="600"/>
          </a:p>
          <a:p>
            <a:pPr indent="-355600" lvl="0" marL="457200" rtl="0" algn="l">
              <a:spcBef>
                <a:spcPts val="1600"/>
              </a:spcBef>
              <a:spcAft>
                <a:spcPts val="0"/>
              </a:spcAft>
              <a:buSzPts val="2000"/>
              <a:buChar char="●"/>
            </a:pPr>
            <a:r>
              <a:rPr lang="en" sz="2000"/>
              <a:t>Round 3: Surfaces</a:t>
            </a:r>
            <a:endParaRPr sz="2000"/>
          </a:p>
          <a:p>
            <a:pPr indent="-317500" lvl="1" marL="914400" rtl="0" algn="l">
              <a:spcBef>
                <a:spcPts val="0"/>
              </a:spcBef>
              <a:spcAft>
                <a:spcPts val="0"/>
              </a:spcAft>
              <a:buSzPts val="1400"/>
              <a:buChar char="○"/>
            </a:pPr>
            <a:r>
              <a:rPr lang="en"/>
              <a:t>Layer Compositor (</a:t>
            </a:r>
            <a:r>
              <a:rPr lang="en"/>
              <a:t>LayerTreeHost + LayerTreeHostImpl</a:t>
            </a:r>
            <a:r>
              <a:rPr lang="en"/>
              <a:t>)</a:t>
            </a:r>
            <a:endParaRPr/>
          </a:p>
          <a:p>
            <a:pPr indent="-317500" lvl="1" marL="914400" rtl="0" algn="l">
              <a:spcBef>
                <a:spcPts val="0"/>
              </a:spcBef>
              <a:spcAft>
                <a:spcPts val="0"/>
              </a:spcAft>
              <a:buSzPts val="1400"/>
              <a:buChar char="○"/>
            </a:pPr>
            <a:r>
              <a:rPr lang="en"/>
              <a:t>Display Compositor (Display</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p:nvPr/>
        </p:nvSpPr>
        <p:spPr>
          <a:xfrm>
            <a:off x="5320025" y="1239138"/>
            <a:ext cx="3204600" cy="31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Prehistoric Compositor</a:t>
            </a:r>
            <a:endParaRPr/>
          </a:p>
        </p:txBody>
      </p:sp>
      <p:sp>
        <p:nvSpPr>
          <p:cNvPr id="68" name="Google Shape;68;p15"/>
          <p:cNvSpPr/>
          <p:nvPr/>
        </p:nvSpPr>
        <p:spPr>
          <a:xfrm>
            <a:off x="640925" y="1239150"/>
            <a:ext cx="3204600" cy="31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nvSpPr>
        <p:spPr>
          <a:xfrm>
            <a:off x="640925" y="1152475"/>
            <a:ext cx="30837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Browser Process</a:t>
            </a:r>
            <a:endParaRPr/>
          </a:p>
        </p:txBody>
      </p:sp>
      <p:grpSp>
        <p:nvGrpSpPr>
          <p:cNvPr id="70" name="Google Shape;70;p15"/>
          <p:cNvGrpSpPr/>
          <p:nvPr/>
        </p:nvGrpSpPr>
        <p:grpSpPr>
          <a:xfrm>
            <a:off x="1666319" y="1759000"/>
            <a:ext cx="2058130" cy="2606525"/>
            <a:chOff x="1666394" y="1759000"/>
            <a:chExt cx="1940168" cy="2606525"/>
          </a:xfrm>
        </p:grpSpPr>
        <p:sp>
          <p:nvSpPr>
            <p:cNvPr id="71" name="Google Shape;71;p15"/>
            <p:cNvSpPr/>
            <p:nvPr/>
          </p:nvSpPr>
          <p:spPr>
            <a:xfrm>
              <a:off x="1666394" y="1801725"/>
              <a:ext cx="1940168"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ui::Compositor</a:t>
              </a:r>
              <a:endParaRPr/>
            </a:p>
          </p:txBody>
        </p:sp>
      </p:grpSp>
      <p:sp>
        <p:nvSpPr>
          <p:cNvPr id="73" name="Google Shape;73;p15"/>
          <p:cNvSpPr/>
          <p:nvPr/>
        </p:nvSpPr>
        <p:spPr>
          <a:xfrm>
            <a:off x="5415175" y="1325825"/>
            <a:ext cx="3204600" cy="31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nvSpPr>
        <p:spPr>
          <a:xfrm>
            <a:off x="5415175" y="1239150"/>
            <a:ext cx="30837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Renderer Process</a:t>
            </a:r>
            <a:endParaRPr/>
          </a:p>
        </p:txBody>
      </p:sp>
      <p:grpSp>
        <p:nvGrpSpPr>
          <p:cNvPr id="75" name="Google Shape;75;p15"/>
          <p:cNvGrpSpPr/>
          <p:nvPr/>
        </p:nvGrpSpPr>
        <p:grpSpPr>
          <a:xfrm>
            <a:off x="6440569" y="1845675"/>
            <a:ext cx="2058064" cy="2606525"/>
            <a:chOff x="1666394" y="1759000"/>
            <a:chExt cx="1940106" cy="2606525"/>
          </a:xfrm>
        </p:grpSpPr>
        <p:sp>
          <p:nvSpPr>
            <p:cNvPr id="76" name="Google Shape;76;p15"/>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RenderWidget</a:t>
              </a:r>
              <a:endParaRPr/>
            </a:p>
          </p:txBody>
        </p:sp>
      </p:grpSp>
      <p:grpSp>
        <p:nvGrpSpPr>
          <p:cNvPr id="78" name="Google Shape;78;p15"/>
          <p:cNvGrpSpPr/>
          <p:nvPr/>
        </p:nvGrpSpPr>
        <p:grpSpPr>
          <a:xfrm>
            <a:off x="1808850" y="2407075"/>
            <a:ext cx="1844400" cy="1894400"/>
            <a:chOff x="1808850" y="2407075"/>
            <a:chExt cx="1844400" cy="1894400"/>
          </a:xfrm>
        </p:grpSpPr>
        <p:sp>
          <p:nvSpPr>
            <p:cNvPr id="79" name="Google Shape;79;p15"/>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cc::LayerTreeHost</a:t>
              </a:r>
              <a:endParaRPr/>
            </a:p>
          </p:txBody>
        </p:sp>
      </p:grpSp>
      <p:grpSp>
        <p:nvGrpSpPr>
          <p:cNvPr id="81" name="Google Shape;81;p15"/>
          <p:cNvGrpSpPr/>
          <p:nvPr/>
        </p:nvGrpSpPr>
        <p:grpSpPr>
          <a:xfrm>
            <a:off x="6597350" y="2493750"/>
            <a:ext cx="1844400" cy="1894400"/>
            <a:chOff x="1808850" y="2407075"/>
            <a:chExt cx="1844400" cy="1894400"/>
          </a:xfrm>
        </p:grpSpPr>
        <p:sp>
          <p:nvSpPr>
            <p:cNvPr id="82" name="Google Shape;82;p15"/>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cc::LayerTreeHost</a:t>
              </a:r>
              <a:endParaRPr/>
            </a:p>
          </p:txBody>
        </p:sp>
      </p:grpSp>
      <p:cxnSp>
        <p:nvCxnSpPr>
          <p:cNvPr id="84" name="Google Shape;84;p15"/>
          <p:cNvCxnSpPr>
            <a:stCxn id="85" idx="0"/>
            <a:endCxn id="86" idx="3"/>
          </p:cNvCxnSpPr>
          <p:nvPr/>
        </p:nvCxnSpPr>
        <p:spPr>
          <a:xfrm rot="10800000">
            <a:off x="6200725" y="3199575"/>
            <a:ext cx="1236900" cy="3093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5"/>
          <p:cNvCxnSpPr>
            <a:stCxn id="88" idx="0"/>
            <a:endCxn id="89" idx="3"/>
          </p:cNvCxnSpPr>
          <p:nvPr/>
        </p:nvCxnSpPr>
        <p:spPr>
          <a:xfrm rot="10800000">
            <a:off x="1531175" y="3112850"/>
            <a:ext cx="1132200" cy="345900"/>
          </a:xfrm>
          <a:prstGeom prst="straightConnector1">
            <a:avLst/>
          </a:prstGeom>
          <a:noFill/>
          <a:ln cap="flat" cmpd="sng" w="9525">
            <a:solidFill>
              <a:schemeClr val="dk2"/>
            </a:solidFill>
            <a:prstDash val="solid"/>
            <a:round/>
            <a:headEnd len="med" w="med" type="none"/>
            <a:tailEnd len="med" w="med" type="triangle"/>
          </a:ln>
        </p:spPr>
      </p:cxnSp>
      <p:grpSp>
        <p:nvGrpSpPr>
          <p:cNvPr id="90" name="Google Shape;90;p15"/>
          <p:cNvGrpSpPr/>
          <p:nvPr/>
        </p:nvGrpSpPr>
        <p:grpSpPr>
          <a:xfrm>
            <a:off x="121075" y="2464025"/>
            <a:ext cx="1410300" cy="1296950"/>
            <a:chOff x="121075" y="2464025"/>
            <a:chExt cx="1410300" cy="1296950"/>
          </a:xfrm>
        </p:grpSpPr>
        <p:sp>
          <p:nvSpPr>
            <p:cNvPr id="89" name="Google Shape;89;p15"/>
            <p:cNvSpPr/>
            <p:nvPr/>
          </p:nvSpPr>
          <p:spPr>
            <a:xfrm>
              <a:off x="121133" y="2464975"/>
              <a:ext cx="1410174" cy="12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5"/>
            <p:cNvGrpSpPr/>
            <p:nvPr/>
          </p:nvGrpSpPr>
          <p:grpSpPr>
            <a:xfrm>
              <a:off x="121075" y="2464025"/>
              <a:ext cx="1410300" cy="1239150"/>
              <a:chOff x="121075" y="2464025"/>
              <a:chExt cx="1410300" cy="1239150"/>
            </a:xfrm>
          </p:grpSpPr>
          <p:sp>
            <p:nvSpPr>
              <p:cNvPr id="92" name="Google Shape;92;p15"/>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OutputSurface</a:t>
                </a:r>
                <a:endParaRPr/>
              </a:p>
            </p:txBody>
          </p:sp>
          <p:grpSp>
            <p:nvGrpSpPr>
              <p:cNvPr id="93" name="Google Shape;93;p15"/>
              <p:cNvGrpSpPr/>
              <p:nvPr/>
            </p:nvGrpSpPr>
            <p:grpSpPr>
              <a:xfrm>
                <a:off x="208282" y="2942525"/>
                <a:ext cx="1186093" cy="760650"/>
                <a:chOff x="208282" y="2942525"/>
                <a:chExt cx="1186093" cy="760650"/>
              </a:xfrm>
            </p:grpSpPr>
            <p:sp>
              <p:nvSpPr>
                <p:cNvPr id="94" name="Google Shape;94;p15"/>
                <p:cNvSpPr/>
                <p:nvPr/>
              </p:nvSpPr>
              <p:spPr>
                <a:xfrm>
                  <a:off x="220750" y="3005375"/>
                  <a:ext cx="1018500" cy="6978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txBox="1"/>
                <p:nvPr/>
              </p:nvSpPr>
              <p:spPr>
                <a:xfrm>
                  <a:off x="208282" y="2942525"/>
                  <a:ext cx="1186093"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GL framebuffer</a:t>
                  </a:r>
                  <a:endParaRPr/>
                </a:p>
              </p:txBody>
            </p:sp>
          </p:grpSp>
        </p:grpSp>
      </p:grpSp>
      <p:grpSp>
        <p:nvGrpSpPr>
          <p:cNvPr id="96" name="Google Shape;96;p15"/>
          <p:cNvGrpSpPr/>
          <p:nvPr/>
        </p:nvGrpSpPr>
        <p:grpSpPr>
          <a:xfrm>
            <a:off x="4790387" y="2550700"/>
            <a:ext cx="1410358" cy="1296950"/>
            <a:chOff x="121075" y="2464025"/>
            <a:chExt cx="1410358" cy="1296950"/>
          </a:xfrm>
        </p:grpSpPr>
        <p:sp>
          <p:nvSpPr>
            <p:cNvPr id="86" name="Google Shape;86;p15"/>
            <p:cNvSpPr/>
            <p:nvPr/>
          </p:nvSpPr>
          <p:spPr>
            <a:xfrm>
              <a:off x="121133" y="2464975"/>
              <a:ext cx="1410300" cy="12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5"/>
            <p:cNvGrpSpPr/>
            <p:nvPr/>
          </p:nvGrpSpPr>
          <p:grpSpPr>
            <a:xfrm>
              <a:off x="121075" y="2464025"/>
              <a:ext cx="1410300" cy="1239150"/>
              <a:chOff x="121075" y="2464025"/>
              <a:chExt cx="1410300" cy="1239150"/>
            </a:xfrm>
          </p:grpSpPr>
          <p:sp>
            <p:nvSpPr>
              <p:cNvPr id="98" name="Google Shape;98;p15"/>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OutputSurface</a:t>
                </a:r>
                <a:endParaRPr/>
              </a:p>
            </p:txBody>
          </p:sp>
          <p:grpSp>
            <p:nvGrpSpPr>
              <p:cNvPr id="99" name="Google Shape;99;p15"/>
              <p:cNvGrpSpPr/>
              <p:nvPr/>
            </p:nvGrpSpPr>
            <p:grpSpPr>
              <a:xfrm>
                <a:off x="208282" y="2942525"/>
                <a:ext cx="1186200" cy="760650"/>
                <a:chOff x="208282" y="2942525"/>
                <a:chExt cx="1186200" cy="760650"/>
              </a:xfrm>
            </p:grpSpPr>
            <p:sp>
              <p:nvSpPr>
                <p:cNvPr id="100" name="Google Shape;100;p15"/>
                <p:cNvSpPr/>
                <p:nvPr/>
              </p:nvSpPr>
              <p:spPr>
                <a:xfrm>
                  <a:off x="220750" y="3005375"/>
                  <a:ext cx="1018500" cy="6978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nvSpPr>
              <p:spPr>
                <a:xfrm>
                  <a:off x="208282" y="2942525"/>
                  <a:ext cx="1186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GL </a:t>
                  </a:r>
                  <a:r>
                    <a:rPr lang="en">
                      <a:solidFill>
                        <a:schemeClr val="dk1"/>
                      </a:solidFill>
                    </a:rPr>
                    <a:t>framebuffer</a:t>
                  </a:r>
                  <a:endParaRPr/>
                </a:p>
              </p:txBody>
            </p:sp>
          </p:grpSp>
        </p:grpSp>
      </p:grpSp>
      <p:cxnSp>
        <p:nvCxnSpPr>
          <p:cNvPr id="102" name="Google Shape;102;p15"/>
          <p:cNvCxnSpPr>
            <a:stCxn id="86" idx="1"/>
            <a:endCxn id="71" idx="3"/>
          </p:cNvCxnSpPr>
          <p:nvPr/>
        </p:nvCxnSpPr>
        <p:spPr>
          <a:xfrm rot="10800000">
            <a:off x="3724545" y="3083550"/>
            <a:ext cx="1065900" cy="116100"/>
          </a:xfrm>
          <a:prstGeom prst="straightConnector1">
            <a:avLst/>
          </a:prstGeom>
          <a:noFill/>
          <a:ln cap="flat" cmpd="sng" w="9525">
            <a:solidFill>
              <a:schemeClr val="dk2"/>
            </a:solidFill>
            <a:prstDash val="dash"/>
            <a:round/>
            <a:headEnd len="med" w="med" type="none"/>
            <a:tailEnd len="med" w="med" type="triangle"/>
          </a:ln>
        </p:spPr>
      </p:cxnSp>
      <p:sp>
        <p:nvSpPr>
          <p:cNvPr id="88" name="Google Shape;88;p15"/>
          <p:cNvSpPr/>
          <p:nvPr/>
        </p:nvSpPr>
        <p:spPr>
          <a:xfrm>
            <a:off x="1894325" y="3458750"/>
            <a:ext cx="1538100" cy="7926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Renderer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5" name="Google Shape;85;p15"/>
          <p:cNvSpPr/>
          <p:nvPr/>
        </p:nvSpPr>
        <p:spPr>
          <a:xfrm>
            <a:off x="6668575" y="3508875"/>
            <a:ext cx="1538100" cy="7926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Renderer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p:nvPr/>
        </p:nvSpPr>
        <p:spPr>
          <a:xfrm>
            <a:off x="5320025" y="1239138"/>
            <a:ext cx="3204600" cy="31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Ubercompositor (Direct vs Delegated rendering)</a:t>
            </a:r>
            <a:endParaRPr/>
          </a:p>
        </p:txBody>
      </p:sp>
      <p:sp>
        <p:nvSpPr>
          <p:cNvPr id="109" name="Google Shape;109;p16"/>
          <p:cNvSpPr/>
          <p:nvPr/>
        </p:nvSpPr>
        <p:spPr>
          <a:xfrm>
            <a:off x="640925" y="1239150"/>
            <a:ext cx="3204600" cy="31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txBox="1"/>
          <p:nvPr/>
        </p:nvSpPr>
        <p:spPr>
          <a:xfrm>
            <a:off x="640925" y="1152475"/>
            <a:ext cx="30837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Browser Process</a:t>
            </a:r>
            <a:endParaRPr/>
          </a:p>
        </p:txBody>
      </p:sp>
      <p:grpSp>
        <p:nvGrpSpPr>
          <p:cNvPr id="111" name="Google Shape;111;p16"/>
          <p:cNvGrpSpPr/>
          <p:nvPr/>
        </p:nvGrpSpPr>
        <p:grpSpPr>
          <a:xfrm>
            <a:off x="1666319" y="1759000"/>
            <a:ext cx="2058064" cy="2606525"/>
            <a:chOff x="1666394" y="1759000"/>
            <a:chExt cx="1940106" cy="2606525"/>
          </a:xfrm>
        </p:grpSpPr>
        <p:sp>
          <p:nvSpPr>
            <p:cNvPr id="112" name="Google Shape;112;p16"/>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ui::Compositor</a:t>
              </a:r>
              <a:endParaRPr/>
            </a:p>
          </p:txBody>
        </p:sp>
      </p:grpSp>
      <p:sp>
        <p:nvSpPr>
          <p:cNvPr id="114" name="Google Shape;114;p16"/>
          <p:cNvSpPr/>
          <p:nvPr/>
        </p:nvSpPr>
        <p:spPr>
          <a:xfrm>
            <a:off x="5408025" y="1325813"/>
            <a:ext cx="3204600" cy="31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a:off x="5408025" y="1239138"/>
            <a:ext cx="30837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Renderer Process</a:t>
            </a:r>
            <a:endParaRPr/>
          </a:p>
        </p:txBody>
      </p:sp>
      <p:grpSp>
        <p:nvGrpSpPr>
          <p:cNvPr id="116" name="Google Shape;116;p16"/>
          <p:cNvGrpSpPr/>
          <p:nvPr/>
        </p:nvGrpSpPr>
        <p:grpSpPr>
          <a:xfrm>
            <a:off x="6433419" y="1845663"/>
            <a:ext cx="2058064" cy="2606525"/>
            <a:chOff x="1666394" y="1759000"/>
            <a:chExt cx="1940106" cy="2606525"/>
          </a:xfrm>
        </p:grpSpPr>
        <p:sp>
          <p:nvSpPr>
            <p:cNvPr id="117" name="Google Shape;117;p16"/>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RenderWidget</a:t>
              </a:r>
              <a:endParaRPr/>
            </a:p>
          </p:txBody>
        </p:sp>
      </p:grpSp>
      <p:grpSp>
        <p:nvGrpSpPr>
          <p:cNvPr id="119" name="Google Shape;119;p16"/>
          <p:cNvGrpSpPr/>
          <p:nvPr/>
        </p:nvGrpSpPr>
        <p:grpSpPr>
          <a:xfrm>
            <a:off x="1808850" y="2407075"/>
            <a:ext cx="1844400" cy="1894400"/>
            <a:chOff x="1808850" y="2407075"/>
            <a:chExt cx="1844400" cy="1894400"/>
          </a:xfrm>
        </p:grpSpPr>
        <p:sp>
          <p:nvSpPr>
            <p:cNvPr id="120" name="Google Shape;120;p16"/>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cc::LayerTreeHost</a:t>
              </a:r>
              <a:endParaRPr/>
            </a:p>
          </p:txBody>
        </p:sp>
      </p:grpSp>
      <p:grpSp>
        <p:nvGrpSpPr>
          <p:cNvPr id="122" name="Google Shape;122;p16"/>
          <p:cNvGrpSpPr/>
          <p:nvPr/>
        </p:nvGrpSpPr>
        <p:grpSpPr>
          <a:xfrm>
            <a:off x="6590200" y="2493738"/>
            <a:ext cx="1844400" cy="1894400"/>
            <a:chOff x="1808850" y="2407075"/>
            <a:chExt cx="1844400" cy="1894400"/>
          </a:xfrm>
        </p:grpSpPr>
        <p:sp>
          <p:nvSpPr>
            <p:cNvPr id="123" name="Google Shape;123;p16"/>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cc::LayerTreeHost</a:t>
              </a:r>
              <a:endParaRPr/>
            </a:p>
          </p:txBody>
        </p:sp>
      </p:grpSp>
      <p:cxnSp>
        <p:nvCxnSpPr>
          <p:cNvPr id="125" name="Google Shape;125;p16"/>
          <p:cNvCxnSpPr>
            <a:stCxn id="126" idx="0"/>
            <a:endCxn id="127" idx="3"/>
          </p:cNvCxnSpPr>
          <p:nvPr/>
        </p:nvCxnSpPr>
        <p:spPr>
          <a:xfrm rot="10800000">
            <a:off x="6193525" y="3199575"/>
            <a:ext cx="1244100" cy="3093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6"/>
          <p:cNvCxnSpPr>
            <a:stCxn id="129" idx="0"/>
            <a:endCxn id="130" idx="3"/>
          </p:cNvCxnSpPr>
          <p:nvPr/>
        </p:nvCxnSpPr>
        <p:spPr>
          <a:xfrm rot="10800000">
            <a:off x="1531475" y="3112850"/>
            <a:ext cx="1131900" cy="345900"/>
          </a:xfrm>
          <a:prstGeom prst="straightConnector1">
            <a:avLst/>
          </a:prstGeom>
          <a:noFill/>
          <a:ln cap="flat" cmpd="sng" w="9525">
            <a:solidFill>
              <a:schemeClr val="dk2"/>
            </a:solidFill>
            <a:prstDash val="solid"/>
            <a:round/>
            <a:headEnd len="med" w="med" type="none"/>
            <a:tailEnd len="med" w="med" type="triangle"/>
          </a:ln>
        </p:spPr>
      </p:cxnSp>
      <p:grpSp>
        <p:nvGrpSpPr>
          <p:cNvPr id="131" name="Google Shape;131;p16"/>
          <p:cNvGrpSpPr/>
          <p:nvPr/>
        </p:nvGrpSpPr>
        <p:grpSpPr>
          <a:xfrm>
            <a:off x="121075" y="2464025"/>
            <a:ext cx="1410358" cy="1296950"/>
            <a:chOff x="121075" y="2464025"/>
            <a:chExt cx="1410358" cy="1296950"/>
          </a:xfrm>
        </p:grpSpPr>
        <p:sp>
          <p:nvSpPr>
            <p:cNvPr id="130" name="Google Shape;130;p16"/>
            <p:cNvSpPr/>
            <p:nvPr/>
          </p:nvSpPr>
          <p:spPr>
            <a:xfrm>
              <a:off x="121133" y="2464975"/>
              <a:ext cx="1410300" cy="12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6"/>
            <p:cNvGrpSpPr/>
            <p:nvPr/>
          </p:nvGrpSpPr>
          <p:grpSpPr>
            <a:xfrm>
              <a:off x="121075" y="2464025"/>
              <a:ext cx="1410300" cy="1239150"/>
              <a:chOff x="121075" y="2464025"/>
              <a:chExt cx="1410300" cy="1239150"/>
            </a:xfrm>
          </p:grpSpPr>
          <p:sp>
            <p:nvSpPr>
              <p:cNvPr id="133" name="Google Shape;133;p16"/>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OutputSurface</a:t>
                </a:r>
                <a:endParaRPr/>
              </a:p>
            </p:txBody>
          </p:sp>
          <p:grpSp>
            <p:nvGrpSpPr>
              <p:cNvPr id="134" name="Google Shape;134;p16"/>
              <p:cNvGrpSpPr/>
              <p:nvPr/>
            </p:nvGrpSpPr>
            <p:grpSpPr>
              <a:xfrm>
                <a:off x="208282" y="2942525"/>
                <a:ext cx="1186200" cy="760650"/>
                <a:chOff x="208282" y="2942525"/>
                <a:chExt cx="1186200" cy="760650"/>
              </a:xfrm>
            </p:grpSpPr>
            <p:sp>
              <p:nvSpPr>
                <p:cNvPr id="135" name="Google Shape;135;p16"/>
                <p:cNvSpPr/>
                <p:nvPr/>
              </p:nvSpPr>
              <p:spPr>
                <a:xfrm>
                  <a:off x="220750" y="3005375"/>
                  <a:ext cx="1018500" cy="6978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208282" y="2942525"/>
                  <a:ext cx="1186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GL </a:t>
                  </a:r>
                  <a:r>
                    <a:rPr lang="en">
                      <a:solidFill>
                        <a:schemeClr val="dk1"/>
                      </a:solidFill>
                    </a:rPr>
                    <a:t>framebuffer</a:t>
                  </a:r>
                  <a:endParaRPr/>
                </a:p>
              </p:txBody>
            </p:sp>
          </p:grpSp>
        </p:grpSp>
      </p:grpSp>
      <p:grpSp>
        <p:nvGrpSpPr>
          <p:cNvPr id="137" name="Google Shape;137;p16"/>
          <p:cNvGrpSpPr/>
          <p:nvPr/>
        </p:nvGrpSpPr>
        <p:grpSpPr>
          <a:xfrm>
            <a:off x="4783237" y="2550688"/>
            <a:ext cx="1410358" cy="1296950"/>
            <a:chOff x="121075" y="2464025"/>
            <a:chExt cx="1410358" cy="1296950"/>
          </a:xfrm>
        </p:grpSpPr>
        <p:sp>
          <p:nvSpPr>
            <p:cNvPr id="127" name="Google Shape;127;p16"/>
            <p:cNvSpPr/>
            <p:nvPr/>
          </p:nvSpPr>
          <p:spPr>
            <a:xfrm>
              <a:off x="121133" y="2464975"/>
              <a:ext cx="1410300" cy="12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16"/>
            <p:cNvGrpSpPr/>
            <p:nvPr/>
          </p:nvGrpSpPr>
          <p:grpSpPr>
            <a:xfrm>
              <a:off x="121075" y="2464025"/>
              <a:ext cx="1410300" cy="1239150"/>
              <a:chOff x="121075" y="2464025"/>
              <a:chExt cx="1410300" cy="1239150"/>
            </a:xfrm>
          </p:grpSpPr>
          <p:sp>
            <p:nvSpPr>
              <p:cNvPr id="139" name="Google Shape;139;p16"/>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OutputSurface</a:t>
                </a:r>
                <a:endParaRPr/>
              </a:p>
            </p:txBody>
          </p:sp>
          <p:grpSp>
            <p:nvGrpSpPr>
              <p:cNvPr id="140" name="Google Shape;140;p16"/>
              <p:cNvGrpSpPr/>
              <p:nvPr/>
            </p:nvGrpSpPr>
            <p:grpSpPr>
              <a:xfrm>
                <a:off x="208288" y="2942525"/>
                <a:ext cx="1186200" cy="760650"/>
                <a:chOff x="208288" y="2942525"/>
                <a:chExt cx="1186200" cy="760650"/>
              </a:xfrm>
            </p:grpSpPr>
            <p:sp>
              <p:nvSpPr>
                <p:cNvPr id="141" name="Google Shape;141;p16"/>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RenderPass</a:t>
                  </a:r>
                  <a:endParaRPr/>
                </a:p>
                <a:p>
                  <a:pPr indent="0" lvl="0" marL="0" rtl="0" algn="l">
                    <a:spcBef>
                      <a:spcPts val="0"/>
                    </a:spcBef>
                    <a:spcAft>
                      <a:spcPts val="0"/>
                    </a:spcAft>
                    <a:buNone/>
                  </a:pPr>
                  <a:r>
                    <a:rPr lang="en"/>
                    <a:t>DrawQuads</a:t>
                  </a:r>
                  <a:endParaRPr/>
                </a:p>
              </p:txBody>
            </p:sp>
          </p:grpSp>
        </p:grpSp>
      </p:grpSp>
      <p:sp>
        <p:nvSpPr>
          <p:cNvPr id="143" name="Google Shape;143;p16"/>
          <p:cNvSpPr txBox="1"/>
          <p:nvPr/>
        </p:nvSpPr>
        <p:spPr>
          <a:xfrm>
            <a:off x="1007675" y="4415250"/>
            <a:ext cx="2471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Direct rendering</a:t>
            </a:r>
            <a:endParaRPr sz="2400"/>
          </a:p>
        </p:txBody>
      </p:sp>
      <p:sp>
        <p:nvSpPr>
          <p:cNvPr id="144" name="Google Shape;144;p16"/>
          <p:cNvSpPr txBox="1"/>
          <p:nvPr/>
        </p:nvSpPr>
        <p:spPr>
          <a:xfrm>
            <a:off x="5519150" y="4501925"/>
            <a:ext cx="29727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Delegated rendering</a:t>
            </a:r>
            <a:endParaRPr sz="2400"/>
          </a:p>
        </p:txBody>
      </p:sp>
      <p:sp>
        <p:nvSpPr>
          <p:cNvPr id="129" name="Google Shape;129;p16"/>
          <p:cNvSpPr/>
          <p:nvPr/>
        </p:nvSpPr>
        <p:spPr>
          <a:xfrm>
            <a:off x="1894325" y="3458750"/>
            <a:ext cx="1538100" cy="7926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DirectRenderer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6" name="Google Shape;126;p16"/>
          <p:cNvSpPr/>
          <p:nvPr/>
        </p:nvSpPr>
        <p:spPr>
          <a:xfrm>
            <a:off x="6668575" y="3508875"/>
            <a:ext cx="1538100" cy="792600"/>
          </a:xfrm>
          <a:prstGeom prst="rect">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Delegating</a:t>
            </a:r>
            <a:endParaRPr/>
          </a:p>
          <a:p>
            <a:pPr indent="0" lvl="0" marL="0" rtl="0" algn="l">
              <a:spcBef>
                <a:spcPts val="0"/>
              </a:spcBef>
              <a:spcAft>
                <a:spcPts val="0"/>
              </a:spcAft>
              <a:buNone/>
            </a:pPr>
            <a:r>
              <a:rPr lang="en"/>
              <a:t>Renderer</a:t>
            </a:r>
            <a:endParaRPr/>
          </a:p>
          <a:p>
            <a:pPr indent="0" lvl="0" marL="0" rtl="0" algn="l">
              <a:spcBef>
                <a:spcPts val="0"/>
              </a:spcBef>
              <a:spcAft>
                <a:spcPts val="0"/>
              </a:spcAft>
              <a:buNone/>
            </a:pPr>
            <a:r>
              <a:t/>
            </a:r>
            <a:endParaRPr/>
          </a:p>
        </p:txBody>
      </p:sp>
      <p:cxnSp>
        <p:nvCxnSpPr>
          <p:cNvPr id="145" name="Google Shape;145;p16"/>
          <p:cNvCxnSpPr>
            <a:stCxn id="127" idx="1"/>
            <a:endCxn id="112" idx="3"/>
          </p:cNvCxnSpPr>
          <p:nvPr/>
        </p:nvCxnSpPr>
        <p:spPr>
          <a:xfrm rot="10800000">
            <a:off x="3724295" y="3083538"/>
            <a:ext cx="1059000" cy="116100"/>
          </a:xfrm>
          <a:prstGeom prst="straightConnector1">
            <a:avLst/>
          </a:prstGeom>
          <a:noFill/>
          <a:ln cap="flat" cmpd="sng" w="9525">
            <a:solidFill>
              <a:schemeClr val="dk2"/>
            </a:solidFill>
            <a:prstDash val="dash"/>
            <a:round/>
            <a:headEnd len="med" w="med" type="none"/>
            <a:tailEnd len="med" w="med" type="triangle"/>
          </a:ln>
        </p:spPr>
      </p:cxnSp>
      <p:sp>
        <p:nvSpPr>
          <p:cNvPr id="146" name="Google Shape;146;p16"/>
          <p:cNvSpPr/>
          <p:nvPr/>
        </p:nvSpPr>
        <p:spPr>
          <a:xfrm>
            <a:off x="3960663" y="3076850"/>
            <a:ext cx="707400" cy="4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CompositorFrame</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p:nvPr/>
        </p:nvSpPr>
        <p:spPr>
          <a:xfrm>
            <a:off x="6317258" y="2061087"/>
            <a:ext cx="2481600" cy="275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Ubercompositor</a:t>
            </a:r>
            <a:endParaRPr/>
          </a:p>
        </p:txBody>
      </p:sp>
      <p:sp>
        <p:nvSpPr>
          <p:cNvPr id="153" name="Google Shape;153;p17"/>
          <p:cNvSpPr/>
          <p:nvPr/>
        </p:nvSpPr>
        <p:spPr>
          <a:xfrm>
            <a:off x="3409725" y="767946"/>
            <a:ext cx="2359200" cy="25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txBox="1"/>
          <p:nvPr/>
        </p:nvSpPr>
        <p:spPr>
          <a:xfrm>
            <a:off x="3409725" y="697900"/>
            <a:ext cx="2270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Browser Process</a:t>
            </a:r>
            <a:endParaRPr sz="1000"/>
          </a:p>
        </p:txBody>
      </p:sp>
      <p:grpSp>
        <p:nvGrpSpPr>
          <p:cNvPr id="155" name="Google Shape;155;p17"/>
          <p:cNvGrpSpPr/>
          <p:nvPr/>
        </p:nvGrpSpPr>
        <p:grpSpPr>
          <a:xfrm>
            <a:off x="4164563" y="1187989"/>
            <a:ext cx="1515028" cy="2106333"/>
            <a:chOff x="1666394" y="1759000"/>
            <a:chExt cx="1940106" cy="2606525"/>
          </a:xfrm>
        </p:grpSpPr>
        <p:sp>
          <p:nvSpPr>
            <p:cNvPr id="156" name="Google Shape;156;p17"/>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57" name="Google Shape;157;p17"/>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grpSp>
        <p:nvGrpSpPr>
          <p:cNvPr id="158" name="Google Shape;158;p17"/>
          <p:cNvGrpSpPr/>
          <p:nvPr/>
        </p:nvGrpSpPr>
        <p:grpSpPr>
          <a:xfrm>
            <a:off x="4269590" y="1711698"/>
            <a:ext cx="1357847" cy="1530865"/>
            <a:chOff x="1808850" y="2407075"/>
            <a:chExt cx="1844400" cy="1894400"/>
          </a:xfrm>
        </p:grpSpPr>
        <p:sp>
          <p:nvSpPr>
            <p:cNvPr id="159" name="Google Shape;159;p17"/>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60" name="Google Shape;160;p17"/>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161" name="Google Shape;161;p17"/>
          <p:cNvCxnSpPr>
            <a:stCxn id="162" idx="1"/>
            <a:endCxn id="163" idx="3"/>
          </p:cNvCxnSpPr>
          <p:nvPr/>
        </p:nvCxnSpPr>
        <p:spPr>
          <a:xfrm flipH="1">
            <a:off x="4029703" y="2881940"/>
            <a:ext cx="302700" cy="346500"/>
          </a:xfrm>
          <a:prstGeom prst="straightConnector1">
            <a:avLst/>
          </a:prstGeom>
          <a:noFill/>
          <a:ln cap="flat" cmpd="sng" w="9525">
            <a:solidFill>
              <a:schemeClr val="dk2"/>
            </a:solidFill>
            <a:prstDash val="solid"/>
            <a:round/>
            <a:headEnd len="med" w="med" type="none"/>
            <a:tailEnd len="med" w="med" type="triangle"/>
          </a:ln>
        </p:spPr>
      </p:cxnSp>
      <p:sp>
        <p:nvSpPr>
          <p:cNvPr id="162" name="Google Shape;162;p17"/>
          <p:cNvSpPr/>
          <p:nvPr/>
        </p:nvSpPr>
        <p:spPr>
          <a:xfrm>
            <a:off x="4332403" y="2561690"/>
            <a:ext cx="1132500" cy="6405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DirectRenderer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64" name="Google Shape;164;p17"/>
          <p:cNvSpPr/>
          <p:nvPr/>
        </p:nvSpPr>
        <p:spPr>
          <a:xfrm>
            <a:off x="6410858" y="2136137"/>
            <a:ext cx="2481600" cy="275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txBox="1"/>
          <p:nvPr/>
        </p:nvSpPr>
        <p:spPr>
          <a:xfrm>
            <a:off x="6410858" y="2061085"/>
            <a:ext cx="23880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Renderer Process</a:t>
            </a:r>
            <a:endParaRPr sz="1000"/>
          </a:p>
        </p:txBody>
      </p:sp>
      <p:grpSp>
        <p:nvGrpSpPr>
          <p:cNvPr id="166" name="Google Shape;166;p17"/>
          <p:cNvGrpSpPr/>
          <p:nvPr/>
        </p:nvGrpSpPr>
        <p:grpSpPr>
          <a:xfrm>
            <a:off x="7204951" y="2586275"/>
            <a:ext cx="1593797" cy="2256990"/>
            <a:chOff x="1666394" y="1759000"/>
            <a:chExt cx="1940106" cy="2606525"/>
          </a:xfrm>
        </p:grpSpPr>
        <p:sp>
          <p:nvSpPr>
            <p:cNvPr id="167" name="Google Shape;167;p17"/>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RenderWidget</a:t>
              </a:r>
              <a:endParaRPr sz="1000"/>
            </a:p>
          </p:txBody>
        </p:sp>
      </p:grpSp>
      <p:grpSp>
        <p:nvGrpSpPr>
          <p:cNvPr id="169" name="Google Shape;169;p17"/>
          <p:cNvGrpSpPr/>
          <p:nvPr/>
        </p:nvGrpSpPr>
        <p:grpSpPr>
          <a:xfrm>
            <a:off x="7326335" y="3147443"/>
            <a:ext cx="1428303" cy="1640361"/>
            <a:chOff x="1808850" y="2407075"/>
            <a:chExt cx="1844400" cy="1894400"/>
          </a:xfrm>
        </p:grpSpPr>
        <p:sp>
          <p:nvSpPr>
            <p:cNvPr id="170" name="Google Shape;170;p17"/>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172" name="Google Shape;172;p17"/>
          <p:cNvCxnSpPr>
            <a:stCxn id="173" idx="0"/>
            <a:endCxn id="174" idx="3"/>
          </p:cNvCxnSpPr>
          <p:nvPr/>
        </p:nvCxnSpPr>
        <p:spPr>
          <a:xfrm rot="10800000">
            <a:off x="7019228" y="3758551"/>
            <a:ext cx="963300" cy="267900"/>
          </a:xfrm>
          <a:prstGeom prst="straightConnector1">
            <a:avLst/>
          </a:prstGeom>
          <a:noFill/>
          <a:ln cap="flat" cmpd="sng" w="9525">
            <a:solidFill>
              <a:schemeClr val="dk2"/>
            </a:solidFill>
            <a:prstDash val="solid"/>
            <a:round/>
            <a:headEnd len="med" w="med" type="none"/>
            <a:tailEnd len="med" w="med" type="triangle"/>
          </a:ln>
        </p:spPr>
      </p:cxnSp>
      <p:grpSp>
        <p:nvGrpSpPr>
          <p:cNvPr id="175" name="Google Shape;175;p17"/>
          <p:cNvGrpSpPr/>
          <p:nvPr/>
        </p:nvGrpSpPr>
        <p:grpSpPr>
          <a:xfrm>
            <a:off x="5927023" y="3196756"/>
            <a:ext cx="1092181" cy="1123029"/>
            <a:chOff x="121075" y="2464025"/>
            <a:chExt cx="1410358" cy="1296950"/>
          </a:xfrm>
        </p:grpSpPr>
        <p:sp>
          <p:nvSpPr>
            <p:cNvPr id="174" name="Google Shape;174;p17"/>
            <p:cNvSpPr/>
            <p:nvPr/>
          </p:nvSpPr>
          <p:spPr>
            <a:xfrm>
              <a:off x="121133" y="2464975"/>
              <a:ext cx="1410300" cy="12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 name="Google Shape;176;p17"/>
            <p:cNvGrpSpPr/>
            <p:nvPr/>
          </p:nvGrpSpPr>
          <p:grpSpPr>
            <a:xfrm>
              <a:off x="121075" y="2464025"/>
              <a:ext cx="1410300" cy="1239150"/>
              <a:chOff x="121075" y="2464025"/>
              <a:chExt cx="1410300" cy="1239150"/>
            </a:xfrm>
          </p:grpSpPr>
          <p:sp>
            <p:nvSpPr>
              <p:cNvPr id="177" name="Google Shape;177;p17"/>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OutputSurface</a:t>
                </a:r>
                <a:endParaRPr sz="1000"/>
              </a:p>
            </p:txBody>
          </p:sp>
          <p:grpSp>
            <p:nvGrpSpPr>
              <p:cNvPr id="178" name="Google Shape;178;p17"/>
              <p:cNvGrpSpPr/>
              <p:nvPr/>
            </p:nvGrpSpPr>
            <p:grpSpPr>
              <a:xfrm>
                <a:off x="208288" y="2942525"/>
                <a:ext cx="1186200" cy="760650"/>
                <a:chOff x="208288" y="2942525"/>
                <a:chExt cx="1186200" cy="760650"/>
              </a:xfrm>
            </p:grpSpPr>
            <p:sp>
              <p:nvSpPr>
                <p:cNvPr id="179" name="Google Shape;179;p17"/>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grpSp>
        </p:grpSp>
      </p:grpSp>
      <p:sp>
        <p:nvSpPr>
          <p:cNvPr id="173" name="Google Shape;173;p17"/>
          <p:cNvSpPr/>
          <p:nvPr/>
        </p:nvSpPr>
        <p:spPr>
          <a:xfrm>
            <a:off x="7387028" y="4026451"/>
            <a:ext cx="1191000" cy="686400"/>
          </a:xfrm>
          <a:prstGeom prst="rect">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Delegating</a:t>
            </a:r>
            <a:endParaRPr sz="1000"/>
          </a:p>
          <a:p>
            <a:pPr indent="0" lvl="0" marL="0" rtl="0" algn="l">
              <a:spcBef>
                <a:spcPts val="0"/>
              </a:spcBef>
              <a:spcAft>
                <a:spcPts val="0"/>
              </a:spcAft>
              <a:buNone/>
            </a:pPr>
            <a:r>
              <a:rPr lang="en" sz="1000"/>
              <a:t>Renderer</a:t>
            </a:r>
            <a:endParaRPr sz="1000"/>
          </a:p>
          <a:p>
            <a:pPr indent="0" lvl="0" marL="0" rtl="0" algn="l">
              <a:spcBef>
                <a:spcPts val="0"/>
              </a:spcBef>
              <a:spcAft>
                <a:spcPts val="0"/>
              </a:spcAft>
              <a:buNone/>
            </a:pPr>
            <a:r>
              <a:t/>
            </a:r>
            <a:endParaRPr sz="1000"/>
          </a:p>
        </p:txBody>
      </p:sp>
      <p:grpSp>
        <p:nvGrpSpPr>
          <p:cNvPr id="181" name="Google Shape;181;p17"/>
          <p:cNvGrpSpPr/>
          <p:nvPr/>
        </p:nvGrpSpPr>
        <p:grpSpPr>
          <a:xfrm>
            <a:off x="2991277" y="2616234"/>
            <a:ext cx="1038306" cy="1223413"/>
            <a:chOff x="3027052" y="1494034"/>
            <a:chExt cx="1038306" cy="1223413"/>
          </a:xfrm>
        </p:grpSpPr>
        <p:grpSp>
          <p:nvGrpSpPr>
            <p:cNvPr id="182" name="Google Shape;182;p17"/>
            <p:cNvGrpSpPr/>
            <p:nvPr/>
          </p:nvGrpSpPr>
          <p:grpSpPr>
            <a:xfrm>
              <a:off x="3027052" y="1494034"/>
              <a:ext cx="1038306" cy="1223413"/>
              <a:chOff x="121075" y="2464025"/>
              <a:chExt cx="1410358" cy="1296950"/>
            </a:xfrm>
          </p:grpSpPr>
          <p:sp>
            <p:nvSpPr>
              <p:cNvPr id="163" name="Google Shape;163;p17"/>
              <p:cNvSpPr/>
              <p:nvPr/>
            </p:nvSpPr>
            <p:spPr>
              <a:xfrm>
                <a:off x="121133" y="2464975"/>
                <a:ext cx="1410300" cy="12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83" name="Google Shape;183;p17"/>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OutputSurface</a:t>
                </a:r>
                <a:endParaRPr sz="1000"/>
              </a:p>
            </p:txBody>
          </p:sp>
        </p:grpSp>
        <p:grpSp>
          <p:nvGrpSpPr>
            <p:cNvPr id="184" name="Google Shape;184;p17"/>
            <p:cNvGrpSpPr/>
            <p:nvPr/>
          </p:nvGrpSpPr>
          <p:grpSpPr>
            <a:xfrm>
              <a:off x="3086910" y="1940014"/>
              <a:ext cx="918593" cy="658647"/>
              <a:chOff x="208288" y="2942525"/>
              <a:chExt cx="1186200" cy="760650"/>
            </a:xfrm>
          </p:grpSpPr>
          <p:sp>
            <p:nvSpPr>
              <p:cNvPr id="185" name="Google Shape;185;p17"/>
              <p:cNvSpPr/>
              <p:nvPr/>
            </p:nvSpPr>
            <p:spPr>
              <a:xfrm>
                <a:off x="220764" y="3005375"/>
                <a:ext cx="1113600" cy="6978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GL framebuffer</a:t>
                </a:r>
                <a:endParaRPr sz="1000"/>
              </a:p>
            </p:txBody>
          </p:sp>
        </p:grpSp>
      </p:grpSp>
      <p:cxnSp>
        <p:nvCxnSpPr>
          <p:cNvPr id="187" name="Google Shape;187;p17"/>
          <p:cNvCxnSpPr>
            <a:stCxn id="177" idx="0"/>
            <a:endCxn id="156" idx="3"/>
          </p:cNvCxnSpPr>
          <p:nvPr/>
        </p:nvCxnSpPr>
        <p:spPr>
          <a:xfrm rot="10800000">
            <a:off x="5679591" y="2258356"/>
            <a:ext cx="793500" cy="9384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8"/>
          <p:cNvSpPr/>
          <p:nvPr/>
        </p:nvSpPr>
        <p:spPr>
          <a:xfrm>
            <a:off x="6317258" y="2061087"/>
            <a:ext cx="2481600" cy="275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Surfaces</a:t>
            </a:r>
            <a:endParaRPr/>
          </a:p>
        </p:txBody>
      </p:sp>
      <p:sp>
        <p:nvSpPr>
          <p:cNvPr id="194" name="Google Shape;194;p18"/>
          <p:cNvSpPr/>
          <p:nvPr/>
        </p:nvSpPr>
        <p:spPr>
          <a:xfrm>
            <a:off x="3409725" y="767946"/>
            <a:ext cx="2359200" cy="25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txBox="1"/>
          <p:nvPr/>
        </p:nvSpPr>
        <p:spPr>
          <a:xfrm>
            <a:off x="3409725" y="697900"/>
            <a:ext cx="2270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Browser Process</a:t>
            </a:r>
            <a:endParaRPr sz="1000"/>
          </a:p>
        </p:txBody>
      </p:sp>
      <p:grpSp>
        <p:nvGrpSpPr>
          <p:cNvPr id="196" name="Google Shape;196;p18"/>
          <p:cNvGrpSpPr/>
          <p:nvPr/>
        </p:nvGrpSpPr>
        <p:grpSpPr>
          <a:xfrm>
            <a:off x="4164563" y="1187989"/>
            <a:ext cx="1515028" cy="2106333"/>
            <a:chOff x="1666394" y="1759000"/>
            <a:chExt cx="1940106" cy="2606525"/>
          </a:xfrm>
        </p:grpSpPr>
        <p:sp>
          <p:nvSpPr>
            <p:cNvPr id="197" name="Google Shape;197;p18"/>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98" name="Google Shape;198;p18"/>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grpSp>
        <p:nvGrpSpPr>
          <p:cNvPr id="199" name="Google Shape;199;p18"/>
          <p:cNvGrpSpPr/>
          <p:nvPr/>
        </p:nvGrpSpPr>
        <p:grpSpPr>
          <a:xfrm>
            <a:off x="4269590" y="1711698"/>
            <a:ext cx="1357847" cy="1530865"/>
            <a:chOff x="1808850" y="2407075"/>
            <a:chExt cx="1844400" cy="1894400"/>
          </a:xfrm>
        </p:grpSpPr>
        <p:sp>
          <p:nvSpPr>
            <p:cNvPr id="200" name="Google Shape;200;p18"/>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01" name="Google Shape;201;p18"/>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202" name="Google Shape;202;p18"/>
          <p:cNvCxnSpPr>
            <a:stCxn id="203" idx="1"/>
            <a:endCxn id="204" idx="3"/>
          </p:cNvCxnSpPr>
          <p:nvPr/>
        </p:nvCxnSpPr>
        <p:spPr>
          <a:xfrm flipH="1">
            <a:off x="4029703" y="2881940"/>
            <a:ext cx="302700" cy="3465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18"/>
          <p:cNvSpPr/>
          <p:nvPr/>
        </p:nvSpPr>
        <p:spPr>
          <a:xfrm>
            <a:off x="4332403" y="2561690"/>
            <a:ext cx="1132500" cy="640500"/>
          </a:xfrm>
          <a:prstGeom prst="rect">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Delegating</a:t>
            </a:r>
            <a:endParaRPr sz="1000"/>
          </a:p>
          <a:p>
            <a:pPr indent="0" lvl="0" marL="0" rtl="0" algn="l">
              <a:spcBef>
                <a:spcPts val="0"/>
              </a:spcBef>
              <a:spcAft>
                <a:spcPts val="0"/>
              </a:spcAft>
              <a:buNone/>
            </a:pPr>
            <a:r>
              <a:rPr lang="en" sz="1000"/>
              <a:t>Renderer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05" name="Google Shape;205;p18"/>
          <p:cNvSpPr/>
          <p:nvPr/>
        </p:nvSpPr>
        <p:spPr>
          <a:xfrm>
            <a:off x="6410858" y="2136137"/>
            <a:ext cx="2481600" cy="275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txBox="1"/>
          <p:nvPr/>
        </p:nvSpPr>
        <p:spPr>
          <a:xfrm>
            <a:off x="6410858" y="2061085"/>
            <a:ext cx="23880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Renderer Process</a:t>
            </a:r>
            <a:endParaRPr sz="1000"/>
          </a:p>
        </p:txBody>
      </p:sp>
      <p:grpSp>
        <p:nvGrpSpPr>
          <p:cNvPr id="207" name="Google Shape;207;p18"/>
          <p:cNvGrpSpPr/>
          <p:nvPr/>
        </p:nvGrpSpPr>
        <p:grpSpPr>
          <a:xfrm>
            <a:off x="7204951" y="2586275"/>
            <a:ext cx="1593797" cy="2256990"/>
            <a:chOff x="1666394" y="1759000"/>
            <a:chExt cx="1940106" cy="2606525"/>
          </a:xfrm>
        </p:grpSpPr>
        <p:sp>
          <p:nvSpPr>
            <p:cNvPr id="208" name="Google Shape;208;p18"/>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RenderWidget</a:t>
              </a:r>
              <a:endParaRPr sz="1000"/>
            </a:p>
          </p:txBody>
        </p:sp>
      </p:grpSp>
      <p:grpSp>
        <p:nvGrpSpPr>
          <p:cNvPr id="210" name="Google Shape;210;p18"/>
          <p:cNvGrpSpPr/>
          <p:nvPr/>
        </p:nvGrpSpPr>
        <p:grpSpPr>
          <a:xfrm>
            <a:off x="7326335" y="3147443"/>
            <a:ext cx="1428303" cy="1640361"/>
            <a:chOff x="1808850" y="2407075"/>
            <a:chExt cx="1844400" cy="1894400"/>
          </a:xfrm>
        </p:grpSpPr>
        <p:sp>
          <p:nvSpPr>
            <p:cNvPr id="211" name="Google Shape;211;p18"/>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213" name="Google Shape;213;p18"/>
          <p:cNvCxnSpPr>
            <a:stCxn id="214" idx="0"/>
            <a:endCxn id="215" idx="3"/>
          </p:cNvCxnSpPr>
          <p:nvPr/>
        </p:nvCxnSpPr>
        <p:spPr>
          <a:xfrm rot="10800000">
            <a:off x="7019228" y="3758551"/>
            <a:ext cx="963300" cy="267900"/>
          </a:xfrm>
          <a:prstGeom prst="straightConnector1">
            <a:avLst/>
          </a:prstGeom>
          <a:noFill/>
          <a:ln cap="flat" cmpd="sng" w="9525">
            <a:solidFill>
              <a:schemeClr val="dk2"/>
            </a:solidFill>
            <a:prstDash val="solid"/>
            <a:round/>
            <a:headEnd len="med" w="med" type="none"/>
            <a:tailEnd len="med" w="med" type="triangle"/>
          </a:ln>
        </p:spPr>
      </p:cxnSp>
      <p:grpSp>
        <p:nvGrpSpPr>
          <p:cNvPr id="216" name="Google Shape;216;p18"/>
          <p:cNvGrpSpPr/>
          <p:nvPr/>
        </p:nvGrpSpPr>
        <p:grpSpPr>
          <a:xfrm>
            <a:off x="5927023" y="3196756"/>
            <a:ext cx="1092181" cy="1123029"/>
            <a:chOff x="121075" y="2464025"/>
            <a:chExt cx="1410358" cy="1296950"/>
          </a:xfrm>
        </p:grpSpPr>
        <p:sp>
          <p:nvSpPr>
            <p:cNvPr id="215" name="Google Shape;215;p18"/>
            <p:cNvSpPr/>
            <p:nvPr/>
          </p:nvSpPr>
          <p:spPr>
            <a:xfrm>
              <a:off x="121133" y="2464975"/>
              <a:ext cx="1410300" cy="12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18"/>
            <p:cNvGrpSpPr/>
            <p:nvPr/>
          </p:nvGrpSpPr>
          <p:grpSpPr>
            <a:xfrm>
              <a:off x="121075" y="2464025"/>
              <a:ext cx="1410300" cy="1239150"/>
              <a:chOff x="121075" y="2464025"/>
              <a:chExt cx="1410300" cy="1239150"/>
            </a:xfrm>
          </p:grpSpPr>
          <p:sp>
            <p:nvSpPr>
              <p:cNvPr id="218" name="Google Shape;218;p18"/>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OutputSurface</a:t>
                </a:r>
                <a:endParaRPr sz="1000"/>
              </a:p>
            </p:txBody>
          </p:sp>
          <p:grpSp>
            <p:nvGrpSpPr>
              <p:cNvPr id="219" name="Google Shape;219;p18"/>
              <p:cNvGrpSpPr/>
              <p:nvPr/>
            </p:nvGrpSpPr>
            <p:grpSpPr>
              <a:xfrm>
                <a:off x="208288" y="2942525"/>
                <a:ext cx="1186200" cy="760650"/>
                <a:chOff x="208288" y="2942525"/>
                <a:chExt cx="1186200" cy="760650"/>
              </a:xfrm>
            </p:grpSpPr>
            <p:sp>
              <p:nvSpPr>
                <p:cNvPr id="220" name="Google Shape;220;p18"/>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grpSp>
        </p:grpSp>
      </p:grpSp>
      <p:sp>
        <p:nvSpPr>
          <p:cNvPr id="214" name="Google Shape;214;p18"/>
          <p:cNvSpPr/>
          <p:nvPr/>
        </p:nvSpPr>
        <p:spPr>
          <a:xfrm>
            <a:off x="7387028" y="4026451"/>
            <a:ext cx="1191000" cy="686400"/>
          </a:xfrm>
          <a:prstGeom prst="rect">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Delegating</a:t>
            </a:r>
            <a:endParaRPr sz="1000"/>
          </a:p>
          <a:p>
            <a:pPr indent="0" lvl="0" marL="0" rtl="0" algn="l">
              <a:spcBef>
                <a:spcPts val="0"/>
              </a:spcBef>
              <a:spcAft>
                <a:spcPts val="0"/>
              </a:spcAft>
              <a:buNone/>
            </a:pPr>
            <a:r>
              <a:rPr lang="en" sz="1000"/>
              <a:t>Renderer</a:t>
            </a:r>
            <a:endParaRPr sz="1000"/>
          </a:p>
          <a:p>
            <a:pPr indent="0" lvl="0" marL="0" rtl="0" algn="l">
              <a:spcBef>
                <a:spcPts val="0"/>
              </a:spcBef>
              <a:spcAft>
                <a:spcPts val="0"/>
              </a:spcAft>
              <a:buNone/>
            </a:pPr>
            <a:r>
              <a:t/>
            </a:r>
            <a:endParaRPr sz="1000"/>
          </a:p>
        </p:txBody>
      </p:sp>
      <p:grpSp>
        <p:nvGrpSpPr>
          <p:cNvPr id="222" name="Google Shape;222;p18"/>
          <p:cNvGrpSpPr/>
          <p:nvPr/>
        </p:nvGrpSpPr>
        <p:grpSpPr>
          <a:xfrm>
            <a:off x="2991277" y="2616234"/>
            <a:ext cx="1038306" cy="1223413"/>
            <a:chOff x="3027052" y="1494034"/>
            <a:chExt cx="1038306" cy="1223413"/>
          </a:xfrm>
        </p:grpSpPr>
        <p:grpSp>
          <p:nvGrpSpPr>
            <p:cNvPr id="223" name="Google Shape;223;p18"/>
            <p:cNvGrpSpPr/>
            <p:nvPr/>
          </p:nvGrpSpPr>
          <p:grpSpPr>
            <a:xfrm>
              <a:off x="3027052" y="1494034"/>
              <a:ext cx="1038306" cy="1223413"/>
              <a:chOff x="121075" y="2464025"/>
              <a:chExt cx="1410358" cy="1296950"/>
            </a:xfrm>
          </p:grpSpPr>
          <p:sp>
            <p:nvSpPr>
              <p:cNvPr id="204" name="Google Shape;204;p18"/>
              <p:cNvSpPr/>
              <p:nvPr/>
            </p:nvSpPr>
            <p:spPr>
              <a:xfrm>
                <a:off x="121133" y="2464975"/>
                <a:ext cx="1410300" cy="12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4" name="Google Shape;224;p18"/>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OutputSurface</a:t>
                </a:r>
                <a:endParaRPr sz="1000"/>
              </a:p>
            </p:txBody>
          </p:sp>
        </p:grpSp>
        <p:grpSp>
          <p:nvGrpSpPr>
            <p:cNvPr id="225" name="Google Shape;225;p18"/>
            <p:cNvGrpSpPr/>
            <p:nvPr/>
          </p:nvGrpSpPr>
          <p:grpSpPr>
            <a:xfrm>
              <a:off x="3086910" y="1940014"/>
              <a:ext cx="918593" cy="658647"/>
              <a:chOff x="208288" y="2942525"/>
              <a:chExt cx="1186200" cy="760650"/>
            </a:xfrm>
          </p:grpSpPr>
          <p:sp>
            <p:nvSpPr>
              <p:cNvPr id="226" name="Google Shape;226;p18"/>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grpSp>
      </p:grpSp>
      <p:cxnSp>
        <p:nvCxnSpPr>
          <p:cNvPr id="228" name="Google Shape;228;p18"/>
          <p:cNvCxnSpPr>
            <a:stCxn id="215" idx="1"/>
            <a:endCxn id="229" idx="3"/>
          </p:cNvCxnSpPr>
          <p:nvPr/>
        </p:nvCxnSpPr>
        <p:spPr>
          <a:xfrm flipH="1">
            <a:off x="2394568" y="3758682"/>
            <a:ext cx="3532500" cy="343500"/>
          </a:xfrm>
          <a:prstGeom prst="straightConnector1">
            <a:avLst/>
          </a:prstGeom>
          <a:noFill/>
          <a:ln cap="flat" cmpd="sng" w="9525">
            <a:solidFill>
              <a:schemeClr val="dk2"/>
            </a:solidFill>
            <a:prstDash val="dash"/>
            <a:round/>
            <a:headEnd len="med" w="med" type="none"/>
            <a:tailEnd len="med" w="med" type="triangle"/>
          </a:ln>
        </p:spPr>
      </p:cxnSp>
      <p:cxnSp>
        <p:nvCxnSpPr>
          <p:cNvPr id="230" name="Google Shape;230;p18"/>
          <p:cNvCxnSpPr>
            <a:stCxn id="204" idx="1"/>
            <a:endCxn id="229" idx="3"/>
          </p:cNvCxnSpPr>
          <p:nvPr/>
        </p:nvCxnSpPr>
        <p:spPr>
          <a:xfrm flipH="1">
            <a:off x="2394620" y="3228388"/>
            <a:ext cx="596700" cy="873900"/>
          </a:xfrm>
          <a:prstGeom prst="straightConnector1">
            <a:avLst/>
          </a:prstGeom>
          <a:noFill/>
          <a:ln cap="flat" cmpd="sng" w="9525">
            <a:solidFill>
              <a:schemeClr val="dk2"/>
            </a:solidFill>
            <a:prstDash val="dash"/>
            <a:round/>
            <a:headEnd len="med" w="med" type="none"/>
            <a:tailEnd len="med" w="med" type="triangle"/>
          </a:ln>
        </p:spPr>
      </p:cxnSp>
      <p:sp>
        <p:nvSpPr>
          <p:cNvPr id="231" name="Google Shape;231;p18"/>
          <p:cNvSpPr txBox="1"/>
          <p:nvPr/>
        </p:nvSpPr>
        <p:spPr>
          <a:xfrm>
            <a:off x="3439724" y="319175"/>
            <a:ext cx="2210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Layer compositor</a:t>
            </a:r>
            <a:endParaRPr sz="2000"/>
          </a:p>
        </p:txBody>
      </p:sp>
      <p:sp>
        <p:nvSpPr>
          <p:cNvPr id="232" name="Google Shape;232;p18"/>
          <p:cNvSpPr txBox="1"/>
          <p:nvPr/>
        </p:nvSpPr>
        <p:spPr>
          <a:xfrm>
            <a:off x="6499799" y="1628375"/>
            <a:ext cx="2210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Layer compositor</a:t>
            </a:r>
            <a:endParaRPr sz="2000"/>
          </a:p>
        </p:txBody>
      </p:sp>
      <p:sp>
        <p:nvSpPr>
          <p:cNvPr id="233" name="Google Shape;233;p18"/>
          <p:cNvSpPr/>
          <p:nvPr/>
        </p:nvSpPr>
        <p:spPr>
          <a:xfrm>
            <a:off x="4164563" y="3802150"/>
            <a:ext cx="707400" cy="4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CompositorFrame</a:t>
            </a:r>
            <a:endParaRPr sz="800"/>
          </a:p>
        </p:txBody>
      </p:sp>
      <p:sp>
        <p:nvSpPr>
          <p:cNvPr id="234" name="Google Shape;234;p18"/>
          <p:cNvSpPr/>
          <p:nvPr/>
        </p:nvSpPr>
        <p:spPr>
          <a:xfrm>
            <a:off x="2099588" y="3302225"/>
            <a:ext cx="707400" cy="4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CompositorFrame</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19"/>
          <p:cNvSpPr/>
          <p:nvPr/>
        </p:nvSpPr>
        <p:spPr>
          <a:xfrm>
            <a:off x="6317258" y="2061087"/>
            <a:ext cx="2481600" cy="275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Surfaces</a:t>
            </a:r>
            <a:endParaRPr/>
          </a:p>
        </p:txBody>
      </p:sp>
      <p:grpSp>
        <p:nvGrpSpPr>
          <p:cNvPr id="241" name="Google Shape;241;p19"/>
          <p:cNvGrpSpPr/>
          <p:nvPr/>
        </p:nvGrpSpPr>
        <p:grpSpPr>
          <a:xfrm>
            <a:off x="4097488" y="1136239"/>
            <a:ext cx="1515028" cy="2106333"/>
            <a:chOff x="1666394" y="1759000"/>
            <a:chExt cx="1940106" cy="2606525"/>
          </a:xfrm>
        </p:grpSpPr>
        <p:sp>
          <p:nvSpPr>
            <p:cNvPr id="242" name="Google Shape;242;p19"/>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43" name="Google Shape;243;p19"/>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sp>
        <p:nvSpPr>
          <p:cNvPr id="244" name="Google Shape;244;p19"/>
          <p:cNvSpPr/>
          <p:nvPr/>
        </p:nvSpPr>
        <p:spPr>
          <a:xfrm>
            <a:off x="3409725" y="767946"/>
            <a:ext cx="2359200" cy="25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txBox="1"/>
          <p:nvPr/>
        </p:nvSpPr>
        <p:spPr>
          <a:xfrm>
            <a:off x="3409725" y="697900"/>
            <a:ext cx="2270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Browser Process</a:t>
            </a:r>
            <a:endParaRPr sz="1000"/>
          </a:p>
        </p:txBody>
      </p:sp>
      <p:grpSp>
        <p:nvGrpSpPr>
          <p:cNvPr id="246" name="Google Shape;246;p19"/>
          <p:cNvGrpSpPr/>
          <p:nvPr/>
        </p:nvGrpSpPr>
        <p:grpSpPr>
          <a:xfrm>
            <a:off x="4164563" y="1187989"/>
            <a:ext cx="1515028" cy="2106333"/>
            <a:chOff x="1666394" y="1759000"/>
            <a:chExt cx="1940106" cy="2606525"/>
          </a:xfrm>
        </p:grpSpPr>
        <p:sp>
          <p:nvSpPr>
            <p:cNvPr id="247" name="Google Shape;247;p19"/>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48" name="Google Shape;248;p19"/>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grpSp>
        <p:nvGrpSpPr>
          <p:cNvPr id="249" name="Google Shape;249;p19"/>
          <p:cNvGrpSpPr/>
          <p:nvPr/>
        </p:nvGrpSpPr>
        <p:grpSpPr>
          <a:xfrm>
            <a:off x="4269590" y="1711698"/>
            <a:ext cx="1357847" cy="1530865"/>
            <a:chOff x="1808850" y="2407075"/>
            <a:chExt cx="1844400" cy="1894400"/>
          </a:xfrm>
        </p:grpSpPr>
        <p:sp>
          <p:nvSpPr>
            <p:cNvPr id="250" name="Google Shape;250;p19"/>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51" name="Google Shape;251;p19"/>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252" name="Google Shape;252;p19"/>
          <p:cNvCxnSpPr>
            <a:stCxn id="253" idx="1"/>
            <a:endCxn id="254" idx="3"/>
          </p:cNvCxnSpPr>
          <p:nvPr/>
        </p:nvCxnSpPr>
        <p:spPr>
          <a:xfrm flipH="1">
            <a:off x="4029703" y="2881940"/>
            <a:ext cx="302700" cy="346500"/>
          </a:xfrm>
          <a:prstGeom prst="straightConnector1">
            <a:avLst/>
          </a:prstGeom>
          <a:noFill/>
          <a:ln cap="flat" cmpd="sng" w="9525">
            <a:solidFill>
              <a:schemeClr val="dk2"/>
            </a:solidFill>
            <a:prstDash val="solid"/>
            <a:round/>
            <a:headEnd len="med" w="med" type="none"/>
            <a:tailEnd len="med" w="med" type="triangle"/>
          </a:ln>
        </p:spPr>
      </p:cxnSp>
      <p:sp>
        <p:nvSpPr>
          <p:cNvPr id="253" name="Google Shape;253;p19"/>
          <p:cNvSpPr/>
          <p:nvPr/>
        </p:nvSpPr>
        <p:spPr>
          <a:xfrm>
            <a:off x="4332403" y="2561690"/>
            <a:ext cx="1132500" cy="640500"/>
          </a:xfrm>
          <a:prstGeom prst="rect">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Delegating</a:t>
            </a:r>
            <a:endParaRPr sz="1000"/>
          </a:p>
          <a:p>
            <a:pPr indent="0" lvl="0" marL="0" rtl="0" algn="l">
              <a:spcBef>
                <a:spcPts val="0"/>
              </a:spcBef>
              <a:spcAft>
                <a:spcPts val="0"/>
              </a:spcAft>
              <a:buNone/>
            </a:pPr>
            <a:r>
              <a:rPr lang="en" sz="1000"/>
              <a:t>Renderer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55" name="Google Shape;255;p19"/>
          <p:cNvSpPr/>
          <p:nvPr/>
        </p:nvSpPr>
        <p:spPr>
          <a:xfrm>
            <a:off x="6410858" y="2136137"/>
            <a:ext cx="2481600" cy="275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txBox="1"/>
          <p:nvPr/>
        </p:nvSpPr>
        <p:spPr>
          <a:xfrm>
            <a:off x="6410858" y="2061085"/>
            <a:ext cx="23880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Renderer Process</a:t>
            </a:r>
            <a:endParaRPr sz="1000"/>
          </a:p>
        </p:txBody>
      </p:sp>
      <p:grpSp>
        <p:nvGrpSpPr>
          <p:cNvPr id="257" name="Google Shape;257;p19"/>
          <p:cNvGrpSpPr/>
          <p:nvPr/>
        </p:nvGrpSpPr>
        <p:grpSpPr>
          <a:xfrm>
            <a:off x="7204951" y="2586275"/>
            <a:ext cx="1593797" cy="2256990"/>
            <a:chOff x="1666394" y="1759000"/>
            <a:chExt cx="1940106" cy="2606525"/>
          </a:xfrm>
        </p:grpSpPr>
        <p:sp>
          <p:nvSpPr>
            <p:cNvPr id="258" name="Google Shape;258;p19"/>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RenderWidget</a:t>
              </a:r>
              <a:endParaRPr sz="1000"/>
            </a:p>
          </p:txBody>
        </p:sp>
      </p:grpSp>
      <p:grpSp>
        <p:nvGrpSpPr>
          <p:cNvPr id="260" name="Google Shape;260;p19"/>
          <p:cNvGrpSpPr/>
          <p:nvPr/>
        </p:nvGrpSpPr>
        <p:grpSpPr>
          <a:xfrm>
            <a:off x="7326335" y="3147443"/>
            <a:ext cx="1428303" cy="1640361"/>
            <a:chOff x="1808850" y="2407075"/>
            <a:chExt cx="1844400" cy="1894400"/>
          </a:xfrm>
        </p:grpSpPr>
        <p:sp>
          <p:nvSpPr>
            <p:cNvPr id="261" name="Google Shape;261;p19"/>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263" name="Google Shape;263;p19"/>
          <p:cNvCxnSpPr>
            <a:stCxn id="264" idx="0"/>
            <a:endCxn id="265" idx="3"/>
          </p:cNvCxnSpPr>
          <p:nvPr/>
        </p:nvCxnSpPr>
        <p:spPr>
          <a:xfrm rot="10800000">
            <a:off x="7019228" y="3758551"/>
            <a:ext cx="963300" cy="267900"/>
          </a:xfrm>
          <a:prstGeom prst="straightConnector1">
            <a:avLst/>
          </a:prstGeom>
          <a:noFill/>
          <a:ln cap="flat" cmpd="sng" w="9525">
            <a:solidFill>
              <a:schemeClr val="dk2"/>
            </a:solidFill>
            <a:prstDash val="solid"/>
            <a:round/>
            <a:headEnd len="med" w="med" type="none"/>
            <a:tailEnd len="med" w="med" type="triangle"/>
          </a:ln>
        </p:spPr>
      </p:cxnSp>
      <p:grpSp>
        <p:nvGrpSpPr>
          <p:cNvPr id="266" name="Google Shape;266;p19"/>
          <p:cNvGrpSpPr/>
          <p:nvPr/>
        </p:nvGrpSpPr>
        <p:grpSpPr>
          <a:xfrm>
            <a:off x="5927023" y="3196756"/>
            <a:ext cx="1092181" cy="1123029"/>
            <a:chOff x="121075" y="2464025"/>
            <a:chExt cx="1410358" cy="1296950"/>
          </a:xfrm>
        </p:grpSpPr>
        <p:sp>
          <p:nvSpPr>
            <p:cNvPr id="265" name="Google Shape;265;p19"/>
            <p:cNvSpPr/>
            <p:nvPr/>
          </p:nvSpPr>
          <p:spPr>
            <a:xfrm>
              <a:off x="121133" y="2464975"/>
              <a:ext cx="1410300" cy="12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19"/>
            <p:cNvGrpSpPr/>
            <p:nvPr/>
          </p:nvGrpSpPr>
          <p:grpSpPr>
            <a:xfrm>
              <a:off x="121075" y="2464025"/>
              <a:ext cx="1410300" cy="1239150"/>
              <a:chOff x="121075" y="2464025"/>
              <a:chExt cx="1410300" cy="1239150"/>
            </a:xfrm>
          </p:grpSpPr>
          <p:sp>
            <p:nvSpPr>
              <p:cNvPr id="268" name="Google Shape;268;p19"/>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OutputSurface</a:t>
                </a:r>
                <a:endParaRPr sz="1000"/>
              </a:p>
            </p:txBody>
          </p:sp>
          <p:grpSp>
            <p:nvGrpSpPr>
              <p:cNvPr id="269" name="Google Shape;269;p19"/>
              <p:cNvGrpSpPr/>
              <p:nvPr/>
            </p:nvGrpSpPr>
            <p:grpSpPr>
              <a:xfrm>
                <a:off x="208288" y="2942525"/>
                <a:ext cx="1186200" cy="760650"/>
                <a:chOff x="208288" y="2942525"/>
                <a:chExt cx="1186200" cy="760650"/>
              </a:xfrm>
            </p:grpSpPr>
            <p:sp>
              <p:nvSpPr>
                <p:cNvPr id="270" name="Google Shape;270;p19"/>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grpSp>
        </p:grpSp>
      </p:grpSp>
      <p:sp>
        <p:nvSpPr>
          <p:cNvPr id="264" name="Google Shape;264;p19"/>
          <p:cNvSpPr/>
          <p:nvPr/>
        </p:nvSpPr>
        <p:spPr>
          <a:xfrm>
            <a:off x="7387028" y="4026451"/>
            <a:ext cx="1191000" cy="686400"/>
          </a:xfrm>
          <a:prstGeom prst="rect">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Delegating</a:t>
            </a:r>
            <a:endParaRPr sz="1000"/>
          </a:p>
          <a:p>
            <a:pPr indent="0" lvl="0" marL="0" rtl="0" algn="l">
              <a:spcBef>
                <a:spcPts val="0"/>
              </a:spcBef>
              <a:spcAft>
                <a:spcPts val="0"/>
              </a:spcAft>
              <a:buNone/>
            </a:pPr>
            <a:r>
              <a:rPr lang="en" sz="1000"/>
              <a:t>Renderer</a:t>
            </a:r>
            <a:endParaRPr sz="1000"/>
          </a:p>
          <a:p>
            <a:pPr indent="0" lvl="0" marL="0" rtl="0" algn="l">
              <a:spcBef>
                <a:spcPts val="0"/>
              </a:spcBef>
              <a:spcAft>
                <a:spcPts val="0"/>
              </a:spcAft>
              <a:buNone/>
            </a:pPr>
            <a:r>
              <a:t/>
            </a:r>
            <a:endParaRPr sz="1000"/>
          </a:p>
        </p:txBody>
      </p:sp>
      <p:grpSp>
        <p:nvGrpSpPr>
          <p:cNvPr id="272" name="Google Shape;272;p19"/>
          <p:cNvGrpSpPr/>
          <p:nvPr/>
        </p:nvGrpSpPr>
        <p:grpSpPr>
          <a:xfrm>
            <a:off x="2991277" y="2616234"/>
            <a:ext cx="1038306" cy="1223413"/>
            <a:chOff x="121075" y="2464025"/>
            <a:chExt cx="1410358" cy="1296950"/>
          </a:xfrm>
        </p:grpSpPr>
        <p:sp>
          <p:nvSpPr>
            <p:cNvPr id="254" name="Google Shape;254;p19"/>
            <p:cNvSpPr/>
            <p:nvPr/>
          </p:nvSpPr>
          <p:spPr>
            <a:xfrm>
              <a:off x="121133" y="2464975"/>
              <a:ext cx="1410300" cy="12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73" name="Google Shape;273;p19"/>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OutputSurface</a:t>
              </a:r>
              <a:endParaRPr sz="1000"/>
            </a:p>
          </p:txBody>
        </p:sp>
      </p:grpSp>
      <p:sp>
        <p:nvSpPr>
          <p:cNvPr id="274" name="Google Shape;274;p19"/>
          <p:cNvSpPr/>
          <p:nvPr/>
        </p:nvSpPr>
        <p:spPr>
          <a:xfrm>
            <a:off x="3060797" y="3116636"/>
            <a:ext cx="862372" cy="604225"/>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txBox="1"/>
          <p:nvPr/>
        </p:nvSpPr>
        <p:spPr>
          <a:xfrm>
            <a:off x="3051135" y="3062214"/>
            <a:ext cx="918593" cy="49590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sp>
        <p:nvSpPr>
          <p:cNvPr id="276" name="Google Shape;276;p19"/>
          <p:cNvSpPr/>
          <p:nvPr/>
        </p:nvSpPr>
        <p:spPr>
          <a:xfrm>
            <a:off x="145877" y="1683462"/>
            <a:ext cx="2359200" cy="299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txBox="1"/>
          <p:nvPr/>
        </p:nvSpPr>
        <p:spPr>
          <a:xfrm>
            <a:off x="190427" y="1628387"/>
            <a:ext cx="22701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Browser Process</a:t>
            </a:r>
            <a:endParaRPr sz="1000"/>
          </a:p>
        </p:txBody>
      </p:sp>
      <p:grpSp>
        <p:nvGrpSpPr>
          <p:cNvPr id="278" name="Google Shape;278;p19"/>
          <p:cNvGrpSpPr/>
          <p:nvPr/>
        </p:nvGrpSpPr>
        <p:grpSpPr>
          <a:xfrm>
            <a:off x="318435" y="2114101"/>
            <a:ext cx="2036228" cy="1076588"/>
            <a:chOff x="233175" y="2164713"/>
            <a:chExt cx="1357847" cy="1076588"/>
          </a:xfrm>
        </p:grpSpPr>
        <p:sp>
          <p:nvSpPr>
            <p:cNvPr id="279" name="Google Shape;279;p19"/>
            <p:cNvSpPr/>
            <p:nvPr/>
          </p:nvSpPr>
          <p:spPr>
            <a:xfrm>
              <a:off x="233175" y="2227348"/>
              <a:ext cx="1357847" cy="101395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80" name="Google Shape;280;p19"/>
            <p:cNvSpPr txBox="1"/>
            <p:nvPr/>
          </p:nvSpPr>
          <p:spPr>
            <a:xfrm>
              <a:off x="233182" y="2164713"/>
              <a:ext cx="13107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cc::Display</a:t>
              </a:r>
              <a:endParaRPr sz="1000"/>
            </a:p>
          </p:txBody>
        </p:sp>
        <p:sp>
          <p:nvSpPr>
            <p:cNvPr id="281" name="Google Shape;281;p19"/>
            <p:cNvSpPr/>
            <p:nvPr/>
          </p:nvSpPr>
          <p:spPr>
            <a:xfrm>
              <a:off x="451575" y="2616225"/>
              <a:ext cx="1092300" cy="5727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DirectRenderer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grpSp>
      <p:grpSp>
        <p:nvGrpSpPr>
          <p:cNvPr id="282" name="Google Shape;282;p19"/>
          <p:cNvGrpSpPr/>
          <p:nvPr/>
        </p:nvGrpSpPr>
        <p:grpSpPr>
          <a:xfrm>
            <a:off x="1464951" y="1084346"/>
            <a:ext cx="1391318" cy="922780"/>
            <a:chOff x="121075" y="2464025"/>
            <a:chExt cx="1410358" cy="1296950"/>
          </a:xfrm>
        </p:grpSpPr>
        <p:sp>
          <p:nvSpPr>
            <p:cNvPr id="283" name="Google Shape;283;p19"/>
            <p:cNvSpPr/>
            <p:nvPr/>
          </p:nvSpPr>
          <p:spPr>
            <a:xfrm>
              <a:off x="121133" y="2464975"/>
              <a:ext cx="1410300" cy="12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nvGrpSpPr>
            <p:cNvPr id="284" name="Google Shape;284;p19"/>
            <p:cNvGrpSpPr/>
            <p:nvPr/>
          </p:nvGrpSpPr>
          <p:grpSpPr>
            <a:xfrm>
              <a:off x="121075" y="2464025"/>
              <a:ext cx="1410300" cy="1239150"/>
              <a:chOff x="121075" y="2464025"/>
              <a:chExt cx="1410300" cy="1239150"/>
            </a:xfrm>
          </p:grpSpPr>
          <p:sp>
            <p:nvSpPr>
              <p:cNvPr id="285" name="Google Shape;285;p19"/>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OutputSurface</a:t>
                </a:r>
                <a:endParaRPr sz="1000"/>
              </a:p>
            </p:txBody>
          </p:sp>
          <p:grpSp>
            <p:nvGrpSpPr>
              <p:cNvPr id="286" name="Google Shape;286;p19"/>
              <p:cNvGrpSpPr/>
              <p:nvPr/>
            </p:nvGrpSpPr>
            <p:grpSpPr>
              <a:xfrm>
                <a:off x="208282" y="2942525"/>
                <a:ext cx="1186200" cy="760650"/>
                <a:chOff x="208282" y="2942525"/>
                <a:chExt cx="1186200" cy="760650"/>
              </a:xfrm>
            </p:grpSpPr>
            <p:sp>
              <p:nvSpPr>
                <p:cNvPr id="287" name="Google Shape;287;p19"/>
                <p:cNvSpPr/>
                <p:nvPr/>
              </p:nvSpPr>
              <p:spPr>
                <a:xfrm>
                  <a:off x="220750" y="3005375"/>
                  <a:ext cx="1018500" cy="6978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88" name="Google Shape;288;p19"/>
                <p:cNvSpPr txBox="1"/>
                <p:nvPr/>
              </p:nvSpPr>
              <p:spPr>
                <a:xfrm>
                  <a:off x="208282" y="2942525"/>
                  <a:ext cx="1186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GL </a:t>
                  </a:r>
                  <a:r>
                    <a:rPr lang="en" sz="1000">
                      <a:solidFill>
                        <a:schemeClr val="dk1"/>
                      </a:solidFill>
                    </a:rPr>
                    <a:t>framebuffer</a:t>
                  </a:r>
                  <a:endParaRPr sz="1000"/>
                </a:p>
              </p:txBody>
            </p:sp>
          </p:grpSp>
        </p:grpSp>
      </p:grpSp>
      <p:grpSp>
        <p:nvGrpSpPr>
          <p:cNvPr id="289" name="Google Shape;289;p19"/>
          <p:cNvGrpSpPr/>
          <p:nvPr/>
        </p:nvGrpSpPr>
        <p:grpSpPr>
          <a:xfrm>
            <a:off x="611225" y="3379513"/>
            <a:ext cx="1783450" cy="1229675"/>
            <a:chOff x="605325" y="3483175"/>
            <a:chExt cx="1783450" cy="1229675"/>
          </a:xfrm>
        </p:grpSpPr>
        <p:sp>
          <p:nvSpPr>
            <p:cNvPr id="290" name="Google Shape;290;p19"/>
            <p:cNvSpPr/>
            <p:nvPr/>
          </p:nvSpPr>
          <p:spPr>
            <a:xfrm>
              <a:off x="605325" y="3483175"/>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1" name="Google Shape;291;p19"/>
            <p:cNvSpPr/>
            <p:nvPr/>
          </p:nvSpPr>
          <p:spPr>
            <a:xfrm>
              <a:off x="665150" y="3552275"/>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2" name="Google Shape;292;p19"/>
            <p:cNvSpPr/>
            <p:nvPr/>
          </p:nvSpPr>
          <p:spPr>
            <a:xfrm>
              <a:off x="735050" y="3629750"/>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3" name="Google Shape;293;p19"/>
            <p:cNvSpPr/>
            <p:nvPr/>
          </p:nvSpPr>
          <p:spPr>
            <a:xfrm>
              <a:off x="794875" y="3698850"/>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SurfaceFactory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(transfers CompositorFrames)</a:t>
              </a:r>
              <a:endParaRPr sz="1200"/>
            </a:p>
            <a:p>
              <a:pPr indent="0" lvl="0" marL="0" rtl="0" algn="l">
                <a:spcBef>
                  <a:spcPts val="0"/>
                </a:spcBef>
                <a:spcAft>
                  <a:spcPts val="0"/>
                </a:spcAft>
                <a:buNone/>
              </a:pPr>
              <a:r>
                <a:t/>
              </a:r>
              <a:endParaRPr sz="1200"/>
            </a:p>
          </p:txBody>
        </p:sp>
      </p:grpSp>
      <p:cxnSp>
        <p:nvCxnSpPr>
          <p:cNvPr id="294" name="Google Shape;294;p19"/>
          <p:cNvCxnSpPr>
            <a:stCxn id="265" idx="1"/>
            <a:endCxn id="293" idx="3"/>
          </p:cNvCxnSpPr>
          <p:nvPr/>
        </p:nvCxnSpPr>
        <p:spPr>
          <a:xfrm flipH="1">
            <a:off x="2394568" y="3758682"/>
            <a:ext cx="3532500" cy="343500"/>
          </a:xfrm>
          <a:prstGeom prst="straightConnector1">
            <a:avLst/>
          </a:prstGeom>
          <a:noFill/>
          <a:ln cap="flat" cmpd="sng" w="9525">
            <a:solidFill>
              <a:schemeClr val="dk2"/>
            </a:solidFill>
            <a:prstDash val="dash"/>
            <a:round/>
            <a:headEnd len="med" w="med" type="none"/>
            <a:tailEnd len="med" w="med" type="triangle"/>
          </a:ln>
        </p:spPr>
      </p:cxnSp>
      <p:cxnSp>
        <p:nvCxnSpPr>
          <p:cNvPr id="295" name="Google Shape;295;p19"/>
          <p:cNvCxnSpPr>
            <a:stCxn id="254" idx="1"/>
            <a:endCxn id="293" idx="3"/>
          </p:cNvCxnSpPr>
          <p:nvPr/>
        </p:nvCxnSpPr>
        <p:spPr>
          <a:xfrm flipH="1">
            <a:off x="2394620" y="3228388"/>
            <a:ext cx="596700" cy="873900"/>
          </a:xfrm>
          <a:prstGeom prst="straightConnector1">
            <a:avLst/>
          </a:prstGeom>
          <a:noFill/>
          <a:ln cap="flat" cmpd="sng" w="9525">
            <a:solidFill>
              <a:schemeClr val="dk2"/>
            </a:solidFill>
            <a:prstDash val="dash"/>
            <a:round/>
            <a:headEnd len="med" w="med" type="none"/>
            <a:tailEnd len="med" w="med" type="triangle"/>
          </a:ln>
        </p:spPr>
      </p:cxnSp>
      <p:cxnSp>
        <p:nvCxnSpPr>
          <p:cNvPr id="296" name="Google Shape;296;p19"/>
          <p:cNvCxnSpPr>
            <a:stCxn id="281" idx="0"/>
            <a:endCxn id="283" idx="2"/>
          </p:cNvCxnSpPr>
          <p:nvPr/>
        </p:nvCxnSpPr>
        <p:spPr>
          <a:xfrm flipH="1" rot="10800000">
            <a:off x="1464954" y="2007013"/>
            <a:ext cx="695700" cy="558600"/>
          </a:xfrm>
          <a:prstGeom prst="straightConnector1">
            <a:avLst/>
          </a:prstGeom>
          <a:noFill/>
          <a:ln cap="flat" cmpd="sng" w="9525">
            <a:solidFill>
              <a:schemeClr val="dk2"/>
            </a:solidFill>
            <a:prstDash val="solid"/>
            <a:round/>
            <a:headEnd len="med" w="med" type="none"/>
            <a:tailEnd len="med" w="med" type="triangle"/>
          </a:ln>
        </p:spPr>
      </p:cxnSp>
      <p:cxnSp>
        <p:nvCxnSpPr>
          <p:cNvPr id="297" name="Google Shape;297;p19"/>
          <p:cNvCxnSpPr>
            <a:stCxn id="290" idx="0"/>
            <a:endCxn id="279" idx="2"/>
          </p:cNvCxnSpPr>
          <p:nvPr/>
        </p:nvCxnSpPr>
        <p:spPr>
          <a:xfrm rot="10800000">
            <a:off x="1336475" y="3190813"/>
            <a:ext cx="71700" cy="188700"/>
          </a:xfrm>
          <a:prstGeom prst="straightConnector1">
            <a:avLst/>
          </a:prstGeom>
          <a:noFill/>
          <a:ln cap="flat" cmpd="sng" w="9525">
            <a:solidFill>
              <a:schemeClr val="dk2"/>
            </a:solidFill>
            <a:prstDash val="solid"/>
            <a:round/>
            <a:headEnd len="med" w="med" type="none"/>
            <a:tailEnd len="med" w="med" type="triangle"/>
          </a:ln>
        </p:spPr>
      </p:cxnSp>
      <p:sp>
        <p:nvSpPr>
          <p:cNvPr id="298" name="Google Shape;298;p19"/>
          <p:cNvSpPr txBox="1"/>
          <p:nvPr/>
        </p:nvSpPr>
        <p:spPr>
          <a:xfrm>
            <a:off x="142538" y="4572375"/>
            <a:ext cx="23880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Display compositor</a:t>
            </a:r>
            <a:endParaRPr sz="2000"/>
          </a:p>
        </p:txBody>
      </p:sp>
      <p:sp>
        <p:nvSpPr>
          <p:cNvPr id="299" name="Google Shape;299;p19"/>
          <p:cNvSpPr txBox="1"/>
          <p:nvPr/>
        </p:nvSpPr>
        <p:spPr>
          <a:xfrm>
            <a:off x="3439724" y="319175"/>
            <a:ext cx="2210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Layer</a:t>
            </a:r>
            <a:r>
              <a:rPr lang="en" sz="2000"/>
              <a:t> compositor</a:t>
            </a:r>
            <a:endParaRPr sz="2000"/>
          </a:p>
        </p:txBody>
      </p:sp>
      <p:sp>
        <p:nvSpPr>
          <p:cNvPr id="300" name="Google Shape;300;p19"/>
          <p:cNvSpPr txBox="1"/>
          <p:nvPr/>
        </p:nvSpPr>
        <p:spPr>
          <a:xfrm>
            <a:off x="6499799" y="1628375"/>
            <a:ext cx="2210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Layer compositor</a:t>
            </a:r>
            <a:endParaRPr sz="2000"/>
          </a:p>
        </p:txBody>
      </p:sp>
      <p:sp>
        <p:nvSpPr>
          <p:cNvPr id="301" name="Google Shape;301;p19"/>
          <p:cNvSpPr/>
          <p:nvPr/>
        </p:nvSpPr>
        <p:spPr>
          <a:xfrm>
            <a:off x="4164563" y="3802150"/>
            <a:ext cx="707400" cy="4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CompositorFrame</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20"/>
          <p:cNvSpPr/>
          <p:nvPr/>
        </p:nvSpPr>
        <p:spPr>
          <a:xfrm>
            <a:off x="6317258" y="2061087"/>
            <a:ext cx="2481600" cy="275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a:t>
            </a:r>
            <a:r>
              <a:rPr lang="en"/>
              <a:t>Surfaces</a:t>
            </a:r>
            <a:endParaRPr/>
          </a:p>
        </p:txBody>
      </p:sp>
      <p:grpSp>
        <p:nvGrpSpPr>
          <p:cNvPr id="308" name="Google Shape;308;p20"/>
          <p:cNvGrpSpPr/>
          <p:nvPr/>
        </p:nvGrpSpPr>
        <p:grpSpPr>
          <a:xfrm>
            <a:off x="4097488" y="1136239"/>
            <a:ext cx="1515028" cy="2106333"/>
            <a:chOff x="1666394" y="1759000"/>
            <a:chExt cx="1940106" cy="2606525"/>
          </a:xfrm>
        </p:grpSpPr>
        <p:sp>
          <p:nvSpPr>
            <p:cNvPr id="309" name="Google Shape;309;p20"/>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310" name="Google Shape;310;p20"/>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sp>
        <p:nvSpPr>
          <p:cNvPr id="311" name="Google Shape;311;p20"/>
          <p:cNvSpPr/>
          <p:nvPr/>
        </p:nvSpPr>
        <p:spPr>
          <a:xfrm>
            <a:off x="3409725" y="767946"/>
            <a:ext cx="2359200" cy="25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txBox="1"/>
          <p:nvPr/>
        </p:nvSpPr>
        <p:spPr>
          <a:xfrm>
            <a:off x="3409725" y="697900"/>
            <a:ext cx="2270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Browser Process</a:t>
            </a:r>
            <a:endParaRPr sz="1000"/>
          </a:p>
        </p:txBody>
      </p:sp>
      <p:grpSp>
        <p:nvGrpSpPr>
          <p:cNvPr id="313" name="Google Shape;313;p20"/>
          <p:cNvGrpSpPr/>
          <p:nvPr/>
        </p:nvGrpSpPr>
        <p:grpSpPr>
          <a:xfrm>
            <a:off x="4164563" y="1187989"/>
            <a:ext cx="1515028" cy="2106333"/>
            <a:chOff x="1666394" y="1759000"/>
            <a:chExt cx="1940106" cy="2606525"/>
          </a:xfrm>
        </p:grpSpPr>
        <p:sp>
          <p:nvSpPr>
            <p:cNvPr id="314" name="Google Shape;314;p20"/>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315" name="Google Shape;315;p20"/>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ui::Compositor</a:t>
              </a:r>
              <a:endParaRPr sz="1000"/>
            </a:p>
          </p:txBody>
        </p:sp>
      </p:grpSp>
      <p:grpSp>
        <p:nvGrpSpPr>
          <p:cNvPr id="316" name="Google Shape;316;p20"/>
          <p:cNvGrpSpPr/>
          <p:nvPr/>
        </p:nvGrpSpPr>
        <p:grpSpPr>
          <a:xfrm>
            <a:off x="4269590" y="1711698"/>
            <a:ext cx="1357847" cy="1530865"/>
            <a:chOff x="1808850" y="2407075"/>
            <a:chExt cx="1844400" cy="1894400"/>
          </a:xfrm>
        </p:grpSpPr>
        <p:sp>
          <p:nvSpPr>
            <p:cNvPr id="317" name="Google Shape;317;p20"/>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318" name="Google Shape;318;p20"/>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319" name="Google Shape;319;p20"/>
          <p:cNvCxnSpPr>
            <a:stCxn id="317" idx="1"/>
            <a:endCxn id="320" idx="3"/>
          </p:cNvCxnSpPr>
          <p:nvPr/>
        </p:nvCxnSpPr>
        <p:spPr>
          <a:xfrm flipH="1">
            <a:off x="4029590" y="2491514"/>
            <a:ext cx="240000" cy="73680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20"/>
          <p:cNvSpPr/>
          <p:nvPr/>
        </p:nvSpPr>
        <p:spPr>
          <a:xfrm>
            <a:off x="6410858" y="2136137"/>
            <a:ext cx="2481600" cy="275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txBox="1"/>
          <p:nvPr/>
        </p:nvSpPr>
        <p:spPr>
          <a:xfrm>
            <a:off x="6410858" y="2061085"/>
            <a:ext cx="23880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Renderer Process</a:t>
            </a:r>
            <a:endParaRPr sz="1000"/>
          </a:p>
        </p:txBody>
      </p:sp>
      <p:grpSp>
        <p:nvGrpSpPr>
          <p:cNvPr id="323" name="Google Shape;323;p20"/>
          <p:cNvGrpSpPr/>
          <p:nvPr/>
        </p:nvGrpSpPr>
        <p:grpSpPr>
          <a:xfrm>
            <a:off x="7204951" y="2586275"/>
            <a:ext cx="1593797" cy="2256990"/>
            <a:chOff x="1666394" y="1759000"/>
            <a:chExt cx="1940106" cy="2606525"/>
          </a:xfrm>
        </p:grpSpPr>
        <p:sp>
          <p:nvSpPr>
            <p:cNvPr id="324" name="Google Shape;324;p20"/>
            <p:cNvSpPr/>
            <p:nvPr/>
          </p:nvSpPr>
          <p:spPr>
            <a:xfrm>
              <a:off x="1666394" y="1801725"/>
              <a:ext cx="1940100" cy="2563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txBox="1"/>
            <p:nvPr/>
          </p:nvSpPr>
          <p:spPr>
            <a:xfrm>
              <a:off x="1666400" y="1759000"/>
              <a:ext cx="1940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RenderWidget</a:t>
              </a:r>
              <a:endParaRPr sz="1000"/>
            </a:p>
          </p:txBody>
        </p:sp>
      </p:grpSp>
      <p:grpSp>
        <p:nvGrpSpPr>
          <p:cNvPr id="326" name="Google Shape;326;p20"/>
          <p:cNvGrpSpPr/>
          <p:nvPr/>
        </p:nvGrpSpPr>
        <p:grpSpPr>
          <a:xfrm>
            <a:off x="7326335" y="3147443"/>
            <a:ext cx="1428303" cy="1640361"/>
            <a:chOff x="1808850" y="2407075"/>
            <a:chExt cx="1844400" cy="1894400"/>
          </a:xfrm>
        </p:grpSpPr>
        <p:sp>
          <p:nvSpPr>
            <p:cNvPr id="327" name="Google Shape;327;p20"/>
            <p:cNvSpPr/>
            <p:nvPr/>
          </p:nvSpPr>
          <p:spPr>
            <a:xfrm>
              <a:off x="1808850" y="2442675"/>
              <a:ext cx="1844400" cy="1858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txBox="1"/>
            <p:nvPr/>
          </p:nvSpPr>
          <p:spPr>
            <a:xfrm>
              <a:off x="1872950" y="2407075"/>
              <a:ext cx="1780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cc::LayerTreeHost</a:t>
              </a:r>
              <a:endParaRPr sz="1000"/>
            </a:p>
          </p:txBody>
        </p:sp>
      </p:grpSp>
      <p:cxnSp>
        <p:nvCxnSpPr>
          <p:cNvPr id="329" name="Google Shape;329;p20"/>
          <p:cNvCxnSpPr>
            <a:stCxn id="327" idx="1"/>
            <a:endCxn id="330" idx="3"/>
          </p:cNvCxnSpPr>
          <p:nvPr/>
        </p:nvCxnSpPr>
        <p:spPr>
          <a:xfrm rot="10800000">
            <a:off x="7019135" y="3758637"/>
            <a:ext cx="307200" cy="224400"/>
          </a:xfrm>
          <a:prstGeom prst="straightConnector1">
            <a:avLst/>
          </a:prstGeom>
          <a:noFill/>
          <a:ln cap="flat" cmpd="sng" w="9525">
            <a:solidFill>
              <a:schemeClr val="dk2"/>
            </a:solidFill>
            <a:prstDash val="solid"/>
            <a:round/>
            <a:headEnd len="med" w="med" type="none"/>
            <a:tailEnd len="med" w="med" type="triangle"/>
          </a:ln>
        </p:spPr>
      </p:cxnSp>
      <p:sp>
        <p:nvSpPr>
          <p:cNvPr id="330" name="Google Shape;330;p20"/>
          <p:cNvSpPr/>
          <p:nvPr/>
        </p:nvSpPr>
        <p:spPr>
          <a:xfrm>
            <a:off x="5927068" y="3197579"/>
            <a:ext cx="1092136" cy="1122206"/>
          </a:xfrm>
          <a:prstGeom prst="rect">
            <a:avLst/>
          </a:prstGeom>
          <a:solidFill>
            <a:srgbClr val="3BCD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20"/>
          <p:cNvGrpSpPr/>
          <p:nvPr/>
        </p:nvGrpSpPr>
        <p:grpSpPr>
          <a:xfrm>
            <a:off x="5927023" y="3196756"/>
            <a:ext cx="1092136" cy="1072980"/>
            <a:chOff x="121075" y="2464025"/>
            <a:chExt cx="1410300" cy="1239150"/>
          </a:xfrm>
        </p:grpSpPr>
        <p:sp>
          <p:nvSpPr>
            <p:cNvPr id="332" name="Google Shape;332;p20"/>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Compositor</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FrameSink</a:t>
              </a:r>
              <a:endParaRPr sz="1000">
                <a:solidFill>
                  <a:schemeClr val="dk1"/>
                </a:solidFill>
              </a:endParaRPr>
            </a:p>
            <a:p>
              <a:pPr indent="0" lvl="0" marL="0" rtl="0" algn="l">
                <a:spcBef>
                  <a:spcPts val="0"/>
                </a:spcBef>
                <a:spcAft>
                  <a:spcPts val="0"/>
                </a:spcAft>
                <a:buNone/>
              </a:pPr>
              <a:r>
                <a:t/>
              </a:r>
              <a:endParaRPr sz="1000"/>
            </a:p>
          </p:txBody>
        </p:sp>
        <p:grpSp>
          <p:nvGrpSpPr>
            <p:cNvPr id="333" name="Google Shape;333;p20"/>
            <p:cNvGrpSpPr/>
            <p:nvPr/>
          </p:nvGrpSpPr>
          <p:grpSpPr>
            <a:xfrm>
              <a:off x="208288" y="2942525"/>
              <a:ext cx="1186200" cy="760650"/>
              <a:chOff x="208288" y="2942525"/>
              <a:chExt cx="1186200" cy="760650"/>
            </a:xfrm>
          </p:grpSpPr>
          <p:sp>
            <p:nvSpPr>
              <p:cNvPr id="334" name="Google Shape;334;p20"/>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grpSp>
      </p:grpSp>
      <p:sp>
        <p:nvSpPr>
          <p:cNvPr id="336" name="Google Shape;336;p20"/>
          <p:cNvSpPr/>
          <p:nvPr/>
        </p:nvSpPr>
        <p:spPr>
          <a:xfrm>
            <a:off x="145877" y="1683462"/>
            <a:ext cx="2359200" cy="299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txBox="1"/>
          <p:nvPr/>
        </p:nvSpPr>
        <p:spPr>
          <a:xfrm>
            <a:off x="190427" y="1628387"/>
            <a:ext cx="22701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Browser Process</a:t>
            </a:r>
            <a:endParaRPr sz="1000"/>
          </a:p>
        </p:txBody>
      </p:sp>
      <p:grpSp>
        <p:nvGrpSpPr>
          <p:cNvPr id="338" name="Google Shape;338;p20"/>
          <p:cNvGrpSpPr/>
          <p:nvPr/>
        </p:nvGrpSpPr>
        <p:grpSpPr>
          <a:xfrm>
            <a:off x="318435" y="2114101"/>
            <a:ext cx="2036157" cy="1076635"/>
            <a:chOff x="233175" y="2164713"/>
            <a:chExt cx="1357800" cy="1076635"/>
          </a:xfrm>
        </p:grpSpPr>
        <p:sp>
          <p:nvSpPr>
            <p:cNvPr id="339" name="Google Shape;339;p20"/>
            <p:cNvSpPr/>
            <p:nvPr/>
          </p:nvSpPr>
          <p:spPr>
            <a:xfrm>
              <a:off x="233175" y="2227348"/>
              <a:ext cx="1357800" cy="1014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340" name="Google Shape;340;p20"/>
            <p:cNvSpPr txBox="1"/>
            <p:nvPr/>
          </p:nvSpPr>
          <p:spPr>
            <a:xfrm>
              <a:off x="233182" y="2164713"/>
              <a:ext cx="13107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cc::Display</a:t>
              </a:r>
              <a:endParaRPr sz="1000"/>
            </a:p>
          </p:txBody>
        </p:sp>
        <p:sp>
          <p:nvSpPr>
            <p:cNvPr id="341" name="Google Shape;341;p20"/>
            <p:cNvSpPr/>
            <p:nvPr/>
          </p:nvSpPr>
          <p:spPr>
            <a:xfrm>
              <a:off x="451575" y="2616225"/>
              <a:ext cx="1092300" cy="5727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DirectRenderer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grpSp>
      <p:grpSp>
        <p:nvGrpSpPr>
          <p:cNvPr id="342" name="Google Shape;342;p20"/>
          <p:cNvGrpSpPr/>
          <p:nvPr/>
        </p:nvGrpSpPr>
        <p:grpSpPr>
          <a:xfrm>
            <a:off x="1464951" y="1084346"/>
            <a:ext cx="1391318" cy="922780"/>
            <a:chOff x="121075" y="2464025"/>
            <a:chExt cx="1410358" cy="1296950"/>
          </a:xfrm>
        </p:grpSpPr>
        <p:sp>
          <p:nvSpPr>
            <p:cNvPr id="343" name="Google Shape;343;p20"/>
            <p:cNvSpPr/>
            <p:nvPr/>
          </p:nvSpPr>
          <p:spPr>
            <a:xfrm>
              <a:off x="121133" y="2464975"/>
              <a:ext cx="1410300" cy="12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nvGrpSpPr>
            <p:cNvPr id="344" name="Google Shape;344;p20"/>
            <p:cNvGrpSpPr/>
            <p:nvPr/>
          </p:nvGrpSpPr>
          <p:grpSpPr>
            <a:xfrm>
              <a:off x="121075" y="2464025"/>
              <a:ext cx="1410300" cy="1239150"/>
              <a:chOff x="121075" y="2464025"/>
              <a:chExt cx="1410300" cy="1239150"/>
            </a:xfrm>
          </p:grpSpPr>
          <p:sp>
            <p:nvSpPr>
              <p:cNvPr id="345" name="Google Shape;345;p20"/>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OutputSurface</a:t>
                </a:r>
                <a:endParaRPr sz="1000"/>
              </a:p>
            </p:txBody>
          </p:sp>
          <p:grpSp>
            <p:nvGrpSpPr>
              <p:cNvPr id="346" name="Google Shape;346;p20"/>
              <p:cNvGrpSpPr/>
              <p:nvPr/>
            </p:nvGrpSpPr>
            <p:grpSpPr>
              <a:xfrm>
                <a:off x="208282" y="2942525"/>
                <a:ext cx="1186200" cy="760650"/>
                <a:chOff x="208282" y="2942525"/>
                <a:chExt cx="1186200" cy="760650"/>
              </a:xfrm>
            </p:grpSpPr>
            <p:sp>
              <p:nvSpPr>
                <p:cNvPr id="347" name="Google Shape;347;p20"/>
                <p:cNvSpPr/>
                <p:nvPr/>
              </p:nvSpPr>
              <p:spPr>
                <a:xfrm>
                  <a:off x="220750" y="3005375"/>
                  <a:ext cx="1018500" cy="6978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348" name="Google Shape;348;p20"/>
                <p:cNvSpPr txBox="1"/>
                <p:nvPr/>
              </p:nvSpPr>
              <p:spPr>
                <a:xfrm>
                  <a:off x="208282" y="2942525"/>
                  <a:ext cx="1186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GL </a:t>
                  </a:r>
                  <a:r>
                    <a:rPr lang="en" sz="1000">
                      <a:solidFill>
                        <a:schemeClr val="dk1"/>
                      </a:solidFill>
                    </a:rPr>
                    <a:t>framebuffer</a:t>
                  </a:r>
                  <a:endParaRPr sz="1000"/>
                </a:p>
              </p:txBody>
            </p:sp>
          </p:grpSp>
        </p:grpSp>
      </p:grpSp>
      <p:grpSp>
        <p:nvGrpSpPr>
          <p:cNvPr id="349" name="Google Shape;349;p20"/>
          <p:cNvGrpSpPr/>
          <p:nvPr/>
        </p:nvGrpSpPr>
        <p:grpSpPr>
          <a:xfrm>
            <a:off x="611225" y="3379513"/>
            <a:ext cx="1783450" cy="1229675"/>
            <a:chOff x="605325" y="3483175"/>
            <a:chExt cx="1783450" cy="1229675"/>
          </a:xfrm>
        </p:grpSpPr>
        <p:sp>
          <p:nvSpPr>
            <p:cNvPr id="350" name="Google Shape;350;p20"/>
            <p:cNvSpPr/>
            <p:nvPr/>
          </p:nvSpPr>
          <p:spPr>
            <a:xfrm>
              <a:off x="605325" y="3483175"/>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1" name="Google Shape;351;p20"/>
            <p:cNvSpPr/>
            <p:nvPr/>
          </p:nvSpPr>
          <p:spPr>
            <a:xfrm>
              <a:off x="665150" y="3552275"/>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2" name="Google Shape;352;p20"/>
            <p:cNvSpPr/>
            <p:nvPr/>
          </p:nvSpPr>
          <p:spPr>
            <a:xfrm>
              <a:off x="735050" y="3629750"/>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SurfaceFactory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3" name="Google Shape;353;p20"/>
            <p:cNvSpPr/>
            <p:nvPr/>
          </p:nvSpPr>
          <p:spPr>
            <a:xfrm>
              <a:off x="794875" y="3698850"/>
              <a:ext cx="1593900" cy="10140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SurfaceFactory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(transfers CompositorFrames)</a:t>
              </a:r>
              <a:endParaRPr sz="1200"/>
            </a:p>
            <a:p>
              <a:pPr indent="0" lvl="0" marL="0" rtl="0" algn="l">
                <a:spcBef>
                  <a:spcPts val="0"/>
                </a:spcBef>
                <a:spcAft>
                  <a:spcPts val="0"/>
                </a:spcAft>
                <a:buNone/>
              </a:pPr>
              <a:r>
                <a:t/>
              </a:r>
              <a:endParaRPr sz="1200"/>
            </a:p>
          </p:txBody>
        </p:sp>
      </p:grpSp>
      <p:cxnSp>
        <p:nvCxnSpPr>
          <p:cNvPr id="354" name="Google Shape;354;p20"/>
          <p:cNvCxnSpPr>
            <a:stCxn id="330" idx="1"/>
            <a:endCxn id="353" idx="3"/>
          </p:cNvCxnSpPr>
          <p:nvPr/>
        </p:nvCxnSpPr>
        <p:spPr>
          <a:xfrm flipH="1">
            <a:off x="2394568" y="3758682"/>
            <a:ext cx="3532500" cy="343500"/>
          </a:xfrm>
          <a:prstGeom prst="straightConnector1">
            <a:avLst/>
          </a:prstGeom>
          <a:noFill/>
          <a:ln cap="flat" cmpd="sng" w="9525">
            <a:solidFill>
              <a:schemeClr val="dk2"/>
            </a:solidFill>
            <a:prstDash val="dash"/>
            <a:round/>
            <a:headEnd len="med" w="med" type="none"/>
            <a:tailEnd len="med" w="med" type="triangle"/>
          </a:ln>
        </p:spPr>
      </p:cxnSp>
      <p:cxnSp>
        <p:nvCxnSpPr>
          <p:cNvPr id="355" name="Google Shape;355;p20"/>
          <p:cNvCxnSpPr>
            <a:stCxn id="320" idx="1"/>
            <a:endCxn id="353" idx="3"/>
          </p:cNvCxnSpPr>
          <p:nvPr/>
        </p:nvCxnSpPr>
        <p:spPr>
          <a:xfrm flipH="1">
            <a:off x="2394620" y="3228388"/>
            <a:ext cx="596700" cy="873900"/>
          </a:xfrm>
          <a:prstGeom prst="straightConnector1">
            <a:avLst/>
          </a:prstGeom>
          <a:noFill/>
          <a:ln cap="flat" cmpd="sng" w="9525">
            <a:solidFill>
              <a:schemeClr val="dk2"/>
            </a:solidFill>
            <a:prstDash val="dash"/>
            <a:round/>
            <a:headEnd len="med" w="med" type="none"/>
            <a:tailEnd len="med" w="med" type="triangle"/>
          </a:ln>
        </p:spPr>
      </p:cxnSp>
      <p:cxnSp>
        <p:nvCxnSpPr>
          <p:cNvPr id="356" name="Google Shape;356;p20"/>
          <p:cNvCxnSpPr>
            <a:stCxn id="341" idx="0"/>
            <a:endCxn id="343" idx="2"/>
          </p:cNvCxnSpPr>
          <p:nvPr/>
        </p:nvCxnSpPr>
        <p:spPr>
          <a:xfrm flipH="1" rot="10800000">
            <a:off x="1464954" y="2007013"/>
            <a:ext cx="695700" cy="558600"/>
          </a:xfrm>
          <a:prstGeom prst="straightConnector1">
            <a:avLst/>
          </a:prstGeom>
          <a:noFill/>
          <a:ln cap="flat" cmpd="sng" w="9525">
            <a:solidFill>
              <a:schemeClr val="dk2"/>
            </a:solidFill>
            <a:prstDash val="solid"/>
            <a:round/>
            <a:headEnd len="med" w="med" type="none"/>
            <a:tailEnd len="med" w="med" type="triangle"/>
          </a:ln>
        </p:spPr>
      </p:cxnSp>
      <p:cxnSp>
        <p:nvCxnSpPr>
          <p:cNvPr id="357" name="Google Shape;357;p20"/>
          <p:cNvCxnSpPr>
            <a:stCxn id="350" idx="0"/>
            <a:endCxn id="339" idx="2"/>
          </p:cNvCxnSpPr>
          <p:nvPr/>
        </p:nvCxnSpPr>
        <p:spPr>
          <a:xfrm rot="10800000">
            <a:off x="1336475" y="3190813"/>
            <a:ext cx="71700" cy="188700"/>
          </a:xfrm>
          <a:prstGeom prst="straightConnector1">
            <a:avLst/>
          </a:prstGeom>
          <a:noFill/>
          <a:ln cap="flat" cmpd="sng" w="9525">
            <a:solidFill>
              <a:schemeClr val="dk2"/>
            </a:solidFill>
            <a:prstDash val="solid"/>
            <a:round/>
            <a:headEnd len="med" w="med" type="none"/>
            <a:tailEnd len="med" w="med" type="triangle"/>
          </a:ln>
        </p:spPr>
      </p:cxnSp>
      <p:sp>
        <p:nvSpPr>
          <p:cNvPr id="358" name="Google Shape;358;p20"/>
          <p:cNvSpPr txBox="1"/>
          <p:nvPr/>
        </p:nvSpPr>
        <p:spPr>
          <a:xfrm>
            <a:off x="142538" y="4572375"/>
            <a:ext cx="23880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Display compositor</a:t>
            </a:r>
            <a:endParaRPr sz="2000"/>
          </a:p>
        </p:txBody>
      </p:sp>
      <p:sp>
        <p:nvSpPr>
          <p:cNvPr id="359" name="Google Shape;359;p20"/>
          <p:cNvSpPr txBox="1"/>
          <p:nvPr/>
        </p:nvSpPr>
        <p:spPr>
          <a:xfrm>
            <a:off x="3439724" y="319175"/>
            <a:ext cx="2210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Layer compositor</a:t>
            </a:r>
            <a:endParaRPr sz="2000"/>
          </a:p>
        </p:txBody>
      </p:sp>
      <p:sp>
        <p:nvSpPr>
          <p:cNvPr id="360" name="Google Shape;360;p20"/>
          <p:cNvSpPr txBox="1"/>
          <p:nvPr/>
        </p:nvSpPr>
        <p:spPr>
          <a:xfrm>
            <a:off x="6499799" y="1628375"/>
            <a:ext cx="2210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Layer compositor</a:t>
            </a:r>
            <a:endParaRPr sz="2000"/>
          </a:p>
        </p:txBody>
      </p:sp>
      <p:sp>
        <p:nvSpPr>
          <p:cNvPr id="361" name="Google Shape;361;p20"/>
          <p:cNvSpPr/>
          <p:nvPr/>
        </p:nvSpPr>
        <p:spPr>
          <a:xfrm>
            <a:off x="4164563" y="3802150"/>
            <a:ext cx="707400" cy="4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CompositorFrame</a:t>
            </a:r>
            <a:endParaRPr sz="800"/>
          </a:p>
        </p:txBody>
      </p:sp>
      <p:grpSp>
        <p:nvGrpSpPr>
          <p:cNvPr id="362" name="Google Shape;362;p20"/>
          <p:cNvGrpSpPr/>
          <p:nvPr/>
        </p:nvGrpSpPr>
        <p:grpSpPr>
          <a:xfrm>
            <a:off x="2991277" y="2616234"/>
            <a:ext cx="1038306" cy="1223413"/>
            <a:chOff x="121075" y="2464025"/>
            <a:chExt cx="1410358" cy="1296950"/>
          </a:xfrm>
        </p:grpSpPr>
        <p:sp>
          <p:nvSpPr>
            <p:cNvPr id="320" name="Google Shape;320;p20"/>
            <p:cNvSpPr/>
            <p:nvPr/>
          </p:nvSpPr>
          <p:spPr>
            <a:xfrm>
              <a:off x="121133" y="2464975"/>
              <a:ext cx="1410300" cy="1296000"/>
            </a:xfrm>
            <a:prstGeom prst="rect">
              <a:avLst/>
            </a:prstGeom>
            <a:solidFill>
              <a:srgbClr val="3BCD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363" name="Google Shape;363;p20"/>
            <p:cNvSpPr txBox="1"/>
            <p:nvPr/>
          </p:nvSpPr>
          <p:spPr>
            <a:xfrm>
              <a:off x="121075" y="2464025"/>
              <a:ext cx="141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Compositor</a:t>
              </a:r>
              <a:endParaRPr sz="1000"/>
            </a:p>
            <a:p>
              <a:pPr indent="0" lvl="0" marL="0" rtl="0" algn="l">
                <a:spcBef>
                  <a:spcPts val="0"/>
                </a:spcBef>
                <a:spcAft>
                  <a:spcPts val="0"/>
                </a:spcAft>
                <a:buNone/>
              </a:pPr>
              <a:r>
                <a:rPr lang="en" sz="1000"/>
                <a:t>FrameSink</a:t>
              </a:r>
              <a:endParaRPr sz="1000"/>
            </a:p>
          </p:txBody>
        </p:sp>
      </p:grpSp>
      <p:grpSp>
        <p:nvGrpSpPr>
          <p:cNvPr id="364" name="Google Shape;364;p20"/>
          <p:cNvGrpSpPr/>
          <p:nvPr/>
        </p:nvGrpSpPr>
        <p:grpSpPr>
          <a:xfrm>
            <a:off x="3051135" y="3062214"/>
            <a:ext cx="918593" cy="658647"/>
            <a:chOff x="208288" y="2942525"/>
            <a:chExt cx="1186200" cy="760650"/>
          </a:xfrm>
        </p:grpSpPr>
        <p:sp>
          <p:nvSpPr>
            <p:cNvPr id="365" name="Google Shape;365;p20"/>
            <p:cNvSpPr txBox="1"/>
            <p:nvPr/>
          </p:nvSpPr>
          <p:spPr>
            <a:xfrm>
              <a:off x="208288" y="2942525"/>
              <a:ext cx="118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sp>
          <p:nvSpPr>
            <p:cNvPr id="366" name="Google Shape;366;p20"/>
            <p:cNvSpPr/>
            <p:nvPr/>
          </p:nvSpPr>
          <p:spPr>
            <a:xfrm>
              <a:off x="220764" y="3005375"/>
              <a:ext cx="1113600" cy="697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20"/>
          <p:cNvSpPr txBox="1"/>
          <p:nvPr/>
        </p:nvSpPr>
        <p:spPr>
          <a:xfrm>
            <a:off x="3051135" y="3062214"/>
            <a:ext cx="9186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RenderPass</a:t>
            </a:r>
            <a:endParaRPr sz="1000"/>
          </a:p>
          <a:p>
            <a:pPr indent="0" lvl="0" marL="0" rtl="0" algn="l">
              <a:spcBef>
                <a:spcPts val="0"/>
              </a:spcBef>
              <a:spcAft>
                <a:spcPts val="0"/>
              </a:spcAft>
              <a:buNone/>
            </a:pPr>
            <a:r>
              <a:rPr lang="en" sz="1000"/>
              <a:t>DrawQuads</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OutputSurface API</a:t>
            </a:r>
            <a:endParaRPr/>
          </a:p>
        </p:txBody>
      </p:sp>
      <p:sp>
        <p:nvSpPr>
          <p:cNvPr id="373" name="Google Shape;373;p21"/>
          <p:cNvSpPr txBox="1"/>
          <p:nvPr>
            <p:ph idx="1" type="body"/>
          </p:nvPr>
        </p:nvSpPr>
        <p:spPr>
          <a:xfrm>
            <a:off x="311700" y="1152475"/>
            <a:ext cx="4251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anaging the backbuffer, swapping it, and using overlays.</a:t>
            </a:r>
            <a:endParaRPr/>
          </a:p>
          <a:p>
            <a:pPr indent="0" lvl="0" marL="0" rtl="0" algn="l">
              <a:spcBef>
                <a:spcPts val="1600"/>
              </a:spcBef>
              <a:spcAft>
                <a:spcPts val="0"/>
              </a:spcAft>
              <a:buNone/>
            </a:pPr>
            <a:r>
              <a:rPr lang="en" sz="1100">
                <a:solidFill>
                  <a:srgbClr val="000088"/>
                </a:solidFill>
                <a:highlight>
                  <a:srgbClr val="FFFFFF"/>
                </a:highlight>
              </a:rPr>
              <a:t>class</a:t>
            </a:r>
            <a:r>
              <a:rPr lang="en" sz="1100">
                <a:solidFill>
                  <a:schemeClr val="dk1"/>
                </a:solidFill>
                <a:highlight>
                  <a:srgbClr val="FFFFFF"/>
                </a:highlight>
                <a:uFill>
                  <a:noFill/>
                </a:uFill>
                <a:hlinkClick r:id="rId3"/>
              </a:rPr>
              <a:t> </a:t>
            </a:r>
            <a:r>
              <a:rPr b="1" lang="en" sz="1100">
                <a:solidFill>
                  <a:srgbClr val="551A8B"/>
                </a:solidFill>
                <a:uFill>
                  <a:noFill/>
                </a:uFill>
                <a:hlinkClick r:id="rId4"/>
              </a:rPr>
              <a:t>OutputSurface</a:t>
            </a:r>
            <a:r>
              <a:rPr lang="en" sz="1100">
                <a:solidFill>
                  <a:schemeClr val="dk1"/>
                </a:solidFill>
                <a:highlight>
                  <a:srgbClr val="FFFFFF"/>
                </a:highlight>
              </a:rPr>
              <a:t> {</a:t>
            </a:r>
            <a:br>
              <a:rPr lang="en" sz="1100">
                <a:solidFill>
                  <a:schemeClr val="dk1"/>
                </a:solidFill>
                <a:highlight>
                  <a:srgbClr val="FFFFFF"/>
                </a:highlight>
              </a:rPr>
            </a:br>
            <a:r>
              <a:rPr lang="en" sz="1100">
                <a:solidFill>
                  <a:schemeClr val="dk1"/>
                </a:solidFill>
                <a:highlight>
                  <a:srgbClr val="FFFFFF"/>
                </a:highlight>
              </a:rPr>
              <a:t>  </a:t>
            </a:r>
            <a:r>
              <a:rPr lang="en" sz="1100">
                <a:solidFill>
                  <a:srgbClr val="000088"/>
                </a:solidFill>
                <a:highlight>
                  <a:srgbClr val="FFFFFF"/>
                </a:highlight>
              </a:rPr>
              <a:t>virtual</a:t>
            </a:r>
            <a:r>
              <a:rPr lang="en" sz="1100">
                <a:solidFill>
                  <a:schemeClr val="dk1"/>
                </a:solidFill>
                <a:highlight>
                  <a:srgbClr val="FFFFFF"/>
                </a:highlight>
              </a:rPr>
              <a:t> </a:t>
            </a:r>
            <a:r>
              <a:rPr lang="en" sz="1100">
                <a:solidFill>
                  <a:srgbClr val="000088"/>
                </a:solidFill>
                <a:highlight>
                  <a:srgbClr val="FFFFFF"/>
                </a:highlight>
              </a:rPr>
              <a:t>void</a:t>
            </a:r>
            <a:r>
              <a:rPr lang="en" sz="1100">
                <a:solidFill>
                  <a:schemeClr val="dk1"/>
                </a:solidFill>
                <a:highlight>
                  <a:srgbClr val="FFFFFF"/>
                </a:highlight>
                <a:uFill>
                  <a:noFill/>
                </a:uFill>
                <a:hlinkClick r:id="rId5"/>
              </a:rPr>
              <a:t> </a:t>
            </a:r>
            <a:r>
              <a:rPr lang="en" sz="1100">
                <a:solidFill>
                  <a:srgbClr val="551A8B"/>
                </a:solidFill>
                <a:highlight>
                  <a:srgbClr val="FFFFFF"/>
                </a:highlight>
                <a:uFill>
                  <a:noFill/>
                </a:uFill>
                <a:hlinkClick r:id="rId6"/>
              </a:rPr>
              <a:t>EnsureBackbuffer</a:t>
            </a:r>
            <a:r>
              <a:rPr lang="en" sz="1100">
                <a:solidFill>
                  <a:schemeClr val="dk1"/>
                </a:solidFill>
                <a:highlight>
                  <a:srgbClr val="FFFFFF"/>
                </a:highlight>
              </a:rPr>
              <a:t>() = </a:t>
            </a:r>
            <a:r>
              <a:rPr lang="en" sz="1100">
                <a:solidFill>
                  <a:srgbClr val="006666"/>
                </a:solidFill>
                <a:highlight>
                  <a:srgbClr val="FFFFFF"/>
                </a:highlight>
              </a:rPr>
              <a:t>0</a:t>
            </a:r>
            <a:r>
              <a:rPr lang="en" sz="1100">
                <a:solidFill>
                  <a:schemeClr val="dk1"/>
                </a:solidFill>
                <a:highlight>
                  <a:srgbClr val="FFFFFF"/>
                </a:highlight>
              </a:rPr>
              <a:t>;</a:t>
            </a:r>
            <a:br>
              <a:rPr lang="en" sz="1100">
                <a:solidFill>
                  <a:schemeClr val="dk1"/>
                </a:solidFill>
                <a:highlight>
                  <a:srgbClr val="FFFFFF"/>
                </a:highlight>
              </a:rPr>
            </a:br>
            <a:r>
              <a:rPr lang="en" sz="1100">
                <a:solidFill>
                  <a:schemeClr val="dk1"/>
                </a:solidFill>
                <a:highlight>
                  <a:srgbClr val="FFFFFF"/>
                </a:highlight>
              </a:rPr>
              <a:t>  </a:t>
            </a:r>
            <a:r>
              <a:rPr lang="en" sz="1100">
                <a:solidFill>
                  <a:srgbClr val="000088"/>
                </a:solidFill>
                <a:highlight>
                  <a:srgbClr val="FFFFFF"/>
                </a:highlight>
              </a:rPr>
              <a:t>virtual</a:t>
            </a:r>
            <a:r>
              <a:rPr lang="en" sz="1100">
                <a:solidFill>
                  <a:schemeClr val="dk1"/>
                </a:solidFill>
                <a:highlight>
                  <a:srgbClr val="FFFFFF"/>
                </a:highlight>
              </a:rPr>
              <a:t> </a:t>
            </a:r>
            <a:r>
              <a:rPr lang="en" sz="1100">
                <a:solidFill>
                  <a:srgbClr val="000088"/>
                </a:solidFill>
                <a:highlight>
                  <a:srgbClr val="FFFFFF"/>
                </a:highlight>
              </a:rPr>
              <a:t>void</a:t>
            </a:r>
            <a:r>
              <a:rPr lang="en" sz="1100">
                <a:solidFill>
                  <a:schemeClr val="dk1"/>
                </a:solidFill>
                <a:highlight>
                  <a:srgbClr val="FFFFFF"/>
                </a:highlight>
                <a:uFill>
                  <a:noFill/>
                </a:uFill>
                <a:hlinkClick r:id="rId7"/>
              </a:rPr>
              <a:t> </a:t>
            </a:r>
            <a:r>
              <a:rPr lang="en" sz="1100">
                <a:solidFill>
                  <a:srgbClr val="551A8B"/>
                </a:solidFill>
                <a:highlight>
                  <a:srgbClr val="FFFFFF"/>
                </a:highlight>
                <a:uFill>
                  <a:noFill/>
                </a:uFill>
                <a:hlinkClick r:id="rId8"/>
              </a:rPr>
              <a:t>DiscardBackbuffer</a:t>
            </a:r>
            <a:r>
              <a:rPr lang="en" sz="1100">
                <a:solidFill>
                  <a:schemeClr val="dk1"/>
                </a:solidFill>
                <a:highlight>
                  <a:srgbClr val="FFFFFF"/>
                </a:highlight>
              </a:rPr>
              <a:t>() = </a:t>
            </a:r>
            <a:r>
              <a:rPr lang="en" sz="1100">
                <a:solidFill>
                  <a:srgbClr val="006666"/>
                </a:solidFill>
                <a:highlight>
                  <a:srgbClr val="FFFFFF"/>
                </a:highlight>
              </a:rPr>
              <a:t>0</a:t>
            </a:r>
            <a:r>
              <a:rPr lang="en" sz="1100">
                <a:solidFill>
                  <a:schemeClr val="dk1"/>
                </a:solidFill>
                <a:highlight>
                  <a:srgbClr val="FFFFFF"/>
                </a:highlight>
              </a:rPr>
              <a:t>;</a:t>
            </a:r>
            <a:br>
              <a:rPr lang="en" sz="1100">
                <a:solidFill>
                  <a:schemeClr val="dk1"/>
                </a:solidFill>
                <a:highlight>
                  <a:srgbClr val="FFFFFF"/>
                </a:highlight>
              </a:rPr>
            </a:br>
            <a:endParaRPr sz="1100">
              <a:solidFill>
                <a:schemeClr val="dk1"/>
              </a:solidFill>
              <a:highlight>
                <a:srgbClr val="FFFFFF"/>
              </a:highlight>
            </a:endParaRPr>
          </a:p>
          <a:p>
            <a:pPr indent="0" lvl="0" marL="0" rtl="0" algn="l">
              <a:spcBef>
                <a:spcPts val="0"/>
              </a:spcBef>
              <a:spcAft>
                <a:spcPts val="0"/>
              </a:spcAft>
              <a:buNone/>
            </a:pPr>
            <a:r>
              <a:rPr lang="en" sz="1100">
                <a:solidFill>
                  <a:schemeClr val="dk1"/>
                </a:solidFill>
                <a:highlight>
                  <a:srgbClr val="FFFFFF"/>
                </a:highlight>
              </a:rPr>
              <a:t>  </a:t>
            </a:r>
            <a:r>
              <a:rPr lang="en" sz="1100">
                <a:solidFill>
                  <a:srgbClr val="000088"/>
                </a:solidFill>
                <a:highlight>
                  <a:srgbClr val="FFFFFF"/>
                </a:highlight>
              </a:rPr>
              <a:t>virtual</a:t>
            </a:r>
            <a:r>
              <a:rPr lang="en" sz="1100">
                <a:solidFill>
                  <a:schemeClr val="dk1"/>
                </a:solidFill>
                <a:highlight>
                  <a:srgbClr val="FFFFFF"/>
                </a:highlight>
                <a:uFill>
                  <a:noFill/>
                </a:uFill>
                <a:hlinkClick r:id="rId9"/>
              </a:rPr>
              <a:t> </a:t>
            </a:r>
            <a:r>
              <a:rPr lang="en" sz="1100">
                <a:solidFill>
                  <a:srgbClr val="000088"/>
                </a:solidFill>
                <a:highlight>
                  <a:srgbClr val="FFFFFF"/>
                </a:highlight>
                <a:uFill>
                  <a:noFill/>
                </a:uFill>
                <a:hlinkClick r:id="rId10"/>
              </a:rPr>
              <a:t>bool</a:t>
            </a:r>
            <a:r>
              <a:rPr lang="en" sz="1100">
                <a:solidFill>
                  <a:schemeClr val="dk1"/>
                </a:solidFill>
                <a:highlight>
                  <a:srgbClr val="FFFFFF"/>
                </a:highlight>
                <a:uFill>
                  <a:noFill/>
                </a:uFill>
                <a:hlinkClick r:id="rId11"/>
              </a:rPr>
              <a:t> </a:t>
            </a:r>
            <a:r>
              <a:rPr lang="en" sz="1100">
                <a:solidFill>
                  <a:srgbClr val="551A8B"/>
                </a:solidFill>
                <a:highlight>
                  <a:srgbClr val="FFFFFF"/>
                </a:highlight>
                <a:uFill>
                  <a:noFill/>
                </a:uFill>
                <a:hlinkClick r:id="rId12"/>
              </a:rPr>
              <a:t>IsDisplayedAsOverlayPlane</a:t>
            </a:r>
            <a:r>
              <a:rPr lang="en" sz="1100">
                <a:solidFill>
                  <a:schemeClr val="dk1"/>
                </a:solidFill>
                <a:highlight>
                  <a:srgbClr val="FFFFFF"/>
                </a:highlight>
              </a:rPr>
              <a:t>() </a:t>
            </a:r>
            <a:r>
              <a:rPr lang="en" sz="1100">
                <a:solidFill>
                  <a:srgbClr val="000088"/>
                </a:solidFill>
                <a:highlight>
                  <a:srgbClr val="FFFFFF"/>
                </a:highlight>
              </a:rPr>
              <a:t>const</a:t>
            </a:r>
            <a:r>
              <a:rPr lang="en" sz="1100">
                <a:solidFill>
                  <a:schemeClr val="dk1"/>
                </a:solidFill>
                <a:highlight>
                  <a:srgbClr val="FFFFFF"/>
                </a:highlight>
              </a:rPr>
              <a:t> = </a:t>
            </a:r>
            <a:r>
              <a:rPr lang="en" sz="1100">
                <a:solidFill>
                  <a:srgbClr val="006666"/>
                </a:solidFill>
                <a:highlight>
                  <a:srgbClr val="FFFFFF"/>
                </a:highlight>
              </a:rPr>
              <a:t>0</a:t>
            </a:r>
            <a:r>
              <a:rPr lang="en" sz="1100">
                <a:solidFill>
                  <a:schemeClr val="dk1"/>
                </a:solidFill>
                <a:highlight>
                  <a:srgbClr val="FFFFFF"/>
                </a:highlight>
              </a:rPr>
              <a:t>;</a:t>
            </a:r>
            <a:br>
              <a:rPr lang="en" sz="1100">
                <a:solidFill>
                  <a:schemeClr val="dk1"/>
                </a:solidFill>
                <a:highlight>
                  <a:srgbClr val="FFFFFF"/>
                </a:highlight>
              </a:rPr>
            </a:br>
            <a:endParaRPr sz="1100">
              <a:solidFill>
                <a:schemeClr val="dk1"/>
              </a:solidFill>
              <a:highlight>
                <a:srgbClr val="FFFFFF"/>
              </a:highlight>
            </a:endParaRPr>
          </a:p>
          <a:p>
            <a:pPr indent="0" lvl="0" marL="0" rtl="0" algn="l">
              <a:spcBef>
                <a:spcPts val="0"/>
              </a:spcBef>
              <a:spcAft>
                <a:spcPts val="0"/>
              </a:spcAft>
              <a:buNone/>
            </a:pPr>
            <a:r>
              <a:rPr lang="en" sz="1100">
                <a:solidFill>
                  <a:schemeClr val="dk1"/>
                </a:solidFill>
                <a:highlight>
                  <a:srgbClr val="FFFFFF"/>
                </a:highlight>
              </a:rPr>
              <a:t>  </a:t>
            </a:r>
            <a:r>
              <a:rPr lang="en" sz="1100">
                <a:solidFill>
                  <a:srgbClr val="000088"/>
                </a:solidFill>
                <a:highlight>
                  <a:srgbClr val="FFFFFF"/>
                </a:highlight>
              </a:rPr>
              <a:t>virtual</a:t>
            </a:r>
            <a:r>
              <a:rPr lang="en" sz="1100">
                <a:solidFill>
                  <a:schemeClr val="dk1"/>
                </a:solidFill>
                <a:highlight>
                  <a:srgbClr val="FFFFFF"/>
                </a:highlight>
              </a:rPr>
              <a:t> </a:t>
            </a:r>
            <a:r>
              <a:rPr lang="en" sz="1100">
                <a:solidFill>
                  <a:srgbClr val="000088"/>
                </a:solidFill>
                <a:highlight>
                  <a:srgbClr val="FFFFFF"/>
                </a:highlight>
              </a:rPr>
              <a:t>void</a:t>
            </a:r>
            <a:r>
              <a:rPr lang="en" sz="1100">
                <a:solidFill>
                  <a:schemeClr val="dk1"/>
                </a:solidFill>
                <a:highlight>
                  <a:srgbClr val="FFFFFF"/>
                </a:highlight>
                <a:uFill>
                  <a:noFill/>
                </a:uFill>
                <a:hlinkClick r:id="rId13"/>
              </a:rPr>
              <a:t> </a:t>
            </a:r>
            <a:r>
              <a:rPr lang="en" sz="1100">
                <a:solidFill>
                  <a:srgbClr val="551A8B"/>
                </a:solidFill>
                <a:highlight>
                  <a:srgbClr val="FFFFFF"/>
                </a:highlight>
                <a:uFill>
                  <a:noFill/>
                </a:uFill>
                <a:hlinkClick r:id="rId14"/>
              </a:rPr>
              <a:t>Reshape</a:t>
            </a:r>
            <a:r>
              <a:rPr lang="en" sz="1100">
                <a:solidFill>
                  <a:schemeClr val="dk1"/>
                </a:solidFill>
                <a:highlight>
                  <a:srgbClr val="FFFFFF"/>
                </a:highlight>
              </a:rPr>
              <a:t>(</a:t>
            </a:r>
            <a:r>
              <a:rPr lang="en" sz="1100">
                <a:solidFill>
                  <a:srgbClr val="000088"/>
                </a:solidFill>
                <a:highlight>
                  <a:srgbClr val="FFFFFF"/>
                </a:highlight>
              </a:rPr>
              <a:t>const</a:t>
            </a:r>
            <a:r>
              <a:rPr lang="en" sz="1100">
                <a:solidFill>
                  <a:schemeClr val="dk1"/>
                </a:solidFill>
                <a:highlight>
                  <a:srgbClr val="FFFFFF"/>
                </a:highlight>
                <a:uFill>
                  <a:noFill/>
                </a:uFill>
                <a:hlinkClick r:id="rId15"/>
              </a:rPr>
              <a:t> </a:t>
            </a:r>
            <a:r>
              <a:rPr lang="en" sz="1100">
                <a:solidFill>
                  <a:srgbClr val="551A8B"/>
                </a:solidFill>
                <a:highlight>
                  <a:srgbClr val="FFFFFF"/>
                </a:highlight>
                <a:uFill>
                  <a:noFill/>
                </a:uFill>
                <a:hlinkClick r:id="rId16"/>
              </a:rPr>
              <a:t>gfx</a:t>
            </a:r>
            <a:r>
              <a:rPr lang="en" sz="1100">
                <a:solidFill>
                  <a:schemeClr val="dk1"/>
                </a:solidFill>
                <a:highlight>
                  <a:srgbClr val="FFFFFF"/>
                </a:highlight>
              </a:rPr>
              <a:t>::</a:t>
            </a:r>
            <a:r>
              <a:rPr lang="en" sz="1100">
                <a:solidFill>
                  <a:srgbClr val="551A8B"/>
                </a:solidFill>
                <a:highlight>
                  <a:srgbClr val="FFFFFF"/>
                </a:highlight>
                <a:uFill>
                  <a:noFill/>
                </a:uFill>
                <a:hlinkClick r:id="rId17"/>
              </a:rPr>
              <a:t>Size</a:t>
            </a:r>
            <a:r>
              <a:rPr lang="en" sz="1100">
                <a:solidFill>
                  <a:srgbClr val="551A8B"/>
                </a:solidFill>
                <a:highlight>
                  <a:srgbClr val="FFFFFF"/>
                </a:highlight>
                <a:uFill>
                  <a:noFill/>
                </a:uFill>
                <a:hlinkClick r:id="rId18"/>
              </a:rPr>
              <a:t>&amp;</a:t>
            </a:r>
            <a:r>
              <a:rPr lang="en" sz="1100">
                <a:solidFill>
                  <a:schemeClr val="dk1"/>
                </a:solidFill>
                <a:highlight>
                  <a:srgbClr val="FFFFFF"/>
                </a:highlight>
                <a:uFill>
                  <a:noFill/>
                </a:uFill>
                <a:hlinkClick r:id="rId19"/>
              </a:rPr>
              <a:t> </a:t>
            </a:r>
            <a:r>
              <a:rPr lang="en" sz="1100">
                <a:solidFill>
                  <a:srgbClr val="551A8B"/>
                </a:solidFill>
                <a:highlight>
                  <a:srgbClr val="FFFFFF"/>
                </a:highlight>
                <a:uFill>
                  <a:noFill/>
                </a:uFill>
                <a:hlinkClick r:id="rId20"/>
              </a:rPr>
              <a:t>size</a:t>
            </a:r>
            <a:r>
              <a:rPr lang="en" sz="1100">
                <a:solidFill>
                  <a:schemeClr val="dk1"/>
                </a:solidFill>
                <a:highlight>
                  <a:srgbClr val="FFFFFF"/>
                </a:highlight>
              </a:rPr>
              <a:t>,</a:t>
            </a:r>
            <a:br>
              <a:rPr lang="en" sz="1100">
                <a:solidFill>
                  <a:schemeClr val="dk1"/>
                </a:solidFill>
                <a:highlight>
                  <a:srgbClr val="FFFFFF"/>
                </a:highlight>
              </a:rPr>
            </a:br>
            <a:r>
              <a:rPr lang="en" sz="1100">
                <a:solidFill>
                  <a:schemeClr val="dk1"/>
                </a:solidFill>
                <a:highlight>
                  <a:srgbClr val="FFFFFF"/>
                </a:highlight>
              </a:rPr>
              <a:t>                       </a:t>
            </a:r>
            <a:r>
              <a:rPr lang="en" sz="1100">
                <a:solidFill>
                  <a:srgbClr val="000088"/>
                </a:solidFill>
                <a:highlight>
                  <a:srgbClr val="FFFFFF"/>
                </a:highlight>
              </a:rPr>
              <a:t>float</a:t>
            </a:r>
            <a:r>
              <a:rPr lang="en" sz="1100">
                <a:solidFill>
                  <a:schemeClr val="dk1"/>
                </a:solidFill>
                <a:highlight>
                  <a:srgbClr val="FFFFFF"/>
                </a:highlight>
                <a:uFill>
                  <a:noFill/>
                </a:uFill>
                <a:hlinkClick r:id="rId21"/>
              </a:rPr>
              <a:t> </a:t>
            </a:r>
            <a:r>
              <a:rPr lang="en" sz="1100">
                <a:solidFill>
                  <a:srgbClr val="551A8B"/>
                </a:solidFill>
                <a:highlight>
                  <a:srgbClr val="FFFFFF"/>
                </a:highlight>
                <a:uFill>
                  <a:noFill/>
                </a:uFill>
                <a:hlinkClick r:id="rId22"/>
              </a:rPr>
              <a:t>device_scale_factor</a:t>
            </a:r>
            <a:r>
              <a:rPr lang="en" sz="1100">
                <a:solidFill>
                  <a:schemeClr val="dk1"/>
                </a:solidFill>
                <a:highlight>
                  <a:srgbClr val="FFFFFF"/>
                </a:highlight>
              </a:rPr>
              <a:t>,</a:t>
            </a:r>
            <a:br>
              <a:rPr lang="en" sz="1100">
                <a:solidFill>
                  <a:schemeClr val="dk1"/>
                </a:solidFill>
                <a:highlight>
                  <a:srgbClr val="FFFFFF"/>
                </a:highlight>
              </a:rPr>
            </a:br>
            <a:r>
              <a:rPr lang="en" sz="1100">
                <a:solidFill>
                  <a:schemeClr val="dk1"/>
                </a:solidFill>
                <a:highlight>
                  <a:srgbClr val="FFFFFF"/>
                </a:highlight>
              </a:rPr>
              <a:t>                       </a:t>
            </a:r>
            <a:r>
              <a:rPr lang="en" sz="1100">
                <a:solidFill>
                  <a:srgbClr val="000088"/>
                </a:solidFill>
                <a:highlight>
                  <a:srgbClr val="FFFFFF"/>
                </a:highlight>
              </a:rPr>
              <a:t>const</a:t>
            </a:r>
            <a:r>
              <a:rPr lang="en" sz="1100">
                <a:solidFill>
                  <a:schemeClr val="dk1"/>
                </a:solidFill>
                <a:highlight>
                  <a:srgbClr val="FFFFFF"/>
                </a:highlight>
                <a:uFill>
                  <a:noFill/>
                </a:uFill>
                <a:hlinkClick r:id="rId23"/>
              </a:rPr>
              <a:t> </a:t>
            </a:r>
            <a:r>
              <a:rPr lang="en" sz="1100">
                <a:solidFill>
                  <a:srgbClr val="551A8B"/>
                </a:solidFill>
                <a:highlight>
                  <a:srgbClr val="FFFFFF"/>
                </a:highlight>
                <a:uFill>
                  <a:noFill/>
                </a:uFill>
                <a:hlinkClick r:id="rId24"/>
              </a:rPr>
              <a:t>gfx</a:t>
            </a:r>
            <a:r>
              <a:rPr lang="en" sz="1100">
                <a:solidFill>
                  <a:schemeClr val="dk1"/>
                </a:solidFill>
                <a:highlight>
                  <a:srgbClr val="FFFFFF"/>
                </a:highlight>
              </a:rPr>
              <a:t>::</a:t>
            </a:r>
            <a:r>
              <a:rPr lang="en" sz="1100">
                <a:solidFill>
                  <a:srgbClr val="551A8B"/>
                </a:solidFill>
                <a:highlight>
                  <a:srgbClr val="FFFFFF"/>
                </a:highlight>
                <a:uFill>
                  <a:noFill/>
                </a:uFill>
                <a:hlinkClick r:id="rId25"/>
              </a:rPr>
              <a:t>ColorSpace</a:t>
            </a:r>
            <a:r>
              <a:rPr lang="en" sz="1100">
                <a:solidFill>
                  <a:srgbClr val="551A8B"/>
                </a:solidFill>
                <a:highlight>
                  <a:srgbClr val="FFFFFF"/>
                </a:highlight>
                <a:uFill>
                  <a:noFill/>
                </a:uFill>
                <a:hlinkClick r:id="rId26"/>
              </a:rPr>
              <a:t>&amp;</a:t>
            </a:r>
            <a:r>
              <a:rPr lang="en" sz="1100">
                <a:solidFill>
                  <a:schemeClr val="dk1"/>
                </a:solidFill>
                <a:highlight>
                  <a:srgbClr val="FFFFFF"/>
                </a:highlight>
                <a:uFill>
                  <a:noFill/>
                </a:uFill>
                <a:hlinkClick r:id="rId27"/>
              </a:rPr>
              <a:t> </a:t>
            </a:r>
            <a:r>
              <a:rPr lang="en" sz="1100">
                <a:solidFill>
                  <a:srgbClr val="551A8B"/>
                </a:solidFill>
                <a:highlight>
                  <a:srgbClr val="FFFFFF"/>
                </a:highlight>
                <a:uFill>
                  <a:noFill/>
                </a:uFill>
                <a:hlinkClick r:id="rId28"/>
              </a:rPr>
              <a:t>color_space</a:t>
            </a:r>
            <a:r>
              <a:rPr lang="en" sz="1100">
                <a:solidFill>
                  <a:schemeClr val="dk1"/>
                </a:solidFill>
                <a:highlight>
                  <a:srgbClr val="FFFFFF"/>
                </a:highlight>
              </a:rPr>
              <a:t>,</a:t>
            </a:r>
            <a:br>
              <a:rPr lang="en" sz="1100">
                <a:solidFill>
                  <a:schemeClr val="dk1"/>
                </a:solidFill>
                <a:highlight>
                  <a:srgbClr val="FFFFFF"/>
                </a:highlight>
              </a:rPr>
            </a:br>
            <a:r>
              <a:rPr lang="en" sz="1100">
                <a:solidFill>
                  <a:schemeClr val="dk1"/>
                </a:solidFill>
                <a:highlight>
                  <a:srgbClr val="FFFFFF"/>
                </a:highlight>
              </a:rPr>
              <a:t>                      </a:t>
            </a:r>
            <a:r>
              <a:rPr lang="en" sz="1100">
                <a:solidFill>
                  <a:schemeClr val="dk1"/>
                </a:solidFill>
                <a:highlight>
                  <a:srgbClr val="FFFFFF"/>
                </a:highlight>
                <a:uFill>
                  <a:noFill/>
                </a:uFill>
                <a:hlinkClick r:id="rId29"/>
              </a:rPr>
              <a:t> </a:t>
            </a:r>
            <a:r>
              <a:rPr lang="en" sz="1100">
                <a:solidFill>
                  <a:srgbClr val="000088"/>
                </a:solidFill>
                <a:highlight>
                  <a:srgbClr val="FFFFFF"/>
                </a:highlight>
                <a:uFill>
                  <a:noFill/>
                </a:uFill>
                <a:hlinkClick r:id="rId30"/>
              </a:rPr>
              <a:t>bool</a:t>
            </a:r>
            <a:r>
              <a:rPr lang="en" sz="1100">
                <a:solidFill>
                  <a:schemeClr val="dk1"/>
                </a:solidFill>
                <a:highlight>
                  <a:srgbClr val="FFFFFF"/>
                </a:highlight>
                <a:uFill>
                  <a:noFill/>
                </a:uFill>
                <a:hlinkClick r:id="rId31"/>
              </a:rPr>
              <a:t> </a:t>
            </a:r>
            <a:r>
              <a:rPr lang="en" sz="1100">
                <a:solidFill>
                  <a:srgbClr val="551A8B"/>
                </a:solidFill>
                <a:highlight>
                  <a:srgbClr val="FFFFFF"/>
                </a:highlight>
                <a:uFill>
                  <a:noFill/>
                </a:uFill>
                <a:hlinkClick r:id="rId32"/>
              </a:rPr>
              <a:t>has_alpha</a:t>
            </a:r>
            <a:r>
              <a:rPr lang="en" sz="1100">
                <a:solidFill>
                  <a:schemeClr val="dk1"/>
                </a:solidFill>
                <a:highlight>
                  <a:srgbClr val="FFFFFF"/>
                </a:highlight>
              </a:rPr>
              <a:t>) = </a:t>
            </a:r>
            <a:r>
              <a:rPr lang="en" sz="1100">
                <a:solidFill>
                  <a:srgbClr val="006666"/>
                </a:solidFill>
                <a:highlight>
                  <a:srgbClr val="FFFFFF"/>
                </a:highlight>
              </a:rPr>
              <a:t>0</a:t>
            </a:r>
            <a:r>
              <a:rPr lang="en" sz="1100">
                <a:solidFill>
                  <a:schemeClr val="dk1"/>
                </a:solidFill>
                <a:highlight>
                  <a:srgbClr val="FFFFFF"/>
                </a:highlight>
              </a:rPr>
              <a:t>;</a:t>
            </a:r>
            <a:br>
              <a:rPr lang="en" sz="1100">
                <a:solidFill>
                  <a:schemeClr val="dk1"/>
                </a:solidFill>
                <a:highlight>
                  <a:srgbClr val="FFFFFF"/>
                </a:highlight>
              </a:rPr>
            </a:b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000088"/>
                </a:solidFill>
                <a:highlight>
                  <a:srgbClr val="FFFFFF"/>
                </a:highlight>
              </a:rPr>
              <a:t>virtual</a:t>
            </a:r>
            <a:r>
              <a:rPr lang="en" sz="1100">
                <a:solidFill>
                  <a:schemeClr val="dk1"/>
                </a:solidFill>
                <a:highlight>
                  <a:srgbClr val="FFFFFF"/>
                </a:highlight>
              </a:rPr>
              <a:t> </a:t>
            </a:r>
            <a:r>
              <a:rPr lang="en" sz="1100">
                <a:solidFill>
                  <a:srgbClr val="000088"/>
                </a:solidFill>
                <a:highlight>
                  <a:srgbClr val="FFFFFF"/>
                </a:highlight>
              </a:rPr>
              <a:t>void</a:t>
            </a:r>
            <a:r>
              <a:rPr lang="en" sz="1100">
                <a:solidFill>
                  <a:schemeClr val="dk1"/>
                </a:solidFill>
                <a:highlight>
                  <a:srgbClr val="FFFFFF"/>
                </a:highlight>
                <a:uFill>
                  <a:noFill/>
                </a:uFill>
                <a:hlinkClick r:id="rId33"/>
              </a:rPr>
              <a:t> </a:t>
            </a:r>
            <a:r>
              <a:rPr lang="en" sz="1100">
                <a:solidFill>
                  <a:srgbClr val="551A8B"/>
                </a:solidFill>
                <a:highlight>
                  <a:srgbClr val="FFFFFF"/>
                </a:highlight>
                <a:uFill>
                  <a:noFill/>
                </a:uFill>
                <a:hlinkClick r:id="rId34"/>
              </a:rPr>
              <a:t>SwapBuffers</a:t>
            </a:r>
            <a:r>
              <a:rPr lang="en" sz="1100">
                <a:solidFill>
                  <a:schemeClr val="dk1"/>
                </a:solidFill>
                <a:highlight>
                  <a:srgbClr val="FFFFFF"/>
                </a:highlight>
              </a:rPr>
              <a:t>(</a:t>
            </a:r>
            <a:r>
              <a:rPr lang="en" sz="1100">
                <a:solidFill>
                  <a:srgbClr val="551A8B"/>
                </a:solidFill>
                <a:uFill>
                  <a:noFill/>
                </a:uFill>
                <a:hlinkClick r:id="rId35"/>
              </a:rPr>
              <a:t>OutputSurfaceFrame</a:t>
            </a:r>
            <a:r>
              <a:rPr lang="en" sz="1100">
                <a:solidFill>
                  <a:schemeClr val="dk1"/>
                </a:solidFill>
                <a:highlight>
                  <a:srgbClr val="FFFFFF"/>
                </a:highlight>
                <a:uFill>
                  <a:noFill/>
                </a:uFill>
                <a:hlinkClick r:id="rId36"/>
              </a:rPr>
              <a:t> </a:t>
            </a:r>
            <a:r>
              <a:rPr lang="en" sz="1100">
                <a:solidFill>
                  <a:srgbClr val="551A8B"/>
                </a:solidFill>
                <a:highlight>
                  <a:srgbClr val="FFFFFF"/>
                </a:highlight>
                <a:uFill>
                  <a:noFill/>
                </a:uFill>
                <a:hlinkClick r:id="rId37"/>
              </a:rPr>
              <a:t>frame</a:t>
            </a:r>
            <a:r>
              <a:rPr lang="en" sz="1100">
                <a:solidFill>
                  <a:schemeClr val="dk1"/>
                </a:solidFill>
                <a:highlight>
                  <a:srgbClr val="FFFFFF"/>
                </a:highlight>
              </a:rPr>
              <a:t>) = </a:t>
            </a:r>
            <a:r>
              <a:rPr lang="en" sz="1100">
                <a:solidFill>
                  <a:srgbClr val="006666"/>
                </a:solidFill>
                <a:highlight>
                  <a:srgbClr val="FFFFFF"/>
                </a:highlight>
              </a:rPr>
              <a:t>0</a:t>
            </a:r>
            <a:r>
              <a:rPr lang="en"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1600"/>
              </a:spcAft>
              <a:buNone/>
            </a:pPr>
            <a:r>
              <a:t/>
            </a:r>
            <a:endParaRPr/>
          </a:p>
        </p:txBody>
      </p:sp>
      <p:sp>
        <p:nvSpPr>
          <p:cNvPr id="374" name="Google Shape;374;p21"/>
          <p:cNvSpPr txBox="1"/>
          <p:nvPr>
            <p:ph idx="1" type="body"/>
          </p:nvPr>
        </p:nvSpPr>
        <p:spPr>
          <a:xfrm>
            <a:off x="4726475" y="1948525"/>
            <a:ext cx="4105800" cy="27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000088"/>
                </a:solidFill>
                <a:highlight>
                  <a:srgbClr val="FFFFFF"/>
                </a:highlight>
              </a:rPr>
              <a:t>class</a:t>
            </a:r>
            <a:r>
              <a:rPr lang="en" sz="1100">
                <a:solidFill>
                  <a:schemeClr val="dk1"/>
                </a:solidFill>
                <a:highlight>
                  <a:srgbClr val="FFFFFF"/>
                </a:highlight>
                <a:uFill>
                  <a:noFill/>
                </a:uFill>
                <a:hlinkClick r:id="rId38"/>
              </a:rPr>
              <a:t> </a:t>
            </a:r>
            <a:r>
              <a:rPr b="1" lang="en" sz="1100">
                <a:solidFill>
                  <a:srgbClr val="551A8B"/>
                </a:solidFill>
                <a:highlight>
                  <a:srgbClr val="FFFFFF"/>
                </a:highlight>
                <a:uFill>
                  <a:noFill/>
                </a:uFill>
                <a:hlinkClick r:id="rId39"/>
              </a:rPr>
              <a:t>OutputSurfaceClient</a:t>
            </a:r>
            <a:r>
              <a:rPr lang="en" sz="1100">
                <a:solidFill>
                  <a:schemeClr val="dk1"/>
                </a:solidFill>
                <a:highlight>
                  <a:srgbClr val="FFFFFF"/>
                </a:highlight>
              </a:rPr>
              <a:t> {</a:t>
            </a:r>
            <a:br>
              <a:rPr lang="en" sz="1100">
                <a:solidFill>
                  <a:schemeClr val="dk1"/>
                </a:solidFill>
                <a:highlight>
                  <a:srgbClr val="FFFFFF"/>
                </a:highlight>
              </a:rPr>
            </a:br>
            <a:r>
              <a:rPr lang="en" sz="1100">
                <a:solidFill>
                  <a:schemeClr val="dk1"/>
                </a:solidFill>
                <a:highlight>
                  <a:srgbClr val="FFFFFF"/>
                </a:highlight>
              </a:rPr>
              <a:t>  </a:t>
            </a:r>
            <a:r>
              <a:rPr lang="en" sz="1100">
                <a:solidFill>
                  <a:srgbClr val="000088"/>
                </a:solidFill>
                <a:highlight>
                  <a:srgbClr val="FFFFFF"/>
                </a:highlight>
              </a:rPr>
              <a:t>virtual</a:t>
            </a:r>
            <a:r>
              <a:rPr lang="en" sz="1100">
                <a:solidFill>
                  <a:schemeClr val="dk1"/>
                </a:solidFill>
                <a:highlight>
                  <a:srgbClr val="FFFFFF"/>
                </a:highlight>
              </a:rPr>
              <a:t> </a:t>
            </a:r>
            <a:r>
              <a:rPr lang="en" sz="1100">
                <a:solidFill>
                  <a:srgbClr val="000088"/>
                </a:solidFill>
                <a:highlight>
                  <a:srgbClr val="FFFFFF"/>
                </a:highlight>
              </a:rPr>
              <a:t>void</a:t>
            </a:r>
            <a:r>
              <a:rPr lang="en" sz="1100">
                <a:solidFill>
                  <a:schemeClr val="dk1"/>
                </a:solidFill>
                <a:highlight>
                  <a:srgbClr val="FFFFFF"/>
                </a:highlight>
                <a:uFill>
                  <a:noFill/>
                </a:uFill>
                <a:hlinkClick r:id="rId40"/>
              </a:rPr>
              <a:t> </a:t>
            </a:r>
            <a:r>
              <a:rPr lang="en" sz="1100">
                <a:solidFill>
                  <a:srgbClr val="551A8B"/>
                </a:solidFill>
                <a:highlight>
                  <a:srgbClr val="FFFFFF"/>
                </a:highlight>
                <a:uFill>
                  <a:noFill/>
                </a:uFill>
                <a:hlinkClick r:id="rId41"/>
              </a:rPr>
              <a:t>DidReceiveSwapBuffersAck</a:t>
            </a:r>
            <a:r>
              <a:rPr lang="en" sz="1100">
                <a:solidFill>
                  <a:schemeClr val="dk1"/>
                </a:solidFill>
                <a:highlight>
                  <a:srgbClr val="FFFFFF"/>
                </a:highlight>
              </a:rPr>
              <a:t>() = </a:t>
            </a:r>
            <a:r>
              <a:rPr lang="en" sz="1100">
                <a:solidFill>
                  <a:srgbClr val="006666"/>
                </a:solidFill>
                <a:highlight>
                  <a:srgbClr val="FFFFFF"/>
                </a:highlight>
              </a:rPr>
              <a:t>0</a:t>
            </a:r>
            <a:r>
              <a:rPr lang="en" sz="1100">
                <a:solidFill>
                  <a:schemeClr val="dk1"/>
                </a:solidFill>
                <a:highlight>
                  <a:srgbClr val="FFFFFF"/>
                </a:highlight>
              </a:rPr>
              <a:t>;</a:t>
            </a:r>
            <a:br>
              <a:rPr lang="en" sz="1100">
                <a:solidFill>
                  <a:schemeClr val="dk1"/>
                </a:solidFill>
                <a:highlight>
                  <a:srgbClr val="FFFFFF"/>
                </a:highlight>
              </a:rPr>
            </a:br>
            <a:r>
              <a:rPr lang="en" sz="1100">
                <a:solidFill>
                  <a:schemeClr val="dk1"/>
                </a:solidFill>
                <a:highlight>
                  <a:srgbClr val="FFFFFF"/>
                </a:highlight>
              </a:rPr>
              <a:t>  </a:t>
            </a:r>
            <a:r>
              <a:rPr lang="en" sz="1100">
                <a:solidFill>
                  <a:srgbClr val="000088"/>
                </a:solidFill>
                <a:highlight>
                  <a:srgbClr val="FFFFFF"/>
                </a:highlight>
              </a:rPr>
              <a:t>virtual</a:t>
            </a:r>
            <a:r>
              <a:rPr lang="en" sz="1100">
                <a:solidFill>
                  <a:schemeClr val="dk1"/>
                </a:solidFill>
                <a:highlight>
                  <a:srgbClr val="FFFFFF"/>
                </a:highlight>
              </a:rPr>
              <a:t> </a:t>
            </a:r>
            <a:r>
              <a:rPr lang="en" sz="1100">
                <a:solidFill>
                  <a:srgbClr val="000088"/>
                </a:solidFill>
                <a:highlight>
                  <a:srgbClr val="FFFFFF"/>
                </a:highlight>
              </a:rPr>
              <a:t>void</a:t>
            </a:r>
            <a:r>
              <a:rPr lang="en" sz="1100">
                <a:solidFill>
                  <a:schemeClr val="dk1"/>
                </a:solidFill>
                <a:highlight>
                  <a:srgbClr val="FFFFFF"/>
                </a:highlight>
                <a:uFill>
                  <a:noFill/>
                </a:uFill>
                <a:hlinkClick r:id="rId42"/>
              </a:rPr>
              <a:t> </a:t>
            </a:r>
            <a:r>
              <a:rPr lang="en" sz="1100">
                <a:solidFill>
                  <a:srgbClr val="551A8B"/>
                </a:solidFill>
                <a:highlight>
                  <a:srgbClr val="FFFFFF"/>
                </a:highlight>
                <a:uFill>
                  <a:noFill/>
                </a:uFill>
                <a:hlinkClick r:id="rId43"/>
              </a:rPr>
              <a:t>DidLoseOutputSurface</a:t>
            </a:r>
            <a:r>
              <a:rPr lang="en" sz="1100">
                <a:solidFill>
                  <a:schemeClr val="dk1"/>
                </a:solidFill>
                <a:highlight>
                  <a:srgbClr val="FFFFFF"/>
                </a:highlight>
              </a:rPr>
              <a:t>() = </a:t>
            </a:r>
            <a:r>
              <a:rPr lang="en" sz="1100">
                <a:solidFill>
                  <a:srgbClr val="006666"/>
                </a:solidFill>
                <a:highlight>
                  <a:srgbClr val="FFFFFF"/>
                </a:highlight>
              </a:rPr>
              <a:t>0</a:t>
            </a:r>
            <a:r>
              <a:rPr lang="en" sz="1100">
                <a:solidFill>
                  <a:schemeClr val="dk1"/>
                </a:solidFill>
                <a:highlight>
                  <a:srgbClr val="FFFFFF"/>
                </a:highlight>
              </a:rPr>
              <a:t>;</a:t>
            </a:r>
            <a:br>
              <a:rPr lang="en" sz="1100">
                <a:solidFill>
                  <a:schemeClr val="dk1"/>
                </a:solidFill>
                <a:highlight>
                  <a:srgbClr val="FFFFFF"/>
                </a:highlight>
              </a:rPr>
            </a:br>
            <a:r>
              <a:rPr lang="en"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1600"/>
              </a:spcAft>
              <a:buNone/>
            </a:pPr>
            <a:r>
              <a:t/>
            </a:r>
            <a:endParaRPr sz="1100">
              <a:solidFill>
                <a:srgbClr val="000088"/>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