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58" r:id="rId3"/>
    <p:sldId id="261" r:id="rId4"/>
    <p:sldId id="286" r:id="rId5"/>
    <p:sldId id="259" r:id="rId6"/>
    <p:sldId id="272" r:id="rId7"/>
    <p:sldId id="294" r:id="rId8"/>
    <p:sldId id="260" r:id="rId9"/>
    <p:sldId id="295" r:id="rId10"/>
    <p:sldId id="293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6" r:id="rId20"/>
    <p:sldId id="309" r:id="rId21"/>
    <p:sldId id="310" r:id="rId22"/>
    <p:sldId id="307" r:id="rId23"/>
    <p:sldId id="311" r:id="rId24"/>
    <p:sldId id="304" r:id="rId25"/>
    <p:sldId id="313" r:id="rId26"/>
    <p:sldId id="312" r:id="rId27"/>
    <p:sldId id="314" r:id="rId28"/>
    <p:sldId id="257" r:id="rId29"/>
    <p:sldId id="265" r:id="rId30"/>
    <p:sldId id="266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AE632A-6289-4107-8583-BE775238D5FC}">
  <a:tblStyle styleId="{25AE632A-6289-4107-8583-BE775238D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9"/>
    <p:restoredTop sz="94585"/>
  </p:normalViewPr>
  <p:slideViewPr>
    <p:cSldViewPr snapToGrid="0" snapToObjects="1">
      <p:cViewPr varScale="1">
        <p:scale>
          <a:sx n="92" d="100"/>
          <a:sy n="92" d="100"/>
        </p:scale>
        <p:origin x="16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22945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71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264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6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7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854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813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095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37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324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966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55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971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394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333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299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692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63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20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5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9659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9848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20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278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98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2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73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619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38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89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71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711404" y="11014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latin typeface="Chalkduster" charset="0"/>
                <a:ea typeface="Chalkduster" charset="0"/>
                <a:cs typeface="Chalkduster" charset="0"/>
              </a:rPr>
              <a:t>DIP Final Project</a:t>
            </a:r>
            <a:endParaRPr sz="7200" dirty="0"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2214673" y="1578335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3125977" y="3378646"/>
            <a:ext cx="2758776" cy="1084711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388014" y="448244"/>
            <a:ext cx="1052762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657154" y="3631291"/>
            <a:ext cx="29247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Yuppy SC" charset="-122"/>
                <a:ea typeface="Yuppy SC" charset="-122"/>
                <a:cs typeface="Yuppy SC" charset="-122"/>
              </a:rPr>
              <a:t>資工二 王俊翔</a:t>
            </a:r>
            <a:endParaRPr lang="en-US" altLang="zh-TW" sz="2000" dirty="0" smtClean="0">
              <a:solidFill>
                <a:schemeClr val="bg1"/>
              </a:solidFill>
              <a:latin typeface="Yuppy SC" charset="-122"/>
              <a:ea typeface="Yuppy SC" charset="-122"/>
              <a:cs typeface="Yuppy SC" charset="-122"/>
            </a:endParaRPr>
          </a:p>
          <a:p>
            <a:r>
              <a:rPr lang="zh-TW" altLang="en-US" sz="2000" dirty="0" smtClean="0">
                <a:solidFill>
                  <a:schemeClr val="bg1"/>
                </a:solidFill>
                <a:latin typeface="Yuppy SC" charset="-122"/>
                <a:ea typeface="Yuppy SC" charset="-122"/>
                <a:cs typeface="Yuppy SC" charset="-122"/>
              </a:rPr>
              <a:t>資工三 陳建丞</a:t>
            </a:r>
            <a:endParaRPr lang="en-US" sz="2000" dirty="0">
              <a:solidFill>
                <a:schemeClr val="bg1"/>
              </a:solidFill>
              <a:latin typeface="Yuppy SC" charset="-122"/>
              <a:ea typeface="Yuppy SC" charset="-122"/>
              <a:cs typeface="Yuppy SC" charset="-122"/>
            </a:endParaRPr>
          </a:p>
        </p:txBody>
      </p:sp>
      <p:sp>
        <p:nvSpPr>
          <p:cNvPr id="13" name="Shape 75"/>
          <p:cNvSpPr/>
          <p:nvPr/>
        </p:nvSpPr>
        <p:spPr>
          <a:xfrm>
            <a:off x="2960038" y="2993499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66043" y="57076"/>
            <a:ext cx="392081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600" dirty="0" smtClean="0">
                <a:latin typeface="Segoe Print" charset="0"/>
                <a:ea typeface="Segoe Print" charset="0"/>
                <a:cs typeface="Segoe Print" charset="0"/>
              </a:rPr>
              <a:t>Color detection</a:t>
            </a:r>
            <a:endParaRPr sz="16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" name="Shape 74"/>
          <p:cNvSpPr/>
          <p:nvPr/>
        </p:nvSpPr>
        <p:spPr>
          <a:xfrm>
            <a:off x="126084" y="434287"/>
            <a:ext cx="2318350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96"/>
          <p:cNvSpPr txBox="1">
            <a:spLocks/>
          </p:cNvSpPr>
          <p:nvPr/>
        </p:nvSpPr>
        <p:spPr>
          <a:xfrm>
            <a:off x="457200" y="1291687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✘"/>
            </a:pPr>
            <a:endParaRPr lang="en-US" dirty="0" smtClean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Shape 96"/>
          <p:cNvSpPr txBox="1">
            <a:spLocks/>
          </p:cNvSpPr>
          <p:nvPr/>
        </p:nvSpPr>
        <p:spPr>
          <a:xfrm>
            <a:off x="457200" y="914476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Change the frame photo into HSV color space.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Apply a color mask on the frame, filter out the color unneeded.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72" y="1952564"/>
            <a:ext cx="1882509" cy="2554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91" y="2003585"/>
            <a:ext cx="1882509" cy="26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7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66043" y="57076"/>
            <a:ext cx="392081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600" dirty="0" smtClean="0">
                <a:latin typeface="Segoe Print" charset="0"/>
                <a:ea typeface="Segoe Print" charset="0"/>
                <a:cs typeface="Segoe Print" charset="0"/>
              </a:rPr>
              <a:t>Color detection</a:t>
            </a:r>
            <a:endParaRPr sz="16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" name="Shape 74"/>
          <p:cNvSpPr/>
          <p:nvPr/>
        </p:nvSpPr>
        <p:spPr>
          <a:xfrm>
            <a:off x="126084" y="434287"/>
            <a:ext cx="2318350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96"/>
          <p:cNvSpPr txBox="1">
            <a:spLocks/>
          </p:cNvSpPr>
          <p:nvPr/>
        </p:nvSpPr>
        <p:spPr>
          <a:xfrm>
            <a:off x="457200" y="1291687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✘"/>
            </a:pPr>
            <a:endParaRPr lang="en-US" dirty="0" smtClean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Shape 96"/>
          <p:cNvSpPr txBox="1">
            <a:spLocks/>
          </p:cNvSpPr>
          <p:nvPr/>
        </p:nvSpPr>
        <p:spPr>
          <a:xfrm>
            <a:off x="457200" y="914476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Perform opening operation to smoothen the shapes in the photo.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Find the contours with same color intensity.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Select suitable conto</a:t>
            </a:r>
            <a:r>
              <a:rPr lang="en-US" sz="2400" dirty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u</a:t>
            </a: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rs according to their average y-coordinate and contour area.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Calculate the minimum enclosing circle of the contour.</a:t>
            </a:r>
          </a:p>
        </p:txBody>
      </p:sp>
    </p:spTree>
    <p:extLst>
      <p:ext uri="{BB962C8B-B14F-4D97-AF65-F5344CB8AC3E}">
        <p14:creationId xmlns:p14="http://schemas.microsoft.com/office/powerpoint/2010/main" val="129903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700850" y="2203364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Segoe Print" charset="0"/>
                <a:ea typeface="Segoe Print" charset="0"/>
                <a:cs typeface="Segoe Print" charset="0"/>
              </a:rPr>
              <a:t>Shape</a:t>
            </a:r>
            <a:r>
              <a:rPr lang="en-US" sz="3200" dirty="0" smtClean="0">
                <a:latin typeface="Segoe Print" charset="0"/>
                <a:ea typeface="Segoe Print" charset="0"/>
                <a:cs typeface="Segoe Print" charset="0"/>
              </a:rPr>
              <a:t> detection</a:t>
            </a:r>
            <a:endParaRPr sz="32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91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66043" y="57076"/>
            <a:ext cx="392081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600" dirty="0" smtClean="0">
                <a:latin typeface="Segoe Print" charset="0"/>
                <a:ea typeface="Segoe Print" charset="0"/>
                <a:cs typeface="Segoe Print" charset="0"/>
              </a:rPr>
              <a:t>Shape</a:t>
            </a:r>
            <a:r>
              <a:rPr lang="en-US" sz="1600" dirty="0" smtClean="0">
                <a:latin typeface="Segoe Print" charset="0"/>
                <a:ea typeface="Segoe Print" charset="0"/>
                <a:cs typeface="Segoe Print" charset="0"/>
              </a:rPr>
              <a:t> detection</a:t>
            </a:r>
            <a:endParaRPr sz="16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5" name="Shape 74"/>
          <p:cNvSpPr/>
          <p:nvPr/>
        </p:nvSpPr>
        <p:spPr>
          <a:xfrm>
            <a:off x="126084" y="434287"/>
            <a:ext cx="2318350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96"/>
          <p:cNvSpPr txBox="1">
            <a:spLocks/>
          </p:cNvSpPr>
          <p:nvPr/>
        </p:nvSpPr>
        <p:spPr>
          <a:xfrm>
            <a:off x="457200" y="2914202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✘"/>
            </a:pPr>
            <a:endParaRPr lang="en-US" dirty="0" smtClean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7" name="Shape 230"/>
          <p:cNvSpPr/>
          <p:nvPr/>
        </p:nvSpPr>
        <p:spPr>
          <a:xfrm>
            <a:off x="760834" y="1291687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Convert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HSV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space</a:t>
            </a:r>
            <a:endParaRPr sz="1800" dirty="0">
              <a:solidFill>
                <a:srgbClr val="FFFFFF"/>
              </a:solidFill>
              <a:latin typeface="Chalkboard" charset="0"/>
              <a:ea typeface="Chalkboard" charset="0"/>
              <a:cs typeface="Chalkboard" charset="0"/>
              <a:sym typeface="Sniglet"/>
            </a:endParaRPr>
          </a:p>
        </p:txBody>
      </p:sp>
      <p:sp>
        <p:nvSpPr>
          <p:cNvPr id="8" name="Shape 231"/>
          <p:cNvSpPr/>
          <p:nvPr/>
        </p:nvSpPr>
        <p:spPr>
          <a:xfrm>
            <a:off x="3511946" y="1291687"/>
            <a:ext cx="1707338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Remove</a:t>
            </a:r>
          </a:p>
          <a:p>
            <a:pPr lvl="0" algn="ctr"/>
            <a:r>
              <a:rPr lang="en-US" sz="1800" dirty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b</a:t>
            </a:r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ack</a:t>
            </a:r>
          </a:p>
          <a:p>
            <a:pPr lvl="0" algn="ctr"/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ground</a:t>
            </a:r>
          </a:p>
        </p:txBody>
      </p:sp>
      <p:sp>
        <p:nvSpPr>
          <p:cNvPr id="9" name="Shape 232"/>
          <p:cNvSpPr/>
          <p:nvPr/>
        </p:nvSpPr>
        <p:spPr>
          <a:xfrm>
            <a:off x="6263059" y="1291687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Apply</a:t>
            </a:r>
          </a:p>
          <a:p>
            <a:pPr lvl="0" algn="ctr"/>
            <a:r>
              <a:rPr lang="en-US" sz="1800" dirty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filters</a:t>
            </a:r>
          </a:p>
          <a:p>
            <a:pPr lvl="0" algn="ctr"/>
            <a:endParaRPr lang="en-US" sz="1800" dirty="0">
              <a:solidFill>
                <a:srgbClr val="FFFFFF"/>
              </a:solidFill>
              <a:latin typeface="Chalkboard" charset="0"/>
              <a:ea typeface="Chalkboard" charset="0"/>
              <a:cs typeface="Chalkboard" charset="0"/>
              <a:sym typeface="Sniglet"/>
            </a:endParaRPr>
          </a:p>
        </p:txBody>
      </p:sp>
      <p:grpSp>
        <p:nvGrpSpPr>
          <p:cNvPr id="10" name="Shape 233"/>
          <p:cNvGrpSpPr/>
          <p:nvPr/>
        </p:nvGrpSpPr>
        <p:grpSpPr>
          <a:xfrm>
            <a:off x="1971724" y="1990662"/>
            <a:ext cx="1792245" cy="232966"/>
            <a:chOff x="2266178" y="2764475"/>
            <a:chExt cx="1792245" cy="232966"/>
          </a:xfrm>
        </p:grpSpPr>
        <p:sp>
          <p:nvSpPr>
            <p:cNvPr id="11" name="Shape 234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235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Shape 236"/>
          <p:cNvGrpSpPr/>
          <p:nvPr/>
        </p:nvGrpSpPr>
        <p:grpSpPr>
          <a:xfrm>
            <a:off x="4947549" y="2016999"/>
            <a:ext cx="1792245" cy="232966"/>
            <a:chOff x="2266178" y="2764475"/>
            <a:chExt cx="1792245" cy="232966"/>
          </a:xfrm>
        </p:grpSpPr>
        <p:sp>
          <p:nvSpPr>
            <p:cNvPr id="14" name="Shape 23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238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96"/>
          <p:cNvSpPr txBox="1">
            <a:spLocks/>
          </p:cNvSpPr>
          <p:nvPr/>
        </p:nvSpPr>
        <p:spPr>
          <a:xfrm>
            <a:off x="609600" y="1444087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✘"/>
            </a:pPr>
            <a:endParaRPr lang="en-US" dirty="0" smtClean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9" name="Shape 232"/>
          <p:cNvSpPr/>
          <p:nvPr/>
        </p:nvSpPr>
        <p:spPr>
          <a:xfrm>
            <a:off x="6390000" y="3304625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Opening</a:t>
            </a:r>
            <a:endParaRPr lang="en-US" sz="1800" dirty="0">
              <a:solidFill>
                <a:srgbClr val="FFFFFF"/>
              </a:solidFill>
              <a:latin typeface="Chalkboard" charset="0"/>
              <a:ea typeface="Chalkboard" charset="0"/>
              <a:cs typeface="Chalkboard" charset="0"/>
              <a:sym typeface="Sniglet"/>
            </a:endParaRPr>
          </a:p>
        </p:txBody>
      </p:sp>
      <p:sp>
        <p:nvSpPr>
          <p:cNvPr id="20" name="Shape 232"/>
          <p:cNvSpPr/>
          <p:nvPr/>
        </p:nvSpPr>
        <p:spPr>
          <a:xfrm>
            <a:off x="3575587" y="3304625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Edge</a:t>
            </a:r>
          </a:p>
          <a:p>
            <a:pPr lvl="0" algn="ctr"/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detection</a:t>
            </a:r>
            <a:endParaRPr lang="en-US" sz="1800" dirty="0">
              <a:solidFill>
                <a:srgbClr val="FFFFFF"/>
              </a:solidFill>
              <a:latin typeface="Chalkboard" charset="0"/>
              <a:ea typeface="Chalkboard" charset="0"/>
              <a:cs typeface="Chalkboard" charset="0"/>
              <a:sym typeface="Sniglet"/>
            </a:endParaRPr>
          </a:p>
        </p:txBody>
      </p:sp>
      <p:grpSp>
        <p:nvGrpSpPr>
          <p:cNvPr id="21" name="Shape 109"/>
          <p:cNvGrpSpPr/>
          <p:nvPr/>
        </p:nvGrpSpPr>
        <p:grpSpPr>
          <a:xfrm rot="13559911" flipH="1">
            <a:off x="7194930" y="2502759"/>
            <a:ext cx="1412678" cy="1032863"/>
            <a:chOff x="1113100" y="2199475"/>
            <a:chExt cx="801900" cy="709925"/>
          </a:xfrm>
        </p:grpSpPr>
        <p:sp>
          <p:nvSpPr>
            <p:cNvPr id="22" name="Shape 110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1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36"/>
          <p:cNvGrpSpPr/>
          <p:nvPr/>
        </p:nvGrpSpPr>
        <p:grpSpPr>
          <a:xfrm rot="10504519">
            <a:off x="4916462" y="4303635"/>
            <a:ext cx="1792245" cy="232966"/>
            <a:chOff x="2266178" y="2764475"/>
            <a:chExt cx="1792245" cy="232966"/>
          </a:xfrm>
        </p:grpSpPr>
        <p:sp>
          <p:nvSpPr>
            <p:cNvPr id="25" name="Shape 23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38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Shape 232"/>
          <p:cNvSpPr/>
          <p:nvPr/>
        </p:nvSpPr>
        <p:spPr>
          <a:xfrm>
            <a:off x="805087" y="3264672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Find</a:t>
            </a:r>
          </a:p>
          <a:p>
            <a:pPr lvl="0" algn="ctr"/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contours</a:t>
            </a:r>
            <a:endParaRPr lang="en-US" sz="1800" dirty="0">
              <a:solidFill>
                <a:srgbClr val="FFFFFF"/>
              </a:solidFill>
              <a:latin typeface="Chalkboard" charset="0"/>
              <a:ea typeface="Chalkboard" charset="0"/>
              <a:cs typeface="Chalkboard" charset="0"/>
              <a:sym typeface="Sniglet"/>
            </a:endParaRPr>
          </a:p>
        </p:txBody>
      </p:sp>
      <p:grpSp>
        <p:nvGrpSpPr>
          <p:cNvPr id="29" name="Shape 236"/>
          <p:cNvGrpSpPr/>
          <p:nvPr/>
        </p:nvGrpSpPr>
        <p:grpSpPr>
          <a:xfrm rot="11096341">
            <a:off x="2146698" y="4345502"/>
            <a:ext cx="1792245" cy="232966"/>
            <a:chOff x="2266178" y="2764475"/>
            <a:chExt cx="1792245" cy="232966"/>
          </a:xfrm>
        </p:grpSpPr>
        <p:sp>
          <p:nvSpPr>
            <p:cNvPr id="30" name="Shape 23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238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841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66043" y="57076"/>
            <a:ext cx="392081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600" dirty="0" smtClean="0">
                <a:latin typeface="Segoe Print" charset="0"/>
                <a:ea typeface="Segoe Print" charset="0"/>
                <a:cs typeface="Segoe Print" charset="0"/>
              </a:rPr>
              <a:t>Shape</a:t>
            </a:r>
            <a:r>
              <a:rPr lang="en-US" sz="1600" dirty="0" smtClean="0">
                <a:latin typeface="Segoe Print" charset="0"/>
                <a:ea typeface="Segoe Print" charset="0"/>
                <a:cs typeface="Segoe Print" charset="0"/>
              </a:rPr>
              <a:t> detection</a:t>
            </a:r>
            <a:endParaRPr sz="16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5" name="Shape 74"/>
          <p:cNvSpPr/>
          <p:nvPr/>
        </p:nvSpPr>
        <p:spPr>
          <a:xfrm>
            <a:off x="126084" y="434287"/>
            <a:ext cx="2318350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96"/>
          <p:cNvSpPr txBox="1">
            <a:spLocks/>
          </p:cNvSpPr>
          <p:nvPr/>
        </p:nvSpPr>
        <p:spPr>
          <a:xfrm>
            <a:off x="457200" y="1291687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✘"/>
            </a:pPr>
            <a:endParaRPr lang="en-US" dirty="0" smtClean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Shape 96"/>
          <p:cNvSpPr txBox="1">
            <a:spLocks/>
          </p:cNvSpPr>
          <p:nvPr/>
        </p:nvSpPr>
        <p:spPr>
          <a:xfrm>
            <a:off x="457200" y="914476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Change the frame photo into HSV color space.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Apply a color mask on the frame, filter out the color unneeded.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72" y="1952564"/>
            <a:ext cx="1882509" cy="2554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91" y="2003585"/>
            <a:ext cx="1882509" cy="26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4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66043" y="57076"/>
            <a:ext cx="392081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600" dirty="0" smtClean="0">
                <a:latin typeface="Segoe Print" charset="0"/>
                <a:ea typeface="Segoe Print" charset="0"/>
                <a:cs typeface="Segoe Print" charset="0"/>
              </a:rPr>
              <a:t>Shape</a:t>
            </a:r>
            <a:r>
              <a:rPr lang="en-US" sz="1600" dirty="0" smtClean="0">
                <a:latin typeface="Segoe Print" charset="0"/>
                <a:ea typeface="Segoe Print" charset="0"/>
                <a:cs typeface="Segoe Print" charset="0"/>
              </a:rPr>
              <a:t> detection</a:t>
            </a:r>
            <a:endParaRPr sz="16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" name="Shape 74"/>
          <p:cNvSpPr/>
          <p:nvPr/>
        </p:nvSpPr>
        <p:spPr>
          <a:xfrm>
            <a:off x="126084" y="434287"/>
            <a:ext cx="2318350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96"/>
          <p:cNvSpPr txBox="1">
            <a:spLocks/>
          </p:cNvSpPr>
          <p:nvPr/>
        </p:nvSpPr>
        <p:spPr>
          <a:xfrm>
            <a:off x="457200" y="1291687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✘"/>
            </a:pPr>
            <a:endParaRPr lang="en-US" dirty="0" smtClean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Shape 96"/>
          <p:cNvSpPr txBox="1">
            <a:spLocks/>
          </p:cNvSpPr>
          <p:nvPr/>
        </p:nvSpPr>
        <p:spPr>
          <a:xfrm>
            <a:off x="457200" y="914476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Perform background subtraction to detect moving objects.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Apply bilateral filter &amp; Gaussian filter to remove noise.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Perform opening operation to smoothen the shapes in the photo.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59" y="3505831"/>
            <a:ext cx="6586105" cy="132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3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66043" y="57076"/>
            <a:ext cx="392081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600" dirty="0" smtClean="0">
                <a:latin typeface="Segoe Print" charset="0"/>
                <a:ea typeface="Segoe Print" charset="0"/>
                <a:cs typeface="Segoe Print" charset="0"/>
              </a:rPr>
              <a:t>Shape</a:t>
            </a:r>
            <a:r>
              <a:rPr lang="en-US" sz="1600" dirty="0" smtClean="0">
                <a:latin typeface="Segoe Print" charset="0"/>
                <a:ea typeface="Segoe Print" charset="0"/>
                <a:cs typeface="Segoe Print" charset="0"/>
              </a:rPr>
              <a:t> detection</a:t>
            </a:r>
            <a:endParaRPr sz="16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5" name="Shape 74"/>
          <p:cNvSpPr/>
          <p:nvPr/>
        </p:nvSpPr>
        <p:spPr>
          <a:xfrm>
            <a:off x="126084" y="434287"/>
            <a:ext cx="2318350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96"/>
          <p:cNvSpPr txBox="1">
            <a:spLocks/>
          </p:cNvSpPr>
          <p:nvPr/>
        </p:nvSpPr>
        <p:spPr>
          <a:xfrm>
            <a:off x="457200" y="1291687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✘"/>
            </a:pPr>
            <a:endParaRPr lang="en-US" dirty="0" smtClean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Shape 96"/>
          <p:cNvSpPr txBox="1">
            <a:spLocks/>
          </p:cNvSpPr>
          <p:nvPr/>
        </p:nvSpPr>
        <p:spPr>
          <a:xfrm>
            <a:off x="457200" y="914476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Perform Canny edge detection.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Find the contours with same color intensity</a:t>
            </a: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Use circle Hough transform to detect circles.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55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66043" y="57076"/>
            <a:ext cx="392081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600" dirty="0">
                <a:latin typeface="Segoe Print" charset="0"/>
                <a:ea typeface="Segoe Print" charset="0"/>
                <a:cs typeface="Segoe Print" charset="0"/>
              </a:rPr>
              <a:t>O</a:t>
            </a:r>
            <a:r>
              <a:rPr lang="en-US" sz="1600" dirty="0" smtClean="0">
                <a:latin typeface="Segoe Print" charset="0"/>
                <a:ea typeface="Segoe Print" charset="0"/>
                <a:cs typeface="Segoe Print" charset="0"/>
              </a:rPr>
              <a:t>bject detection</a:t>
            </a:r>
            <a:endParaRPr sz="16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5" name="Shape 74"/>
          <p:cNvSpPr/>
          <p:nvPr/>
        </p:nvSpPr>
        <p:spPr>
          <a:xfrm>
            <a:off x="126084" y="434287"/>
            <a:ext cx="2318350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96"/>
          <p:cNvSpPr txBox="1">
            <a:spLocks/>
          </p:cNvSpPr>
          <p:nvPr/>
        </p:nvSpPr>
        <p:spPr>
          <a:xfrm>
            <a:off x="457200" y="1291687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✘"/>
            </a:pPr>
            <a:endParaRPr lang="en-US" dirty="0" smtClean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Shape 96"/>
          <p:cNvSpPr txBox="1">
            <a:spLocks/>
          </p:cNvSpPr>
          <p:nvPr/>
        </p:nvSpPr>
        <p:spPr>
          <a:xfrm>
            <a:off x="457200" y="914476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Combine the results of shape detection and color detection.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771876"/>
            <a:ext cx="2339136" cy="29652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793" y="1804956"/>
            <a:ext cx="2209143" cy="28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6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halkduster" charset="0"/>
                <a:ea typeface="Chalkduster" charset="0"/>
                <a:cs typeface="Chalkduster" charset="0"/>
              </a:rPr>
              <a:t>3</a:t>
            </a:r>
            <a:r>
              <a:rPr lang="en" sz="6000" dirty="0" smtClean="0">
                <a:latin typeface="Chalkduster" charset="0"/>
                <a:ea typeface="Chalkduster" charset="0"/>
                <a:cs typeface="Chalkduster" charset="0"/>
              </a:rPr>
              <a:t>.</a:t>
            </a:r>
            <a:endParaRPr sz="6000" dirty="0">
              <a:latin typeface="Chalkduster" charset="0"/>
              <a:ea typeface="Chalkduster" charset="0"/>
              <a:cs typeface="Chalkduster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Movement tracking</a:t>
            </a:r>
            <a:endParaRPr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2" name="Shape 162"/>
          <p:cNvSpPr/>
          <p:nvPr/>
        </p:nvSpPr>
        <p:spPr>
          <a:xfrm>
            <a:off x="5029199" y="3276542"/>
            <a:ext cx="2376174" cy="1949443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Kalman</a:t>
            </a:r>
            <a:endParaRPr lang="en-US" sz="1800" dirty="0" smtClean="0">
              <a:solidFill>
                <a:srgbClr val="FFFFFF"/>
              </a:solidFill>
              <a:latin typeface="Chalkboard" charset="0"/>
              <a:ea typeface="Chalkboard" charset="0"/>
              <a:cs typeface="Chalkboard" charset="0"/>
              <a:sym typeface="Snigle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filter</a:t>
            </a:r>
          </a:p>
        </p:txBody>
      </p:sp>
      <p:sp>
        <p:nvSpPr>
          <p:cNvPr id="14" name="Shape 432"/>
          <p:cNvSpPr/>
          <p:nvPr/>
        </p:nvSpPr>
        <p:spPr>
          <a:xfrm>
            <a:off x="1889822" y="3276542"/>
            <a:ext cx="2407828" cy="1866958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62"/>
          <p:cNvSpPr/>
          <p:nvPr/>
        </p:nvSpPr>
        <p:spPr>
          <a:xfrm>
            <a:off x="1921476" y="3276542"/>
            <a:ext cx="2376174" cy="1949443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Lagrange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Interpolation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Polynomials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method</a:t>
            </a:r>
          </a:p>
        </p:txBody>
      </p:sp>
      <p:sp>
        <p:nvSpPr>
          <p:cNvPr id="16" name="Shape 432"/>
          <p:cNvSpPr/>
          <p:nvPr/>
        </p:nvSpPr>
        <p:spPr>
          <a:xfrm>
            <a:off x="5004231" y="3276542"/>
            <a:ext cx="2407828" cy="1866958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23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700850" y="2203364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Segoe Print" charset="0"/>
                <a:ea typeface="Segoe Print" charset="0"/>
                <a:cs typeface="Segoe Print" charset="0"/>
              </a:rPr>
              <a:t>Lagrange method</a:t>
            </a:r>
            <a:endParaRPr sz="32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509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Segoe Print" charset="0"/>
                <a:ea typeface="Segoe Print" charset="0"/>
                <a:cs typeface="Segoe Print" charset="0"/>
              </a:rPr>
              <a:t>Hawkeyes</a:t>
            </a:r>
            <a:endParaRPr sz="48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Chalkboard SE" charset="0"/>
                <a:ea typeface="Chalkboard SE" charset="0"/>
                <a:cs typeface="Chalkboard SE" charset="0"/>
              </a:rPr>
              <a:t>Basketball Tracking</a:t>
            </a:r>
            <a:endParaRPr sz="3600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Shape 352"/>
          <p:cNvSpPr/>
          <p:nvPr/>
        </p:nvSpPr>
        <p:spPr>
          <a:xfrm rot="21156674">
            <a:off x="4069486" y="563473"/>
            <a:ext cx="740895" cy="607233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66043" y="57076"/>
            <a:ext cx="392081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600" dirty="0" smtClean="0">
                <a:latin typeface="Segoe Print" charset="0"/>
                <a:ea typeface="Segoe Print" charset="0"/>
                <a:cs typeface="Segoe Print" charset="0"/>
              </a:rPr>
              <a:t>Lagrange method</a:t>
            </a:r>
            <a:endParaRPr sz="16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5" name="Shape 74"/>
          <p:cNvSpPr/>
          <p:nvPr/>
        </p:nvSpPr>
        <p:spPr>
          <a:xfrm>
            <a:off x="126084" y="434287"/>
            <a:ext cx="2318350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96"/>
          <p:cNvSpPr txBox="1">
            <a:spLocks/>
          </p:cNvSpPr>
          <p:nvPr/>
        </p:nvSpPr>
        <p:spPr>
          <a:xfrm>
            <a:off x="457200" y="1291687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✘"/>
            </a:pPr>
            <a:endParaRPr lang="en-US" dirty="0" smtClean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Shape 96"/>
          <p:cNvSpPr txBox="1">
            <a:spLocks/>
          </p:cNvSpPr>
          <p:nvPr/>
        </p:nvSpPr>
        <p:spPr>
          <a:xfrm>
            <a:off x="457200" y="914476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Use three previously detected points to construct a quadratic polynomial.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Compute time interval to get x-coordinate and use it to derive y-coordinate.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Predict next possible position.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879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66043" y="57076"/>
            <a:ext cx="392081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600" dirty="0" smtClean="0">
                <a:latin typeface="Segoe Print" charset="0"/>
                <a:ea typeface="Segoe Print" charset="0"/>
                <a:cs typeface="Segoe Print" charset="0"/>
              </a:rPr>
              <a:t>Lagrange method</a:t>
            </a:r>
            <a:endParaRPr sz="16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5" name="Shape 74"/>
          <p:cNvSpPr/>
          <p:nvPr/>
        </p:nvSpPr>
        <p:spPr>
          <a:xfrm>
            <a:off x="126084" y="434287"/>
            <a:ext cx="2318350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96"/>
          <p:cNvSpPr txBox="1">
            <a:spLocks/>
          </p:cNvSpPr>
          <p:nvPr/>
        </p:nvSpPr>
        <p:spPr>
          <a:xfrm>
            <a:off x="457200" y="1291687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✘"/>
            </a:pPr>
            <a:endParaRPr lang="en-US" dirty="0" smtClean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Shape 96"/>
          <p:cNvSpPr txBox="1">
            <a:spLocks/>
          </p:cNvSpPr>
          <p:nvPr/>
        </p:nvSpPr>
        <p:spPr>
          <a:xfrm>
            <a:off x="457200" y="928331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Do not provide great accuracy in some situations.</a:t>
            </a:r>
            <a:endParaRPr lang="en-US" sz="2400" dirty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50" y="914476"/>
            <a:ext cx="2556164" cy="287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58" y="914476"/>
            <a:ext cx="3365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9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700850" y="2203364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 err="1" smtClean="0">
                <a:latin typeface="Segoe Print" charset="0"/>
                <a:ea typeface="Segoe Print" charset="0"/>
                <a:cs typeface="Segoe Print" charset="0"/>
              </a:rPr>
              <a:t>Kalman</a:t>
            </a:r>
            <a:r>
              <a:rPr lang="en-US" sz="3200" dirty="0" smtClean="0">
                <a:latin typeface="Segoe Print" charset="0"/>
                <a:ea typeface="Segoe Print" charset="0"/>
                <a:cs typeface="Segoe Print" charset="0"/>
              </a:rPr>
              <a:t> filter</a:t>
            </a:r>
            <a:endParaRPr sz="32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6147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66043" y="57076"/>
            <a:ext cx="392081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600" dirty="0" err="1" smtClean="0">
                <a:latin typeface="Segoe Print" charset="0"/>
                <a:ea typeface="Segoe Print" charset="0"/>
                <a:cs typeface="Segoe Print" charset="0"/>
              </a:rPr>
              <a:t>Kalman</a:t>
            </a:r>
            <a:r>
              <a:rPr lang="en-US" sz="1600" dirty="0" smtClean="0">
                <a:latin typeface="Segoe Print" charset="0"/>
                <a:ea typeface="Segoe Print" charset="0"/>
                <a:cs typeface="Segoe Print" charset="0"/>
              </a:rPr>
              <a:t> filter</a:t>
            </a:r>
            <a:endParaRPr sz="16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5" name="Shape 74"/>
          <p:cNvSpPr/>
          <p:nvPr/>
        </p:nvSpPr>
        <p:spPr>
          <a:xfrm>
            <a:off x="126084" y="434287"/>
            <a:ext cx="2318350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96"/>
          <p:cNvSpPr txBox="1">
            <a:spLocks/>
          </p:cNvSpPr>
          <p:nvPr/>
        </p:nvSpPr>
        <p:spPr>
          <a:xfrm>
            <a:off x="457200" y="1291687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✘"/>
            </a:pPr>
            <a:endParaRPr lang="en-US" dirty="0" smtClean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Shape 96"/>
          <p:cNvSpPr txBox="1">
            <a:spLocks/>
          </p:cNvSpPr>
          <p:nvPr/>
        </p:nvSpPr>
        <p:spPr>
          <a:xfrm>
            <a:off x="457200" y="914476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Feed the coordinates of the ball to </a:t>
            </a:r>
            <a:r>
              <a:rPr lang="en-US" sz="2400" dirty="0" err="1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Kalman</a:t>
            </a: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 filter.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Update and predict the movement of the ball.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5" y="2166076"/>
            <a:ext cx="6589926" cy="18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05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halkduster" charset="0"/>
                <a:ea typeface="Chalkduster" charset="0"/>
                <a:cs typeface="Chalkduster" charset="0"/>
              </a:rPr>
              <a:t>4</a:t>
            </a:r>
            <a:r>
              <a:rPr lang="en" sz="6000" dirty="0" smtClean="0">
                <a:latin typeface="Chalkduster" charset="0"/>
                <a:ea typeface="Chalkduster" charset="0"/>
                <a:cs typeface="Chalkduster" charset="0"/>
              </a:rPr>
              <a:t>.</a:t>
            </a:r>
            <a:endParaRPr sz="6000" dirty="0">
              <a:latin typeface="Chalkduster" charset="0"/>
              <a:ea typeface="Chalkduster" charset="0"/>
              <a:cs typeface="Chalkduster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Hit / miss detection</a:t>
            </a:r>
            <a:endParaRPr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81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66043" y="57076"/>
            <a:ext cx="392081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600" dirty="0" smtClean="0">
                <a:latin typeface="Segoe Print" charset="0"/>
                <a:ea typeface="Segoe Print" charset="0"/>
                <a:cs typeface="Segoe Print" charset="0"/>
              </a:rPr>
              <a:t>Hit/miss detection</a:t>
            </a:r>
            <a:endParaRPr sz="16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5" name="Shape 74"/>
          <p:cNvSpPr/>
          <p:nvPr/>
        </p:nvSpPr>
        <p:spPr>
          <a:xfrm>
            <a:off x="126084" y="434287"/>
            <a:ext cx="2318350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96"/>
          <p:cNvSpPr txBox="1">
            <a:spLocks/>
          </p:cNvSpPr>
          <p:nvPr/>
        </p:nvSpPr>
        <p:spPr>
          <a:xfrm>
            <a:off x="457200" y="1291687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✘"/>
            </a:pPr>
            <a:endParaRPr lang="en-US" dirty="0" smtClean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Shape 96"/>
          <p:cNvSpPr txBox="1">
            <a:spLocks/>
          </p:cNvSpPr>
          <p:nvPr/>
        </p:nvSpPr>
        <p:spPr>
          <a:xfrm>
            <a:off x="457200" y="914476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Use the rim coordinates and the ball coordinates to detect whether the shot is a hit or a miss.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If the coordinates of ball cross the rim from up to down, chances are that it’s a hit.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Unfortunately, sometimes ball crosses the rim, but it’s actually outside the rim.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endParaRPr lang="en-US" sz="2400" dirty="0" smtClean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02" y="2965780"/>
            <a:ext cx="2432834" cy="193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58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66043" y="57076"/>
            <a:ext cx="392081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600" dirty="0" smtClean="0">
                <a:latin typeface="Segoe Print" charset="0"/>
                <a:ea typeface="Segoe Print" charset="0"/>
                <a:cs typeface="Segoe Print" charset="0"/>
              </a:rPr>
              <a:t>Hit/miss detection</a:t>
            </a:r>
            <a:endParaRPr sz="16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5" name="Shape 74"/>
          <p:cNvSpPr/>
          <p:nvPr/>
        </p:nvSpPr>
        <p:spPr>
          <a:xfrm>
            <a:off x="126084" y="434287"/>
            <a:ext cx="2318350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96"/>
          <p:cNvSpPr txBox="1">
            <a:spLocks/>
          </p:cNvSpPr>
          <p:nvPr/>
        </p:nvSpPr>
        <p:spPr>
          <a:xfrm>
            <a:off x="457200" y="1291687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✘"/>
            </a:pPr>
            <a:endParaRPr lang="en-US" dirty="0" smtClean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Shape 96"/>
          <p:cNvSpPr txBox="1">
            <a:spLocks/>
          </p:cNvSpPr>
          <p:nvPr/>
        </p:nvSpPr>
        <p:spPr>
          <a:xfrm>
            <a:off x="457200" y="914476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If the ball crosses the rim from the outside, the ball will cover the rim and the net.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We can calculate the contour area of the rim and the net, if the area decreases largely, then the ball must have gone from the outside.</a:t>
            </a:r>
          </a:p>
        </p:txBody>
      </p:sp>
    </p:spTree>
    <p:extLst>
      <p:ext uri="{BB962C8B-B14F-4D97-AF65-F5344CB8AC3E}">
        <p14:creationId xmlns:p14="http://schemas.microsoft.com/office/powerpoint/2010/main" val="463816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-6000" y="109452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smtClean="0">
                <a:latin typeface="Segoe Print" charset="0"/>
                <a:ea typeface="Segoe Print" charset="0"/>
                <a:cs typeface="Segoe Print" charset="0"/>
              </a:rPr>
              <a:t>Obstacles</a:t>
            </a:r>
            <a:endParaRPr dirty="0"/>
          </a:p>
        </p:txBody>
      </p:sp>
      <p:sp>
        <p:nvSpPr>
          <p:cNvPr id="124" name="Shape 12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00545" y="1951925"/>
            <a:ext cx="76754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Not every frame of the video has great quality, some of it might be blurred.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If the scene becomes complex, the detection will be very bad.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The detection method is not generalized.</a:t>
            </a:r>
            <a:endParaRPr lang="en-US" sz="2400" dirty="0">
              <a:solidFill>
                <a:schemeClr val="bg1"/>
              </a:solidFill>
              <a:latin typeface="Chalkboard SE" charset="0"/>
              <a:ea typeface="Chalkboard SE" charset="0"/>
              <a:cs typeface="Chalkboard S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64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1062787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Segoe Print" charset="0"/>
                <a:ea typeface="Segoe Print" charset="0"/>
                <a:cs typeface="Segoe Print" charset="0"/>
              </a:rPr>
              <a:t>Reference</a:t>
            </a:r>
            <a:endParaRPr sz="32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835274" y="1730550"/>
            <a:ext cx="3681307" cy="279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bg1"/>
              </a:buClr>
              <a:buFont typeface="Arial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Shiuh-KuWeng</a:t>
            </a:r>
            <a:r>
              <a:rPr lang="en-US" sz="1600" dirty="0" smtClean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Chung-</a:t>
            </a:r>
            <a:r>
              <a:rPr lang="en-US" sz="1600" dirty="0" err="1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MingKuo</a:t>
            </a:r>
            <a:r>
              <a:rPr lang="en-US" sz="1600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, Shu-</a:t>
            </a:r>
            <a:r>
              <a:rPr lang="en-US" sz="1600" dirty="0" err="1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KangTu</a:t>
            </a:r>
            <a:r>
              <a:rPr lang="en-US" sz="1600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. </a:t>
            </a:r>
            <a:r>
              <a:rPr lang="en-US" sz="1600" dirty="0" smtClean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Video </a:t>
            </a:r>
            <a:r>
              <a:rPr lang="en-US" sz="1600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object tracking using adaptive </a:t>
            </a:r>
            <a:r>
              <a:rPr lang="en-US" sz="1600" dirty="0" err="1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Kalman</a:t>
            </a:r>
            <a:r>
              <a:rPr lang="en-US" sz="1600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 filter. Journal of Visual Communication and Image Representation, 2006. </a:t>
            </a:r>
            <a:endParaRPr lang="en-US" sz="1600" dirty="0" smtClean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pPr marL="171450" indent="-171450">
              <a:buClr>
                <a:schemeClr val="bg1"/>
              </a:buClr>
              <a:buFont typeface="Arial" charset="0"/>
              <a:buChar char="•"/>
            </a:pPr>
            <a:endParaRPr lang="en-US" sz="1600" dirty="0" smtClean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pPr marL="171450" indent="-171450">
              <a:buClr>
                <a:schemeClr val="bg1"/>
              </a:buClr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Zoran </a:t>
            </a:r>
            <a:r>
              <a:rPr lang="en-US" sz="1600" dirty="0" err="1" smtClean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Zivkovic</a:t>
            </a:r>
            <a:r>
              <a:rPr lang="en-US" sz="1600" dirty="0" smtClean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, Ferdinand </a:t>
            </a:r>
            <a:r>
              <a:rPr lang="en-US" sz="1600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van der </a:t>
            </a:r>
            <a:r>
              <a:rPr lang="en-US" sz="1600" dirty="0" err="1" smtClean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Heijden</a:t>
            </a:r>
            <a:r>
              <a:rPr lang="en-US" sz="1600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. Efficient adaptive density estimation per image pixel for the task of background </a:t>
            </a:r>
            <a:r>
              <a:rPr lang="en-US" sz="1600" dirty="0" smtClean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subtraction. 2006.</a:t>
            </a:r>
          </a:p>
          <a:p>
            <a:endParaRPr lang="en-US" sz="1200" dirty="0" smtClean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endParaRPr lang="en-US" sz="1200" dirty="0">
              <a:solidFill>
                <a:schemeClr val="bg1"/>
              </a:solidFill>
              <a:effectLst/>
              <a:latin typeface="Chalkboard" charset="0"/>
              <a:ea typeface="Chalkboard" charset="0"/>
              <a:cs typeface="Chalkboard" charset="0"/>
            </a:endParaRPr>
          </a:p>
          <a:p>
            <a:endParaRPr lang="en-US" sz="1200" dirty="0">
              <a:solidFill>
                <a:schemeClr val="bg1"/>
              </a:solidFill>
              <a:effectLst/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buClr>
                <a:schemeClr val="bg1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Bodhisattwa Chakraborty, </a:t>
            </a:r>
            <a:r>
              <a:rPr lang="en-US" sz="1600" dirty="0" err="1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Sukadev</a:t>
            </a:r>
            <a:r>
              <a:rPr lang="en-US" sz="1600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Meher</a:t>
            </a:r>
            <a:r>
              <a:rPr lang="en-US" sz="1600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. Real-Time Position Estimation and Tracking of a Basketball. 2012 IEEE International Conference on Signal Processing, Computing and Control . </a:t>
            </a:r>
            <a:endParaRPr lang="en-US" sz="1600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-12000" y="2343494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Segoe Print" charset="0"/>
                <a:ea typeface="Segoe Print" charset="0"/>
                <a:cs typeface="Segoe Print" charset="0"/>
              </a:rPr>
              <a:t>Result Demo</a:t>
            </a:r>
            <a:endParaRPr sz="48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171653" y="1312478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372430" y="1544091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-6000" y="1086442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latin typeface="Segoe Print" charset="0"/>
                <a:ea typeface="Segoe Print" charset="0"/>
                <a:cs typeface="Segoe Print" charset="0"/>
              </a:rPr>
              <a:t>Problem Definition</a:t>
            </a:r>
            <a:endParaRPr sz="40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2016073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-US" sz="2800" dirty="0" smtClean="0">
                <a:latin typeface="Chalkboard SE" charset="0"/>
                <a:ea typeface="Chalkboard SE" charset="0"/>
                <a:cs typeface="Chalkboard SE" charset="0"/>
              </a:rPr>
              <a:t>Track the basketball movement in the video.</a:t>
            </a:r>
            <a:endParaRPr sz="2800" dirty="0">
              <a:latin typeface="Chalkboard SE" charset="0"/>
              <a:ea typeface="Chalkboard SE" charset="0"/>
              <a:cs typeface="Chalkboard SE" charset="0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-US" sz="2800" dirty="0" smtClean="0">
                <a:latin typeface="Chalkboard SE" charset="0"/>
                <a:ea typeface="Chalkboard SE" charset="0"/>
                <a:cs typeface="Chalkboard SE" charset="0"/>
              </a:rPr>
              <a:t>Detect whether shot from a player is a hit or a miss.</a:t>
            </a:r>
            <a:endParaRPr lang="en-US" sz="2800" dirty="0">
              <a:latin typeface="Chalkboard SE" charset="0"/>
              <a:ea typeface="Chalkboard SE" charset="0"/>
              <a:cs typeface="Chalkboard SE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97" name="Shape 97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Shape 229"/>
          <p:cNvSpPr/>
          <p:nvPr/>
        </p:nvSpPr>
        <p:spPr>
          <a:xfrm>
            <a:off x="4274710" y="485776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Chalkboard" charset="0"/>
                <a:ea typeface="Chalkboard" charset="0"/>
                <a:cs typeface="Chalkboard" charset="0"/>
              </a:rPr>
              <a:t>Thanks</a:t>
            </a:r>
            <a:br>
              <a:rPr lang="en-US" sz="3000" dirty="0" smtClean="0">
                <a:latin typeface="Chalkboard" charset="0"/>
                <a:ea typeface="Chalkboard" charset="0"/>
                <a:cs typeface="Chalkboard" charset="0"/>
              </a:rPr>
            </a:br>
            <a:r>
              <a:rPr lang="en-US" sz="3000" dirty="0" smtClean="0">
                <a:latin typeface="Chalkboard" charset="0"/>
                <a:ea typeface="Chalkboard" charset="0"/>
                <a:cs typeface="Chalkboard" charset="0"/>
              </a:rPr>
              <a:t>for</a:t>
            </a:r>
            <a:br>
              <a:rPr lang="en-US" sz="3000" dirty="0" smtClean="0">
                <a:latin typeface="Chalkboard" charset="0"/>
                <a:ea typeface="Chalkboard" charset="0"/>
                <a:cs typeface="Chalkboard" charset="0"/>
              </a:rPr>
            </a:br>
            <a:r>
              <a:rPr lang="en-US" sz="3000" dirty="0" smtClean="0">
                <a:latin typeface="Chalkboard" charset="0"/>
                <a:ea typeface="Chalkboard" charset="0"/>
                <a:cs typeface="Chalkboard" charset="0"/>
              </a:rPr>
              <a:t>listening</a:t>
            </a:r>
            <a:endParaRPr sz="3000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323875" y="1377828"/>
            <a:ext cx="2496250" cy="2387844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-6000" y="1086442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latin typeface="Segoe Print" charset="0"/>
                <a:ea typeface="Segoe Print" charset="0"/>
                <a:cs typeface="Segoe Print" charset="0"/>
              </a:rPr>
              <a:t>Motivation</a:t>
            </a:r>
            <a:endParaRPr sz="40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2016073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-US" sz="2800" dirty="0" smtClean="0">
                <a:latin typeface="Chalkboard SE" charset="0"/>
                <a:ea typeface="Chalkboard SE" charset="0"/>
                <a:cs typeface="Chalkboard SE" charset="0"/>
              </a:rPr>
              <a:t>There is a hawk-eye system in tennis field. It’s interesting to try it on basketball.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halkboard SE" charset="0"/>
                <a:ea typeface="Chalkboard SE" charset="0"/>
                <a:cs typeface="Chalkboard SE" charset="0"/>
              </a:rPr>
              <a:t>Provide great accuracy to the </a:t>
            </a:r>
            <a:r>
              <a:rPr lang="en-US" sz="2800" dirty="0" err="1">
                <a:latin typeface="Chalkboard SE" charset="0"/>
                <a:ea typeface="Chalkboard SE" charset="0"/>
                <a:cs typeface="Chalkboard SE" charset="0"/>
              </a:rPr>
              <a:t>decsision</a:t>
            </a:r>
            <a:r>
              <a:rPr lang="en-US" sz="2800" dirty="0">
                <a:latin typeface="Chalkboard SE" charset="0"/>
                <a:ea typeface="Chalkboard SE" charset="0"/>
                <a:cs typeface="Chalkboard SE" charset="0"/>
              </a:rPr>
              <a:t> making in game.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endParaRPr lang="en-US" sz="2800" dirty="0" smtClean="0">
              <a:latin typeface="Chalkboard SE" charset="0"/>
              <a:ea typeface="Chalkboard SE" charset="0"/>
              <a:cs typeface="Chalkboard SE" charset="0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endParaRPr lang="en-US" sz="2800" dirty="0" smtClean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007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Chalkduster" charset="0"/>
                <a:ea typeface="Chalkduster" charset="0"/>
                <a:cs typeface="Chalkduster" charset="0"/>
              </a:rPr>
              <a:t>1.</a:t>
            </a:r>
            <a:endParaRPr sz="6000" dirty="0">
              <a:latin typeface="Chalkduster" charset="0"/>
              <a:ea typeface="Chalkduster" charset="0"/>
              <a:cs typeface="Chalkduster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Video segmentation</a:t>
            </a:r>
            <a:endParaRPr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26084" y="57076"/>
            <a:ext cx="392081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600" dirty="0">
                <a:latin typeface="Segoe Print" charset="0"/>
                <a:ea typeface="Segoe Print" charset="0"/>
                <a:cs typeface="Segoe Print" charset="0"/>
              </a:rPr>
              <a:t>Video segmentation</a:t>
            </a:r>
            <a:endParaRPr sz="16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5" name="Shape 74"/>
          <p:cNvSpPr/>
          <p:nvPr/>
        </p:nvSpPr>
        <p:spPr>
          <a:xfrm>
            <a:off x="126084" y="434287"/>
            <a:ext cx="2318350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96"/>
          <p:cNvSpPr txBox="1">
            <a:spLocks/>
          </p:cNvSpPr>
          <p:nvPr/>
        </p:nvSpPr>
        <p:spPr>
          <a:xfrm>
            <a:off x="457200" y="1291687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✘"/>
            </a:pPr>
            <a:endParaRPr lang="en-US" dirty="0" smtClean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17" name="Shape 96"/>
          <p:cNvSpPr txBox="1">
            <a:spLocks/>
          </p:cNvSpPr>
          <p:nvPr/>
        </p:nvSpPr>
        <p:spPr>
          <a:xfrm>
            <a:off x="457200" y="914476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Split the videos into many disjoint frames           (about 35~40 fps)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Each frame can be considered as a colored picture</a:t>
            </a:r>
          </a:p>
          <a:p>
            <a:pPr marL="457200" indent="-355600">
              <a:buClr>
                <a:schemeClr val="bg1"/>
              </a:buClr>
              <a:buSzPts val="2000"/>
              <a:buFont typeface="Arial"/>
              <a:buChar char="✘"/>
            </a:pPr>
            <a:r>
              <a:rPr lang="en-US" sz="2400" dirty="0" smtClean="0">
                <a:solidFill>
                  <a:schemeClr val="bg1"/>
                </a:solidFill>
                <a:latin typeface="Chalkboard SE" charset="0"/>
                <a:ea typeface="Chalkboard SE" charset="0"/>
                <a:cs typeface="Chalkboard SE" charset="0"/>
              </a:rPr>
              <a:t>We will perform operations on each frame and compare the relation among different frames.</a:t>
            </a:r>
            <a:endParaRPr lang="en-US" sz="2400" dirty="0" smtClean="0">
              <a:latin typeface="Chalkboard SE" charset="0"/>
              <a:ea typeface="Chalkboard SE" charset="0"/>
              <a:cs typeface="Chalkboard S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4" y="2982087"/>
            <a:ext cx="15240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70" y="2982087"/>
            <a:ext cx="15240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06" y="2987167"/>
            <a:ext cx="1524000" cy="1620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Chalkduster" charset="0"/>
                <a:ea typeface="Chalkduster" charset="0"/>
                <a:cs typeface="Chalkduster" charset="0"/>
              </a:rPr>
              <a:t>2</a:t>
            </a:r>
            <a:r>
              <a:rPr lang="en" sz="6000" dirty="0" smtClean="0">
                <a:latin typeface="Chalkduster" charset="0"/>
                <a:ea typeface="Chalkduster" charset="0"/>
                <a:cs typeface="Chalkduster" charset="0"/>
              </a:rPr>
              <a:t>.</a:t>
            </a:r>
            <a:endParaRPr sz="6000" dirty="0">
              <a:latin typeface="Chalkduster" charset="0"/>
              <a:ea typeface="Chalkduster" charset="0"/>
              <a:cs typeface="Chalkduster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halkboard SE" charset="0"/>
                <a:ea typeface="Chalkboard SE" charset="0"/>
                <a:cs typeface="Chalkboard SE" charset="0"/>
              </a:rPr>
              <a:t>Object Detection</a:t>
            </a:r>
            <a:endParaRPr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Shape 161"/>
          <p:cNvSpPr/>
          <p:nvPr/>
        </p:nvSpPr>
        <p:spPr>
          <a:xfrm>
            <a:off x="4351006" y="3324427"/>
            <a:ext cx="1717748" cy="1770014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Color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detection</a:t>
            </a:r>
            <a:endParaRPr sz="1800" dirty="0">
              <a:solidFill>
                <a:srgbClr val="FFFFFF"/>
              </a:solidFill>
              <a:latin typeface="Chalkboard" charset="0"/>
              <a:ea typeface="Chalkboard" charset="0"/>
              <a:cs typeface="Chalkboard" charset="0"/>
              <a:sym typeface="Sniglet"/>
            </a:endParaRPr>
          </a:p>
        </p:txBody>
      </p:sp>
      <p:sp>
        <p:nvSpPr>
          <p:cNvPr id="6" name="Shape 162"/>
          <p:cNvSpPr/>
          <p:nvPr/>
        </p:nvSpPr>
        <p:spPr>
          <a:xfrm>
            <a:off x="2874699" y="3303571"/>
            <a:ext cx="1783090" cy="1770014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Shape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detection</a:t>
            </a:r>
            <a:endParaRPr sz="1800" dirty="0">
              <a:solidFill>
                <a:srgbClr val="FFFFFF"/>
              </a:solidFill>
              <a:latin typeface="Chalkboard" charset="0"/>
              <a:ea typeface="Chalkboard" charset="0"/>
              <a:cs typeface="Chalkboard" charset="0"/>
              <a:sym typeface="Sniglet"/>
            </a:endParaRPr>
          </a:p>
        </p:txBody>
      </p:sp>
      <p:sp>
        <p:nvSpPr>
          <p:cNvPr id="7" name="Shape 166"/>
          <p:cNvSpPr/>
          <p:nvPr/>
        </p:nvSpPr>
        <p:spPr>
          <a:xfrm>
            <a:off x="2871381" y="3316497"/>
            <a:ext cx="1789725" cy="1728650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166"/>
          <p:cNvSpPr/>
          <p:nvPr/>
        </p:nvSpPr>
        <p:spPr>
          <a:xfrm>
            <a:off x="4348680" y="3282975"/>
            <a:ext cx="1720074" cy="1819396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Shape 205"/>
          <p:cNvGrpSpPr/>
          <p:nvPr/>
        </p:nvGrpSpPr>
        <p:grpSpPr>
          <a:xfrm rot="17422461">
            <a:off x="3976688" y="3427470"/>
            <a:ext cx="1279736" cy="414581"/>
            <a:chOff x="271125" y="812725"/>
            <a:chExt cx="766525" cy="221725"/>
          </a:xfrm>
        </p:grpSpPr>
        <p:sp>
          <p:nvSpPr>
            <p:cNvPr id="10" name="Shape 206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20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488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700850" y="2203364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Segoe Print" charset="0"/>
                <a:ea typeface="Segoe Print" charset="0"/>
                <a:cs typeface="Segoe Print" charset="0"/>
              </a:rPr>
              <a:t>Color detection</a:t>
            </a:r>
            <a:endParaRPr sz="32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66043" y="57076"/>
            <a:ext cx="3920815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600" dirty="0" smtClean="0">
                <a:latin typeface="Segoe Print" charset="0"/>
                <a:ea typeface="Segoe Print" charset="0"/>
                <a:cs typeface="Segoe Print" charset="0"/>
              </a:rPr>
              <a:t>Color detection</a:t>
            </a:r>
            <a:endParaRPr sz="1600" dirty="0"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" name="Shape 74"/>
          <p:cNvSpPr/>
          <p:nvPr/>
        </p:nvSpPr>
        <p:spPr>
          <a:xfrm>
            <a:off x="126084" y="434287"/>
            <a:ext cx="2318350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96"/>
          <p:cNvSpPr txBox="1">
            <a:spLocks/>
          </p:cNvSpPr>
          <p:nvPr/>
        </p:nvSpPr>
        <p:spPr>
          <a:xfrm>
            <a:off x="457200" y="1291687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spcBef>
                <a:spcPts val="600"/>
              </a:spcBef>
              <a:buSzPts val="2000"/>
              <a:buFont typeface="Arial"/>
              <a:buChar char="✘"/>
            </a:pPr>
            <a:endParaRPr lang="en-US" dirty="0" smtClean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7" name="Shape 230"/>
          <p:cNvSpPr/>
          <p:nvPr/>
        </p:nvSpPr>
        <p:spPr>
          <a:xfrm>
            <a:off x="760834" y="1291687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Convert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HSV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space</a:t>
            </a:r>
            <a:endParaRPr sz="1800" dirty="0">
              <a:solidFill>
                <a:srgbClr val="FFFFFF"/>
              </a:solidFill>
              <a:latin typeface="Chalkboard" charset="0"/>
              <a:ea typeface="Chalkboard" charset="0"/>
              <a:cs typeface="Chalkboard" charset="0"/>
              <a:sym typeface="Sniglet"/>
            </a:endParaRPr>
          </a:p>
        </p:txBody>
      </p:sp>
      <p:sp>
        <p:nvSpPr>
          <p:cNvPr id="8" name="Shape 231"/>
          <p:cNvSpPr/>
          <p:nvPr/>
        </p:nvSpPr>
        <p:spPr>
          <a:xfrm>
            <a:off x="3511946" y="1291687"/>
            <a:ext cx="1707338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Opening</a:t>
            </a:r>
          </a:p>
        </p:txBody>
      </p:sp>
      <p:sp>
        <p:nvSpPr>
          <p:cNvPr id="9" name="Shape 232"/>
          <p:cNvSpPr/>
          <p:nvPr/>
        </p:nvSpPr>
        <p:spPr>
          <a:xfrm>
            <a:off x="6263059" y="1291687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Find</a:t>
            </a:r>
          </a:p>
          <a:p>
            <a:pPr lvl="0" algn="ctr"/>
            <a:r>
              <a:rPr lang="en-US" sz="1800" dirty="0" smtClean="0">
                <a:solidFill>
                  <a:srgbClr val="FFFFFF"/>
                </a:solidFill>
                <a:latin typeface="Chalkboard" charset="0"/>
                <a:ea typeface="Chalkboard" charset="0"/>
                <a:cs typeface="Chalkboard" charset="0"/>
                <a:sym typeface="Sniglet"/>
              </a:rPr>
              <a:t>contours</a:t>
            </a:r>
            <a:endParaRPr lang="en-US" sz="1800" dirty="0">
              <a:solidFill>
                <a:srgbClr val="FFFFFF"/>
              </a:solidFill>
              <a:latin typeface="Chalkboard" charset="0"/>
              <a:ea typeface="Chalkboard" charset="0"/>
              <a:cs typeface="Chalkboard" charset="0"/>
              <a:sym typeface="Sniglet"/>
            </a:endParaRPr>
          </a:p>
        </p:txBody>
      </p:sp>
      <p:grpSp>
        <p:nvGrpSpPr>
          <p:cNvPr id="10" name="Shape 233"/>
          <p:cNvGrpSpPr/>
          <p:nvPr/>
        </p:nvGrpSpPr>
        <p:grpSpPr>
          <a:xfrm>
            <a:off x="1971724" y="1990662"/>
            <a:ext cx="1792245" cy="232966"/>
            <a:chOff x="2266178" y="2764475"/>
            <a:chExt cx="1792245" cy="232966"/>
          </a:xfrm>
        </p:grpSpPr>
        <p:sp>
          <p:nvSpPr>
            <p:cNvPr id="11" name="Shape 234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235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Shape 236"/>
          <p:cNvGrpSpPr/>
          <p:nvPr/>
        </p:nvGrpSpPr>
        <p:grpSpPr>
          <a:xfrm>
            <a:off x="4947549" y="2016999"/>
            <a:ext cx="1792245" cy="232966"/>
            <a:chOff x="2266178" y="2764475"/>
            <a:chExt cx="1792245" cy="232966"/>
          </a:xfrm>
        </p:grpSpPr>
        <p:sp>
          <p:nvSpPr>
            <p:cNvPr id="14" name="Shape 23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238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9616723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636</Words>
  <Application>Microsoft Macintosh PowerPoint</Application>
  <PresentationFormat>On-screen Show (16:9)</PresentationFormat>
  <Paragraphs>156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Yuppy SC</vt:lpstr>
      <vt:lpstr>Walter Turncoat</vt:lpstr>
      <vt:lpstr>Arial</vt:lpstr>
      <vt:lpstr>Chalkduster</vt:lpstr>
      <vt:lpstr>Chalkboard</vt:lpstr>
      <vt:lpstr>Sniglet</vt:lpstr>
      <vt:lpstr>Chalkboard SE</vt:lpstr>
      <vt:lpstr>Segoe Print</vt:lpstr>
      <vt:lpstr>Ursula template</vt:lpstr>
      <vt:lpstr>DIP Final Project</vt:lpstr>
      <vt:lpstr>Hawkeyes</vt:lpstr>
      <vt:lpstr>Problem Definition</vt:lpstr>
      <vt:lpstr>Motivation</vt:lpstr>
      <vt:lpstr>1.  Video segmentation</vt:lpstr>
      <vt:lpstr>Video segmentation</vt:lpstr>
      <vt:lpstr>2.  Object Detection</vt:lpstr>
      <vt:lpstr>PowerPoint Presentation</vt:lpstr>
      <vt:lpstr>Color detection</vt:lpstr>
      <vt:lpstr>Color detection</vt:lpstr>
      <vt:lpstr>Color detection</vt:lpstr>
      <vt:lpstr>PowerPoint Presentation</vt:lpstr>
      <vt:lpstr>Shape detection</vt:lpstr>
      <vt:lpstr>Shape detection</vt:lpstr>
      <vt:lpstr>Shape detection</vt:lpstr>
      <vt:lpstr>Shape detection</vt:lpstr>
      <vt:lpstr>Object detection</vt:lpstr>
      <vt:lpstr>3.  Movement tracking</vt:lpstr>
      <vt:lpstr>PowerPoint Presentation</vt:lpstr>
      <vt:lpstr>Lagrange method</vt:lpstr>
      <vt:lpstr>Lagrange method</vt:lpstr>
      <vt:lpstr>PowerPoint Presentation</vt:lpstr>
      <vt:lpstr>Kalman filter</vt:lpstr>
      <vt:lpstr>4.  Hit / miss detection</vt:lpstr>
      <vt:lpstr>Hit/miss detection</vt:lpstr>
      <vt:lpstr>Hit/miss detection</vt:lpstr>
      <vt:lpstr>Obstacles</vt:lpstr>
      <vt:lpstr>Reference</vt:lpstr>
      <vt:lpstr>Result Demo</vt:lpstr>
      <vt:lpstr>Thanks for listening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 Final Project</dc:title>
  <cp:lastModifiedBy>Microsoft Office User</cp:lastModifiedBy>
  <cp:revision>22</cp:revision>
  <dcterms:modified xsi:type="dcterms:W3CDTF">2019-06-03T22:22:44Z</dcterms:modified>
</cp:coreProperties>
</file>