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623" r:id="rId3"/>
    <p:sldId id="629" r:id="rId4"/>
    <p:sldId id="628" r:id="rId5"/>
    <p:sldId id="610" r:id="rId7"/>
    <p:sldId id="626" r:id="rId8"/>
    <p:sldId id="627" r:id="rId9"/>
    <p:sldId id="624" r:id="rId10"/>
    <p:sldId id="630" r:id="rId11"/>
    <p:sldId id="63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339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74031" autoAdjust="0"/>
  </p:normalViewPr>
  <p:slideViewPr>
    <p:cSldViewPr snapToGrid="0">
      <p:cViewPr varScale="1">
        <p:scale>
          <a:sx n="75" d="100"/>
          <a:sy n="75" d="100"/>
        </p:scale>
        <p:origin x="48" y="2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3E782-B4DF-4CAD-BECC-6B4BEA411BC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44D98-9ED6-4D2B-BD1E-C59E70A6F746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 解釋</a:t>
            </a:r>
            <a:r>
              <a:rPr lang="en-US" altLang="zh-TW" dirty="0"/>
              <a:t>【</a:t>
            </a:r>
            <a:r>
              <a:rPr lang="zh-TW" altLang="en-US" dirty="0"/>
              <a:t>六自由度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44D98-9ED6-4D2B-BD1E-C59E70A6F7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 解釋</a:t>
            </a:r>
            <a:r>
              <a:rPr lang="en-US" altLang="zh-TW" dirty="0"/>
              <a:t>【</a:t>
            </a:r>
            <a:r>
              <a:rPr lang="zh-TW" altLang="en-US" dirty="0"/>
              <a:t>六自由度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44D98-9ED6-4D2B-BD1E-C59E70A6F7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 解釋</a:t>
            </a:r>
            <a:r>
              <a:rPr lang="en-US" altLang="zh-TW" dirty="0"/>
              <a:t>【</a:t>
            </a:r>
            <a:r>
              <a:rPr lang="zh-TW" altLang="en-US" dirty="0"/>
              <a:t>六自由度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44D98-9ED6-4D2B-BD1E-C59E70A6F7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 解釋</a:t>
            </a:r>
            <a:r>
              <a:rPr lang="en-US" altLang="zh-TW" dirty="0"/>
              <a:t>【</a:t>
            </a:r>
            <a:r>
              <a:rPr lang="zh-TW" altLang="en-US" dirty="0"/>
              <a:t>六自由度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44D98-9ED6-4D2B-BD1E-C59E70A6F7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 解釋</a:t>
            </a:r>
            <a:r>
              <a:rPr lang="en-US" altLang="zh-TW" dirty="0"/>
              <a:t>【</a:t>
            </a:r>
            <a:r>
              <a:rPr lang="zh-TW" altLang="en-US" dirty="0"/>
              <a:t>六自由度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44D98-9ED6-4D2B-BD1E-C59E70A6F7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 解釋</a:t>
            </a:r>
            <a:r>
              <a:rPr lang="en-US" altLang="zh-TW" dirty="0"/>
              <a:t>【</a:t>
            </a:r>
            <a:r>
              <a:rPr lang="zh-TW" altLang="en-US" dirty="0"/>
              <a:t>六自由度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44D98-9ED6-4D2B-BD1E-C59E70A6F74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F21C-3B3F-4F8D-85A1-A05B1411BAF1}" type="datetime1">
              <a:rPr lang="zh-TW" altLang="en-US" smtClean="0"/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2652-121B-43A1-8E51-79C393BD9828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1C0A-A071-435E-9145-1FF14410787C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DF27-28DD-4C3A-9C5B-C843ACB7F939}" type="datetime1">
              <a:rPr lang="zh-TW" altLang="en-US" smtClean="0"/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D8A4-2F41-43BE-9B24-E2BF719BF1AD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114C-F43B-4F52-AB1F-9DDEBA9E660F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056E-64D0-47AB-8F4E-797DBC540A2D}" type="datetime1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02BF-2D74-440B-8F62-A68D76503F72}" type="datetime1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3E5-9092-446D-BC95-BB3E5B57588A}" type="datetime1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E588-D7A6-4BC8-AB05-FB323361D566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202C-C065-4EE3-908A-CFEFA9CBF009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27" name="文字版面配置區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/>
              <a:t>按一下以編輯母片文字様式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1028" name="日期版面配置區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TW"/>
          </a:p>
        </p:txBody>
      </p:sp>
      <p:sp>
        <p:nvSpPr>
          <p:cNvPr id="1029" name="頁尾版面配置區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1030" name="投影片編號版面配置區 1029"/>
          <p:cNvSpPr/>
          <p:nvPr>
            <p:ph type="sldNum" sz="quarter" idx="4"/>
          </p:nvPr>
        </p:nvSpPr>
        <p:spPr>
          <a:xfrm>
            <a:off x="8411210" y="618807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endParaRPr lang="zh-TW" altLang="en-US"/>
          </a:p>
        </p:txBody>
      </p:sp>
      <p:sp>
        <p:nvSpPr>
          <p:cNvPr id="7" name="頁尾版面配置區 4"/>
          <p:cNvSpPr txBox="1"/>
          <p:nvPr userDrawn="1"/>
        </p:nvSpPr>
        <p:spPr>
          <a:xfrm>
            <a:off x="4002643" y="63567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Dept. of Mechanical Engineering, NYCU</a:t>
            </a:r>
            <a:endParaRPr lang="en-US" altLang="zh-TW" dirty="0"/>
          </a:p>
        </p:txBody>
      </p:sp>
      <p:pic>
        <p:nvPicPr>
          <p:cNvPr id="9" name="圖片 8" descr="一張含有 文字, 美工圖案 的圖片&#10;&#10;自動產生的描述"/>
          <p:cNvPicPr>
            <a:picLocks noChangeAspect="1"/>
          </p:cNvPicPr>
          <p:nvPr userDrawn="1"/>
        </p:nvPicPr>
        <p:blipFill>
          <a:blip r:embed="rId1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336233"/>
            <a:ext cx="1206499" cy="6588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816735" y="1760855"/>
            <a:ext cx="855916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4800"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sz="4800">
                <a:latin typeface="Times New Roman" panose="02020603050405020304" pitchFamily="18" charset="0"/>
                <a:ea typeface="標楷體" panose="03000509000000000000" pitchFamily="65" charset="-120"/>
              </a:rPr>
              <a:t>智慧製造期中報告</a:t>
            </a:r>
            <a:r>
              <a:rPr lang="en-US" altLang="zh-TW" sz="4800">
                <a:latin typeface="Times New Roman" panose="02020603050405020304" pitchFamily="18" charset="0"/>
                <a:ea typeface="標楷體" panose="03000509000000000000" pitchFamily="65" charset="-120"/>
              </a:rPr>
              <a:t>--</a:t>
            </a:r>
            <a:endParaRPr lang="en-US" altLang="zh-TW" sz="4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4800">
                <a:latin typeface="Times New Roman" panose="02020603050405020304" pitchFamily="18" charset="0"/>
                <a:ea typeface="標楷體" panose="03000509000000000000" pitchFamily="65" charset="-120"/>
              </a:rPr>
              <a:t>小魚乾產線異物排除自動辨識</a:t>
            </a:r>
            <a:endParaRPr lang="zh-TW" altLang="en-US" sz="4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31135" y="3975100"/>
            <a:ext cx="660717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第三組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312611121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吳晉緯、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312611001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柯劭擎、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312611009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簡立展、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0811033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黃勁瑋、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312611018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游晴程、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312611031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鍾安盛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53720" y="577215"/>
            <a:ext cx="65874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工作分配</a:t>
            </a:r>
            <a:endParaRPr lang="zh-TW" altLang="en-US" sz="36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3720" y="1900555"/>
            <a:ext cx="684022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sym typeface="+mn-ea"/>
              </a:rPr>
              <a:t>模型訓練：柯劭擎、黃勁瑋、鍾安盛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sym typeface="+mn-ea"/>
            </a:endParaRPr>
          </a:p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sym typeface="+mn-ea"/>
              </a:rPr>
              <a:t>資料整理：游晴程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sym typeface="+mn-ea"/>
            </a:endParaRPr>
          </a:p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sym typeface="+mn-ea"/>
              </a:rPr>
              <a:t>簡報製作：吳晉緯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sym typeface="+mn-ea"/>
            </a:endParaRPr>
          </a:p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sym typeface="+mn-ea"/>
              </a:rPr>
              <a:t>報告者：簡立展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sym typeface="+mn-ea"/>
            </a:endParaRPr>
          </a:p>
          <a:p>
            <a:pPr algn="l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92100" y="1924050"/>
            <a:ext cx="5273040" cy="2164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 sz="3600">
                <a:latin typeface="Times New Roman" panose="02020603050405020304" pitchFamily="18" charset="0"/>
                <a:ea typeface="標楷體" panose="03000509000000000000" pitchFamily="65" charset="-120"/>
              </a:rPr>
              <a:t>建置方式：</a:t>
            </a:r>
            <a:endParaRPr lang="zh-TW" altLang="en-US" sz="3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batch_size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設定為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所以一次讀取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張圖片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需辨識物的分類有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stone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seafood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rope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metal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NGfish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 descr="test_batch0_pr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0" y="755650"/>
            <a:ext cx="6134100" cy="613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97462" y="1229450"/>
            <a:ext cx="109970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431290" y="1508760"/>
            <a:ext cx="42602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峰值為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0.73)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53180" y="504825"/>
            <a:ext cx="44856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3600"/>
              <a:t>F1-Score</a:t>
            </a:r>
            <a:endParaRPr lang="zh-TW" altLang="en-US" sz="3600"/>
          </a:p>
        </p:txBody>
      </p:sp>
      <p:sp>
        <p:nvSpPr>
          <p:cNvPr id="5" name="文字方塊 4"/>
          <p:cNvSpPr txBox="1"/>
          <p:nvPr/>
        </p:nvSpPr>
        <p:spPr>
          <a:xfrm>
            <a:off x="6416040" y="1508760"/>
            <a:ext cx="4318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sym typeface="+mn-ea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sym typeface="+mn-ea"/>
              </a:rPr>
              <a:t>峰值為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sym typeface="+mn-ea"/>
              </a:rPr>
              <a:t>0.87)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 descr="F1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0" y="2148840"/>
            <a:ext cx="6245860" cy="4164330"/>
          </a:xfrm>
          <a:prstGeom prst="rect">
            <a:avLst/>
          </a:prstGeom>
        </p:spPr>
      </p:pic>
      <p:pic>
        <p:nvPicPr>
          <p:cNvPr id="11" name="圖片 10" descr="F1_cur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" y="2148840"/>
            <a:ext cx="5810885" cy="387540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91135" y="6083935"/>
            <a:ext cx="523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可靠度在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0.4-0.6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區間內可以得到較好的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F1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P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2068830"/>
            <a:ext cx="6178550" cy="411924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97462" y="1229450"/>
            <a:ext cx="109970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431290" y="1508760"/>
            <a:ext cx="42602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0.849)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53180" y="504825"/>
            <a:ext cx="44856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3600"/>
              <a:t>P_curve</a:t>
            </a:r>
            <a:r>
              <a:rPr lang="zh-TW" altLang="en-US" sz="3600"/>
              <a:t>圖</a:t>
            </a:r>
            <a:endParaRPr lang="zh-TW" altLang="en-US" sz="3600"/>
          </a:p>
        </p:txBody>
      </p:sp>
      <p:sp>
        <p:nvSpPr>
          <p:cNvPr id="5" name="文字方塊 4"/>
          <p:cNvSpPr txBox="1"/>
          <p:nvPr/>
        </p:nvSpPr>
        <p:spPr>
          <a:xfrm>
            <a:off x="6416040" y="1508760"/>
            <a:ext cx="4318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sym typeface="+mn-ea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sym typeface="+mn-ea"/>
              </a:rPr>
              <a:t>可達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sym typeface="+mn-ea"/>
              </a:rPr>
              <a:t>0.963)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 descr="P_cur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330" y="2148840"/>
            <a:ext cx="60579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97462" y="1229450"/>
            <a:ext cx="109970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153795" y="1229360"/>
            <a:ext cx="42602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0.794)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53180" y="504825"/>
            <a:ext cx="44856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TW" sz="3600"/>
              <a:t>PR_curve</a:t>
            </a:r>
            <a:r>
              <a:rPr lang="zh-TW" altLang="en-US" sz="3600"/>
              <a:t>圖</a:t>
            </a:r>
            <a:endParaRPr lang="zh-TW" altLang="en-US" sz="3600"/>
          </a:p>
        </p:txBody>
      </p:sp>
      <p:sp>
        <p:nvSpPr>
          <p:cNvPr id="5" name="文字方塊 4"/>
          <p:cNvSpPr txBox="1"/>
          <p:nvPr/>
        </p:nvSpPr>
        <p:spPr>
          <a:xfrm>
            <a:off x="6521450" y="1229360"/>
            <a:ext cx="4318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sym typeface="+mn-ea"/>
              </a:rPr>
              <a:t>(</a:t>
            </a:r>
            <a:r>
              <a:rPr lang="en-US" sz="2400" dirty="0">
                <a:latin typeface="標楷體" panose="03000509000000000000" pitchFamily="65" charset="-120"/>
                <a:ea typeface="標楷體" panose="03000509000000000000" pitchFamily="65" charset="-120"/>
                <a:sym typeface="+mn-ea"/>
              </a:rPr>
              <a:t>MAP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sym typeface="+mn-ea"/>
              </a:rPr>
              <a:t>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sym typeface="+mn-ea"/>
              </a:rPr>
              <a:t>0.909)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 descr="PR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1800860"/>
            <a:ext cx="5804535" cy="3869690"/>
          </a:xfrm>
          <a:prstGeom prst="rect">
            <a:avLst/>
          </a:prstGeom>
        </p:spPr>
      </p:pic>
      <p:pic>
        <p:nvPicPr>
          <p:cNvPr id="9" name="圖片 8" descr="PR_cur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05" y="1869440"/>
            <a:ext cx="5450205" cy="363410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67740" y="5719445"/>
            <a:ext cx="5990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曲線下涵蓋面積越大代表訓練效果越好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  <p:sp>
        <p:nvSpPr>
          <p:cNvPr id="9" name="投影片編號版面配置區 8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36477" y="378460"/>
            <a:ext cx="9311639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results.txt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檔也可以看到數據的優化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rcRect b="47714"/>
          <a:stretch>
            <a:fillRect/>
          </a:stretch>
        </p:blipFill>
        <p:spPr>
          <a:xfrm>
            <a:off x="336550" y="1210945"/>
            <a:ext cx="11494135" cy="167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" y="3034030"/>
            <a:ext cx="11351260" cy="3238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14945" y="779145"/>
            <a:ext cx="795655" cy="588518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814945" y="378460"/>
            <a:ext cx="12941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>
                <a:solidFill>
                  <a:srgbClr val="FF0000"/>
                </a:solidFill>
              </a:rPr>
              <a:t>mAP@.5</a:t>
            </a:r>
            <a:endParaRPr lang="en-US" altLang="zh-TW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97462" y="1229450"/>
            <a:ext cx="109970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3853180" y="504825"/>
            <a:ext cx="44856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誤差矩陣圖</a:t>
            </a:r>
            <a:endParaRPr lang="zh-TW" altLang="en-US" sz="36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0395" y="2134235"/>
            <a:ext cx="4107815" cy="41370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95" y="2096135"/>
            <a:ext cx="4353560" cy="40919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976755" y="3084195"/>
            <a:ext cx="989965" cy="327850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647815" y="3084195"/>
            <a:ext cx="958215" cy="30454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41375" y="1341120"/>
            <a:ext cx="7722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從訓練100次的圖可看出seafood可信度可達0.74但在多訓練100次可高達0.82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B1AF7-729D-4FDA-9B9B-A94D0109D126}" type="slidenum">
              <a:rPr lang="zh-TW" altLang="en-US" smtClean="0"/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0" y="873125"/>
            <a:ext cx="7823835" cy="5314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Presentation</Application>
  <PresentationFormat>寬螢幕</PresentationFormat>
  <Paragraphs>70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新細明體</vt:lpstr>
      <vt:lpstr>Wingdings</vt:lpstr>
      <vt:lpstr>Times New Roman</vt:lpstr>
      <vt:lpstr>標楷體</vt:lpstr>
      <vt:lpstr>Microsoft YaHei</vt:lpstr>
      <vt:lpstr>SimSun</vt:lpstr>
      <vt:lpstr>Arial Unicode MS</vt:lpstr>
      <vt:lpstr>新細明體</vt:lpstr>
      <vt:lpstr>Calibri</vt:lpstr>
      <vt:lpstr>預設簡報設計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朱柏勳</dc:creator>
  <cp:lastModifiedBy>user</cp:lastModifiedBy>
  <cp:revision>23</cp:revision>
  <dcterms:created xsi:type="dcterms:W3CDTF">2022-01-20T18:34:00Z</dcterms:created>
  <dcterms:modified xsi:type="dcterms:W3CDTF">2023-11-07T05:47:12Z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0x010100FC8B5D1E8848BF4085A474770777BCA2</vt:lpwstr>
  </property>
  <property fmtid="{D5CDD505-2E9C-101B-9397-08002B2CF9AE}" pid="3" name="KSOProductBuildVer">
    <vt:lpwstr>1028-10.8.0.6003</vt:lpwstr>
  </property>
</Properties>
</file>