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496" r:id="rId5"/>
    <p:sldId id="515" r:id="rId6"/>
    <p:sldId id="517" r:id="rId7"/>
    <p:sldId id="518" r:id="rId8"/>
    <p:sldId id="499" r:id="rId9"/>
    <p:sldId id="429" r:id="rId10"/>
    <p:sldId id="508" r:id="rId11"/>
    <p:sldId id="509" r:id="rId12"/>
    <p:sldId id="510" r:id="rId13"/>
    <p:sldId id="513" r:id="rId14"/>
    <p:sldId id="512" r:id="rId15"/>
    <p:sldId id="506" r:id="rId16"/>
    <p:sldId id="514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4B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4" y="56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F1816D-E140-4132-8A99-F19BB38090F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2023/12/25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C753FD-6894-467D-9142-21DD823D39E3}" type="datetime1">
              <a:rPr lang="zh-TW" altLang="en-US" smtClean="0"/>
              <a:pPr/>
              <a:t>2023/12/25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8D0E63-0F6A-47B0-8BD1-6E95B004C87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1388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951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334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80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1777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40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948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186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300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973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896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040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927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形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0" name="矩形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9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9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9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9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9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9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9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9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0" name="矩形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12" name="內容預留位置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9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9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9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9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矩形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文字版面配置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zh-TW" altLang="en-US" noProof="0"/>
              <a:t>簡報者姓名</a:t>
            </a:r>
          </a:p>
        </p:txBody>
      </p:sp>
      <p:sp>
        <p:nvSpPr>
          <p:cNvPr id="14" name="文字版面配置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zh-TW" altLang="en-US" noProof="0"/>
              <a:t>電子郵件</a:t>
            </a:r>
          </a:p>
        </p:txBody>
      </p:sp>
      <p:sp>
        <p:nvSpPr>
          <p:cNvPr id="15" name="文字版面配置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zh-TW" altLang="en-US" noProof="0"/>
              <a:t>網站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8" name="矩形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8" name="矩形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：圖案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4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標題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9144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矩形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：圖案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8" name="矩形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：圖案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圖片版面配置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7" name="圖片版面配置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矩形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" name="文字版面配置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4" name="文字版面配置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5" name="文字版面配置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6" name="文字版面配置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7" name="文字版面配置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中心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矩形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8" name="矩形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18C1E5-FB55-42F5-BD6D-9CC153FCDBE6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177" y="1044010"/>
            <a:ext cx="8135643" cy="2898648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故障的分析判讀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4350" y="4652870"/>
            <a:ext cx="5923299" cy="94183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TW" altLang="en-US" sz="3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第三組組員：吳晉緯、簡立展、黃勁瑋、柯劭擎、鍾安盛</a:t>
            </a:r>
          </a:p>
          <a:p>
            <a:pPr rtl="0"/>
            <a:endParaRPr lang="zh-TW" altLang="en-US" sz="32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90" y="695235"/>
            <a:ext cx="6269372" cy="830383"/>
          </a:xfrm>
        </p:spPr>
        <p:txBody>
          <a:bodyPr rtlCol="0" anchor="ctr">
            <a:normAutofit fontScale="90000"/>
          </a:bodyPr>
          <a:lstStyle/>
          <a:p>
            <a:r>
              <a:rPr lang="zh-TW" altLang="en-US" sz="2800" dirty="0"/>
              <a:t>檔案來源名稱：</a:t>
            </a:r>
            <a:r>
              <a:rPr lang="en-US" altLang="zh-TW" sz="2800" dirty="0"/>
              <a:t>E_1.csv &amp; E_1_acc_fft.csv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en-US" altLang="zh-TW" smtClean="0"/>
              <a:pPr rtl="0">
                <a:spcAft>
                  <a:spcPts val="600"/>
                </a:spcAft>
              </a:pPr>
              <a:t>10</a:t>
            </a:fld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8843C25-2CEA-4B55-ABCD-BA843D8CDD35}"/>
              </a:ext>
            </a:extLst>
          </p:cNvPr>
          <p:cNvSpPr txBox="1"/>
          <p:nvPr/>
        </p:nvSpPr>
        <p:spPr>
          <a:xfrm>
            <a:off x="7777489" y="357541"/>
            <a:ext cx="3883208" cy="1168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參數說明：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轉速：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2700 rpm	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　頻率範圍：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0 ~ 5120 Hz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SampleRate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10240 Hz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SampleLength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8192 Hz	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ECDCAF6-855B-400C-99B6-549495083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0" y="1844326"/>
            <a:ext cx="10488356" cy="511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8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A8AEED9E-A741-4082-9F90-BC92FADBDB2C}"/>
              </a:ext>
            </a:extLst>
          </p:cNvPr>
          <p:cNvGrpSpPr/>
          <p:nvPr/>
        </p:nvGrpSpPr>
        <p:grpSpPr>
          <a:xfrm>
            <a:off x="-625381" y="1954635"/>
            <a:ext cx="10047450" cy="4903365"/>
            <a:chOff x="-469783" y="1895912"/>
            <a:chExt cx="10047450" cy="490336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3CB8A7E-8903-4237-AC31-69F9891B6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9783" y="1895912"/>
              <a:ext cx="10047450" cy="4903365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E1BCBEC-49FB-4F82-A6D0-682179AC9D33}"/>
                </a:ext>
              </a:extLst>
            </p:cNvPr>
            <p:cNvSpPr txBox="1"/>
            <p:nvPr/>
          </p:nvSpPr>
          <p:spPr>
            <a:xfrm>
              <a:off x="3937099" y="3165673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2x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主軸頻率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48AA8B9-23A2-4F2B-A63C-E1D015DBCB25}"/>
                </a:ext>
              </a:extLst>
            </p:cNvPr>
            <p:cNvSpPr txBox="1"/>
            <p:nvPr/>
          </p:nvSpPr>
          <p:spPr>
            <a:xfrm>
              <a:off x="2184228" y="3165673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１</a:t>
              </a: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主軸頻率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926CEAD-E5D1-4350-8186-2FAD89B191FF}"/>
                </a:ext>
              </a:extLst>
            </p:cNvPr>
            <p:cNvSpPr txBox="1"/>
            <p:nvPr/>
          </p:nvSpPr>
          <p:spPr>
            <a:xfrm>
              <a:off x="5651697" y="3165673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３</a:t>
              </a: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主軸頻率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E67E979-C572-48BA-8A27-BA45A1DB630F}"/>
                </a:ext>
              </a:extLst>
            </p:cNvPr>
            <p:cNvSpPr txBox="1"/>
            <p:nvPr/>
          </p:nvSpPr>
          <p:spPr>
            <a:xfrm>
              <a:off x="7406137" y="3170513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４</a:t>
              </a: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主軸頻率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22F59351-A4AC-41BB-A4E8-46845E274C3E}"/>
                    </a:ext>
                  </a:extLst>
                </p:cNvPr>
                <p:cNvSpPr txBox="1"/>
                <p:nvPr/>
              </p:nvSpPr>
              <p:spPr>
                <a:xfrm>
                  <a:off x="1016034" y="4468347"/>
                  <a:ext cx="1376005" cy="116666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TW" altLang="en-US" sz="1200" dirty="0">
                      <a:solidFill>
                        <a:schemeClr val="dk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j-cs"/>
                    </a:rPr>
                    <a:t>其中：</a:t>
                  </a:r>
                  <a:endParaRPr lang="en-US" altLang="zh-TW" sz="1200" dirty="0">
                    <a:solidFill>
                      <a:schemeClr val="dk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j-cs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TW" sz="1200" dirty="0">
                      <a:solidFill>
                        <a:schemeClr val="dk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j-cs"/>
                    </a:rPr>
                    <a:t>  1x</a:t>
                  </a:r>
                  <a:r>
                    <a:rPr lang="zh-TW" altLang="en-US" sz="1200" dirty="0">
                      <a:solidFill>
                        <a:schemeClr val="dk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j-cs"/>
                    </a:rPr>
                    <a:t>主軸頻率為</a:t>
                  </a:r>
                  <a:br>
                    <a:rPr lang="en-US" altLang="zh-TW" sz="1200" dirty="0">
                      <a:solidFill>
                        <a:schemeClr val="dk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  <a:cs typeface="+mj-cs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  </m:t>
                        </m:r>
                        <m:f>
                          <m:fPr>
                            <m:ctrlPr>
                              <a:rPr lang="en-US" altLang="zh-TW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fPr>
                          <m:num>
                            <m:r>
                              <a:rPr lang="en-US" altLang="zh-TW" sz="12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+mj-cs"/>
                              </a:rPr>
                              <m:t>1300</m:t>
                            </m:r>
                          </m:num>
                          <m:den>
                            <m:r>
                              <a:rPr lang="en-US" altLang="zh-TW" sz="12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+mj-cs"/>
                              </a:rPr>
                              <m:t>60</m:t>
                            </m:r>
                          </m:den>
                        </m:f>
                        <m:r>
                          <a:rPr lang="en-US" altLang="zh-TW" sz="12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=21.67 </m:t>
                        </m:r>
                        <m:r>
                          <a:rPr lang="en-US" altLang="zh-TW" sz="12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𝐻𝑧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dk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22F59351-A4AC-41BB-A4E8-46845E274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34" y="4468347"/>
                  <a:ext cx="1376005" cy="11666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90" y="695235"/>
            <a:ext cx="5478010" cy="830383"/>
          </a:xfrm>
        </p:spPr>
        <p:txBody>
          <a:bodyPr rtlCol="0" anchor="ctr">
            <a:normAutofit fontScale="90000"/>
          </a:bodyPr>
          <a:lstStyle/>
          <a:p>
            <a:r>
              <a:rPr lang="zh-TW" altLang="en-US" sz="2800" dirty="0"/>
              <a:t>檔案來源名稱：</a:t>
            </a:r>
            <a:r>
              <a:rPr lang="en-US" altLang="zh-TW" sz="2800" dirty="0"/>
              <a:t>B_acc_fft.csv</a:t>
            </a:r>
            <a:br>
              <a:rPr lang="en-US" altLang="zh-TW" sz="2800" dirty="0"/>
            </a:br>
            <a:r>
              <a:rPr lang="zh-TW" altLang="en-US" sz="2800" dirty="0"/>
              <a:t>故障模式：</a:t>
            </a:r>
            <a:r>
              <a:rPr lang="zh-TW" altLang="en-US" sz="2800" b="1" dirty="0">
                <a:solidFill>
                  <a:srgbClr val="FF0000"/>
                </a:solidFill>
              </a:rPr>
              <a:t>不平衡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en-US" altLang="zh-TW" smtClean="0"/>
              <a:pPr rtl="0">
                <a:spcAft>
                  <a:spcPts val="600"/>
                </a:spcAft>
              </a:pPr>
              <a:t>11</a:t>
            </a:fld>
            <a:endParaRPr lang="zh-TW" altLang="en-US"/>
          </a:p>
        </p:txBody>
      </p:sp>
      <p:graphicFrame>
        <p:nvGraphicFramePr>
          <p:cNvPr id="14" name="表格 16">
            <a:extLst>
              <a:ext uri="{FF2B5EF4-FFF2-40B4-BE49-F238E27FC236}">
                <a16:creationId xmlns:a16="http://schemas.microsoft.com/office/drawing/2014/main" id="{1335ED70-157E-4009-9AF5-696EF757C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1109"/>
              </p:ext>
            </p:extLst>
          </p:nvPr>
        </p:nvGraphicFramePr>
        <p:xfrm>
          <a:off x="8431468" y="2997002"/>
          <a:ext cx="3526240" cy="311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1560">
                  <a:extLst>
                    <a:ext uri="{9D8B030D-6E8A-4147-A177-3AD203B41FA5}">
                      <a16:colId xmlns:a16="http://schemas.microsoft.com/office/drawing/2014/main" val="1484299550"/>
                    </a:ext>
                  </a:extLst>
                </a:gridCol>
                <a:gridCol w="881560">
                  <a:extLst>
                    <a:ext uri="{9D8B030D-6E8A-4147-A177-3AD203B41FA5}">
                      <a16:colId xmlns:a16="http://schemas.microsoft.com/office/drawing/2014/main" val="4187646316"/>
                    </a:ext>
                  </a:extLst>
                </a:gridCol>
                <a:gridCol w="881560">
                  <a:extLst>
                    <a:ext uri="{9D8B030D-6E8A-4147-A177-3AD203B41FA5}">
                      <a16:colId xmlns:a16="http://schemas.microsoft.com/office/drawing/2014/main" val="318741269"/>
                    </a:ext>
                  </a:extLst>
                </a:gridCol>
                <a:gridCol w="881560">
                  <a:extLst>
                    <a:ext uri="{9D8B030D-6E8A-4147-A177-3AD203B41FA5}">
                      <a16:colId xmlns:a16="http://schemas.microsoft.com/office/drawing/2014/main" val="1752750216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主軸頻率</a:t>
                      </a: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頻率 </a:t>
                      </a:r>
                      <a:r>
                        <a:rPr lang="en-US" altLang="zh-TW" sz="1100" kern="120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(Hz)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加速度 </a:t>
                      </a: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(g)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與</a:t>
                      </a: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1x</a:t>
                      </a: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比值</a:t>
                      </a: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7208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1x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45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0.036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1.00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038263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2x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90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0.0099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0.27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036766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3x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135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0.0035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0.098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3313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4x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180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0.0048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0.13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79094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6BE9BF1F-6F0F-422B-B6D6-03F5F5C86947}"/>
              </a:ext>
            </a:extLst>
          </p:cNvPr>
          <p:cNvSpPr txBox="1"/>
          <p:nvPr/>
        </p:nvSpPr>
        <p:spPr>
          <a:xfrm>
            <a:off x="8431468" y="357541"/>
            <a:ext cx="1981202" cy="1168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參數說明：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轉速：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2700 rpm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SampleRate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10240 Hz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SampleLength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8192 Hz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9F90DC-57E7-C7FE-B534-11BC6B19259D}"/>
              </a:ext>
            </a:extLst>
          </p:cNvPr>
          <p:cNvSpPr txBox="1"/>
          <p:nvPr/>
        </p:nvSpPr>
        <p:spPr>
          <a:xfrm>
            <a:off x="6105546" y="1921739"/>
            <a:ext cx="547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加速度圖可知</a:t>
            </a:r>
            <a:r>
              <a:rPr lang="zh-TW" altLang="en-US" sz="1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１</a:t>
            </a:r>
            <a:r>
              <a:rPr lang="en-US" altLang="zh-TW" sz="1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的主軸</a:t>
            </a:r>
            <a:r>
              <a:rPr lang="zh-TW" altLang="en-US" dirty="0"/>
              <a:t>頻率有明顯突出，符合主軸不平衡的特徵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F06D4-FBF1-A4AD-1D95-B145AF0C951E}"/>
              </a:ext>
            </a:extLst>
          </p:cNvPr>
          <p:cNvSpPr/>
          <p:nvPr/>
        </p:nvSpPr>
        <p:spPr>
          <a:xfrm>
            <a:off x="2035223" y="3224396"/>
            <a:ext cx="805295" cy="614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40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592"/>
            <a:ext cx="10515600" cy="1344168"/>
          </a:xfrm>
        </p:spPr>
        <p:txBody>
          <a:bodyPr rtlCol="0"/>
          <a:lstStyle/>
          <a:p>
            <a:pPr rtl="0"/>
            <a:r>
              <a:rPr lang="en-US" altLang="zh-TW" dirty="0">
                <a:solidFill>
                  <a:srgbClr val="3494BA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Q&amp;A</a:t>
            </a:r>
            <a:endParaRPr lang="zh-TW" altLang="en-US" dirty="0">
              <a:solidFill>
                <a:srgbClr val="3494BA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592"/>
            <a:ext cx="10515600" cy="1344168"/>
          </a:xfrm>
        </p:spPr>
        <p:txBody>
          <a:bodyPr rtlCol="0"/>
          <a:lstStyle/>
          <a:p>
            <a:pPr rtl="0"/>
            <a:r>
              <a:rPr lang="en-US" altLang="zh-TW" dirty="0">
                <a:solidFill>
                  <a:srgbClr val="3494BA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END</a:t>
            </a:r>
            <a:endParaRPr lang="zh-TW" altLang="en-US" dirty="0">
              <a:solidFill>
                <a:srgbClr val="3494BA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778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90" y="695235"/>
            <a:ext cx="5478010" cy="830383"/>
          </a:xfrm>
        </p:spPr>
        <p:txBody>
          <a:bodyPr rtlCol="0" anchor="ctr">
            <a:normAutofit/>
          </a:bodyPr>
          <a:lstStyle/>
          <a:p>
            <a:r>
              <a:rPr lang="zh-TW" altLang="en-US" sz="2800" b="1" dirty="0"/>
              <a:t>工作分配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en-US" altLang="zh-TW" smtClean="0"/>
              <a:pPr rtl="0">
                <a:spcAft>
                  <a:spcPts val="600"/>
                </a:spcAft>
              </a:pPr>
              <a:t>2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ED66C00-AB92-44C3-5A28-FD19062144EB}"/>
              </a:ext>
            </a:extLst>
          </p:cNvPr>
          <p:cNvSpPr txBox="1">
            <a:spLocks/>
          </p:cNvSpPr>
          <p:nvPr/>
        </p:nvSpPr>
        <p:spPr>
          <a:xfrm>
            <a:off x="617990" y="2179320"/>
            <a:ext cx="9298170" cy="18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資料處理分析：</a:t>
            </a:r>
            <a:r>
              <a:rPr lang="en-US" altLang="zh-TW" sz="2800" dirty="0"/>
              <a:t>0811033</a:t>
            </a:r>
            <a:r>
              <a:rPr lang="zh-TW" altLang="en-US" sz="2800" dirty="0"/>
              <a:t>黃勁瑋、</a:t>
            </a:r>
            <a:r>
              <a:rPr lang="en-US" altLang="zh-TW" sz="2800" dirty="0"/>
              <a:t>312611001</a:t>
            </a:r>
            <a:r>
              <a:rPr lang="zh-TW" altLang="en-US" sz="2800" dirty="0"/>
              <a:t>柯劭擎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PPT</a:t>
            </a:r>
            <a:r>
              <a:rPr lang="zh-TW" altLang="en-US" sz="2800" dirty="0"/>
              <a:t>製作：</a:t>
            </a:r>
            <a:r>
              <a:rPr lang="en-US" altLang="zh-TW" sz="2800" dirty="0"/>
              <a:t>312611031</a:t>
            </a:r>
            <a:r>
              <a:rPr lang="zh-TW" altLang="en-US" sz="2800" dirty="0"/>
              <a:t>鐘安盛、</a:t>
            </a:r>
            <a:r>
              <a:rPr lang="en-US" altLang="zh-TW" sz="2800" dirty="0"/>
              <a:t>312611121</a:t>
            </a:r>
            <a:r>
              <a:rPr lang="zh-TW" altLang="en-US" sz="2800" dirty="0"/>
              <a:t>吳晉緯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報告：</a:t>
            </a:r>
            <a:r>
              <a:rPr lang="en-US" altLang="zh-TW" sz="2800" dirty="0"/>
              <a:t>312611009</a:t>
            </a:r>
            <a:r>
              <a:rPr lang="zh-TW" altLang="en-US" sz="2800" dirty="0"/>
              <a:t>簡立展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53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/>
              <a:t>使用工具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012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90" y="695235"/>
            <a:ext cx="5478010" cy="830383"/>
          </a:xfrm>
        </p:spPr>
        <p:txBody>
          <a:bodyPr rtlCol="0" anchor="ctr">
            <a:normAutofit/>
          </a:bodyPr>
          <a:lstStyle/>
          <a:p>
            <a:r>
              <a:rPr lang="en-US" altLang="zh-TW" sz="2800" dirty="0" err="1"/>
              <a:t>matlab</a:t>
            </a:r>
            <a:r>
              <a:rPr lang="zh-TW" altLang="en-US" sz="2800" dirty="0"/>
              <a:t>部分截圖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en-US" altLang="zh-TW" smtClean="0"/>
              <a:pPr rtl="0">
                <a:spcAft>
                  <a:spcPts val="600"/>
                </a:spcAft>
              </a:pPr>
              <a:t>4</a:t>
            </a:fld>
            <a:endParaRPr lang="zh-TW" altLang="en-US"/>
          </a:p>
        </p:txBody>
      </p:sp>
      <p:pic>
        <p:nvPicPr>
          <p:cNvPr id="4" name="圖片 3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3B1ABB6D-8288-8CE3-2D79-5F64A254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4" y="1846991"/>
            <a:ext cx="5630746" cy="5011009"/>
          </a:xfrm>
          <a:prstGeom prst="rect">
            <a:avLst/>
          </a:prstGeom>
        </p:spPr>
      </p:pic>
      <p:pic>
        <p:nvPicPr>
          <p:cNvPr id="7" name="圖片 6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ED90615D-816F-A8D6-BA28-5C0EBAC78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79" y="403096"/>
            <a:ext cx="6593920" cy="61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5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/>
              <a:t>分析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檔案Ｂ</a:t>
            </a:r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螢幕擷取畫面, 藝術 的圖片&#10;&#10;自動產生的描述">
            <a:extLst>
              <a:ext uri="{FF2B5EF4-FFF2-40B4-BE49-F238E27FC236}">
                <a16:creationId xmlns:a16="http://schemas.microsoft.com/office/drawing/2014/main" id="{C8134C91-8A72-42FD-97CA-7D7B415F29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7" r="5341"/>
          <a:stretch/>
        </p:blipFill>
        <p:spPr>
          <a:xfrm>
            <a:off x="1503028" y="1779719"/>
            <a:ext cx="9185944" cy="5078281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90" y="695235"/>
            <a:ext cx="5478010" cy="830383"/>
          </a:xfrm>
        </p:spPr>
        <p:txBody>
          <a:bodyPr rtlCol="0" anchor="ctr">
            <a:normAutofit fontScale="90000"/>
          </a:bodyPr>
          <a:lstStyle/>
          <a:p>
            <a:r>
              <a:rPr lang="zh-TW" altLang="en-US" sz="2800" dirty="0"/>
              <a:t>檔案來源名稱：</a:t>
            </a:r>
            <a:r>
              <a:rPr lang="en-US" altLang="zh-TW" sz="2800" dirty="0"/>
              <a:t>B.csv &amp; B_acc_fft.csv</a:t>
            </a:r>
            <a:endParaRPr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en-US" altLang="zh-TW" smtClean="0"/>
              <a:pPr rtl="0">
                <a:spcAft>
                  <a:spcPts val="600"/>
                </a:spcAft>
              </a:pPr>
              <a:t>6</a:t>
            </a:fld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A39D22-4414-4B01-B66E-BD173C99ADC4}"/>
              </a:ext>
            </a:extLst>
          </p:cNvPr>
          <p:cNvSpPr txBox="1"/>
          <p:nvPr/>
        </p:nvSpPr>
        <p:spPr>
          <a:xfrm>
            <a:off x="6661753" y="357541"/>
            <a:ext cx="5040890" cy="1168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參數說明：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轉速：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1300 rpm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　　　　　頻率範圍：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0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 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~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 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5120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 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Hz	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接觸角：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SampleRate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10240 Hz			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滾珠數：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SampleLength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8192 Hz			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滾珠直徑：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0.187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48FBCC6-15A7-48F7-BEFA-164C08606620}"/>
              </a:ext>
            </a:extLst>
          </p:cNvPr>
          <p:cNvGrpSpPr/>
          <p:nvPr/>
        </p:nvGrpSpPr>
        <p:grpSpPr>
          <a:xfrm>
            <a:off x="-558142" y="1921739"/>
            <a:ext cx="10316833" cy="5034831"/>
            <a:chOff x="-558142" y="1963684"/>
            <a:chExt cx="10316833" cy="503483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457B60B-D2A9-4AD3-956C-41D73B18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8142" y="1963684"/>
              <a:ext cx="10316833" cy="5034831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E1BCBEC-49FB-4F82-A6D0-682179AC9D33}"/>
                </a:ext>
              </a:extLst>
            </p:cNvPr>
            <p:cNvSpPr txBox="1"/>
            <p:nvPr/>
          </p:nvSpPr>
          <p:spPr>
            <a:xfrm>
              <a:off x="2126585" y="3661032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2x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主軸頻率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48AA8B9-23A2-4F2B-A63C-E1D015DBCB25}"/>
                </a:ext>
              </a:extLst>
            </p:cNvPr>
            <p:cNvSpPr txBox="1"/>
            <p:nvPr/>
          </p:nvSpPr>
          <p:spPr>
            <a:xfrm>
              <a:off x="1218964" y="3661032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１</a:t>
              </a: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主軸頻率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926CEAD-E5D1-4350-8186-2FAD89B191FF}"/>
                </a:ext>
              </a:extLst>
            </p:cNvPr>
            <p:cNvSpPr txBox="1"/>
            <p:nvPr/>
          </p:nvSpPr>
          <p:spPr>
            <a:xfrm>
              <a:off x="3030552" y="3661032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３</a:t>
              </a: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主軸頻率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E67E979-C572-48BA-8A27-BA45A1DB630F}"/>
                </a:ext>
              </a:extLst>
            </p:cNvPr>
            <p:cNvSpPr txBox="1"/>
            <p:nvPr/>
          </p:nvSpPr>
          <p:spPr>
            <a:xfrm>
              <a:off x="3934519" y="3661032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４</a:t>
              </a: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主軸頻率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90" y="695235"/>
            <a:ext cx="5478010" cy="830383"/>
          </a:xfrm>
        </p:spPr>
        <p:txBody>
          <a:bodyPr rtlCol="0" anchor="ctr">
            <a:normAutofit fontScale="90000"/>
          </a:bodyPr>
          <a:lstStyle/>
          <a:p>
            <a:r>
              <a:rPr lang="zh-TW" altLang="en-US" sz="2800" dirty="0"/>
              <a:t>檔案來源名稱：</a:t>
            </a:r>
            <a:r>
              <a:rPr lang="en-US" altLang="zh-TW" sz="2800" dirty="0"/>
              <a:t>B.csv &amp; B_acc_fft.csv</a:t>
            </a:r>
            <a:endParaRPr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en-US" altLang="zh-TW" smtClean="0"/>
              <a:pPr rtl="0">
                <a:spcAft>
                  <a:spcPts val="600"/>
                </a:spcAft>
              </a:pPr>
              <a:t>7</a:t>
            </a:fld>
            <a:endParaRPr lang="zh-TW" altLang="en-US"/>
          </a:p>
        </p:txBody>
      </p:sp>
      <p:graphicFrame>
        <p:nvGraphicFramePr>
          <p:cNvPr id="14" name="表格 16">
            <a:extLst>
              <a:ext uri="{FF2B5EF4-FFF2-40B4-BE49-F238E27FC236}">
                <a16:creationId xmlns:a16="http://schemas.microsoft.com/office/drawing/2014/main" id="{1335ED70-157E-4009-9AF5-696EF757C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25106"/>
              </p:ext>
            </p:extLst>
          </p:nvPr>
        </p:nvGraphicFramePr>
        <p:xfrm>
          <a:off x="8431468" y="2580295"/>
          <a:ext cx="3526240" cy="311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1560">
                  <a:extLst>
                    <a:ext uri="{9D8B030D-6E8A-4147-A177-3AD203B41FA5}">
                      <a16:colId xmlns:a16="http://schemas.microsoft.com/office/drawing/2014/main" val="1484299550"/>
                    </a:ext>
                  </a:extLst>
                </a:gridCol>
                <a:gridCol w="881560">
                  <a:extLst>
                    <a:ext uri="{9D8B030D-6E8A-4147-A177-3AD203B41FA5}">
                      <a16:colId xmlns:a16="http://schemas.microsoft.com/office/drawing/2014/main" val="4187646316"/>
                    </a:ext>
                  </a:extLst>
                </a:gridCol>
                <a:gridCol w="881560">
                  <a:extLst>
                    <a:ext uri="{9D8B030D-6E8A-4147-A177-3AD203B41FA5}">
                      <a16:colId xmlns:a16="http://schemas.microsoft.com/office/drawing/2014/main" val="318741269"/>
                    </a:ext>
                  </a:extLst>
                </a:gridCol>
                <a:gridCol w="881560">
                  <a:extLst>
                    <a:ext uri="{9D8B030D-6E8A-4147-A177-3AD203B41FA5}">
                      <a16:colId xmlns:a16="http://schemas.microsoft.com/office/drawing/2014/main" val="1752750216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主軸頻率</a:t>
                      </a: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頻率 </a:t>
                      </a:r>
                      <a:r>
                        <a:rPr lang="en-US" altLang="zh-TW" sz="1100" kern="120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(Hz)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加速度 </a:t>
                      </a: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(g)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與</a:t>
                      </a: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1x</a:t>
                      </a: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比值</a:t>
                      </a: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7208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1x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21.25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0.0015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1.00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038263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2x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42.50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0.00077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0.50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036766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3x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63.75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0.00013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0.084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3313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4x</a:t>
                      </a:r>
                      <a:endParaRPr lang="zh-TW" altLang="en-US" sz="1100" kern="1200" dirty="0">
                        <a:solidFill>
                          <a:schemeClr val="bg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88.75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0.0033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1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2.11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79094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90B4FF-4A7B-499A-ADAC-CF8F6C4C86D1}"/>
              </a:ext>
            </a:extLst>
          </p:cNvPr>
          <p:cNvSpPr txBox="1"/>
          <p:nvPr/>
        </p:nvSpPr>
        <p:spPr>
          <a:xfrm>
            <a:off x="7777489" y="357541"/>
            <a:ext cx="3363091" cy="1168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參數說明：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轉速：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1300 rpm	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　接觸角：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SampleRate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10240 Hz	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　滾珠數：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SampleLength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8192 Hz	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　滾珠直徑：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0.187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2F59351-A4AC-41BB-A4E8-46845E274C3E}"/>
                  </a:ext>
                </a:extLst>
              </p:cNvPr>
              <p:cNvSpPr txBox="1"/>
              <p:nvPr/>
            </p:nvSpPr>
            <p:spPr>
              <a:xfrm>
                <a:off x="6619880" y="3151276"/>
                <a:ext cx="1376005" cy="11666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dk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j-cs"/>
                  </a:rPr>
                  <a:t>其中：</a:t>
                </a:r>
                <a:endParaRPr lang="en-US" altLang="zh-TW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1200" dirty="0">
                    <a:solidFill>
                      <a:schemeClr val="dk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j-cs"/>
                  </a:rPr>
                  <a:t>  1x</a:t>
                </a:r>
                <a:r>
                  <a:rPr lang="zh-TW" altLang="en-US" sz="1200" dirty="0">
                    <a:solidFill>
                      <a:schemeClr val="dk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j-cs"/>
                  </a:rPr>
                  <a:t>主軸頻率為</a:t>
                </a:r>
                <a:br>
                  <a:rPr lang="en-US" altLang="zh-TW" sz="1200" dirty="0">
                    <a:solidFill>
                      <a:schemeClr val="dk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+mj-cs"/>
                        </a:rPr>
                        <m:t>  </m:t>
                      </m:r>
                      <m:f>
                        <m:fPr>
                          <m:ctrlPr>
                            <a:rPr lang="en-US" altLang="zh-TW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fPr>
                        <m:num>
                          <m:r>
                            <a:rPr lang="en-US" altLang="zh-TW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1300</m:t>
                          </m:r>
                        </m:num>
                        <m:den>
                          <m:r>
                            <a:rPr lang="en-US" altLang="zh-TW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+mj-cs"/>
                            </a:rPr>
                            <m:t>60</m:t>
                          </m:r>
                        </m:den>
                      </m:f>
                      <m:r>
                        <a:rPr lang="en-US" altLang="zh-TW" sz="1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+mj-cs"/>
                        </a:rPr>
                        <m:t>=21.67 </m:t>
                      </m:r>
                      <m:r>
                        <a:rPr lang="en-US" altLang="zh-TW" sz="1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+mj-cs"/>
                        </a:rPr>
                        <m:t>𝐻𝑧</m:t>
                      </m:r>
                    </m:oMath>
                  </m:oMathPara>
                </a14:m>
                <a:endPara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2F59351-A4AC-41BB-A4E8-46845E27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880" y="3151276"/>
                <a:ext cx="1376005" cy="1166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DF09F3CD-1920-9C5F-0A70-7A6164455F00}"/>
              </a:ext>
            </a:extLst>
          </p:cNvPr>
          <p:cNvSpPr txBox="1"/>
          <p:nvPr/>
        </p:nvSpPr>
        <p:spPr>
          <a:xfrm>
            <a:off x="5968964" y="1831825"/>
            <a:ext cx="547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加速度圖可知主軸頻率有異常訊號，但</a:t>
            </a:r>
            <a:r>
              <a:rPr lang="en-US" altLang="zh-TW" dirty="0"/>
              <a:t>4X</a:t>
            </a:r>
            <a:r>
              <a:rPr lang="zh-TW" altLang="en-US" dirty="0"/>
              <a:t>主軸頻率後異常不穩定，判斷應該有主軸損傷，所以再由</a:t>
            </a:r>
            <a:r>
              <a:rPr lang="zh-TW" altLang="en-US" dirty="0">
                <a:solidFill>
                  <a:srgbClr val="FF0000"/>
                </a:solidFill>
              </a:rPr>
              <a:t>包絡圖</a:t>
            </a:r>
            <a:r>
              <a:rPr lang="zh-TW" altLang="en-US" dirty="0"/>
              <a:t>去分析</a:t>
            </a:r>
          </a:p>
        </p:txBody>
      </p:sp>
    </p:spTree>
    <p:extLst>
      <p:ext uri="{BB962C8B-B14F-4D97-AF65-F5344CB8AC3E}">
        <p14:creationId xmlns:p14="http://schemas.microsoft.com/office/powerpoint/2010/main" val="115995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6D6E068-D4C4-40C3-A381-A983B534F2C4}"/>
              </a:ext>
            </a:extLst>
          </p:cNvPr>
          <p:cNvGrpSpPr/>
          <p:nvPr/>
        </p:nvGrpSpPr>
        <p:grpSpPr>
          <a:xfrm>
            <a:off x="227783" y="1922855"/>
            <a:ext cx="10662644" cy="5203593"/>
            <a:chOff x="385893" y="1964800"/>
            <a:chExt cx="10662644" cy="5203593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E24F729-0F30-43C0-8BD1-C48E0250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93" y="1964800"/>
              <a:ext cx="10662644" cy="5203593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E1BCBEC-49FB-4F82-A6D0-682179AC9D33}"/>
                </a:ext>
              </a:extLst>
            </p:cNvPr>
            <p:cNvSpPr txBox="1"/>
            <p:nvPr/>
          </p:nvSpPr>
          <p:spPr>
            <a:xfrm>
              <a:off x="4367853" y="2577647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2x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內環頻率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48AA8B9-23A2-4F2B-A63C-E1D015DBCB25}"/>
                </a:ext>
              </a:extLst>
            </p:cNvPr>
            <p:cNvSpPr txBox="1"/>
            <p:nvPr/>
          </p:nvSpPr>
          <p:spPr>
            <a:xfrm>
              <a:off x="2847764" y="2577647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1x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內環頻率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926CEAD-E5D1-4350-8186-2FAD89B191FF}"/>
                </a:ext>
              </a:extLst>
            </p:cNvPr>
            <p:cNvSpPr txBox="1"/>
            <p:nvPr/>
          </p:nvSpPr>
          <p:spPr>
            <a:xfrm>
              <a:off x="5887942" y="2577647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３</a:t>
              </a: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內環頻率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E67E979-C572-48BA-8A27-BA45A1DB630F}"/>
                </a:ext>
              </a:extLst>
            </p:cNvPr>
            <p:cNvSpPr txBox="1"/>
            <p:nvPr/>
          </p:nvSpPr>
          <p:spPr>
            <a:xfrm>
              <a:off x="7408031" y="2572145"/>
              <a:ext cx="813458" cy="6140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４</a:t>
              </a:r>
              <a:r>
                <a:rPr lang="en-US" altLang="zh-TW" sz="1200" b="1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x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dk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j-cs"/>
                </a:rPr>
                <a:t>內環頻率</a:t>
              </a:r>
              <a:endParaRPr lang="en-US" altLang="zh-TW" sz="1200" b="1" dirty="0">
                <a:solidFill>
                  <a:schemeClr val="dk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90" y="695235"/>
            <a:ext cx="5478010" cy="830383"/>
          </a:xfrm>
        </p:spPr>
        <p:txBody>
          <a:bodyPr rtlCol="0" anchor="ctr">
            <a:normAutofit fontScale="90000"/>
          </a:bodyPr>
          <a:lstStyle/>
          <a:p>
            <a:r>
              <a:rPr lang="zh-TW" altLang="en-US" sz="2800" dirty="0"/>
              <a:t>檔案來源名稱：</a:t>
            </a:r>
            <a:r>
              <a:rPr lang="en-US" altLang="zh-TW" sz="2800" dirty="0"/>
              <a:t>B_envelope.csv</a:t>
            </a:r>
            <a:br>
              <a:rPr lang="en-US" altLang="zh-TW" sz="2800" dirty="0"/>
            </a:br>
            <a:r>
              <a:rPr lang="zh-TW" altLang="en-US" sz="2800" dirty="0"/>
              <a:t>故障模式：</a:t>
            </a:r>
            <a:r>
              <a:rPr lang="zh-TW" altLang="en-US" sz="2800" b="1" dirty="0">
                <a:solidFill>
                  <a:srgbClr val="FF0000"/>
                </a:solidFill>
              </a:rPr>
              <a:t>內環損傷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en-US" altLang="zh-TW" smtClean="0"/>
              <a:pPr rtl="0">
                <a:spcAft>
                  <a:spcPts val="600"/>
                </a:spcAft>
              </a:pPr>
              <a:t>8</a:t>
            </a:fld>
            <a:endParaRPr lang="zh-TW" altLang="en-US"/>
          </a:p>
        </p:txBody>
      </p:sp>
      <p:graphicFrame>
        <p:nvGraphicFramePr>
          <p:cNvPr id="14" name="表格 16">
            <a:extLst>
              <a:ext uri="{FF2B5EF4-FFF2-40B4-BE49-F238E27FC236}">
                <a16:creationId xmlns:a16="http://schemas.microsoft.com/office/drawing/2014/main" id="{1335ED70-157E-4009-9AF5-696EF757C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13560"/>
              </p:ext>
            </p:extLst>
          </p:nvPr>
        </p:nvGraphicFramePr>
        <p:xfrm>
          <a:off x="9590680" y="2892603"/>
          <a:ext cx="1763120" cy="249400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881560">
                  <a:extLst>
                    <a:ext uri="{9D8B030D-6E8A-4147-A177-3AD203B41FA5}">
                      <a16:colId xmlns:a16="http://schemas.microsoft.com/office/drawing/2014/main" val="1484299550"/>
                    </a:ext>
                  </a:extLst>
                </a:gridCol>
                <a:gridCol w="881560">
                  <a:extLst>
                    <a:ext uri="{9D8B030D-6E8A-4147-A177-3AD203B41FA5}">
                      <a16:colId xmlns:a16="http://schemas.microsoft.com/office/drawing/2014/main" val="4187646316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軸承頻率</a:t>
                      </a:r>
                    </a:p>
                  </a:txBody>
                  <a:tcPr marL="84771" marR="84771" marT="42385" marB="423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頻率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(Hz)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7208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Inner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106.75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/>
                </a:tc>
                <a:extLst>
                  <a:ext uri="{0D108BD9-81ED-4DB2-BD59-A6C34878D82A}">
                    <a16:rowId xmlns:a16="http://schemas.microsoft.com/office/drawing/2014/main" val="1767038263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Outer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66.58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/>
                </a:tc>
                <a:extLst>
                  <a:ext uri="{0D108BD9-81ED-4DB2-BD59-A6C34878D82A}">
                    <a16:rowId xmlns:a16="http://schemas.microsoft.com/office/drawing/2014/main" val="3928036766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Roller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j-cs"/>
                        </a:rPr>
                        <a:t>88.48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j-cs"/>
                      </a:endParaRPr>
                    </a:p>
                  </a:txBody>
                  <a:tcPr marL="84771" marR="84771" marT="42385" marB="42385" anchor="ctr"/>
                </a:tc>
                <a:extLst>
                  <a:ext uri="{0D108BD9-81ED-4DB2-BD59-A6C34878D82A}">
                    <a16:rowId xmlns:a16="http://schemas.microsoft.com/office/drawing/2014/main" val="1977523313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38843C25-2CEA-4B55-ABCD-BA843D8CDD35}"/>
              </a:ext>
            </a:extLst>
          </p:cNvPr>
          <p:cNvSpPr txBox="1"/>
          <p:nvPr/>
        </p:nvSpPr>
        <p:spPr>
          <a:xfrm>
            <a:off x="7777489" y="357541"/>
            <a:ext cx="3363091" cy="1168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參數說明：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轉速：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1300 rpm	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　接觸角：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SampleRate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10240 Hz	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　滾珠數：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SampleLength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8192 Hz	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　滾珠直徑：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0.187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6576D7-9B62-BA3F-2C38-8C19C193337F}"/>
              </a:ext>
            </a:extLst>
          </p:cNvPr>
          <p:cNvSpPr/>
          <p:nvPr/>
        </p:nvSpPr>
        <p:spPr>
          <a:xfrm>
            <a:off x="5399632" y="2076879"/>
            <a:ext cx="6604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4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8000" dirty="0"/>
              <a:t>分析檔案Ｅ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414898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14_TF00621257_Win32" id="{F5254576-C63D-4150-8C4E-C3889FE78C17}" vid="{18E76710-A723-427D-842E-23247D9AB83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草圖簡報</Template>
  <TotalTime>343</TotalTime>
  <Words>519</Words>
  <Application>Microsoft Office PowerPoint</Application>
  <PresentationFormat>寬螢幕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Microsoft JhengHei UI</vt:lpstr>
      <vt:lpstr>Arial</vt:lpstr>
      <vt:lpstr>Cambria Math</vt:lpstr>
      <vt:lpstr>The Hand Black</vt:lpstr>
      <vt:lpstr>SketchyVTI</vt:lpstr>
      <vt:lpstr>故障的分析判讀</vt:lpstr>
      <vt:lpstr>工作分配</vt:lpstr>
      <vt:lpstr>使用工具</vt:lpstr>
      <vt:lpstr>matlab部分截圖</vt:lpstr>
      <vt:lpstr>分析檔案Ｂ</vt:lpstr>
      <vt:lpstr>檔案來源名稱：B.csv &amp; B_acc_fft.csv</vt:lpstr>
      <vt:lpstr>檔案來源名稱：B.csv &amp; B_acc_fft.csv</vt:lpstr>
      <vt:lpstr>檔案來源名稱：B_envelope.csv 故障模式：內環損傷</vt:lpstr>
      <vt:lpstr>分析檔案Ｅ</vt:lpstr>
      <vt:lpstr>檔案來源名稱：E_1.csv &amp; E_1_acc_fft.csv</vt:lpstr>
      <vt:lpstr>檔案來源名稱：B_acc_fft.csv 故障模式：不平衡</vt:lpstr>
      <vt:lpstr>Q&amp;A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</dc:title>
  <dc:creator>鍾安盛</dc:creator>
  <cp:lastModifiedBy>user10</cp:lastModifiedBy>
  <cp:revision>24</cp:revision>
  <dcterms:created xsi:type="dcterms:W3CDTF">2023-12-22T08:52:14Z</dcterms:created>
  <dcterms:modified xsi:type="dcterms:W3CDTF">2023-12-25T04:01:12Z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