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Lst>
  <p:notesMasterIdLst>
    <p:notesMasterId r:id="rId54"/>
  </p:notesMasterIdLst>
  <p:sldIdLst>
    <p:sldId id="256" r:id="rId3"/>
    <p:sldId id="307" r:id="rId4"/>
    <p:sldId id="257" r:id="rId5"/>
    <p:sldId id="266" r:id="rId6"/>
    <p:sldId id="258" r:id="rId7"/>
    <p:sldId id="259" r:id="rId8"/>
    <p:sldId id="260" r:id="rId9"/>
    <p:sldId id="261" r:id="rId10"/>
    <p:sldId id="262" r:id="rId11"/>
    <p:sldId id="265" r:id="rId12"/>
    <p:sldId id="264" r:id="rId13"/>
    <p:sldId id="267" r:id="rId14"/>
    <p:sldId id="301"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2" r:id="rId48"/>
    <p:sldId id="303" r:id="rId49"/>
    <p:sldId id="305" r:id="rId50"/>
    <p:sldId id="304" r:id="rId51"/>
    <p:sldId id="306" r:id="rId52"/>
    <p:sldId id="308" r:id="rId5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8" autoAdjust="0"/>
    <p:restoredTop sz="94660"/>
  </p:normalViewPr>
  <p:slideViewPr>
    <p:cSldViewPr snapToGrid="0">
      <p:cViewPr varScale="1">
        <p:scale>
          <a:sx n="79" d="100"/>
          <a:sy n="79" d="100"/>
        </p:scale>
        <p:origin x="48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4C7B89C-5851-4F8E-BCEB-CBB81DEDCD78}" type="datetimeFigureOut">
              <a:rPr lang="en-US" smtClean="0"/>
              <a:t>1/26/2018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8718304-7608-4D4F-A8D1-19B0629F8593}" type="slidenum">
              <a:rPr lang="en-US" smtClean="0"/>
              <a:t>‹#›</a:t>
            </a:fld>
            <a:endParaRPr lang="en-US"/>
          </a:p>
        </p:txBody>
      </p:sp>
    </p:spTree>
    <p:extLst>
      <p:ext uri="{BB962C8B-B14F-4D97-AF65-F5344CB8AC3E}">
        <p14:creationId xmlns:p14="http://schemas.microsoft.com/office/powerpoint/2010/main" val="187268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a:t>
            </a:fld>
            <a:endParaRPr lang="en-US"/>
          </a:p>
        </p:txBody>
      </p:sp>
    </p:spTree>
    <p:extLst>
      <p:ext uri="{BB962C8B-B14F-4D97-AF65-F5344CB8AC3E}">
        <p14:creationId xmlns:p14="http://schemas.microsoft.com/office/powerpoint/2010/main" val="382005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10</a:t>
            </a:fld>
            <a:endParaRPr lang="en-US"/>
          </a:p>
        </p:txBody>
      </p:sp>
    </p:spTree>
    <p:extLst>
      <p:ext uri="{BB962C8B-B14F-4D97-AF65-F5344CB8AC3E}">
        <p14:creationId xmlns:p14="http://schemas.microsoft.com/office/powerpoint/2010/main" val="1714302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11</a:t>
            </a:fld>
            <a:endParaRPr lang="en-US"/>
          </a:p>
        </p:txBody>
      </p:sp>
    </p:spTree>
    <p:extLst>
      <p:ext uri="{BB962C8B-B14F-4D97-AF65-F5344CB8AC3E}">
        <p14:creationId xmlns:p14="http://schemas.microsoft.com/office/powerpoint/2010/main" val="2743354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8652428" indent="-38186541"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65887" eaLnBrk="0" fontAlgn="base" hangingPunct="0">
              <a:spcBef>
                <a:spcPct val="0"/>
              </a:spcBef>
              <a:spcAft>
                <a:spcPct val="0"/>
              </a:spcAft>
              <a:defRPr sz="2400">
                <a:solidFill>
                  <a:schemeClr val="tx1"/>
                </a:solidFill>
                <a:latin typeface="Lucida Sans" charset="0"/>
                <a:ea typeface="ＭＳ Ｐゴシック" charset="0"/>
              </a:defRPr>
            </a:lvl6pPr>
            <a:lvl7pPr marL="931774" eaLnBrk="0" fontAlgn="base" hangingPunct="0">
              <a:spcBef>
                <a:spcPct val="0"/>
              </a:spcBef>
              <a:spcAft>
                <a:spcPct val="0"/>
              </a:spcAft>
              <a:defRPr sz="2400">
                <a:solidFill>
                  <a:schemeClr val="tx1"/>
                </a:solidFill>
                <a:latin typeface="Lucida Sans" charset="0"/>
                <a:ea typeface="ＭＳ Ｐゴシック" charset="0"/>
              </a:defRPr>
            </a:lvl7pPr>
            <a:lvl8pPr marL="1397660" eaLnBrk="0" fontAlgn="base" hangingPunct="0">
              <a:spcBef>
                <a:spcPct val="0"/>
              </a:spcBef>
              <a:spcAft>
                <a:spcPct val="0"/>
              </a:spcAft>
              <a:defRPr sz="2400">
                <a:solidFill>
                  <a:schemeClr val="tx1"/>
                </a:solidFill>
                <a:latin typeface="Lucida Sans" charset="0"/>
                <a:ea typeface="ＭＳ Ｐゴシック" charset="0"/>
              </a:defRPr>
            </a:lvl8pPr>
            <a:lvl9pPr marL="1863547" eaLnBrk="0" fontAlgn="base" hangingPunct="0">
              <a:spcBef>
                <a:spcPct val="0"/>
              </a:spcBef>
              <a:spcAft>
                <a:spcPct val="0"/>
              </a:spcAft>
              <a:defRPr sz="2400">
                <a:solidFill>
                  <a:schemeClr val="tx1"/>
                </a:solidFill>
                <a:latin typeface="Lucida Sans" charset="0"/>
                <a:ea typeface="ＭＳ Ｐゴシック" charset="0"/>
              </a:defRPr>
            </a:lvl9pPr>
          </a:lstStyle>
          <a:p>
            <a:pPr defTabSz="931774" eaLnBrk="1" fontAlgn="base" hangingPunct="1">
              <a:spcBef>
                <a:spcPct val="0"/>
              </a:spcBef>
              <a:spcAft>
                <a:spcPct val="0"/>
              </a:spcAft>
            </a:pPr>
            <a:fld id="{E69DF897-5E92-F241-9A21-E64EA536231D}" type="slidenum">
              <a:rPr lang="en-US" sz="1200">
                <a:solidFill>
                  <a:srgbClr val="000000"/>
                </a:solidFill>
              </a:rPr>
              <a:pPr defTabSz="931774" eaLnBrk="1" fontAlgn="base" hangingPunct="1">
                <a:spcBef>
                  <a:spcPct val="0"/>
                </a:spcBef>
                <a:spcAft>
                  <a:spcPct val="0"/>
                </a:spcAft>
              </a:pPr>
              <a:t>12</a:t>
            </a:fld>
            <a:endParaRPr lang="en-US" sz="1200">
              <a:solidFill>
                <a:srgbClr val="000000"/>
              </a:solidFill>
            </a:endParaRPr>
          </a:p>
        </p:txBody>
      </p:sp>
      <p:sp>
        <p:nvSpPr>
          <p:cNvPr id="17411" name="Rectangle 2"/>
          <p:cNvSpPr>
            <a:spLocks noGrp="1" noRot="1" noChangeAspect="1" noChangeArrowheads="1" noTextEdit="1"/>
          </p:cNvSpPr>
          <p:nvPr>
            <p:ph type="sldImg"/>
          </p:nvPr>
        </p:nvSpPr>
        <p:spPr>
          <a:xfrm>
            <a:off x="314325" y="715963"/>
            <a:ext cx="6369050" cy="3582987"/>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892608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1/26/2018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99435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pPr defTabSz="931774" fontAlgn="base">
              <a:spcBef>
                <a:spcPct val="0"/>
              </a:spcBef>
              <a:spcAft>
                <a:spcPct val="0"/>
              </a:spcAft>
            </a:pPr>
            <a:fld id="{D4E9F685-F098-8E4C-B6D8-D94BDE4D6D6B}" type="slidenum">
              <a:rPr lang="en-US">
                <a:solidFill>
                  <a:srgbClr val="000000"/>
                </a:solidFill>
                <a:latin typeface="Lucida Sans" charset="0"/>
                <a:ea typeface="ＭＳ Ｐゴシック" charset="0"/>
              </a:rPr>
              <a:pPr defTabSz="931774" fontAlgn="base">
                <a:spcBef>
                  <a:spcPct val="0"/>
                </a:spcBef>
                <a:spcAft>
                  <a:spcPct val="0"/>
                </a:spcAft>
              </a:pPr>
              <a:t>14</a:t>
            </a:fld>
            <a:endParaRPr lang="en-US">
              <a:solidFill>
                <a:srgbClr val="000000"/>
              </a:solidFill>
              <a:latin typeface="Lucida Sans" charset="0"/>
              <a:ea typeface="ＭＳ Ｐゴシック" charset="0"/>
            </a:endParaRPr>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045633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31774" fontAlgn="base">
              <a:spcBef>
                <a:spcPct val="0"/>
              </a:spcBef>
              <a:spcAft>
                <a:spcPct val="0"/>
              </a:spcAft>
            </a:pPr>
            <a:fld id="{AA652608-6990-6E43-AA5F-49A5045801F2}" type="slidenum">
              <a:rPr lang="en-US">
                <a:solidFill>
                  <a:srgbClr val="000000"/>
                </a:solidFill>
                <a:latin typeface="Lucida Sans" charset="0"/>
                <a:ea typeface="ＭＳ Ｐゴシック" charset="0"/>
              </a:rPr>
              <a:pPr defTabSz="931774" fontAlgn="base">
                <a:spcBef>
                  <a:spcPct val="0"/>
                </a:spcBef>
                <a:spcAft>
                  <a:spcPct val="0"/>
                </a:spcAft>
              </a:pPr>
              <a:t>15</a:t>
            </a:fld>
            <a:endParaRPr lang="en-US">
              <a:solidFill>
                <a:srgbClr val="000000"/>
              </a:solidFill>
              <a:latin typeface="Lucida Sans" charset="0"/>
              <a:ea typeface="ＭＳ Ｐゴシック"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54895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defTabSz="931774" fontAlgn="base">
              <a:spcBef>
                <a:spcPct val="0"/>
              </a:spcBef>
              <a:spcAft>
                <a:spcPct val="0"/>
              </a:spcAft>
            </a:pPr>
            <a:fld id="{ABE383AF-40C9-E847-ACCB-98F997084513}" type="slidenum">
              <a:rPr lang="en-US">
                <a:solidFill>
                  <a:srgbClr val="000000"/>
                </a:solidFill>
                <a:latin typeface="Lucida Sans" charset="0"/>
                <a:ea typeface="ＭＳ Ｐゴシック" charset="0"/>
              </a:rPr>
              <a:pPr defTabSz="931774" fontAlgn="base">
                <a:spcBef>
                  <a:spcPct val="0"/>
                </a:spcBef>
                <a:spcAft>
                  <a:spcPct val="0"/>
                </a:spcAft>
              </a:pPr>
              <a:t>16</a:t>
            </a:fld>
            <a:endParaRPr lang="en-US">
              <a:solidFill>
                <a:srgbClr val="000000"/>
              </a:solidFill>
              <a:latin typeface="Lucida Sans" charset="0"/>
              <a:ea typeface="ＭＳ Ｐゴシック"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5172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defTabSz="931774" fontAlgn="base">
              <a:spcBef>
                <a:spcPct val="0"/>
              </a:spcBef>
              <a:spcAft>
                <a:spcPct val="0"/>
              </a:spcAft>
            </a:pPr>
            <a:fld id="{ABE383AF-40C9-E847-ACCB-98F997084513}" type="slidenum">
              <a:rPr lang="en-US">
                <a:solidFill>
                  <a:srgbClr val="000000"/>
                </a:solidFill>
                <a:latin typeface="Lucida Sans" charset="0"/>
                <a:ea typeface="ＭＳ Ｐゴシック" charset="0"/>
              </a:rPr>
              <a:pPr defTabSz="931774" fontAlgn="base">
                <a:spcBef>
                  <a:spcPct val="0"/>
                </a:spcBef>
                <a:spcAft>
                  <a:spcPct val="0"/>
                </a:spcAft>
              </a:pPr>
              <a:t>17</a:t>
            </a:fld>
            <a:endParaRPr lang="en-US">
              <a:solidFill>
                <a:srgbClr val="000000"/>
              </a:solidFill>
              <a:latin typeface="Lucida Sans" charset="0"/>
              <a:ea typeface="ＭＳ Ｐゴシック"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22740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18</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59453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19</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314674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a:t>
            </a:fld>
            <a:endParaRPr lang="en-US"/>
          </a:p>
        </p:txBody>
      </p:sp>
    </p:spTree>
    <p:extLst>
      <p:ext uri="{BB962C8B-B14F-4D97-AF65-F5344CB8AC3E}">
        <p14:creationId xmlns:p14="http://schemas.microsoft.com/office/powerpoint/2010/main" val="3005263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20</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95417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21</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794483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22</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779595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23</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1203066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24</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1062695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pPr defTabSz="931774" fontAlgn="base">
              <a:spcBef>
                <a:spcPct val="0"/>
              </a:spcBef>
              <a:spcAft>
                <a:spcPct val="0"/>
              </a:spcAft>
            </a:pPr>
            <a:fld id="{C1186323-23FC-C745-A59E-E7A0F69F23C3}" type="slidenum">
              <a:rPr lang="en-US">
                <a:solidFill>
                  <a:srgbClr val="000000"/>
                </a:solidFill>
                <a:latin typeface="Lucida Sans" charset="0"/>
                <a:ea typeface="ＭＳ Ｐゴシック" charset="0"/>
              </a:rPr>
              <a:pPr defTabSz="931774" fontAlgn="base">
                <a:spcBef>
                  <a:spcPct val="0"/>
                </a:spcBef>
                <a:spcAft>
                  <a:spcPct val="0"/>
                </a:spcAft>
              </a:pPr>
              <a:t>25</a:t>
            </a:fld>
            <a:endParaRPr lang="en-US">
              <a:solidFill>
                <a:srgbClr val="000000"/>
              </a:solidFill>
              <a:latin typeface="Lucida Sans" charset="0"/>
              <a:ea typeface="ＭＳ Ｐゴシック" charset="0"/>
            </a:endParaRPr>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1313947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pPr defTabSz="931774" fontAlgn="base">
              <a:spcBef>
                <a:spcPct val="0"/>
              </a:spcBef>
              <a:spcAft>
                <a:spcPct val="0"/>
              </a:spcAft>
            </a:pPr>
            <a:fld id="{0C9BB694-CB85-1C42-BB21-6EC89F24E5E0}" type="slidenum">
              <a:rPr lang="en-US">
                <a:solidFill>
                  <a:srgbClr val="000000"/>
                </a:solidFill>
                <a:latin typeface="Lucida Sans" charset="0"/>
                <a:ea typeface="ＭＳ Ｐゴシック" charset="0"/>
              </a:rPr>
              <a:pPr defTabSz="931774" fontAlgn="base">
                <a:spcBef>
                  <a:spcPct val="0"/>
                </a:spcBef>
                <a:spcAft>
                  <a:spcPct val="0"/>
                </a:spcAft>
              </a:pPr>
              <a:t>26</a:t>
            </a:fld>
            <a:endParaRPr lang="en-US">
              <a:solidFill>
                <a:srgbClr val="000000"/>
              </a:solidFill>
              <a:latin typeface="Lucida Sans" charset="0"/>
              <a:ea typeface="ＭＳ Ｐゴシック" charset="0"/>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42645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pPr defTabSz="931774" fontAlgn="base">
              <a:spcBef>
                <a:spcPct val="0"/>
              </a:spcBef>
              <a:spcAft>
                <a:spcPct val="0"/>
              </a:spcAft>
            </a:pPr>
            <a:fld id="{CA24F83C-53AC-F24F-80E2-C55109AFC467}" type="slidenum">
              <a:rPr lang="en-US">
                <a:solidFill>
                  <a:srgbClr val="000000"/>
                </a:solidFill>
                <a:latin typeface="Lucida Sans" charset="0"/>
                <a:ea typeface="ＭＳ Ｐゴシック" charset="0"/>
              </a:rPr>
              <a:pPr defTabSz="931774" fontAlgn="base">
                <a:spcBef>
                  <a:spcPct val="0"/>
                </a:spcBef>
                <a:spcAft>
                  <a:spcPct val="0"/>
                </a:spcAft>
              </a:pPr>
              <a:t>27</a:t>
            </a:fld>
            <a:endParaRPr lang="en-US">
              <a:solidFill>
                <a:srgbClr val="000000"/>
              </a:solidFill>
              <a:latin typeface="Lucida Sans" charset="0"/>
              <a:ea typeface="ＭＳ Ｐゴシック" charset="0"/>
            </a:endParaRPr>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687058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defTabSz="931774" fontAlgn="base">
              <a:spcBef>
                <a:spcPct val="0"/>
              </a:spcBef>
              <a:spcAft>
                <a:spcPct val="0"/>
              </a:spcAft>
            </a:pPr>
            <a:fld id="{68346639-C8C4-9A48-A995-2E425D4B1E5C}" type="slidenum">
              <a:rPr lang="en-US">
                <a:solidFill>
                  <a:srgbClr val="000000"/>
                </a:solidFill>
                <a:latin typeface="Lucida Sans" charset="0"/>
                <a:ea typeface="ＭＳ Ｐゴシック" charset="0"/>
              </a:rPr>
              <a:pPr defTabSz="931774" fontAlgn="base">
                <a:spcBef>
                  <a:spcPct val="0"/>
                </a:spcBef>
                <a:spcAft>
                  <a:spcPct val="0"/>
                </a:spcAft>
              </a:pPr>
              <a:t>28</a:t>
            </a:fld>
            <a:endParaRPr lang="en-US">
              <a:solidFill>
                <a:srgbClr val="000000"/>
              </a:solidFill>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7549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29</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16296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3</a:t>
            </a:fld>
            <a:endParaRPr lang="en-US"/>
          </a:p>
        </p:txBody>
      </p:sp>
    </p:spTree>
    <p:extLst>
      <p:ext uri="{BB962C8B-B14F-4D97-AF65-F5344CB8AC3E}">
        <p14:creationId xmlns:p14="http://schemas.microsoft.com/office/powerpoint/2010/main" val="2482198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30</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715201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31</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3730373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pPr defTabSz="931774" fontAlgn="base">
              <a:spcBef>
                <a:spcPct val="0"/>
              </a:spcBef>
              <a:spcAft>
                <a:spcPct val="0"/>
              </a:spcAft>
            </a:pPr>
            <a:fld id="{C01B9DA1-D091-A64A-A0FC-8E8CCCAFB71C}" type="slidenum">
              <a:rPr lang="en-US">
                <a:solidFill>
                  <a:srgbClr val="000000"/>
                </a:solidFill>
                <a:latin typeface="Lucida Sans" charset="0"/>
                <a:ea typeface="ＭＳ Ｐゴシック" charset="0"/>
              </a:rPr>
              <a:pPr defTabSz="931774" fontAlgn="base">
                <a:spcBef>
                  <a:spcPct val="0"/>
                </a:spcBef>
                <a:spcAft>
                  <a:spcPct val="0"/>
                </a:spcAft>
              </a:pPr>
              <a:t>32</a:t>
            </a:fld>
            <a:endParaRPr lang="en-US">
              <a:solidFill>
                <a:srgbClr val="000000"/>
              </a:solidFill>
              <a:latin typeface="Lucida Sans" charset="0"/>
              <a:ea typeface="ＭＳ Ｐゴシック"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96520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33</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408630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34</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3243389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35</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832357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36</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1084671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pPr defTabSz="931774" fontAlgn="base">
              <a:spcBef>
                <a:spcPct val="0"/>
              </a:spcBef>
              <a:spcAft>
                <a:spcPct val="0"/>
              </a:spcAft>
            </a:pPr>
            <a:fld id="{CBE32076-AB54-DD42-AB81-EE05460AD3D3}" type="slidenum">
              <a:rPr lang="en-US">
                <a:solidFill>
                  <a:srgbClr val="000000"/>
                </a:solidFill>
                <a:latin typeface="Lucida Sans" charset="0"/>
                <a:ea typeface="ＭＳ Ｐゴシック" charset="0"/>
              </a:rPr>
              <a:pPr defTabSz="931774" fontAlgn="base">
                <a:spcBef>
                  <a:spcPct val="0"/>
                </a:spcBef>
                <a:spcAft>
                  <a:spcPct val="0"/>
                </a:spcAft>
              </a:pPr>
              <a:t>37</a:t>
            </a:fld>
            <a:endParaRPr lang="en-US">
              <a:solidFill>
                <a:srgbClr val="000000"/>
              </a:solidFill>
              <a:latin typeface="Lucida Sans" charset="0"/>
              <a:ea typeface="ＭＳ Ｐゴシック"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83128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defTabSz="931774" fontAlgn="base">
              <a:spcBef>
                <a:spcPct val="0"/>
              </a:spcBef>
              <a:spcAft>
                <a:spcPct val="0"/>
              </a:spcAft>
            </a:pPr>
            <a:fld id="{68346639-C8C4-9A48-A995-2E425D4B1E5C}" type="slidenum">
              <a:rPr lang="en-US">
                <a:solidFill>
                  <a:srgbClr val="000000"/>
                </a:solidFill>
                <a:latin typeface="Lucida Sans" charset="0"/>
                <a:ea typeface="ＭＳ Ｐゴシック" charset="0"/>
              </a:rPr>
              <a:pPr defTabSz="931774" fontAlgn="base">
                <a:spcBef>
                  <a:spcPct val="0"/>
                </a:spcBef>
                <a:spcAft>
                  <a:spcPct val="0"/>
                </a:spcAft>
              </a:pPr>
              <a:t>38</a:t>
            </a:fld>
            <a:endParaRPr lang="en-US">
              <a:solidFill>
                <a:srgbClr val="000000"/>
              </a:solidFill>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31319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defTabSz="931774" fontAlgn="base">
              <a:spcBef>
                <a:spcPct val="0"/>
              </a:spcBef>
              <a:spcAft>
                <a:spcPct val="0"/>
              </a:spcAft>
            </a:pPr>
            <a:fld id="{68346639-C8C4-9A48-A995-2E425D4B1E5C}" type="slidenum">
              <a:rPr lang="en-US">
                <a:solidFill>
                  <a:srgbClr val="000000"/>
                </a:solidFill>
                <a:latin typeface="Lucida Sans" charset="0"/>
                <a:ea typeface="ＭＳ Ｐゴシック" charset="0"/>
              </a:rPr>
              <a:pPr defTabSz="931774" fontAlgn="base">
                <a:spcBef>
                  <a:spcPct val="0"/>
                </a:spcBef>
                <a:spcAft>
                  <a:spcPct val="0"/>
                </a:spcAft>
              </a:pPr>
              <a:t>39</a:t>
            </a:fld>
            <a:endParaRPr lang="en-US">
              <a:solidFill>
                <a:srgbClr val="000000"/>
              </a:solidFill>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125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4</a:t>
            </a:fld>
            <a:endParaRPr lang="en-US"/>
          </a:p>
        </p:txBody>
      </p:sp>
    </p:spTree>
    <p:extLst>
      <p:ext uri="{BB962C8B-B14F-4D97-AF65-F5344CB8AC3E}">
        <p14:creationId xmlns:p14="http://schemas.microsoft.com/office/powerpoint/2010/main" val="3632896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defTabSz="931774" fontAlgn="base">
              <a:spcBef>
                <a:spcPct val="0"/>
              </a:spcBef>
              <a:spcAft>
                <a:spcPct val="0"/>
              </a:spcAft>
            </a:pPr>
            <a:fld id="{874D6FAE-BAB2-4B44-B9CF-68A8BE4C6FBA}" type="slidenum">
              <a:rPr lang="en-US">
                <a:solidFill>
                  <a:srgbClr val="000000"/>
                </a:solidFill>
                <a:latin typeface="Lucida Sans" charset="0"/>
                <a:ea typeface="ＭＳ Ｐゴシック" charset="0"/>
              </a:rPr>
              <a:pPr defTabSz="931774" fontAlgn="base">
                <a:spcBef>
                  <a:spcPct val="0"/>
                </a:spcBef>
                <a:spcAft>
                  <a:spcPct val="0"/>
                </a:spcAft>
              </a:pPr>
              <a:t>40</a:t>
            </a:fld>
            <a:endParaRPr lang="en-US">
              <a:solidFill>
                <a:srgbClr val="000000"/>
              </a:solidFill>
              <a:latin typeface="Lucida Sans" charset="0"/>
              <a:ea typeface="ＭＳ Ｐゴシック"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4233048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pPr defTabSz="931774" fontAlgn="base">
              <a:spcBef>
                <a:spcPct val="0"/>
              </a:spcBef>
              <a:spcAft>
                <a:spcPct val="0"/>
              </a:spcAft>
            </a:pPr>
            <a:fld id="{E98F872B-19D4-8F46-BECB-09C895BA15F0}" type="slidenum">
              <a:rPr lang="en-US">
                <a:solidFill>
                  <a:srgbClr val="000000"/>
                </a:solidFill>
                <a:latin typeface="Lucida Sans" charset="0"/>
                <a:ea typeface="ＭＳ Ｐゴシック" charset="0"/>
              </a:rPr>
              <a:pPr defTabSz="931774" fontAlgn="base">
                <a:spcBef>
                  <a:spcPct val="0"/>
                </a:spcBef>
                <a:spcAft>
                  <a:spcPct val="0"/>
                </a:spcAft>
              </a:pPr>
              <a:t>41</a:t>
            </a:fld>
            <a:endParaRPr lang="en-US">
              <a:solidFill>
                <a:srgbClr val="000000"/>
              </a:solidFill>
              <a:latin typeface="Lucida Sans" charset="0"/>
              <a:ea typeface="ＭＳ Ｐゴシック"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354514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defTabSz="931774" fontAlgn="base">
              <a:spcBef>
                <a:spcPct val="0"/>
              </a:spcBef>
              <a:spcAft>
                <a:spcPct val="0"/>
              </a:spcAft>
            </a:pPr>
            <a:fld id="{B84D052C-C7F7-BA4E-98C4-68051FCD392D}" type="slidenum">
              <a:rPr lang="en-US">
                <a:solidFill>
                  <a:srgbClr val="000000"/>
                </a:solidFill>
                <a:latin typeface="Lucida Sans" charset="0"/>
                <a:ea typeface="ＭＳ Ｐゴシック" charset="0"/>
              </a:rPr>
              <a:pPr defTabSz="931774" fontAlgn="base">
                <a:spcBef>
                  <a:spcPct val="0"/>
                </a:spcBef>
                <a:spcAft>
                  <a:spcPct val="0"/>
                </a:spcAft>
              </a:pPr>
              <a:t>42</a:t>
            </a:fld>
            <a:endParaRPr lang="en-US">
              <a:solidFill>
                <a:srgbClr val="000000"/>
              </a:solidFill>
              <a:latin typeface="Lucida Sans" charset="0"/>
              <a:ea typeface="ＭＳ Ｐゴシック"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72298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43</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37126938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44</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7777419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defTabSz="931774" fontAlgn="base">
              <a:spcBef>
                <a:spcPct val="0"/>
              </a:spcBef>
              <a:spcAft>
                <a:spcPct val="0"/>
              </a:spcAft>
            </a:pPr>
            <a:fld id="{68346639-C8C4-9A48-A995-2E425D4B1E5C}" type="slidenum">
              <a:rPr lang="en-US">
                <a:solidFill>
                  <a:srgbClr val="000000"/>
                </a:solidFill>
                <a:latin typeface="Lucida Sans" charset="0"/>
                <a:ea typeface="ＭＳ Ｐゴシック" charset="0"/>
              </a:rPr>
              <a:pPr defTabSz="931774" fontAlgn="base">
                <a:spcBef>
                  <a:spcPct val="0"/>
                </a:spcBef>
                <a:spcAft>
                  <a:spcPct val="0"/>
                </a:spcAft>
              </a:pPr>
              <a:t>45</a:t>
            </a:fld>
            <a:endParaRPr lang="en-US">
              <a:solidFill>
                <a:srgbClr val="000000"/>
              </a:solidFill>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443835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1/26/2018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1449069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1/26/2018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630533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1/26/2018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0325499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1/26/2018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69363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5</a:t>
            </a:fld>
            <a:endParaRPr lang="en-US"/>
          </a:p>
        </p:txBody>
      </p:sp>
    </p:spTree>
    <p:extLst>
      <p:ext uri="{BB962C8B-B14F-4D97-AF65-F5344CB8AC3E}">
        <p14:creationId xmlns:p14="http://schemas.microsoft.com/office/powerpoint/2010/main" val="24392831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50</a:t>
            </a:fld>
            <a:endParaRPr lang="en-US"/>
          </a:p>
        </p:txBody>
      </p:sp>
    </p:spTree>
    <p:extLst>
      <p:ext uri="{BB962C8B-B14F-4D97-AF65-F5344CB8AC3E}">
        <p14:creationId xmlns:p14="http://schemas.microsoft.com/office/powerpoint/2010/main" val="38112432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51</a:t>
            </a:fld>
            <a:endParaRPr lang="en-US"/>
          </a:p>
        </p:txBody>
      </p:sp>
    </p:spTree>
    <p:extLst>
      <p:ext uri="{BB962C8B-B14F-4D97-AF65-F5344CB8AC3E}">
        <p14:creationId xmlns:p14="http://schemas.microsoft.com/office/powerpoint/2010/main" val="1117812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6</a:t>
            </a:fld>
            <a:endParaRPr lang="en-US"/>
          </a:p>
        </p:txBody>
      </p:sp>
    </p:spTree>
    <p:extLst>
      <p:ext uri="{BB962C8B-B14F-4D97-AF65-F5344CB8AC3E}">
        <p14:creationId xmlns:p14="http://schemas.microsoft.com/office/powerpoint/2010/main" val="533482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7</a:t>
            </a:fld>
            <a:endParaRPr lang="en-US"/>
          </a:p>
        </p:txBody>
      </p:sp>
    </p:spTree>
    <p:extLst>
      <p:ext uri="{BB962C8B-B14F-4D97-AF65-F5344CB8AC3E}">
        <p14:creationId xmlns:p14="http://schemas.microsoft.com/office/powerpoint/2010/main" val="305344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8</a:t>
            </a:fld>
            <a:endParaRPr lang="en-US"/>
          </a:p>
        </p:txBody>
      </p:sp>
    </p:spTree>
    <p:extLst>
      <p:ext uri="{BB962C8B-B14F-4D97-AF65-F5344CB8AC3E}">
        <p14:creationId xmlns:p14="http://schemas.microsoft.com/office/powerpoint/2010/main" val="91477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9</a:t>
            </a:fld>
            <a:endParaRPr lang="en-US"/>
          </a:p>
        </p:txBody>
      </p:sp>
    </p:spTree>
    <p:extLst>
      <p:ext uri="{BB962C8B-B14F-4D97-AF65-F5344CB8AC3E}">
        <p14:creationId xmlns:p14="http://schemas.microsoft.com/office/powerpoint/2010/main" val="835156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94099"/>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204116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6096000" y="681037"/>
            <a:ext cx="5187952" cy="1731963"/>
          </a:xfrm>
        </p:spPr>
        <p:txBody>
          <a:bodyPr/>
          <a:lstStyle>
            <a:lvl1pPr algn="ctr">
              <a:defRPr sz="4267"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6096000" y="3835400"/>
            <a:ext cx="5181600" cy="2235200"/>
          </a:xfrm>
        </p:spPr>
        <p:txBody>
          <a:bodyPr/>
          <a:lstStyle>
            <a:lvl1pPr marL="0" indent="0" algn="ctr">
              <a:spcBef>
                <a:spcPts val="12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9652000" y="6273800"/>
            <a:ext cx="16256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7112000" y="6273800"/>
            <a:ext cx="2540000" cy="4572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6096000" y="6273800"/>
            <a:ext cx="1020232"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1435959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6400" y="1803400"/>
            <a:ext cx="113792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9144000" y="6273800"/>
            <a:ext cx="26416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4064000" y="6273800"/>
            <a:ext cx="3860800" cy="4572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26399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267"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183220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752600"/>
            <a:ext cx="5080000" cy="4495800"/>
          </a:xfrm>
        </p:spPr>
        <p:txBody>
          <a:bodyPr/>
          <a:lstStyle>
            <a:lvl1pPr>
              <a:defRPr sz="3200"/>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89600" y="1752600"/>
            <a:ext cx="5080000" cy="4495800"/>
          </a:xfrm>
        </p:spPr>
        <p:txBody>
          <a:bodyPr/>
          <a:lstStyle>
            <a:lvl1pPr>
              <a:defRPr sz="3200"/>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8128000" y="6273800"/>
            <a:ext cx="2641600" cy="4572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0" y="6248400"/>
            <a:ext cx="3860800" cy="4572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2370074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506906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1371236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183406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905000"/>
            <a:ext cx="4011084" cy="1162051"/>
          </a:xfrm>
        </p:spPr>
        <p:txBody>
          <a:bodyPr/>
          <a:lstStyle>
            <a:lvl1pPr algn="l">
              <a:defRPr sz="2667" b="1"/>
            </a:lvl1pPr>
          </a:lstStyle>
          <a:p>
            <a:r>
              <a:rPr lang="en-US"/>
              <a:t>Click to edit Master title style</a:t>
            </a:r>
            <a:endParaRPr lang="en-US" dirty="0"/>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3124201"/>
            <a:ext cx="4011084" cy="3001964"/>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1443267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984848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009403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81000"/>
            <a:ext cx="2819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81000"/>
            <a:ext cx="8255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578150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1752601"/>
            <a:ext cx="10363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6400" y="4076701"/>
            <a:ext cx="10363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0"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3077793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6400" y="1803400"/>
            <a:ext cx="91440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908800" y="6273800"/>
            <a:ext cx="2641600" cy="4572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0" y="6273800"/>
            <a:ext cx="3860800" cy="4572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3098219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2812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35933"/>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49349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2347" y="1"/>
            <a:ext cx="11655840" cy="644769"/>
          </a:xfrm>
        </p:spPr>
        <p:txBody>
          <a:bodyPr/>
          <a:lstStyle>
            <a:lvl1pPr>
              <a:defRPr sz="3600"/>
            </a:lvl1pPr>
          </a:lstStyle>
          <a:p>
            <a:r>
              <a:rPr lang="en-US" dirty="0"/>
              <a:t>Click to edit Master title style</a:t>
            </a:r>
          </a:p>
        </p:txBody>
      </p:sp>
      <p:sp>
        <p:nvSpPr>
          <p:cNvPr id="8" name="Text Placeholder 7"/>
          <p:cNvSpPr>
            <a:spLocks noGrp="1"/>
          </p:cNvSpPr>
          <p:nvPr>
            <p:ph type="body" sz="quarter" idx="10"/>
          </p:nvPr>
        </p:nvSpPr>
        <p:spPr>
          <a:xfrm>
            <a:off x="387351" y="644770"/>
            <a:ext cx="10292373" cy="513405"/>
          </a:xfrm>
        </p:spPr>
        <p:txBody>
          <a:bodyPr/>
          <a:lstStyle>
            <a:lvl1pPr marL="0" indent="0">
              <a:buNone/>
              <a:defRPr sz="2400">
                <a:solidFill>
                  <a:schemeClr val="accent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5457525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1/26/2018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1/26/2018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3" r:id="rId12"/>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828800" y="508000"/>
            <a:ext cx="9956800" cy="990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406400" y="1803400"/>
            <a:ext cx="10363200" cy="4445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8128000" y="6273800"/>
            <a:ext cx="264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867">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867">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0" y="6273800"/>
            <a:ext cx="264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867">
                <a:latin typeface="+mn-lt"/>
              </a:defRPr>
            </a:lvl1pPr>
          </a:lstStyle>
          <a:p>
            <a:fld id="{91F816EA-24CC-2048-859A-C5EA9F275392}" type="slidenum">
              <a:rPr lang="en-US" smtClean="0"/>
              <a:pPr/>
              <a:t>‹#›</a:t>
            </a:fld>
            <a:endParaRPr lang="en-US" dirty="0"/>
          </a:p>
        </p:txBody>
      </p:sp>
    </p:spTree>
    <p:extLst>
      <p:ext uri="{BB962C8B-B14F-4D97-AF65-F5344CB8AC3E}">
        <p14:creationId xmlns:p14="http://schemas.microsoft.com/office/powerpoint/2010/main" val="2649106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4" r:id="rId15"/>
    <p:sldLayoutId id="2147483725" r:id="rId16"/>
  </p:sldLayoutIdLst>
  <p:hf hdr="0" ftr="0" dt="0"/>
  <p:txStyles>
    <p:titleStyle>
      <a:lvl1pPr algn="l" rtl="0" eaLnBrk="1" fontAlgn="base" hangingPunct="1">
        <a:spcBef>
          <a:spcPct val="0"/>
        </a:spcBef>
        <a:spcAft>
          <a:spcPct val="0"/>
        </a:spcAft>
        <a:defRPr sz="4267"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5pPr>
      <a:lvl6pPr marL="609585" algn="l" rtl="0" eaLnBrk="1" fontAlgn="base" hangingPunct="1">
        <a:spcBef>
          <a:spcPct val="0"/>
        </a:spcBef>
        <a:spcAft>
          <a:spcPct val="0"/>
        </a:spcAft>
        <a:defRPr sz="4800">
          <a:solidFill>
            <a:schemeClr val="tx1"/>
          </a:solidFill>
          <a:latin typeface="Lucida Sans" pitchFamily="-65" charset="0"/>
        </a:defRPr>
      </a:lvl6pPr>
      <a:lvl7pPr marL="1219170" algn="l" rtl="0" eaLnBrk="1" fontAlgn="base" hangingPunct="1">
        <a:spcBef>
          <a:spcPct val="0"/>
        </a:spcBef>
        <a:spcAft>
          <a:spcPct val="0"/>
        </a:spcAft>
        <a:defRPr sz="4800">
          <a:solidFill>
            <a:schemeClr val="tx1"/>
          </a:solidFill>
          <a:latin typeface="Lucida Sans" pitchFamily="-65" charset="0"/>
        </a:defRPr>
      </a:lvl7pPr>
      <a:lvl8pPr marL="1828754" algn="l" rtl="0" eaLnBrk="1" fontAlgn="base" hangingPunct="1">
        <a:spcBef>
          <a:spcPct val="0"/>
        </a:spcBef>
        <a:spcAft>
          <a:spcPct val="0"/>
        </a:spcAft>
        <a:defRPr sz="4800">
          <a:solidFill>
            <a:schemeClr val="tx1"/>
          </a:solidFill>
          <a:latin typeface="Lucida Sans" pitchFamily="-65" charset="0"/>
        </a:defRPr>
      </a:lvl8pPr>
      <a:lvl9pPr marL="2438339" algn="l" rtl="0" eaLnBrk="1" fontAlgn="base" hangingPunct="1">
        <a:spcBef>
          <a:spcPct val="0"/>
        </a:spcBef>
        <a:spcAft>
          <a:spcPct val="0"/>
        </a:spcAft>
        <a:defRPr sz="4800">
          <a:solidFill>
            <a:schemeClr val="tx1"/>
          </a:solidFill>
          <a:latin typeface="Lucida Sans" pitchFamily="-65" charset="0"/>
        </a:defRPr>
      </a:lvl9pPr>
    </p:titleStyle>
    <p:bodyStyle>
      <a:lvl1pPr marL="457189" indent="-457189" algn="l" rtl="0" eaLnBrk="1" fontAlgn="base" hangingPunct="1">
        <a:spcBef>
          <a:spcPct val="20000"/>
        </a:spcBef>
        <a:spcAft>
          <a:spcPct val="0"/>
        </a:spcAft>
        <a:buClr>
          <a:srgbClr val="CC0000"/>
        </a:buClr>
        <a:buFont typeface="Times" charset="0"/>
        <a:buChar char="•"/>
        <a:defRPr sz="3200">
          <a:solidFill>
            <a:schemeClr val="tx1"/>
          </a:solidFill>
          <a:latin typeface="+mn-lt"/>
          <a:ea typeface="ＭＳ Ｐゴシック" pitchFamily="-65" charset="-128"/>
          <a:cs typeface="ＭＳ Ｐゴシック" pitchFamily="-65" charset="-128"/>
        </a:defRPr>
      </a:lvl1pPr>
      <a:lvl2pPr marL="914377" indent="-304792" algn="l" rtl="0" eaLnBrk="1" fontAlgn="base" hangingPunct="1">
        <a:spcBef>
          <a:spcPct val="20000"/>
        </a:spcBef>
        <a:spcAft>
          <a:spcPct val="0"/>
        </a:spcAft>
        <a:buClr>
          <a:schemeClr val="tx1"/>
        </a:buClr>
        <a:buFont typeface="Times" charset="0"/>
        <a:buChar char="•"/>
        <a:defRPr sz="2667">
          <a:solidFill>
            <a:schemeClr val="tx1"/>
          </a:solidFill>
          <a:latin typeface="+mn-lt"/>
          <a:ea typeface="ＭＳ Ｐゴシック" pitchFamily="-65" charset="-128"/>
        </a:defRPr>
      </a:lvl2pPr>
      <a:lvl3pPr marL="1371566" indent="-304792" algn="l" rtl="0" eaLnBrk="1" fontAlgn="base" hangingPunct="1">
        <a:spcBef>
          <a:spcPct val="20000"/>
        </a:spcBef>
        <a:spcAft>
          <a:spcPct val="0"/>
        </a:spcAft>
        <a:buClr>
          <a:srgbClr val="CC0000"/>
        </a:buClr>
        <a:buFont typeface="Times" charset="0"/>
        <a:buChar char="•"/>
        <a:defRPr sz="2667">
          <a:solidFill>
            <a:schemeClr val="tx1"/>
          </a:solidFill>
          <a:latin typeface="+mn-lt"/>
          <a:ea typeface="ＭＳ Ｐゴシック" pitchFamily="-65" charset="-128"/>
        </a:defRPr>
      </a:lvl3pPr>
      <a:lvl4pPr marL="1828754" indent="-304792"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2285943" indent="-304792"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895528"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6pPr>
      <a:lvl7pPr marL="3505112"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7pPr>
      <a:lvl8pPr marL="4114697"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8pPr>
      <a:lvl9pPr marL="4724282"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7.xml"/><Relationship Id="rId5" Type="http://schemas.openxmlformats.org/officeDocument/2006/relationships/image" Target="../media/image4.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jimwill3/NY-AZML-Meetup" TargetMode="External"/><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5159-06B1-41A5-85C3-5C1857820208}"/>
              </a:ext>
            </a:extLst>
          </p:cNvPr>
          <p:cNvSpPr>
            <a:spLocks noGrp="1"/>
          </p:cNvSpPr>
          <p:nvPr>
            <p:ph type="ctrTitle"/>
          </p:nvPr>
        </p:nvSpPr>
        <p:spPr/>
        <p:txBody>
          <a:bodyPr>
            <a:normAutofit fontScale="90000"/>
          </a:bodyPr>
          <a:lstStyle/>
          <a:p>
            <a:r>
              <a:rPr lang="en-US" dirty="0"/>
              <a:t>Text Analytics and processing series</a:t>
            </a:r>
            <a:br>
              <a:rPr lang="en-US" dirty="0"/>
            </a:br>
            <a:r>
              <a:rPr lang="en-US" dirty="0"/>
              <a:t>session 1 –intro and foundation</a:t>
            </a:r>
          </a:p>
        </p:txBody>
      </p:sp>
      <p:sp>
        <p:nvSpPr>
          <p:cNvPr id="3" name="Subtitle 2">
            <a:extLst>
              <a:ext uri="{FF2B5EF4-FFF2-40B4-BE49-F238E27FC236}">
                <a16:creationId xmlns:a16="http://schemas.microsoft.com/office/drawing/2014/main" id="{A17216EB-019E-4179-9703-4ABB0600A1B7}"/>
              </a:ext>
            </a:extLst>
          </p:cNvPr>
          <p:cNvSpPr>
            <a:spLocks noGrp="1"/>
          </p:cNvSpPr>
          <p:nvPr>
            <p:ph type="subTitle" idx="1"/>
          </p:nvPr>
        </p:nvSpPr>
        <p:spPr/>
        <p:txBody>
          <a:bodyPr/>
          <a:lstStyle/>
          <a:p>
            <a:r>
              <a:rPr lang="en-US" dirty="0"/>
              <a:t>Azure Machine Learning Meetup</a:t>
            </a:r>
          </a:p>
          <a:p>
            <a:r>
              <a:rPr lang="en-US" dirty="0"/>
              <a:t>January 25, 2018</a:t>
            </a:r>
          </a:p>
        </p:txBody>
      </p:sp>
    </p:spTree>
    <p:extLst>
      <p:ext uri="{BB962C8B-B14F-4D97-AF65-F5344CB8AC3E}">
        <p14:creationId xmlns:p14="http://schemas.microsoft.com/office/powerpoint/2010/main" val="58799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FECF-5BBE-452C-9854-47D759D2A505}"/>
              </a:ext>
            </a:extLst>
          </p:cNvPr>
          <p:cNvSpPr>
            <a:spLocks noGrp="1"/>
          </p:cNvSpPr>
          <p:nvPr>
            <p:ph type="title"/>
          </p:nvPr>
        </p:nvSpPr>
        <p:spPr/>
        <p:txBody>
          <a:bodyPr/>
          <a:lstStyle/>
          <a:p>
            <a:r>
              <a:rPr lang="en-US" dirty="0"/>
              <a:t>Library/framework tour</a:t>
            </a:r>
          </a:p>
        </p:txBody>
      </p:sp>
      <p:sp>
        <p:nvSpPr>
          <p:cNvPr id="3" name="Content Placeholder 2">
            <a:extLst>
              <a:ext uri="{FF2B5EF4-FFF2-40B4-BE49-F238E27FC236}">
                <a16:creationId xmlns:a16="http://schemas.microsoft.com/office/drawing/2014/main" id="{68AB29EF-4BE0-4ACB-A3A8-AD9AACA485A1}"/>
              </a:ext>
            </a:extLst>
          </p:cNvPr>
          <p:cNvSpPr>
            <a:spLocks noGrp="1"/>
          </p:cNvSpPr>
          <p:nvPr>
            <p:ph idx="1"/>
          </p:nvPr>
        </p:nvSpPr>
        <p:spPr/>
        <p:txBody>
          <a:bodyPr/>
          <a:lstStyle/>
          <a:p>
            <a:r>
              <a:rPr lang="en-US" dirty="0"/>
              <a:t>R for Text Mining</a:t>
            </a:r>
          </a:p>
          <a:p>
            <a:r>
              <a:rPr lang="en-US" dirty="0"/>
              <a:t>Python NLTK</a:t>
            </a:r>
          </a:p>
          <a:p>
            <a:r>
              <a:rPr lang="en-US" dirty="0"/>
              <a:t>Python </a:t>
            </a:r>
            <a:r>
              <a:rPr lang="en-US" dirty="0" err="1"/>
              <a:t>spaCy</a:t>
            </a:r>
            <a:endParaRPr lang="en-US" dirty="0"/>
          </a:p>
        </p:txBody>
      </p:sp>
    </p:spTree>
    <p:extLst>
      <p:ext uri="{BB962C8B-B14F-4D97-AF65-F5344CB8AC3E}">
        <p14:creationId xmlns:p14="http://schemas.microsoft.com/office/powerpoint/2010/main" val="170908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3007-E5C9-4FEC-80CA-5997EE516455}"/>
              </a:ext>
            </a:extLst>
          </p:cNvPr>
          <p:cNvSpPr>
            <a:spLocks noGrp="1"/>
          </p:cNvSpPr>
          <p:nvPr>
            <p:ph type="title"/>
          </p:nvPr>
        </p:nvSpPr>
        <p:spPr/>
        <p:txBody>
          <a:bodyPr/>
          <a:lstStyle/>
          <a:p>
            <a:r>
              <a:rPr lang="en-US" dirty="0"/>
              <a:t>Deep learning tour</a:t>
            </a:r>
          </a:p>
        </p:txBody>
      </p:sp>
      <p:sp>
        <p:nvSpPr>
          <p:cNvPr id="3" name="Content Placeholder 2">
            <a:extLst>
              <a:ext uri="{FF2B5EF4-FFF2-40B4-BE49-F238E27FC236}">
                <a16:creationId xmlns:a16="http://schemas.microsoft.com/office/drawing/2014/main" id="{B8870532-ADDB-4B84-B730-9F0A02DA2C34}"/>
              </a:ext>
            </a:extLst>
          </p:cNvPr>
          <p:cNvSpPr>
            <a:spLocks noGrp="1"/>
          </p:cNvSpPr>
          <p:nvPr>
            <p:ph idx="1"/>
          </p:nvPr>
        </p:nvSpPr>
        <p:spPr/>
        <p:txBody>
          <a:bodyPr/>
          <a:lstStyle/>
          <a:p>
            <a:r>
              <a:rPr lang="en-US" dirty="0"/>
              <a:t>Building blocks</a:t>
            </a:r>
          </a:p>
          <a:p>
            <a:pPr lvl="1"/>
            <a:r>
              <a:rPr lang="en-US" dirty="0"/>
              <a:t>Encodings</a:t>
            </a:r>
          </a:p>
          <a:p>
            <a:pPr lvl="1"/>
            <a:r>
              <a:rPr lang="en-US" dirty="0"/>
              <a:t>algorithms</a:t>
            </a:r>
          </a:p>
          <a:p>
            <a:endParaRPr lang="en-US" dirty="0"/>
          </a:p>
          <a:p>
            <a:r>
              <a:rPr lang="en-US" dirty="0"/>
              <a:t>Implementation </a:t>
            </a:r>
          </a:p>
          <a:p>
            <a:pPr lvl="1"/>
            <a:r>
              <a:rPr lang="en-US" dirty="0"/>
              <a:t>CNTK</a:t>
            </a:r>
          </a:p>
          <a:p>
            <a:pPr lvl="1"/>
            <a:r>
              <a:rPr lang="en-US" dirty="0" err="1"/>
              <a:t>Keras</a:t>
            </a:r>
            <a:r>
              <a:rPr lang="en-US" dirty="0"/>
              <a:t>?</a:t>
            </a:r>
          </a:p>
        </p:txBody>
      </p:sp>
    </p:spTree>
    <p:extLst>
      <p:ext uri="{BB962C8B-B14F-4D97-AF65-F5344CB8AC3E}">
        <p14:creationId xmlns:p14="http://schemas.microsoft.com/office/powerpoint/2010/main" val="132310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544312" y="177800"/>
            <a:ext cx="7936488" cy="2540000"/>
          </a:xfrm>
        </p:spPr>
        <p:txBody>
          <a:bodyPr/>
          <a:lstStyle/>
          <a:p>
            <a:r>
              <a:rPr lang="en-US" sz="5867" dirty="0"/>
              <a:t>Session1:</a:t>
            </a:r>
            <a:br>
              <a:rPr lang="en-US" sz="5867" dirty="0"/>
            </a:br>
            <a:r>
              <a:rPr lang="en-US" sz="5867" dirty="0"/>
              <a:t>Basic Text Processing</a:t>
            </a:r>
            <a:endParaRPr lang="en-US" sz="5867"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a:xfrm>
            <a:off x="2128205" y="3835400"/>
            <a:ext cx="9149395" cy="1076465"/>
          </a:xfrm>
        </p:spPr>
        <p:txBody>
          <a:bodyPr/>
          <a:lstStyle/>
          <a:p>
            <a:endParaRPr lang="en-US" sz="4800" dirty="0">
              <a:solidFill>
                <a:srgbClr val="A4001D"/>
              </a:solidFill>
              <a:latin typeface="Calibri" charset="0"/>
            </a:endParaRPr>
          </a:p>
          <a:p>
            <a:endParaRPr lang="en-US" sz="4800" dirty="0">
              <a:solidFill>
                <a:srgbClr val="A4001D"/>
              </a:solidFill>
              <a:latin typeface="Calibri" charset="0"/>
            </a:endParaRPr>
          </a:p>
          <a:p>
            <a:r>
              <a:rPr lang="en-US" dirty="0">
                <a:solidFill>
                  <a:srgbClr val="A4001D"/>
                </a:solidFill>
                <a:latin typeface="Calibri" charset="0"/>
              </a:rPr>
              <a:t>http://web.stanford.edu/class/cs224n/</a:t>
            </a:r>
          </a:p>
          <a:p>
            <a:pPr eaLnBrk="1" hangingPunct="1">
              <a:buFont typeface="Times" charset="0"/>
              <a:buNone/>
            </a:pPr>
            <a:endParaRPr lang="en-US" dirty="0">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19239954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41555" y="1306846"/>
            <a:ext cx="10158654" cy="4936558"/>
          </a:xfrm>
        </p:spPr>
        <p:txBody>
          <a:bodyPr/>
          <a:lstStyle/>
          <a:p>
            <a:pPr>
              <a:buClr>
                <a:schemeClr val="accent1"/>
              </a:buClr>
            </a:pPr>
            <a:r>
              <a:rPr lang="en-US" sz="2161" dirty="0"/>
              <a:t>Normalization</a:t>
            </a:r>
          </a:p>
          <a:p>
            <a:pPr lvl="1"/>
            <a:r>
              <a:rPr lang="en-US" sz="1961" dirty="0"/>
              <a:t>Convert words into a normalized forms</a:t>
            </a:r>
          </a:p>
          <a:p>
            <a:pPr lvl="2"/>
            <a:r>
              <a:rPr lang="en-US" sz="1961" dirty="0"/>
              <a:t>Down-case: </a:t>
            </a:r>
            <a:r>
              <a:rPr lang="en-US" sz="1961" dirty="0" err="1"/>
              <a:t>e.g</a:t>
            </a:r>
            <a:r>
              <a:rPr lang="en-US" sz="1961" dirty="0"/>
              <a:t>, The </a:t>
            </a:r>
            <a:r>
              <a:rPr lang="en-US" sz="1961" dirty="0">
                <a:sym typeface="Wingdings" panose="05000000000000000000" pitchFamily="2" charset="2"/>
              </a:rPr>
              <a:t></a:t>
            </a:r>
            <a:r>
              <a:rPr lang="en-US" sz="1961" dirty="0"/>
              <a:t> the</a:t>
            </a:r>
          </a:p>
          <a:p>
            <a:pPr lvl="2"/>
            <a:r>
              <a:rPr lang="en-US" sz="1961" dirty="0"/>
              <a:t>Lemmatization: </a:t>
            </a:r>
            <a:r>
              <a:rPr lang="en-US" sz="1961" dirty="0" err="1"/>
              <a:t>e.g</a:t>
            </a:r>
            <a:r>
              <a:rPr lang="en-US" sz="1961" dirty="0"/>
              <a:t>, plays </a:t>
            </a:r>
            <a:r>
              <a:rPr lang="en-US" sz="1961" dirty="0">
                <a:sym typeface="Wingdings" panose="05000000000000000000" pitchFamily="2" charset="2"/>
              </a:rPr>
              <a:t> play</a:t>
            </a:r>
            <a:endParaRPr lang="en-US" sz="1961" dirty="0"/>
          </a:p>
          <a:p>
            <a:pPr lvl="2"/>
            <a:r>
              <a:rPr lang="en-US" sz="1961" dirty="0"/>
              <a:t>Stemming: </a:t>
            </a:r>
            <a:r>
              <a:rPr lang="en-US" sz="1961" dirty="0" err="1"/>
              <a:t>e.g</a:t>
            </a:r>
            <a:r>
              <a:rPr lang="en-US" sz="1961" dirty="0"/>
              <a:t>, cat/cats, mouse/mice and run/runs/running/ran</a:t>
            </a:r>
          </a:p>
          <a:p>
            <a:pPr marL="342834" lvl="1" indent="-342834"/>
            <a:r>
              <a:rPr lang="en-US" sz="2161" dirty="0">
                <a:gradFill>
                  <a:gsLst>
                    <a:gs pos="13869">
                      <a:schemeClr val="tx2"/>
                    </a:gs>
                    <a:gs pos="42000">
                      <a:schemeClr val="tx2"/>
                    </a:gs>
                  </a:gsLst>
                  <a:lin ang="5400000" scaled="0"/>
                </a:gradFill>
              </a:rPr>
              <a:t>Language Detection</a:t>
            </a:r>
          </a:p>
          <a:p>
            <a:pPr marL="342834" lvl="1" indent="-342834"/>
            <a:r>
              <a:rPr lang="en-US" sz="2161" dirty="0">
                <a:gradFill>
                  <a:gsLst>
                    <a:gs pos="13869">
                      <a:schemeClr val="tx2"/>
                    </a:gs>
                    <a:gs pos="42000">
                      <a:schemeClr val="tx2"/>
                    </a:gs>
                  </a:gsLst>
                  <a:lin ang="5400000" scaled="0"/>
                </a:gradFill>
              </a:rPr>
              <a:t>Stop-words Removal</a:t>
            </a:r>
          </a:p>
          <a:p>
            <a:pPr lvl="1"/>
            <a:r>
              <a:rPr lang="en-US" sz="1961" dirty="0"/>
              <a:t>ignore predefined common words, e.g., the, a, to, with, that …</a:t>
            </a:r>
          </a:p>
          <a:p>
            <a:pPr marL="342834" lvl="1" indent="-342834"/>
            <a:r>
              <a:rPr lang="en-US" sz="2161" dirty="0">
                <a:gradFill>
                  <a:gsLst>
                    <a:gs pos="13869">
                      <a:schemeClr val="tx2"/>
                    </a:gs>
                    <a:gs pos="42000">
                      <a:schemeClr val="tx2"/>
                    </a:gs>
                  </a:gsLst>
                  <a:lin ang="5400000" scaled="0"/>
                </a:gradFill>
              </a:rPr>
              <a:t>Special Characters Removal</a:t>
            </a:r>
          </a:p>
          <a:p>
            <a:pPr lvl="1"/>
            <a:r>
              <a:rPr lang="en-US" sz="1961" dirty="0"/>
              <a:t>ignore Non-Alphanumeric </a:t>
            </a:r>
          </a:p>
          <a:p>
            <a:pPr marL="342834" lvl="1" indent="-342834"/>
            <a:r>
              <a:rPr lang="en-US" sz="2161" dirty="0">
                <a:gradFill>
                  <a:gsLst>
                    <a:gs pos="13869">
                      <a:schemeClr val="tx2"/>
                    </a:gs>
                    <a:gs pos="42000">
                      <a:schemeClr val="tx2"/>
                    </a:gs>
                  </a:gsLst>
                  <a:lin ang="5400000" scaled="0"/>
                </a:gradFill>
              </a:rPr>
              <a:t>Ignore numbers, emails, URLs</a:t>
            </a:r>
          </a:p>
        </p:txBody>
      </p:sp>
      <p:sp>
        <p:nvSpPr>
          <p:cNvPr id="3" name="Title 2"/>
          <p:cNvSpPr>
            <a:spLocks noGrp="1"/>
          </p:cNvSpPr>
          <p:nvPr>
            <p:ph type="title"/>
          </p:nvPr>
        </p:nvSpPr>
        <p:spPr>
          <a:xfrm>
            <a:off x="641557" y="416894"/>
            <a:ext cx="10160674" cy="899409"/>
          </a:xfrm>
        </p:spPr>
        <p:txBody>
          <a:bodyPr/>
          <a:lstStyle/>
          <a:p>
            <a:r>
              <a:rPr lang="en-US" dirty="0"/>
              <a:t>Text Preprocessing</a:t>
            </a:r>
          </a:p>
        </p:txBody>
      </p:sp>
    </p:spTree>
    <p:extLst>
      <p:ext uri="{BB962C8B-B14F-4D97-AF65-F5344CB8AC3E}">
        <p14:creationId xmlns:p14="http://schemas.microsoft.com/office/powerpoint/2010/main" val="24658129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35200" y="22552"/>
            <a:ext cx="10363200" cy="1143000"/>
          </a:xfrm>
        </p:spPr>
        <p:txBody>
          <a:bodyPr/>
          <a:lstStyle/>
          <a:p>
            <a:r>
              <a:rPr lang="en-US" dirty="0"/>
              <a:t>Text Normalization</a:t>
            </a:r>
          </a:p>
        </p:txBody>
      </p:sp>
      <p:sp>
        <p:nvSpPr>
          <p:cNvPr id="20483" name="Rectangle 3"/>
          <p:cNvSpPr>
            <a:spLocks noGrp="1" noChangeArrowheads="1"/>
          </p:cNvSpPr>
          <p:nvPr>
            <p:ph sz="quarter" idx="1"/>
          </p:nvPr>
        </p:nvSpPr>
        <p:spPr>
          <a:xfrm>
            <a:off x="1219200" y="1295400"/>
            <a:ext cx="10363200" cy="4572000"/>
          </a:xfrm>
        </p:spPr>
        <p:txBody>
          <a:bodyPr/>
          <a:lstStyle/>
          <a:p>
            <a:pPr>
              <a:lnSpc>
                <a:spcPct val="90000"/>
              </a:lnSpc>
            </a:pPr>
            <a:r>
              <a:rPr lang="en-US" sz="4267" dirty="0"/>
              <a:t>Every NLP task needs to do text normalization: </a:t>
            </a:r>
          </a:p>
          <a:p>
            <a:pPr marL="1219170" lvl="1" indent="-609585">
              <a:lnSpc>
                <a:spcPct val="90000"/>
              </a:lnSpc>
              <a:buFont typeface="+mj-lt"/>
              <a:buAutoNum type="arabicPeriod"/>
            </a:pPr>
            <a:r>
              <a:rPr lang="en-US" sz="3733" dirty="0"/>
              <a:t>Segmenting/tokenizing words in running text</a:t>
            </a:r>
          </a:p>
          <a:p>
            <a:pPr marL="1219170" lvl="1" indent="-609585">
              <a:lnSpc>
                <a:spcPct val="90000"/>
              </a:lnSpc>
              <a:buFont typeface="+mj-lt"/>
              <a:buAutoNum type="arabicPeriod"/>
            </a:pPr>
            <a:r>
              <a:rPr lang="en-US" sz="3733" dirty="0"/>
              <a:t>Normalizing word formats</a:t>
            </a:r>
          </a:p>
          <a:p>
            <a:pPr marL="1219170" lvl="1" indent="-609585">
              <a:lnSpc>
                <a:spcPct val="90000"/>
              </a:lnSpc>
              <a:buFont typeface="+mj-lt"/>
              <a:buAutoNum type="arabicPeriod"/>
            </a:pPr>
            <a:r>
              <a:rPr lang="en-US" sz="3733" dirty="0"/>
              <a:t>Segmenting sentences in running text</a:t>
            </a:r>
            <a:endParaRPr lang="en-US" sz="4267" b="1" dirty="0"/>
          </a:p>
          <a:p>
            <a:pPr lvl="1">
              <a:lnSpc>
                <a:spcPct val="90000"/>
              </a:lnSpc>
              <a:buFont typeface="Wingdings" charset="2"/>
              <a:buNone/>
            </a:pPr>
            <a:endParaRPr lang="en-US" b="1" dirty="0">
              <a:latin typeface="Courier" charset="0"/>
            </a:endParaRPr>
          </a:p>
          <a:p>
            <a:pPr>
              <a:lnSpc>
                <a:spcPct val="90000"/>
              </a:lnSpc>
            </a:pPr>
            <a:endParaRPr lang="en-US" sz="2400" b="1" dirty="0">
              <a:latin typeface="Courier" charset="0"/>
            </a:endParaRPr>
          </a:p>
          <a:p>
            <a:pPr>
              <a:lnSpc>
                <a:spcPct val="90000"/>
              </a:lnSpc>
            </a:pPr>
            <a:endParaRPr lang="en-US" sz="2400" dirty="0"/>
          </a:p>
        </p:txBody>
      </p:sp>
    </p:spTree>
    <p:extLst>
      <p:ext uri="{BB962C8B-B14F-4D97-AF65-F5344CB8AC3E}">
        <p14:creationId xmlns:p14="http://schemas.microsoft.com/office/powerpoint/2010/main" val="33067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a:t>
            </a:r>
          </a:p>
        </p:txBody>
      </p:sp>
      <p:sp>
        <p:nvSpPr>
          <p:cNvPr id="22531" name="Rectangle 3"/>
          <p:cNvSpPr>
            <a:spLocks noGrp="1" noChangeArrowheads="1"/>
          </p:cNvSpPr>
          <p:nvPr>
            <p:ph sz="quarter" idx="1"/>
          </p:nvPr>
        </p:nvSpPr>
        <p:spPr/>
        <p:txBody>
          <a:bodyPr/>
          <a:lstStyle/>
          <a:p>
            <a:r>
              <a:rPr lang="en-US" sz="3733" dirty="0"/>
              <a:t>I do uh main- mainly business data processing</a:t>
            </a:r>
          </a:p>
          <a:p>
            <a:pPr lvl="1"/>
            <a:r>
              <a:rPr lang="en-US" sz="3200" dirty="0"/>
              <a:t>Fragments, filled pauses</a:t>
            </a:r>
          </a:p>
          <a:p>
            <a:r>
              <a:rPr lang="en-US" sz="3733" dirty="0"/>
              <a:t>Seuss’s </a:t>
            </a:r>
            <a:r>
              <a:rPr lang="en-US" sz="3733" dirty="0">
                <a:solidFill>
                  <a:srgbClr val="FF0000"/>
                </a:solidFill>
              </a:rPr>
              <a:t>cat </a:t>
            </a:r>
            <a:r>
              <a:rPr lang="en-US" sz="3733" dirty="0"/>
              <a:t>in the hat is different from other</a:t>
            </a:r>
            <a:r>
              <a:rPr lang="en-US" sz="3733" dirty="0">
                <a:solidFill>
                  <a:srgbClr val="FF0000"/>
                </a:solidFill>
              </a:rPr>
              <a:t> cats! </a:t>
            </a:r>
            <a:endParaRPr lang="en-US" sz="3733" dirty="0"/>
          </a:p>
          <a:p>
            <a:pPr lvl="1"/>
            <a:r>
              <a:rPr lang="en-US" sz="3200" b="1" dirty="0"/>
              <a:t>Lemma</a:t>
            </a:r>
            <a:r>
              <a:rPr lang="en-US" sz="3200" dirty="0"/>
              <a:t>: same stem, part of speech, rough word sense</a:t>
            </a:r>
          </a:p>
          <a:p>
            <a:pPr lvl="2"/>
            <a:r>
              <a:rPr lang="en-US" dirty="0">
                <a:solidFill>
                  <a:srgbClr val="FF0000"/>
                </a:solidFill>
              </a:rPr>
              <a:t>cat </a:t>
            </a:r>
            <a:r>
              <a:rPr lang="en-US" dirty="0"/>
              <a:t>and </a:t>
            </a:r>
            <a:r>
              <a:rPr lang="en-US" dirty="0">
                <a:solidFill>
                  <a:srgbClr val="FF0000"/>
                </a:solidFill>
              </a:rPr>
              <a:t>cats </a:t>
            </a:r>
            <a:r>
              <a:rPr lang="en-US" dirty="0"/>
              <a:t>= same lemma</a:t>
            </a:r>
          </a:p>
          <a:p>
            <a:pPr lvl="1"/>
            <a:r>
              <a:rPr lang="en-US" sz="3200" b="1" dirty="0" err="1"/>
              <a:t>Wordform</a:t>
            </a:r>
            <a:r>
              <a:rPr lang="en-US" sz="3200" dirty="0"/>
              <a:t>: the full inflected surface form</a:t>
            </a:r>
          </a:p>
          <a:p>
            <a:pPr lvl="2"/>
            <a:r>
              <a:rPr lang="en-US" dirty="0">
                <a:solidFill>
                  <a:srgbClr val="FF0000"/>
                </a:solidFill>
              </a:rPr>
              <a:t>cat </a:t>
            </a:r>
            <a:r>
              <a:rPr lang="en-US" dirty="0"/>
              <a:t>and </a:t>
            </a:r>
            <a:r>
              <a:rPr lang="en-US" dirty="0">
                <a:solidFill>
                  <a:srgbClr val="FF0000"/>
                </a:solidFill>
              </a:rPr>
              <a:t>cats </a:t>
            </a:r>
            <a:r>
              <a:rPr lang="en-US" dirty="0"/>
              <a:t>= different </a:t>
            </a:r>
            <a:r>
              <a:rPr lang="en-US" dirty="0" err="1"/>
              <a:t>wordforms</a:t>
            </a:r>
            <a:endParaRPr lang="en-US"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How many words?</a:t>
            </a:r>
          </a:p>
        </p:txBody>
      </p:sp>
      <p:sp>
        <p:nvSpPr>
          <p:cNvPr id="24579" name="Rectangle 3"/>
          <p:cNvSpPr>
            <a:spLocks noGrp="1" noChangeArrowheads="1"/>
          </p:cNvSpPr>
          <p:nvPr>
            <p:ph sz="quarter" idx="1"/>
          </p:nvPr>
        </p:nvSpPr>
        <p:spPr>
          <a:xfrm>
            <a:off x="609600" y="1752600"/>
            <a:ext cx="11379200" cy="4724400"/>
          </a:xfrm>
        </p:spPr>
        <p:txBody>
          <a:bodyPr/>
          <a:lstStyle/>
          <a:p>
            <a:pPr marL="0" indent="0">
              <a:buNone/>
            </a:pPr>
            <a:r>
              <a:rPr lang="en-US" sz="2933"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820708" y="32554"/>
            <a:ext cx="9956800" cy="990600"/>
          </a:xfrm>
        </p:spPr>
        <p:txBody>
          <a:bodyPr/>
          <a:lstStyle/>
          <a:p>
            <a:r>
              <a:rPr lang="en-US" dirty="0"/>
              <a:t>How many words?</a:t>
            </a:r>
          </a:p>
        </p:txBody>
      </p:sp>
      <p:sp>
        <p:nvSpPr>
          <p:cNvPr id="24579" name="Rectangle 3"/>
          <p:cNvSpPr>
            <a:spLocks noGrp="1" noChangeArrowheads="1"/>
          </p:cNvSpPr>
          <p:nvPr>
            <p:ph sz="quarter" idx="1"/>
          </p:nvPr>
        </p:nvSpPr>
        <p:spPr>
          <a:xfrm>
            <a:off x="499908" y="1023154"/>
            <a:ext cx="11277600" cy="5181600"/>
          </a:xfrm>
        </p:spPr>
        <p:txBody>
          <a:bodyPr/>
          <a:lstStyle/>
          <a:p>
            <a:pPr marL="0" indent="0">
              <a:buNone/>
            </a:pPr>
            <a:r>
              <a:rPr lang="en-US" b="1" i="1" dirty="0"/>
              <a:t>N</a:t>
            </a:r>
            <a:r>
              <a:rPr lang="en-US" dirty="0"/>
              <a:t> = number of tokens</a:t>
            </a:r>
          </a:p>
          <a:p>
            <a:pPr marL="0" indent="0">
              <a:buNone/>
            </a:pPr>
            <a:r>
              <a:rPr lang="en-US" b="1" i="1" dirty="0"/>
              <a:t>V</a:t>
            </a:r>
            <a:r>
              <a:rPr lang="en-US" dirty="0"/>
              <a:t> = vocabulary = set of types</a:t>
            </a:r>
          </a:p>
          <a:p>
            <a:pPr marL="609585" lvl="1" indent="0">
              <a:buNone/>
            </a:pPr>
            <a:r>
              <a:rPr lang="en-US" sz="2400" dirty="0"/>
              <a:t>|</a:t>
            </a:r>
            <a:r>
              <a:rPr lang="en-US" sz="2400" i="1" dirty="0"/>
              <a:t>V</a:t>
            </a:r>
            <a:r>
              <a:rPr lang="en-US" sz="2400" dirty="0"/>
              <a:t>|</a:t>
            </a:r>
            <a:r>
              <a:rPr lang="en-US" sz="2400" i="1" dirty="0"/>
              <a:t> </a:t>
            </a:r>
            <a:r>
              <a:rPr lang="en-US" sz="2400" dirty="0"/>
              <a:t>is the size of the vocabulary</a:t>
            </a:r>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p:txBody>
      </p:sp>
      <p:graphicFrame>
        <p:nvGraphicFramePr>
          <p:cNvPr id="2" name="Table 1"/>
          <p:cNvGraphicFramePr>
            <a:graphicFrameLocks noGrp="1"/>
          </p:cNvGraphicFramePr>
          <p:nvPr>
            <p:extLst>
              <p:ext uri="{D42A27DB-BD31-4B8C-83A1-F6EECF244321}">
                <p14:modId xmlns:p14="http://schemas.microsoft.com/office/powerpoint/2010/main" val="842437472"/>
              </p:ext>
            </p:extLst>
          </p:nvPr>
        </p:nvGraphicFramePr>
        <p:xfrm>
          <a:off x="1158060" y="2941680"/>
          <a:ext cx="9347199" cy="3413760"/>
        </p:xfrm>
        <a:graphic>
          <a:graphicData uri="http://schemas.openxmlformats.org/drawingml/2006/table">
            <a:tbl>
              <a:tblPr firstRow="1" bandRow="1">
                <a:tableStyleId>{5C22544A-7EE6-4342-B048-85BDC9FD1C3A}</a:tableStyleId>
              </a:tblPr>
              <a:tblGrid>
                <a:gridCol w="3115733">
                  <a:extLst>
                    <a:ext uri="{9D8B030D-6E8A-4147-A177-3AD203B41FA5}">
                      <a16:colId xmlns:a16="http://schemas.microsoft.com/office/drawing/2014/main" val="20000"/>
                    </a:ext>
                  </a:extLst>
                </a:gridCol>
                <a:gridCol w="3115733">
                  <a:extLst>
                    <a:ext uri="{9D8B030D-6E8A-4147-A177-3AD203B41FA5}">
                      <a16:colId xmlns:a16="http://schemas.microsoft.com/office/drawing/2014/main" val="20001"/>
                    </a:ext>
                  </a:extLst>
                </a:gridCol>
                <a:gridCol w="3115733">
                  <a:extLst>
                    <a:ext uri="{9D8B030D-6E8A-4147-A177-3AD203B41FA5}">
                      <a16:colId xmlns:a16="http://schemas.microsoft.com/office/drawing/2014/main" val="20002"/>
                    </a:ext>
                  </a:extLst>
                </a:gridCol>
              </a:tblGrid>
              <a:tr h="609600">
                <a:tc>
                  <a:txBody>
                    <a:bodyPr/>
                    <a:lstStyle/>
                    <a:p>
                      <a:endParaRPr lang="en-US" sz="3200" dirty="0"/>
                    </a:p>
                  </a:txBody>
                  <a:tcPr marL="121920" marR="121920" marT="60960" marB="60960"/>
                </a:tc>
                <a:tc>
                  <a:txBody>
                    <a:bodyPr/>
                    <a:lstStyle/>
                    <a:p>
                      <a:r>
                        <a:rPr lang="en-US" sz="3200" dirty="0"/>
                        <a:t>Tokens = N</a:t>
                      </a:r>
                    </a:p>
                  </a:txBody>
                  <a:tcPr marL="121920" marR="121920" marT="60960" marB="60960"/>
                </a:tc>
                <a:tc>
                  <a:txBody>
                    <a:bodyPr/>
                    <a:lstStyle/>
                    <a:p>
                      <a:r>
                        <a:rPr lang="en-US" sz="3200" dirty="0"/>
                        <a:t>Types = |V|</a:t>
                      </a:r>
                    </a:p>
                  </a:txBody>
                  <a:tcPr marL="121920" marR="121920" marT="60960" marB="60960"/>
                </a:tc>
                <a:extLst>
                  <a:ext uri="{0D108BD9-81ED-4DB2-BD59-A6C34878D82A}">
                    <a16:rowId xmlns:a16="http://schemas.microsoft.com/office/drawing/2014/main" val="10000"/>
                  </a:ext>
                </a:extLst>
              </a:tr>
              <a:tr h="1584960">
                <a:tc>
                  <a:txBody>
                    <a:bodyPr/>
                    <a:lstStyle/>
                    <a:p>
                      <a:r>
                        <a:rPr lang="en-US" sz="3200" dirty="0"/>
                        <a:t>Switchboard phone</a:t>
                      </a:r>
                      <a:r>
                        <a:rPr lang="en-US" sz="3200" baseline="0" dirty="0"/>
                        <a:t> conversations</a:t>
                      </a:r>
                      <a:endParaRPr lang="en-US" sz="3200" dirty="0"/>
                    </a:p>
                  </a:txBody>
                  <a:tcPr marL="121920" marR="121920" marT="60960" marB="60960"/>
                </a:tc>
                <a:tc>
                  <a:txBody>
                    <a:bodyPr/>
                    <a:lstStyle/>
                    <a:p>
                      <a:r>
                        <a:rPr lang="en-US" sz="3200" dirty="0"/>
                        <a:t>2.4 million</a:t>
                      </a:r>
                    </a:p>
                  </a:txBody>
                  <a:tcPr marL="121920" marR="121920" marT="60960" marB="60960"/>
                </a:tc>
                <a:tc>
                  <a:txBody>
                    <a:bodyPr/>
                    <a:lstStyle/>
                    <a:p>
                      <a:r>
                        <a:rPr lang="en-US" sz="3200" dirty="0"/>
                        <a:t>20</a:t>
                      </a:r>
                      <a:r>
                        <a:rPr lang="en-US" sz="3200" baseline="0" dirty="0"/>
                        <a:t> thousand</a:t>
                      </a:r>
                      <a:endParaRPr lang="en-US" sz="3200" dirty="0"/>
                    </a:p>
                  </a:txBody>
                  <a:tcPr marL="121920" marR="121920" marT="60960" marB="60960"/>
                </a:tc>
                <a:extLst>
                  <a:ext uri="{0D108BD9-81ED-4DB2-BD59-A6C34878D82A}">
                    <a16:rowId xmlns:a16="http://schemas.microsoft.com/office/drawing/2014/main" val="10001"/>
                  </a:ext>
                </a:extLst>
              </a:tr>
              <a:tr h="609600">
                <a:tc>
                  <a:txBody>
                    <a:bodyPr/>
                    <a:lstStyle/>
                    <a:p>
                      <a:r>
                        <a:rPr lang="en-US" sz="3200" dirty="0"/>
                        <a:t>Shakespeare</a:t>
                      </a:r>
                    </a:p>
                  </a:txBody>
                  <a:tcPr marL="121920" marR="121920" marT="60960" marB="60960"/>
                </a:tc>
                <a:tc>
                  <a:txBody>
                    <a:bodyPr/>
                    <a:lstStyle/>
                    <a:p>
                      <a:r>
                        <a:rPr lang="en-US" sz="3200" dirty="0"/>
                        <a:t>884,000</a:t>
                      </a:r>
                    </a:p>
                  </a:txBody>
                  <a:tcPr marL="121920" marR="121920" marT="60960" marB="60960"/>
                </a:tc>
                <a:tc>
                  <a:txBody>
                    <a:bodyPr/>
                    <a:lstStyle/>
                    <a:p>
                      <a:r>
                        <a:rPr lang="en-US" sz="3200" dirty="0"/>
                        <a:t>31</a:t>
                      </a:r>
                      <a:r>
                        <a:rPr lang="en-US" sz="3200" baseline="0" dirty="0"/>
                        <a:t> thousand</a:t>
                      </a:r>
                      <a:endParaRPr lang="en-US" sz="3200" dirty="0"/>
                    </a:p>
                  </a:txBody>
                  <a:tcPr marL="121920" marR="121920" marT="60960" marB="60960"/>
                </a:tc>
                <a:extLst>
                  <a:ext uri="{0D108BD9-81ED-4DB2-BD59-A6C34878D82A}">
                    <a16:rowId xmlns:a16="http://schemas.microsoft.com/office/drawing/2014/main" val="10002"/>
                  </a:ext>
                </a:extLst>
              </a:tr>
              <a:tr h="609600">
                <a:tc>
                  <a:txBody>
                    <a:bodyPr/>
                    <a:lstStyle/>
                    <a:p>
                      <a:r>
                        <a:rPr lang="en-US" sz="3200" dirty="0"/>
                        <a:t>Google N-grams</a:t>
                      </a:r>
                    </a:p>
                  </a:txBody>
                  <a:tcPr marL="121920" marR="121920" marT="60960" marB="60960"/>
                </a:tc>
                <a:tc>
                  <a:txBody>
                    <a:bodyPr/>
                    <a:lstStyle/>
                    <a:p>
                      <a:r>
                        <a:rPr lang="en-US" sz="3200" dirty="0"/>
                        <a:t>1 trillion</a:t>
                      </a:r>
                    </a:p>
                  </a:txBody>
                  <a:tcPr marL="121920" marR="121920" marT="60960" marB="60960"/>
                </a:tc>
                <a:tc>
                  <a:txBody>
                    <a:bodyPr/>
                    <a:lstStyle/>
                    <a:p>
                      <a:r>
                        <a:rPr lang="en-US" sz="3200" dirty="0"/>
                        <a:t>13 million</a:t>
                      </a:r>
                    </a:p>
                  </a:txBody>
                  <a:tcPr marL="121920" marR="121920" marT="60960" marB="60960"/>
                </a:tc>
                <a:extLst>
                  <a:ext uri="{0D108BD9-81ED-4DB2-BD59-A6C34878D82A}">
                    <a16:rowId xmlns:a16="http://schemas.microsoft.com/office/drawing/2014/main" val="10003"/>
                  </a:ext>
                </a:extLst>
              </a:tr>
            </a:tbl>
          </a:graphicData>
        </a:graphic>
      </p:graphicFrame>
      <p:sp>
        <p:nvSpPr>
          <p:cNvPr id="3" name="TextBox 2"/>
          <p:cNvSpPr txBox="1"/>
          <p:nvPr/>
        </p:nvSpPr>
        <p:spPr>
          <a:xfrm>
            <a:off x="5986309" y="1319677"/>
            <a:ext cx="5623463" cy="954107"/>
          </a:xfrm>
          <a:prstGeom prst="rect">
            <a:avLst/>
          </a:prstGeom>
          <a:noFill/>
        </p:spPr>
        <p:txBody>
          <a:bodyPr wrap="none" rtlCol="0">
            <a:spAutoFit/>
          </a:bodyPr>
          <a:lstStyle/>
          <a:p>
            <a:pPr defTabSz="1219170" fontAlgn="base">
              <a:spcBef>
                <a:spcPct val="0"/>
              </a:spcBef>
              <a:spcAft>
                <a:spcPct val="0"/>
              </a:spcAft>
            </a:pPr>
            <a:r>
              <a:rPr lang="en-US" sz="2667" dirty="0">
                <a:solidFill>
                  <a:prstClr val="black"/>
                </a:solidFill>
                <a:latin typeface="Calibri"/>
                <a:ea typeface="ＭＳ Ｐゴシック" charset="0"/>
                <a:cs typeface="Calibri"/>
              </a:rPr>
              <a:t>Church and Gale (1990)</a:t>
            </a:r>
            <a:r>
              <a:rPr lang="en-US" sz="3200" dirty="0">
                <a:solidFill>
                  <a:prstClr val="black"/>
                </a:solidFill>
                <a:latin typeface="Calibri"/>
                <a:ea typeface="ＭＳ Ｐゴシック" charset="0"/>
                <a:cs typeface="Calibri"/>
              </a:rPr>
              <a:t>: |V| &gt; O(N</a:t>
            </a:r>
            <a:r>
              <a:rPr lang="en-US" sz="3200" baseline="30000" dirty="0">
                <a:solidFill>
                  <a:prstClr val="black"/>
                </a:solidFill>
                <a:latin typeface="Calibri"/>
                <a:ea typeface="ＭＳ Ｐゴシック" charset="0"/>
                <a:cs typeface="Calibri"/>
              </a:rPr>
              <a:t>½</a:t>
            </a:r>
            <a:r>
              <a:rPr lang="en-US" sz="3200" dirty="0">
                <a:solidFill>
                  <a:prstClr val="black"/>
                </a:solidFill>
                <a:latin typeface="Calibri"/>
                <a:ea typeface="ＭＳ Ｐゴシック" charset="0"/>
                <a:cs typeface="Calibri"/>
              </a:rPr>
              <a:t>)</a:t>
            </a:r>
          </a:p>
          <a:p>
            <a:pPr defTabSz="1219170" fontAlgn="base">
              <a:spcBef>
                <a:spcPct val="0"/>
              </a:spcBef>
              <a:spcAft>
                <a:spcPct val="0"/>
              </a:spcAft>
            </a:pPr>
            <a:endParaRPr lang="en-US" sz="2400" dirty="0">
              <a:solidFill>
                <a:prstClr val="black"/>
              </a:solidFill>
              <a:latin typeface="Calibri"/>
              <a:ea typeface="ＭＳ Ｐゴシック" charset="0"/>
            </a:endParaRPr>
          </a:p>
        </p:txBody>
      </p:sp>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406400" y="1803400"/>
            <a:ext cx="11379200" cy="5054600"/>
          </a:xfrm>
        </p:spPr>
        <p:txBody>
          <a:bodyPr/>
          <a:lstStyle/>
          <a:p>
            <a:r>
              <a:rPr lang="en-US" dirty="0"/>
              <a:t>(Inspired by Ken Church’s UNIX for Poets.)</a:t>
            </a:r>
          </a:p>
          <a:p>
            <a:r>
              <a:rPr lang="en-US" dirty="0"/>
              <a:t>Given a text file, output the word tokens and their frequencies</a:t>
            </a:r>
          </a:p>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a:t>
            </a:r>
          </a:p>
          <a:p>
            <a:pPr marL="0" indent="0">
              <a:buNone/>
            </a:pPr>
            <a:r>
              <a:rPr lang="fr-FR" sz="2667" dirty="0">
                <a:latin typeface="Courier"/>
                <a:cs typeface="Courier"/>
              </a:rPr>
              <a:t>     | </a:t>
            </a:r>
            <a:r>
              <a:rPr lang="en-US" sz="2667" dirty="0">
                <a:latin typeface="Courier"/>
                <a:cs typeface="Courier"/>
              </a:rPr>
              <a:t>sort </a:t>
            </a:r>
          </a:p>
          <a:p>
            <a:pPr marL="0" indent="0">
              <a:buNone/>
            </a:pPr>
            <a:r>
              <a:rPr lang="en-US" sz="2667" dirty="0">
                <a:latin typeface="Courier"/>
                <a:cs typeface="Courier"/>
              </a:rPr>
              <a:t>     | </a:t>
            </a:r>
            <a:r>
              <a:rPr lang="en-US" sz="2667" dirty="0" err="1">
                <a:latin typeface="Courier"/>
                <a:cs typeface="Courier"/>
              </a:rPr>
              <a:t>uniq</a:t>
            </a:r>
            <a:r>
              <a:rPr lang="en-US" sz="2667" dirty="0">
                <a:latin typeface="Courier"/>
                <a:cs typeface="Courier"/>
              </a:rPr>
              <a:t> –c </a:t>
            </a:r>
          </a:p>
          <a:p>
            <a:pPr marL="0" indent="0">
              <a:buNone/>
            </a:pPr>
            <a:endParaRPr lang="en-US" sz="1867" dirty="0">
              <a:latin typeface="Courier"/>
              <a:cs typeface="Courier"/>
            </a:endParaRPr>
          </a:p>
          <a:p>
            <a:pPr marL="0" indent="0">
              <a:buNone/>
            </a:pPr>
            <a:r>
              <a:rPr lang="en-US" sz="1867" dirty="0">
                <a:latin typeface="Courier"/>
                <a:cs typeface="Courier"/>
              </a:rPr>
              <a:t>1945 A</a:t>
            </a:r>
          </a:p>
          <a:p>
            <a:pPr marL="0" indent="0">
              <a:buNone/>
            </a:pPr>
            <a:r>
              <a:rPr lang="en-US" sz="1867" dirty="0">
                <a:latin typeface="Courier"/>
                <a:cs typeface="Courier"/>
              </a:rPr>
              <a:t>  72 AARON</a:t>
            </a:r>
          </a:p>
          <a:p>
            <a:pPr marL="0" indent="0">
              <a:buNone/>
            </a:pPr>
            <a:r>
              <a:rPr lang="en-US" sz="1867" dirty="0">
                <a:latin typeface="Courier"/>
                <a:cs typeface="Courier"/>
              </a:rPr>
              <a:t>  19 ABBESS</a:t>
            </a:r>
          </a:p>
          <a:p>
            <a:pPr marL="0" indent="0">
              <a:buNone/>
            </a:pPr>
            <a:r>
              <a:rPr lang="en-US" sz="1867" dirty="0">
                <a:latin typeface="Courier"/>
                <a:cs typeface="Courier"/>
              </a:rPr>
              <a:t>   5 ABBOT</a:t>
            </a:r>
          </a:p>
          <a:p>
            <a:pPr marL="0" indent="0">
              <a:buNone/>
            </a:pPr>
            <a:r>
              <a:rPr lang="en-US" sz="1867" dirty="0">
                <a:latin typeface="Courier"/>
                <a:cs typeface="Courier"/>
              </a:rPr>
              <a:t> ... ...</a:t>
            </a:r>
          </a:p>
          <a:p>
            <a:pPr marL="0" indent="0">
              <a:buNone/>
            </a:pPr>
            <a:r>
              <a:rPr lang="it-IT" sz="1600" dirty="0">
                <a:latin typeface="Courier"/>
                <a:cs typeface="Courier"/>
              </a:rPr>
              <a:t> </a:t>
            </a:r>
            <a:r>
              <a:rPr lang="en-US" sz="1600" dirty="0">
                <a:latin typeface="Courier"/>
                <a:cs typeface="Courier"/>
              </a:rPr>
              <a:t>   </a:t>
            </a:r>
            <a:endParaRPr lang="en-US" dirty="0"/>
          </a:p>
        </p:txBody>
      </p:sp>
      <p:sp>
        <p:nvSpPr>
          <p:cNvPr id="5" name="TextBox 4"/>
          <p:cNvSpPr txBox="1"/>
          <p:nvPr/>
        </p:nvSpPr>
        <p:spPr>
          <a:xfrm>
            <a:off x="2540000" y="4724084"/>
            <a:ext cx="1483098" cy="2103589"/>
          </a:xfrm>
          <a:prstGeom prst="rect">
            <a:avLst/>
          </a:prstGeom>
          <a:noFill/>
        </p:spPr>
        <p:txBody>
          <a:bodyPr wrap="none" rtlCol="0">
            <a:spAutoFit/>
          </a:bodyPr>
          <a:lstStyle/>
          <a:p>
            <a:pPr defTabSz="1219170" fontAlgn="base">
              <a:spcBef>
                <a:spcPct val="0"/>
              </a:spcBef>
              <a:spcAft>
                <a:spcPct val="0"/>
              </a:spcAft>
            </a:pPr>
            <a:r>
              <a:rPr lang="it-IT" sz="1867" dirty="0">
                <a:solidFill>
                  <a:prstClr val="black"/>
                </a:solidFill>
                <a:latin typeface="Courier"/>
                <a:ea typeface="ＭＳ Ｐゴシック" charset="0"/>
                <a:cs typeface="Courier"/>
              </a:rPr>
              <a:t>25 Aaron</a:t>
            </a:r>
          </a:p>
          <a:p>
            <a:pPr defTabSz="1219170" fontAlgn="base">
              <a:spcBef>
                <a:spcPct val="0"/>
              </a:spcBef>
              <a:spcAft>
                <a:spcPct val="0"/>
              </a:spcAft>
            </a:pPr>
            <a:r>
              <a:rPr lang="it-IT" sz="1867" dirty="0">
                <a:solidFill>
                  <a:prstClr val="black"/>
                </a:solidFill>
                <a:latin typeface="Courier"/>
                <a:ea typeface="ＭＳ Ｐゴシック" charset="0"/>
                <a:cs typeface="Courier"/>
              </a:rPr>
              <a:t> 6 Abate</a:t>
            </a:r>
          </a:p>
          <a:p>
            <a:pPr defTabSz="1219170" fontAlgn="base">
              <a:spcBef>
                <a:spcPct val="0"/>
              </a:spcBef>
              <a:spcAft>
                <a:spcPct val="0"/>
              </a:spcAft>
            </a:pPr>
            <a:r>
              <a:rPr lang="it-IT" sz="1867" dirty="0">
                <a:solidFill>
                  <a:prstClr val="black"/>
                </a:solidFill>
                <a:latin typeface="Courier"/>
                <a:ea typeface="ＭＳ Ｐゴシック" charset="0"/>
                <a:cs typeface="Courier"/>
              </a:rPr>
              <a:t> 1 </a:t>
            </a:r>
            <a:r>
              <a:rPr lang="it-IT" sz="1867" dirty="0" err="1">
                <a:solidFill>
                  <a:prstClr val="black"/>
                </a:solidFill>
                <a:latin typeface="Courier"/>
                <a:ea typeface="ＭＳ Ｐゴシック" charset="0"/>
                <a:cs typeface="Courier"/>
              </a:rPr>
              <a:t>Abates</a:t>
            </a:r>
            <a:endParaRPr lang="it-IT" sz="1867" dirty="0">
              <a:solidFill>
                <a:prstClr val="black"/>
              </a:solidFill>
              <a:latin typeface="Courier"/>
              <a:ea typeface="ＭＳ Ｐゴシック" charset="0"/>
              <a:cs typeface="Courier"/>
            </a:endParaRPr>
          </a:p>
          <a:p>
            <a:pPr defTabSz="1219170" fontAlgn="base">
              <a:spcBef>
                <a:spcPct val="0"/>
              </a:spcBef>
              <a:spcAft>
                <a:spcPct val="0"/>
              </a:spcAft>
            </a:pPr>
            <a:r>
              <a:rPr lang="it-IT" sz="1867" dirty="0">
                <a:solidFill>
                  <a:prstClr val="black"/>
                </a:solidFill>
                <a:latin typeface="Courier"/>
                <a:ea typeface="ＭＳ Ｐゴシック" charset="0"/>
                <a:cs typeface="Courier"/>
              </a:rPr>
              <a:t> 5 </a:t>
            </a:r>
            <a:r>
              <a:rPr lang="it-IT" sz="1867" dirty="0" err="1">
                <a:solidFill>
                  <a:prstClr val="black"/>
                </a:solidFill>
                <a:latin typeface="Courier"/>
                <a:ea typeface="ＭＳ Ｐゴシック" charset="0"/>
                <a:cs typeface="Courier"/>
              </a:rPr>
              <a:t>Abbess</a:t>
            </a:r>
            <a:endParaRPr lang="it-IT" sz="1867" dirty="0">
              <a:solidFill>
                <a:prstClr val="black"/>
              </a:solidFill>
              <a:latin typeface="Courier"/>
              <a:ea typeface="ＭＳ Ｐゴシック" charset="0"/>
              <a:cs typeface="Courier"/>
            </a:endParaRPr>
          </a:p>
          <a:p>
            <a:pPr defTabSz="1219170" fontAlgn="base">
              <a:spcBef>
                <a:spcPct val="0"/>
              </a:spcBef>
              <a:spcAft>
                <a:spcPct val="0"/>
              </a:spcAft>
            </a:pPr>
            <a:r>
              <a:rPr lang="it-IT" sz="1867" dirty="0">
                <a:solidFill>
                  <a:prstClr val="black"/>
                </a:solidFill>
                <a:latin typeface="Courier"/>
                <a:ea typeface="ＭＳ Ｐゴシック" charset="0"/>
                <a:cs typeface="Courier"/>
              </a:rPr>
              <a:t> 6 Abbey</a:t>
            </a:r>
          </a:p>
          <a:p>
            <a:pPr defTabSz="1219170" fontAlgn="base">
              <a:spcBef>
                <a:spcPct val="0"/>
              </a:spcBef>
              <a:spcAft>
                <a:spcPct val="0"/>
              </a:spcAft>
            </a:pPr>
            <a:r>
              <a:rPr lang="it-IT" sz="1867" dirty="0">
                <a:solidFill>
                  <a:prstClr val="black"/>
                </a:solidFill>
                <a:latin typeface="Courier"/>
                <a:ea typeface="ＭＳ Ｐゴシック" charset="0"/>
                <a:cs typeface="Courier"/>
              </a:rPr>
              <a:t> 3 Abbot</a:t>
            </a:r>
            <a:endParaRPr lang="en-US" sz="1867" dirty="0">
              <a:solidFill>
                <a:prstClr val="black"/>
              </a:solidFill>
              <a:latin typeface="Calibri"/>
              <a:ea typeface="ＭＳ Ｐゴシック" charset="0"/>
            </a:endParaRPr>
          </a:p>
          <a:p>
            <a:pPr defTabSz="1219170" fontAlgn="base">
              <a:spcBef>
                <a:spcPct val="0"/>
              </a:spcBef>
              <a:spcAft>
                <a:spcPct val="0"/>
              </a:spcAft>
            </a:pPr>
            <a:r>
              <a:rPr lang="en-US" sz="1867" dirty="0">
                <a:solidFill>
                  <a:prstClr val="black"/>
                </a:solidFill>
                <a:latin typeface="Calibri"/>
                <a:ea typeface="ＭＳ Ｐゴシック" charset="0"/>
                <a:cs typeface="Courier"/>
              </a:rPr>
              <a:t>....   …</a:t>
            </a:r>
            <a:endParaRPr lang="en-US" sz="1867" dirty="0">
              <a:solidFill>
                <a:prstClr val="black"/>
              </a:solidFill>
              <a:latin typeface="Courier"/>
              <a:ea typeface="ＭＳ Ｐゴシック" charset="0"/>
              <a:cs typeface="Courier"/>
            </a:endParaRPr>
          </a:p>
        </p:txBody>
      </p:sp>
      <p:sp>
        <p:nvSpPr>
          <p:cNvPr id="6" name="Rectangle 5"/>
          <p:cNvSpPr/>
          <p:nvPr/>
        </p:nvSpPr>
        <p:spPr bwMode="auto">
          <a:xfrm>
            <a:off x="7620000" y="3022600"/>
            <a:ext cx="45720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solidFill>
                  <a:prstClr val="black"/>
                </a:solidFill>
                <a:latin typeface="Lucida Sans" pitchFamily="-65" charset="0"/>
                <a:ea typeface="ＭＳ Ｐゴシック" charset="0"/>
              </a:rPr>
              <a:t>Change all non-alpha to newlines</a:t>
            </a:r>
          </a:p>
        </p:txBody>
      </p:sp>
      <p:sp>
        <p:nvSpPr>
          <p:cNvPr id="7" name="Rectangle 6"/>
          <p:cNvSpPr/>
          <p:nvPr/>
        </p:nvSpPr>
        <p:spPr bwMode="auto">
          <a:xfrm>
            <a:off x="3556000" y="3530600"/>
            <a:ext cx="36576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solidFill>
                  <a:prstClr val="black"/>
                </a:solidFill>
                <a:latin typeface="Lucida Sans" pitchFamily="-65" charset="0"/>
                <a:ea typeface="ＭＳ Ｐゴシック" charset="0"/>
              </a:rPr>
              <a:t>Sort in alphabetical order</a:t>
            </a:r>
          </a:p>
        </p:txBody>
      </p:sp>
      <p:sp>
        <p:nvSpPr>
          <p:cNvPr id="8" name="Rectangle 7"/>
          <p:cNvSpPr/>
          <p:nvPr/>
        </p:nvSpPr>
        <p:spPr bwMode="auto">
          <a:xfrm>
            <a:off x="4064000" y="4038600"/>
            <a:ext cx="39624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solidFill>
                  <a:prstClr val="black"/>
                </a:solidFill>
                <a:latin typeface="Lucida Sans" pitchFamily="-65" charset="0"/>
                <a:ea typeface="ＭＳ Ｐゴシック" charset="0"/>
              </a:rPr>
              <a:t>Merge and count each type</a:t>
            </a:r>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fr-FR" sz="1867" dirty="0">
                <a:latin typeface="Courier"/>
                <a:cs typeface="Courier"/>
              </a:rPr>
              <a:t>THE</a:t>
            </a:r>
          </a:p>
          <a:p>
            <a:pPr marL="0" indent="0">
              <a:buNone/>
            </a:pPr>
            <a:r>
              <a:rPr lang="fr-FR" sz="1867" dirty="0">
                <a:latin typeface="Courier"/>
                <a:cs typeface="Courier"/>
              </a:rPr>
              <a:t>SONNETS</a:t>
            </a:r>
          </a:p>
          <a:p>
            <a:pPr marL="0" indent="0">
              <a:buNone/>
            </a:pPr>
            <a:r>
              <a:rPr lang="fr-FR" sz="1867" dirty="0">
                <a:latin typeface="Courier"/>
                <a:cs typeface="Courier"/>
              </a:rPr>
              <a:t>by</a:t>
            </a:r>
          </a:p>
          <a:p>
            <a:pPr marL="0" indent="0">
              <a:buNone/>
            </a:pPr>
            <a:r>
              <a:rPr lang="fr-FR" sz="1867" dirty="0">
                <a:latin typeface="Courier"/>
                <a:cs typeface="Courier"/>
              </a:rPr>
              <a:t>William</a:t>
            </a:r>
          </a:p>
          <a:p>
            <a:pPr marL="0" indent="0">
              <a:buNone/>
            </a:pPr>
            <a:r>
              <a:rPr lang="fr-FR" sz="1867" dirty="0">
                <a:latin typeface="Courier"/>
                <a:cs typeface="Courier"/>
              </a:rPr>
              <a:t>Shakespeare</a:t>
            </a:r>
          </a:p>
          <a:p>
            <a:pPr marL="0" indent="0">
              <a:buNone/>
            </a:pPr>
            <a:r>
              <a:rPr lang="fr-FR" sz="1867" dirty="0" err="1">
                <a:latin typeface="Courier"/>
                <a:cs typeface="Courier"/>
              </a:rPr>
              <a:t>From</a:t>
            </a:r>
            <a:endParaRPr lang="fr-FR" sz="1867" dirty="0">
              <a:latin typeface="Courier"/>
              <a:cs typeface="Courier"/>
            </a:endParaRPr>
          </a:p>
          <a:p>
            <a:pPr marL="0" indent="0">
              <a:buNone/>
            </a:pPr>
            <a:r>
              <a:rPr lang="fr-FR" sz="1867" dirty="0" err="1">
                <a:latin typeface="Courier"/>
                <a:cs typeface="Courier"/>
              </a:rPr>
              <a:t>fairest</a:t>
            </a:r>
            <a:endParaRPr lang="fr-FR" sz="1867" dirty="0">
              <a:latin typeface="Courier"/>
              <a:cs typeface="Courier"/>
            </a:endParaRPr>
          </a:p>
          <a:p>
            <a:pPr marL="0" indent="0">
              <a:buNone/>
            </a:pPr>
            <a:r>
              <a:rPr lang="fr-FR" sz="1867" dirty="0" err="1">
                <a:latin typeface="Courier"/>
                <a:cs typeface="Courier"/>
              </a:rPr>
              <a:t>creatures</a:t>
            </a:r>
            <a:endParaRPr lang="fr-FR" sz="1867" dirty="0">
              <a:latin typeface="Courier"/>
              <a:cs typeface="Courier"/>
            </a:endParaRPr>
          </a:p>
          <a:p>
            <a:pPr marL="0" indent="0">
              <a:buNone/>
            </a:pPr>
            <a:r>
              <a:rPr lang="en-US" sz="1867" dirty="0">
                <a:latin typeface="Courier"/>
                <a:cs typeface="Courier"/>
              </a:rPr>
              <a:t>W</a:t>
            </a:r>
            <a:r>
              <a:rPr lang="fr-FR" sz="1867" dirty="0">
                <a:latin typeface="Courier"/>
                <a:cs typeface="Courier"/>
              </a:rPr>
              <a:t>e</a:t>
            </a:r>
          </a:p>
          <a:p>
            <a:pPr marL="0" indent="0">
              <a:buNone/>
            </a:pPr>
            <a:r>
              <a:rPr lang="fr-FR" sz="1867" dirty="0">
                <a:latin typeface="Courier"/>
                <a:cs typeface="Courier"/>
              </a:rPr>
              <a:t>...</a:t>
            </a:r>
            <a:r>
              <a:rPr lang="it-IT" sz="1333" dirty="0">
                <a:latin typeface="Courier"/>
                <a:cs typeface="Courier"/>
              </a:rPr>
              <a:t> </a:t>
            </a:r>
            <a:r>
              <a:rPr lang="en-US" sz="1333" dirty="0">
                <a:latin typeface="Courier"/>
                <a:cs typeface="Courier"/>
              </a:rPr>
              <a:t>   </a:t>
            </a:r>
            <a:endParaRPr lang="en-US" sz="2133" dirty="0"/>
          </a:p>
        </p:txBody>
      </p:sp>
    </p:spTree>
    <p:extLst>
      <p:ext uri="{BB962C8B-B14F-4D97-AF65-F5344CB8AC3E}">
        <p14:creationId xmlns:p14="http://schemas.microsoft.com/office/powerpoint/2010/main" val="308874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EC67-7F7F-4D90-85D7-975E1AB04AF8}"/>
              </a:ext>
            </a:extLst>
          </p:cNvPr>
          <p:cNvSpPr>
            <a:spLocks noGrp="1"/>
          </p:cNvSpPr>
          <p:nvPr>
            <p:ph type="title"/>
          </p:nvPr>
        </p:nvSpPr>
        <p:spPr>
          <a:xfrm>
            <a:off x="2231136" y="317329"/>
            <a:ext cx="7729728" cy="1188720"/>
          </a:xfrm>
        </p:spPr>
        <p:txBody>
          <a:bodyPr/>
          <a:lstStyle/>
          <a:p>
            <a:r>
              <a:rPr lang="en-US" dirty="0"/>
              <a:t>motivation</a:t>
            </a:r>
          </a:p>
        </p:txBody>
      </p:sp>
      <p:sp>
        <p:nvSpPr>
          <p:cNvPr id="3" name="Content Placeholder 2">
            <a:extLst>
              <a:ext uri="{FF2B5EF4-FFF2-40B4-BE49-F238E27FC236}">
                <a16:creationId xmlns:a16="http://schemas.microsoft.com/office/drawing/2014/main" id="{0831FD26-4F98-46E7-82F9-FEA4B75AAA21}"/>
              </a:ext>
            </a:extLst>
          </p:cNvPr>
          <p:cNvSpPr>
            <a:spLocks noGrp="1"/>
          </p:cNvSpPr>
          <p:nvPr>
            <p:ph idx="1"/>
          </p:nvPr>
        </p:nvSpPr>
        <p:spPr>
          <a:xfrm>
            <a:off x="2231136" y="1933996"/>
            <a:ext cx="7729728" cy="3806031"/>
          </a:xfrm>
        </p:spPr>
        <p:txBody>
          <a:bodyPr>
            <a:normAutofit fontScale="92500" lnSpcReduction="20000"/>
          </a:bodyPr>
          <a:lstStyle/>
          <a:p>
            <a:pPr marL="0" indent="0" algn="ctr">
              <a:buNone/>
            </a:pPr>
            <a:r>
              <a:rPr lang="en-US" sz="2300" dirty="0"/>
              <a:t>Predicting Abnormal Bank Stock Returns</a:t>
            </a:r>
          </a:p>
          <a:p>
            <a:pPr marL="0" indent="0" algn="ctr">
              <a:buNone/>
            </a:pPr>
            <a:r>
              <a:rPr lang="en-US" sz="2300" dirty="0"/>
              <a:t>Using Textual Analysis of Annual Reports – a Neural Network Approach</a:t>
            </a:r>
          </a:p>
          <a:p>
            <a:pPr marL="0" indent="0" algn="ctr">
              <a:buNone/>
            </a:pPr>
            <a:endParaRPr lang="en-US" dirty="0"/>
          </a:p>
          <a:p>
            <a:pPr marL="0" indent="0" algn="ctr">
              <a:buNone/>
            </a:pPr>
            <a:endParaRPr lang="en-US" dirty="0"/>
          </a:p>
          <a:p>
            <a:pPr marL="0" indent="0" algn="ctr">
              <a:buNone/>
            </a:pPr>
            <a:endParaRPr lang="en-US" dirty="0"/>
          </a:p>
          <a:p>
            <a:pPr marL="0" indent="0">
              <a:buNone/>
            </a:pPr>
            <a:r>
              <a:rPr lang="en-US" dirty="0"/>
              <a:t>©Springer International Publishing Switzerland 2016</a:t>
            </a:r>
          </a:p>
          <a:p>
            <a:pPr marL="0" indent="0">
              <a:buNone/>
            </a:pPr>
            <a:r>
              <a:rPr lang="en-US" dirty="0"/>
              <a:t>C. Jayne and L. </a:t>
            </a:r>
            <a:r>
              <a:rPr lang="en-US" dirty="0" err="1"/>
              <a:t>Iliadis</a:t>
            </a:r>
            <a:r>
              <a:rPr lang="en-US" dirty="0"/>
              <a:t> (Eds.): EANN 2016, CCIS 629, pp. 67</a:t>
            </a:r>
          </a:p>
          <a:p>
            <a:pPr marL="0" indent="0">
              <a:buNone/>
            </a:pPr>
            <a:r>
              <a:rPr lang="en-US" dirty="0"/>
              <a:t>–</a:t>
            </a:r>
          </a:p>
          <a:p>
            <a:pPr marL="0" indent="0">
              <a:buNone/>
            </a:pPr>
            <a:r>
              <a:rPr lang="en-US" dirty="0"/>
              <a:t>78, 2016.</a:t>
            </a:r>
          </a:p>
          <a:p>
            <a:pPr marL="0" indent="0">
              <a:buNone/>
            </a:pPr>
            <a:r>
              <a:rPr lang="en-US" dirty="0"/>
              <a:t>DOI: 10.1007/978-3-319-44188-7_5</a:t>
            </a:r>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160076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 sort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t>
            </a:r>
            <a:r>
              <a:rPr lang="en-US" sz="1333" dirty="0">
                <a:latin typeface="Courier"/>
                <a:cs typeface="Courier"/>
              </a:rPr>
              <a:t>   </a:t>
            </a:r>
            <a:endParaRPr lang="en-US" sz="2133" dirty="0"/>
          </a:p>
        </p:txBody>
      </p:sp>
    </p:spTree>
    <p:extLst>
      <p:ext uri="{BB962C8B-B14F-4D97-AF65-F5344CB8AC3E}">
        <p14:creationId xmlns:p14="http://schemas.microsoft.com/office/powerpoint/2010/main" val="417596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9956800" cy="990600"/>
          </a:xfrm>
        </p:spPr>
        <p:txBody>
          <a:bodyPr/>
          <a:lstStyle/>
          <a:p>
            <a:r>
              <a:rPr lang="en-US" dirty="0"/>
              <a:t>More counting</a:t>
            </a:r>
          </a:p>
        </p:txBody>
      </p:sp>
      <p:sp>
        <p:nvSpPr>
          <p:cNvPr id="3" name="Content Placeholder 2"/>
          <p:cNvSpPr>
            <a:spLocks noGrp="1"/>
          </p:cNvSpPr>
          <p:nvPr>
            <p:ph idx="1"/>
          </p:nvPr>
        </p:nvSpPr>
        <p:spPr>
          <a:xfrm>
            <a:off x="304800" y="1498600"/>
            <a:ext cx="11684000" cy="4445000"/>
          </a:xfrm>
        </p:spPr>
        <p:txBody>
          <a:bodyPr/>
          <a:lstStyle/>
          <a:p>
            <a:r>
              <a:rPr lang="en-US" dirty="0"/>
              <a:t>Merging upper and lower case</a:t>
            </a:r>
            <a:endParaRPr lang="en-US" sz="1600" dirty="0">
              <a:latin typeface="Courier"/>
              <a:cs typeface="Courier"/>
            </a:endParaRPr>
          </a:p>
          <a:p>
            <a:pPr marL="0" indent="0">
              <a:buNone/>
            </a:pPr>
            <a:r>
              <a:rPr lang="en-US" sz="2133" dirty="0" err="1">
                <a:latin typeface="Courier"/>
                <a:cs typeface="Courier"/>
              </a:rPr>
              <a:t>tr</a:t>
            </a:r>
            <a:r>
              <a:rPr lang="en-US" sz="2133" dirty="0">
                <a:latin typeface="Courier"/>
                <a:cs typeface="Courier"/>
              </a:rPr>
              <a:t> ‘A-Z’ ‘a-z</a:t>
            </a:r>
            <a:r>
              <a:rPr lang="fr-FR" sz="2133" dirty="0">
                <a:latin typeface="Courier"/>
                <a:cs typeface="Courier"/>
              </a:rPr>
              <a:t>’ &lt; </a:t>
            </a:r>
            <a:r>
              <a:rPr lang="fr-FR" sz="2133" dirty="0" err="1">
                <a:latin typeface="Courier"/>
                <a:cs typeface="Courier"/>
              </a:rPr>
              <a:t>shakes.txt</a:t>
            </a:r>
            <a:r>
              <a:rPr lang="fr-FR" sz="2133" dirty="0">
                <a:latin typeface="Courier"/>
                <a:cs typeface="Courier"/>
              </a:rPr>
              <a:t> | tr </a:t>
            </a:r>
            <a:r>
              <a:rPr lang="en-US" sz="2133" dirty="0">
                <a:latin typeface="Courier"/>
                <a:cs typeface="Courier"/>
              </a:rPr>
              <a:t>–</a:t>
            </a:r>
            <a:r>
              <a:rPr lang="fr-FR" sz="2133" dirty="0" err="1">
                <a:latin typeface="Courier"/>
                <a:cs typeface="Courier"/>
              </a:rPr>
              <a:t>sc</a:t>
            </a:r>
            <a:r>
              <a:rPr lang="fr-FR" sz="2133" dirty="0">
                <a:latin typeface="Courier"/>
                <a:cs typeface="Courier"/>
              </a:rPr>
              <a:t> ‘A-</a:t>
            </a:r>
            <a:r>
              <a:rPr lang="fr-FR" sz="2133" dirty="0" err="1">
                <a:latin typeface="Courier"/>
                <a:cs typeface="Courier"/>
              </a:rPr>
              <a:t>Za</a:t>
            </a:r>
            <a:r>
              <a:rPr lang="fr-FR" sz="2133" dirty="0">
                <a:latin typeface="Courier"/>
                <a:cs typeface="Courier"/>
              </a:rPr>
              <a:t>-z’ ‘\n’ | sort | </a:t>
            </a:r>
            <a:r>
              <a:rPr lang="fr-FR" sz="2133" dirty="0" err="1">
                <a:latin typeface="Courier"/>
                <a:cs typeface="Courier"/>
              </a:rPr>
              <a:t>uniq</a:t>
            </a:r>
            <a:r>
              <a:rPr lang="fr-FR" sz="2133" dirty="0">
                <a:latin typeface="Courier"/>
                <a:cs typeface="Courier"/>
              </a:rPr>
              <a:t> </a:t>
            </a:r>
            <a:r>
              <a:rPr lang="en-US" sz="2133" dirty="0">
                <a:latin typeface="Courier"/>
                <a:cs typeface="Courier"/>
              </a:rPr>
              <a:t>–</a:t>
            </a:r>
            <a:r>
              <a:rPr lang="fr-FR" sz="2133" dirty="0">
                <a:latin typeface="Courier"/>
                <a:cs typeface="Courier"/>
              </a:rPr>
              <a:t>c </a:t>
            </a:r>
            <a:endParaRPr lang="en-US" dirty="0"/>
          </a:p>
          <a:p>
            <a:r>
              <a:rPr lang="en-US" dirty="0"/>
              <a:t>Sorting the counts</a:t>
            </a:r>
          </a:p>
          <a:p>
            <a:pPr marL="0" indent="0">
              <a:buNone/>
            </a:pPr>
            <a:r>
              <a:rPr lang="en-US" sz="1867" dirty="0" err="1">
                <a:latin typeface="Courier"/>
                <a:cs typeface="Courier"/>
              </a:rPr>
              <a:t>tr</a:t>
            </a:r>
            <a:r>
              <a:rPr lang="en-US" sz="1867" dirty="0">
                <a:latin typeface="Courier"/>
                <a:cs typeface="Courier"/>
              </a:rPr>
              <a:t> ‘A-Z’ ‘a-z</a:t>
            </a:r>
            <a:r>
              <a:rPr lang="fr-FR" sz="1867" dirty="0">
                <a:latin typeface="Courier"/>
                <a:cs typeface="Courier"/>
              </a:rPr>
              <a:t>’ &lt; </a:t>
            </a:r>
            <a:r>
              <a:rPr lang="fr-FR" sz="1867" dirty="0" err="1">
                <a:latin typeface="Courier"/>
                <a:cs typeface="Courier"/>
              </a:rPr>
              <a:t>shakes.txt</a:t>
            </a:r>
            <a:r>
              <a:rPr lang="fr-FR" sz="1867" dirty="0">
                <a:latin typeface="Courier"/>
                <a:cs typeface="Courier"/>
              </a:rPr>
              <a:t> | tr </a:t>
            </a:r>
            <a:r>
              <a:rPr lang="en-US" sz="1867" dirty="0">
                <a:latin typeface="Courier"/>
                <a:cs typeface="Courier"/>
              </a:rPr>
              <a:t>–</a:t>
            </a:r>
            <a:r>
              <a:rPr lang="fr-FR" sz="1867" dirty="0" err="1">
                <a:latin typeface="Courier"/>
                <a:cs typeface="Courier"/>
              </a:rPr>
              <a:t>sc</a:t>
            </a:r>
            <a:r>
              <a:rPr lang="fr-FR" sz="1867" dirty="0">
                <a:latin typeface="Courier"/>
                <a:cs typeface="Courier"/>
              </a:rPr>
              <a:t> ‘A-</a:t>
            </a:r>
            <a:r>
              <a:rPr lang="fr-FR" sz="1867" dirty="0" err="1">
                <a:latin typeface="Courier"/>
                <a:cs typeface="Courier"/>
              </a:rPr>
              <a:t>Za</a:t>
            </a:r>
            <a:r>
              <a:rPr lang="fr-FR" sz="1867" dirty="0">
                <a:latin typeface="Courier"/>
                <a:cs typeface="Courier"/>
              </a:rPr>
              <a:t>-z’ ‘\n’ | sort | </a:t>
            </a:r>
            <a:r>
              <a:rPr lang="fr-FR" sz="1867" dirty="0" err="1">
                <a:latin typeface="Courier"/>
                <a:cs typeface="Courier"/>
              </a:rPr>
              <a:t>uniq</a:t>
            </a:r>
            <a:r>
              <a:rPr lang="fr-FR" sz="1867" dirty="0">
                <a:latin typeface="Courier"/>
                <a:cs typeface="Courier"/>
              </a:rPr>
              <a:t> </a:t>
            </a:r>
            <a:r>
              <a:rPr lang="en-US" sz="1867" dirty="0">
                <a:latin typeface="Courier"/>
                <a:cs typeface="Courier"/>
              </a:rPr>
              <a:t>–</a:t>
            </a:r>
            <a:r>
              <a:rPr lang="fr-FR" sz="1867" dirty="0">
                <a:latin typeface="Courier"/>
                <a:cs typeface="Courier"/>
              </a:rPr>
              <a:t>c | sort </a:t>
            </a:r>
            <a:r>
              <a:rPr lang="en-US" sz="1867" dirty="0">
                <a:latin typeface="Courier"/>
                <a:cs typeface="Courier"/>
              </a:rPr>
              <a:t>–</a:t>
            </a:r>
            <a:r>
              <a:rPr lang="fr-FR" sz="1867" dirty="0">
                <a:latin typeface="Courier"/>
                <a:cs typeface="Courier"/>
              </a:rPr>
              <a:t>n </a:t>
            </a:r>
            <a:r>
              <a:rPr lang="en-US" sz="1867" dirty="0">
                <a:latin typeface="Courier"/>
                <a:cs typeface="Courier"/>
              </a:rPr>
              <a:t>–</a:t>
            </a:r>
            <a:r>
              <a:rPr lang="fr-FR" sz="1867" dirty="0">
                <a:latin typeface="Courier"/>
                <a:cs typeface="Courier"/>
              </a:rPr>
              <a:t>r</a:t>
            </a:r>
          </a:p>
        </p:txBody>
      </p:sp>
      <p:sp>
        <p:nvSpPr>
          <p:cNvPr id="5" name="TextBox 4"/>
          <p:cNvSpPr txBox="1"/>
          <p:nvPr/>
        </p:nvSpPr>
        <p:spPr>
          <a:xfrm>
            <a:off x="2235201" y="3478148"/>
            <a:ext cx="1656223" cy="3378745"/>
          </a:xfrm>
          <a:prstGeom prst="rect">
            <a:avLst/>
          </a:prstGeom>
          <a:noFill/>
        </p:spPr>
        <p:txBody>
          <a:bodyPr wrap="none" rtlCol="0">
            <a:spAutoFit/>
          </a:bodyPr>
          <a:lstStyle/>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23243 the</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22225 </a:t>
            </a:r>
            <a:r>
              <a:rPr lang="en-US" sz="2133" dirty="0" err="1">
                <a:solidFill>
                  <a:prstClr val="black"/>
                </a:solidFill>
                <a:latin typeface="Courier"/>
                <a:ea typeface="ＭＳ Ｐゴシック" charset="0"/>
                <a:cs typeface="Courier"/>
              </a:rPr>
              <a:t>i</a:t>
            </a:r>
            <a:endParaRPr lang="en-US" sz="2133" dirty="0">
              <a:solidFill>
                <a:prstClr val="black"/>
              </a:solidFill>
              <a:latin typeface="Courier"/>
              <a:ea typeface="ＭＳ Ｐゴシック" charset="0"/>
              <a:cs typeface="Courier"/>
            </a:endParaRP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18618 and</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16339 to</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15687 of</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12780 a</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12163 you</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10839 my</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10005 in</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8954  d</a:t>
            </a:r>
          </a:p>
          <a:p>
            <a:pPr defTabSz="1219170" fontAlgn="base">
              <a:lnSpc>
                <a:spcPct val="90000"/>
              </a:lnSpc>
              <a:spcBef>
                <a:spcPct val="0"/>
              </a:spcBef>
              <a:spcAft>
                <a:spcPct val="0"/>
              </a:spcAft>
            </a:pPr>
            <a:endParaRPr lang="en-US" sz="2400" dirty="0">
              <a:solidFill>
                <a:prstClr val="black"/>
              </a:solidFill>
              <a:latin typeface="Calibri"/>
              <a:ea typeface="ＭＳ Ｐゴシック" charset="0"/>
            </a:endParaRPr>
          </a:p>
        </p:txBody>
      </p:sp>
      <p:sp>
        <p:nvSpPr>
          <p:cNvPr id="6" name="Rounded Rectangular Callout 5"/>
          <p:cNvSpPr/>
          <p:nvPr/>
        </p:nvSpPr>
        <p:spPr bwMode="auto">
          <a:xfrm>
            <a:off x="6197600" y="5156200"/>
            <a:ext cx="4572000" cy="8128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3200" dirty="0">
                <a:solidFill>
                  <a:prstClr val="black"/>
                </a:solidFill>
                <a:latin typeface="Lucida Sans" pitchFamily="-65" charset="0"/>
                <a:ea typeface="ＭＳ Ｐゴシック"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0"/>
          <p:cNvSpPr>
            <a:spLocks noGrp="1" noChangeArrowheads="1"/>
          </p:cNvSpPr>
          <p:nvPr>
            <p:ph type="title"/>
          </p:nvPr>
        </p:nvSpPr>
        <p:spPr/>
        <p:txBody>
          <a:bodyPr/>
          <a:lstStyle/>
          <a:p>
            <a:pPr eaLnBrk="1" hangingPunct="1"/>
            <a:r>
              <a:rPr lang="en-US" dirty="0"/>
              <a:t>Issues in Tokenization</a:t>
            </a:r>
          </a:p>
        </p:txBody>
      </p:sp>
      <p:sp>
        <p:nvSpPr>
          <p:cNvPr id="26627" name="Rectangle 2051"/>
          <p:cNvSpPr>
            <a:spLocks noGrp="1" noChangeArrowheads="1"/>
          </p:cNvSpPr>
          <p:nvPr>
            <p:ph sz="quarter" idx="1"/>
          </p:nvPr>
        </p:nvSpPr>
        <p:spPr>
          <a:xfrm>
            <a:off x="406400" y="1803400"/>
            <a:ext cx="11785600" cy="4445000"/>
          </a:xfrm>
        </p:spPr>
        <p:txBody>
          <a:bodyPr/>
          <a:lstStyle/>
          <a:p>
            <a:r>
              <a:rPr lang="en-US" sz="2667" dirty="0">
                <a:latin typeface="Courier"/>
                <a:cs typeface="Courier"/>
              </a:rPr>
              <a:t>Finland’s capital </a:t>
            </a:r>
            <a:r>
              <a:rPr lang="en-US" sz="2667" dirty="0">
                <a:latin typeface="Courier"/>
                <a:cs typeface="Courier"/>
                <a:sym typeface="Symbol" charset="2"/>
              </a:rPr>
              <a:t>   </a:t>
            </a:r>
            <a:r>
              <a:rPr lang="en-US" sz="2667" i="1" dirty="0">
                <a:latin typeface="Courier"/>
                <a:cs typeface="Courier"/>
                <a:sym typeface="Symbol" charset="2"/>
              </a:rPr>
              <a:t>  </a:t>
            </a:r>
            <a:r>
              <a:rPr lang="en-US" sz="2667" dirty="0">
                <a:latin typeface="Courier"/>
                <a:cs typeface="Courier"/>
                <a:sym typeface="Symbol" charset="2"/>
              </a:rPr>
              <a:t>Finland </a:t>
            </a:r>
            <a:r>
              <a:rPr lang="en-US" sz="2667" dirty="0" err="1">
                <a:latin typeface="Courier"/>
                <a:cs typeface="Courier"/>
                <a:sym typeface="Symbol" charset="2"/>
              </a:rPr>
              <a:t>Finlands</a:t>
            </a:r>
            <a:r>
              <a:rPr lang="en-US" sz="2667" dirty="0">
                <a:latin typeface="Courier"/>
                <a:cs typeface="Courier"/>
                <a:sym typeface="Symbol" charset="2"/>
              </a:rPr>
              <a:t> Finland’s </a:t>
            </a:r>
            <a:r>
              <a:rPr lang="en-US" sz="2667" dirty="0">
                <a:latin typeface="Calibri"/>
                <a:cs typeface="Calibri"/>
                <a:sym typeface="Symbol" charset="2"/>
              </a:rPr>
              <a:t> </a:t>
            </a:r>
            <a:r>
              <a:rPr lang="en-US" sz="2667" i="1" dirty="0">
                <a:latin typeface="Calibri"/>
                <a:cs typeface="Calibri"/>
                <a:sym typeface="Symbol" charset="2"/>
              </a:rPr>
              <a:t>?</a:t>
            </a:r>
            <a:endParaRPr lang="en-US" sz="2667" dirty="0">
              <a:latin typeface="Calibri"/>
              <a:cs typeface="Calibri"/>
              <a:sym typeface="Symbol" charset="2"/>
            </a:endParaRPr>
          </a:p>
          <a:p>
            <a:r>
              <a:rPr lang="en-US" sz="2667" dirty="0">
                <a:latin typeface="Courier"/>
                <a:cs typeface="Courier"/>
              </a:rPr>
              <a:t>what’re, I’m, isn’t  </a:t>
            </a:r>
            <a:r>
              <a:rPr lang="en-US" sz="2667" dirty="0">
                <a:latin typeface="Courier"/>
                <a:cs typeface="Courier"/>
                <a:sym typeface="Symbol" charset="2"/>
              </a:rPr>
              <a:t></a:t>
            </a:r>
            <a:r>
              <a:rPr lang="en-US" sz="2667" i="1" dirty="0">
                <a:latin typeface="Courier"/>
                <a:cs typeface="Courier"/>
              </a:rPr>
              <a:t>  </a:t>
            </a:r>
            <a:r>
              <a:rPr lang="en-US" sz="2667" dirty="0">
                <a:latin typeface="Courier"/>
                <a:cs typeface="Courier"/>
                <a:sym typeface="Symbol" charset="2"/>
              </a:rPr>
              <a:t>What are, I am, is not</a:t>
            </a:r>
          </a:p>
          <a:p>
            <a:r>
              <a:rPr lang="en-US" sz="2667" dirty="0">
                <a:latin typeface="Courier"/>
                <a:cs typeface="Courier"/>
                <a:sym typeface="Symbol" charset="2"/>
              </a:rPr>
              <a:t>Hewlett-Packard        Hewlett Packard </a:t>
            </a:r>
            <a:r>
              <a:rPr lang="en-US" sz="2667" dirty="0">
                <a:cs typeface="Calibri"/>
                <a:sym typeface="Symbol" charset="2"/>
              </a:rPr>
              <a:t>?</a:t>
            </a:r>
            <a:endParaRPr lang="en-US" sz="2667" dirty="0">
              <a:latin typeface="Courier"/>
              <a:cs typeface="Courier"/>
              <a:sym typeface="Symbol" charset="2"/>
            </a:endParaRPr>
          </a:p>
          <a:p>
            <a:r>
              <a:rPr lang="en-US" sz="2667" dirty="0">
                <a:latin typeface="Courier"/>
                <a:cs typeface="Courier"/>
                <a:sym typeface="Symbol" charset="2"/>
              </a:rPr>
              <a:t>state-of-the-art       state of the art </a:t>
            </a:r>
            <a:r>
              <a:rPr lang="en-US" sz="2667" dirty="0">
                <a:latin typeface="Calibri"/>
                <a:cs typeface="Calibri"/>
                <a:sym typeface="Symbol" charset="2"/>
              </a:rPr>
              <a:t>?</a:t>
            </a:r>
          </a:p>
          <a:p>
            <a:r>
              <a:rPr lang="en-US" sz="2667" dirty="0">
                <a:latin typeface="Courier"/>
                <a:cs typeface="Courier"/>
                <a:sym typeface="Symbol" charset="2"/>
              </a:rPr>
              <a:t>Lowercase		  lower-case lowercase lower case </a:t>
            </a:r>
            <a:r>
              <a:rPr lang="en-US" sz="2667" dirty="0">
                <a:latin typeface="Calibri"/>
                <a:cs typeface="Calibri"/>
                <a:sym typeface="Symbol" charset="2"/>
              </a:rPr>
              <a:t>?</a:t>
            </a:r>
          </a:p>
          <a:p>
            <a:r>
              <a:rPr lang="en-US" sz="2667" dirty="0">
                <a:latin typeface="Courier"/>
                <a:cs typeface="Courier"/>
                <a:sym typeface="Symbol" charset="2"/>
              </a:rPr>
              <a:t>San Francisco	  </a:t>
            </a:r>
            <a:r>
              <a:rPr lang="en-US" sz="2933" dirty="0">
                <a:latin typeface="Calibri"/>
                <a:cs typeface="Calibri"/>
                <a:sym typeface="Symbol" charset="2"/>
              </a:rPr>
              <a:t>one token or two?</a:t>
            </a:r>
          </a:p>
          <a:p>
            <a:r>
              <a:rPr lang="en-US" sz="2667" dirty="0">
                <a:latin typeface="Calibri"/>
                <a:cs typeface="Calibri"/>
                <a:sym typeface="Symbol" charset="2"/>
              </a:rPr>
              <a:t>m.p.h., PhD.		</a:t>
            </a:r>
            <a:r>
              <a:rPr lang="en-US" sz="2667" dirty="0">
                <a:latin typeface="Courier"/>
                <a:cs typeface="Courier"/>
                <a:sym typeface="Symbol" charset="2"/>
              </a:rPr>
              <a:t>  </a:t>
            </a:r>
            <a:r>
              <a:rPr lang="en-US" sz="2667" dirty="0">
                <a:latin typeface="Calibri"/>
                <a:cs typeface="Calibri"/>
                <a:sym typeface="Symbol" charset="2"/>
              </a:rPr>
              <a:t>??</a:t>
            </a:r>
          </a:p>
        </p:txBody>
      </p:sp>
    </p:spTree>
    <p:extLst>
      <p:ext uri="{BB962C8B-B14F-4D97-AF65-F5344CB8AC3E}">
        <p14:creationId xmlns:p14="http://schemas.microsoft.com/office/powerpoint/2010/main" val="39644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a:t>Tokenization: language issues</a:t>
            </a:r>
          </a:p>
        </p:txBody>
      </p:sp>
      <p:sp>
        <p:nvSpPr>
          <p:cNvPr id="27651" name="Rectangle 1027"/>
          <p:cNvSpPr>
            <a:spLocks noGrp="1" noChangeArrowheads="1"/>
          </p:cNvSpPr>
          <p:nvPr>
            <p:ph sz="quarter" idx="1"/>
          </p:nvPr>
        </p:nvSpPr>
        <p:spPr>
          <a:xfrm>
            <a:off x="406400" y="1803400"/>
            <a:ext cx="11379200" cy="4775200"/>
          </a:xfrm>
        </p:spPr>
        <p:txBody>
          <a:bodyPr/>
          <a:lstStyle/>
          <a:p>
            <a:pPr eaLnBrk="1" hangingPunct="1"/>
            <a:r>
              <a:rPr lang="en-US" dirty="0"/>
              <a:t>French</a:t>
            </a:r>
          </a:p>
          <a:p>
            <a:pPr lvl="1" eaLnBrk="1" hangingPunct="1"/>
            <a:r>
              <a:rPr lang="en-US" b="1" i="1" dirty="0" err="1"/>
              <a:t>L'ensemble</a:t>
            </a:r>
            <a:r>
              <a:rPr lang="en-US" dirty="0"/>
              <a:t> </a:t>
            </a:r>
            <a:r>
              <a:rPr lang="en-US" dirty="0">
                <a:sym typeface="Symbol" charset="2"/>
              </a:rPr>
              <a:t> one token or two?</a:t>
            </a:r>
          </a:p>
          <a:p>
            <a:pPr lvl="2" eaLnBrk="1" hangingPunct="1"/>
            <a:r>
              <a:rPr lang="en-US" b="1" i="1" dirty="0">
                <a:sym typeface="Symbol" charset="2"/>
              </a:rPr>
              <a:t>L </a:t>
            </a:r>
            <a:r>
              <a:rPr lang="en-US" dirty="0">
                <a:sym typeface="Symbol" charset="2"/>
              </a:rPr>
              <a:t>? </a:t>
            </a:r>
            <a:r>
              <a:rPr lang="en-US" b="1" i="1" dirty="0">
                <a:sym typeface="Symbol" charset="2"/>
              </a:rPr>
              <a:t>L’ </a:t>
            </a:r>
            <a:r>
              <a:rPr lang="en-US" dirty="0">
                <a:sym typeface="Symbol" charset="2"/>
              </a:rPr>
              <a:t>? </a:t>
            </a:r>
            <a:r>
              <a:rPr lang="en-US" b="1" i="1" dirty="0">
                <a:sym typeface="Symbol" charset="2"/>
              </a:rPr>
              <a:t>Le </a:t>
            </a:r>
            <a:r>
              <a:rPr lang="en-US" dirty="0">
                <a:sym typeface="Symbol" charset="2"/>
              </a:rPr>
              <a:t>?</a:t>
            </a:r>
          </a:p>
          <a:p>
            <a:pPr lvl="2" eaLnBrk="1" hangingPunct="1"/>
            <a:r>
              <a:rPr lang="en-US" dirty="0">
                <a:sym typeface="Symbol" charset="2"/>
              </a:rPr>
              <a:t>Want </a:t>
            </a:r>
            <a:r>
              <a:rPr lang="en-US" b="1" i="1" dirty="0" err="1">
                <a:sym typeface="Symbol" charset="2"/>
              </a:rPr>
              <a:t>l’ensemble</a:t>
            </a:r>
            <a:r>
              <a:rPr lang="en-US" dirty="0">
                <a:sym typeface="Symbol" charset="2"/>
              </a:rPr>
              <a:t> to match with </a:t>
            </a:r>
            <a:r>
              <a:rPr lang="en-US" b="1" i="1" dirty="0">
                <a:sym typeface="Symbol" charset="2"/>
              </a:rPr>
              <a:t>un ensemble</a:t>
            </a:r>
          </a:p>
          <a:p>
            <a:pPr lvl="1" eaLnBrk="1" hangingPunct="1"/>
            <a:endParaRPr lang="en-US" b="1" i="1" dirty="0">
              <a:sym typeface="Symbol" charset="2"/>
            </a:endParaRPr>
          </a:p>
          <a:p>
            <a:pPr eaLnBrk="1" hangingPunct="1"/>
            <a:r>
              <a:rPr lang="en-US" dirty="0">
                <a:sym typeface="Symbol" charset="2"/>
              </a:rPr>
              <a:t>German noun compounds are not segmented</a:t>
            </a:r>
          </a:p>
          <a:p>
            <a:pPr lvl="1" eaLnBrk="1" hangingPunct="1"/>
            <a:r>
              <a:rPr lang="en-US" b="1" i="1" dirty="0" err="1">
                <a:sym typeface="Symbol" charset="2"/>
              </a:rPr>
              <a:t>Lebensversicherungsgesellschaftsangestellter</a:t>
            </a:r>
            <a:endParaRPr lang="en-US" b="1" i="1" dirty="0">
              <a:sym typeface="Symbol" charset="2"/>
            </a:endParaRPr>
          </a:p>
          <a:p>
            <a:pPr lvl="1" eaLnBrk="1" hangingPunct="1"/>
            <a:r>
              <a:rPr lang="en-US" dirty="0">
                <a:sym typeface="Symbol" charset="2"/>
              </a:rPr>
              <a:t>‘life insurance company employee’</a:t>
            </a:r>
          </a:p>
          <a:p>
            <a:pPr lvl="1" eaLnBrk="1" hangingPunct="1"/>
            <a:r>
              <a:rPr lang="en-US" dirty="0">
                <a:sym typeface="Symbol" charset="2"/>
              </a:rPr>
              <a:t>German information retrieval needs </a:t>
            </a:r>
            <a:r>
              <a:rPr lang="en-US" b="1" dirty="0">
                <a:sym typeface="Symbol" charset="2"/>
              </a:rPr>
              <a:t>compound splitter</a:t>
            </a:r>
            <a:endParaRPr lang="en-US" dirty="0">
              <a:sym typeface="Symbol" charset="2"/>
            </a:endParaRPr>
          </a:p>
        </p:txBody>
      </p:sp>
    </p:spTree>
    <p:extLst>
      <p:ext uri="{BB962C8B-B14F-4D97-AF65-F5344CB8AC3E}">
        <p14:creationId xmlns:p14="http://schemas.microsoft.com/office/powerpoint/2010/main" val="49001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1625600" y="-228600"/>
            <a:ext cx="10363200" cy="1143000"/>
          </a:xfrm>
        </p:spPr>
        <p:txBody>
          <a:bodyPr/>
          <a:lstStyle/>
          <a:p>
            <a:pPr eaLnBrk="1" hangingPunct="1"/>
            <a:r>
              <a:rPr lang="en-US" dirty="0"/>
              <a:t>Tokenization: language issues</a:t>
            </a:r>
          </a:p>
        </p:txBody>
      </p:sp>
      <p:sp>
        <p:nvSpPr>
          <p:cNvPr id="1255427" name="Rectangle 1027"/>
          <p:cNvSpPr>
            <a:spLocks noGrp="1" noChangeArrowheads="1"/>
          </p:cNvSpPr>
          <p:nvPr>
            <p:ph sz="quarter" idx="1"/>
          </p:nvPr>
        </p:nvSpPr>
        <p:spPr>
          <a:xfrm>
            <a:off x="1625600" y="1066800"/>
            <a:ext cx="11480800" cy="5791200"/>
          </a:xfrm>
        </p:spPr>
        <p:txBody>
          <a:bodyPr/>
          <a:lstStyle/>
          <a:p>
            <a:pPr eaLnBrk="1" hangingPunct="1"/>
            <a:r>
              <a:rPr lang="en-US" dirty="0">
                <a:sym typeface="Symbol" charset="2"/>
              </a:rPr>
              <a:t>Chinese and Japanese no spaces between words:</a:t>
            </a:r>
          </a:p>
          <a:p>
            <a:pPr lvl="1" eaLnBrk="1" hangingPunct="1"/>
            <a:r>
              <a:rPr lang="ja-JP" altLang="en-US" dirty="0">
                <a:latin typeface="华文黑体"/>
                <a:ea typeface="华文黑体"/>
                <a:cs typeface="华文黑体"/>
                <a:sym typeface="Symbol" charset="2"/>
              </a:rPr>
              <a:t>莎拉波娃现在居住在美国东南部的佛罗里达。</a:t>
            </a:r>
            <a:endParaRPr lang="en-US" altLang="ja-JP" dirty="0">
              <a:latin typeface="华文黑体"/>
              <a:ea typeface="华文黑体"/>
              <a:cs typeface="华文黑体"/>
              <a:sym typeface="Symbol" charset="2"/>
            </a:endParaRPr>
          </a:p>
          <a:p>
            <a:pPr lvl="1" eaLnBrk="1" hangingPunct="1"/>
            <a:r>
              <a:rPr lang="ja-JP" altLang="en-US" dirty="0">
                <a:latin typeface="华文黑体"/>
                <a:ea typeface="华文黑体"/>
                <a:cs typeface="华文黑体"/>
                <a:sym typeface="Symbol" charset="2"/>
              </a:rPr>
              <a:t>莎拉波娃</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现在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居住</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美国</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东南部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的</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佛罗里达</a:t>
            </a:r>
          </a:p>
          <a:p>
            <a:pPr lvl="1" eaLnBrk="1" hangingPunct="1"/>
            <a:r>
              <a:rPr lang="en-US" dirty="0" err="1">
                <a:solidFill>
                  <a:srgbClr val="595959"/>
                </a:solidFill>
                <a:sym typeface="Symbol" charset="2"/>
              </a:rPr>
              <a:t>Sharapova</a:t>
            </a:r>
            <a:r>
              <a:rPr lang="en-US" dirty="0">
                <a:solidFill>
                  <a:srgbClr val="595959"/>
                </a:solidFill>
                <a:sym typeface="Symbol" charset="2"/>
              </a:rPr>
              <a:t> now     lives in       US       southeastern     Florida</a:t>
            </a:r>
          </a:p>
          <a:p>
            <a:pPr eaLnBrk="1" hangingPunct="1"/>
            <a:r>
              <a:rPr lang="en-US" dirty="0">
                <a:sym typeface="Symbol" charset="2"/>
              </a:rPr>
              <a:t>Further complicated in Japanese, with multiple alphabets intermingled</a:t>
            </a:r>
          </a:p>
          <a:p>
            <a:pPr lvl="1" eaLnBrk="1" hangingPunct="1"/>
            <a:r>
              <a:rPr lang="en-US" dirty="0">
                <a:sym typeface="Symbol" charset="2"/>
              </a:rPr>
              <a:t>Dates/amounts in multiple formats</a:t>
            </a:r>
          </a:p>
        </p:txBody>
      </p:sp>
      <p:sp>
        <p:nvSpPr>
          <p:cNvPr id="1255437" name="Text Box 1037"/>
          <p:cNvSpPr txBox="1">
            <a:spLocks noChangeArrowheads="1"/>
          </p:cNvSpPr>
          <p:nvPr/>
        </p:nvSpPr>
        <p:spPr bwMode="auto">
          <a:xfrm>
            <a:off x="508000" y="4851400"/>
            <a:ext cx="11583620" cy="523220"/>
          </a:xfrm>
          <a:prstGeom prst="rect">
            <a:avLst/>
          </a:prstGeom>
          <a:noFill/>
          <a:ln w="9525">
            <a:noFill/>
            <a:miter lim="800000"/>
            <a:headEnd/>
            <a:tailEnd/>
          </a:ln>
        </p:spPr>
        <p:txBody>
          <a:bodyPr wrap="none">
            <a:prstTxWarp prst="textNoShape">
              <a:avLst/>
            </a:prstTxWarp>
            <a:spAutoFit/>
          </a:bodyPr>
          <a:lstStyle/>
          <a:p>
            <a:pPr marL="609585" lvl="1" defTabSz="1219170" fontAlgn="base">
              <a:spcBef>
                <a:spcPct val="20000"/>
              </a:spcBef>
              <a:spcAft>
                <a:spcPct val="0"/>
              </a:spcAft>
              <a:buClr>
                <a:prstClr val="black"/>
              </a:buClr>
              <a:buSzPct val="55000"/>
            </a:pPr>
            <a:r>
              <a:rPr lang="ja-JP" altLang="en-US" sz="2800" b="1" i="1" dirty="0">
                <a:solidFill>
                  <a:prstClr val="black"/>
                </a:solidFill>
                <a:latin typeface="Lucida Sans" charset="0"/>
                <a:ea typeface="ＭＳ Ｐゴシック" charset="0"/>
              </a:rPr>
              <a:t>フォーチュン</a:t>
            </a:r>
            <a:r>
              <a:rPr lang="en-US" altLang="ja-JP" sz="2800" b="1" i="1" dirty="0">
                <a:solidFill>
                  <a:prstClr val="black"/>
                </a:solidFill>
                <a:latin typeface="Lucida Sans" charset="0"/>
                <a:ea typeface="ＭＳ Ｐゴシック" charset="0"/>
              </a:rPr>
              <a:t>500</a:t>
            </a:r>
            <a:r>
              <a:rPr lang="ja-JP" altLang="en-US" sz="2800" b="1" i="1" dirty="0">
                <a:solidFill>
                  <a:prstClr val="black"/>
                </a:solidFill>
                <a:latin typeface="Lucida Sans" charset="0"/>
                <a:ea typeface="ＭＳ Ｐゴシック" charset="0"/>
              </a:rPr>
              <a:t>社は情報不足のため時間あた</a:t>
            </a:r>
            <a:r>
              <a:rPr lang="en-US" altLang="ja-JP" sz="2800" b="1" i="1" dirty="0">
                <a:solidFill>
                  <a:prstClr val="black"/>
                </a:solidFill>
                <a:latin typeface="Lucida Sans" charset="0"/>
                <a:ea typeface="ＭＳ Ｐゴシック" charset="0"/>
              </a:rPr>
              <a:t>$500K(</a:t>
            </a:r>
            <a:r>
              <a:rPr lang="ja-JP" altLang="en-US" sz="2800" b="1" i="1" dirty="0">
                <a:solidFill>
                  <a:prstClr val="black"/>
                </a:solidFill>
                <a:latin typeface="Lucida Sans" charset="0"/>
                <a:ea typeface="ＭＳ Ｐゴシック" charset="0"/>
              </a:rPr>
              <a:t>約</a:t>
            </a:r>
            <a:r>
              <a:rPr lang="en-US" altLang="ja-JP" sz="2800" b="1" i="1" dirty="0">
                <a:solidFill>
                  <a:prstClr val="black"/>
                </a:solidFill>
                <a:latin typeface="Lucida Sans" charset="0"/>
                <a:ea typeface="ＭＳ Ｐゴシック" charset="0"/>
              </a:rPr>
              <a:t>6,000</a:t>
            </a:r>
            <a:r>
              <a:rPr lang="ja-JP" altLang="en-US" sz="2800" b="1" i="1" dirty="0">
                <a:solidFill>
                  <a:prstClr val="black"/>
                </a:solidFill>
                <a:latin typeface="Lucida Sans" charset="0"/>
                <a:ea typeface="ＭＳ Ｐゴシック" charset="0"/>
              </a:rPr>
              <a:t>万円</a:t>
            </a:r>
            <a:r>
              <a:rPr lang="en-US" altLang="ja-JP" sz="2800" b="1" i="1" dirty="0">
                <a:solidFill>
                  <a:prstClr val="black"/>
                </a:solidFill>
                <a:latin typeface="Lucida Sans" charset="0"/>
                <a:ea typeface="ＭＳ Ｐゴシック" charset="0"/>
              </a:rPr>
              <a:t>)</a:t>
            </a:r>
            <a:endParaRPr lang="en-US" sz="2800" b="1" i="1" dirty="0">
              <a:solidFill>
                <a:prstClr val="black"/>
              </a:solidFill>
              <a:latin typeface="Lucida Sans" charset="0"/>
              <a:ea typeface="ＭＳ Ｐゴシック" charset="0"/>
            </a:endParaRPr>
          </a:p>
        </p:txBody>
      </p:sp>
      <p:grpSp>
        <p:nvGrpSpPr>
          <p:cNvPr id="28677" name="Group 1032"/>
          <p:cNvGrpSpPr>
            <a:grpSpLocks/>
          </p:cNvGrpSpPr>
          <p:nvPr/>
        </p:nvGrpSpPr>
        <p:grpSpPr bwMode="auto">
          <a:xfrm>
            <a:off x="2235202" y="5638809"/>
            <a:ext cx="7179733" cy="503238"/>
            <a:chOff x="422" y="3792"/>
            <a:chExt cx="3392" cy="317"/>
          </a:xfrm>
        </p:grpSpPr>
        <p:sp>
          <p:nvSpPr>
            <p:cNvPr id="28691" name="Text Box 1028"/>
            <p:cNvSpPr txBox="1">
              <a:spLocks noChangeArrowheads="1"/>
            </p:cNvSpPr>
            <p:nvPr/>
          </p:nvSpPr>
          <p:spPr bwMode="auto">
            <a:xfrm>
              <a:off x="422" y="3792"/>
              <a:ext cx="683" cy="31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2667" dirty="0">
                  <a:solidFill>
                    <a:prstClr val="black"/>
                  </a:solidFill>
                  <a:latin typeface="Calibri"/>
                  <a:ea typeface="ＭＳ Ｐゴシック" charset="0"/>
                  <a:cs typeface="Calibri"/>
                </a:rPr>
                <a:t>Katakana</a:t>
              </a:r>
            </a:p>
          </p:txBody>
        </p:sp>
        <p:sp>
          <p:nvSpPr>
            <p:cNvPr id="28692" name="Text Box 1029"/>
            <p:cNvSpPr txBox="1">
              <a:spLocks noChangeArrowheads="1"/>
            </p:cNvSpPr>
            <p:nvPr/>
          </p:nvSpPr>
          <p:spPr bwMode="auto">
            <a:xfrm>
              <a:off x="1499" y="3792"/>
              <a:ext cx="667" cy="31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2667">
                  <a:solidFill>
                    <a:prstClr val="black"/>
                  </a:solidFill>
                  <a:latin typeface="Calibri"/>
                  <a:ea typeface="ＭＳ Ｐゴシック" charset="0"/>
                  <a:cs typeface="Calibri"/>
                </a:rPr>
                <a:t>Hiragana</a:t>
              </a:r>
            </a:p>
          </p:txBody>
        </p:sp>
        <p:sp>
          <p:nvSpPr>
            <p:cNvPr id="28693" name="Text Box 1030"/>
            <p:cNvSpPr txBox="1">
              <a:spLocks noChangeArrowheads="1"/>
            </p:cNvSpPr>
            <p:nvPr/>
          </p:nvSpPr>
          <p:spPr bwMode="auto">
            <a:xfrm>
              <a:off x="2603" y="3792"/>
              <a:ext cx="406" cy="31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2667">
                  <a:solidFill>
                    <a:prstClr val="black"/>
                  </a:solidFill>
                  <a:latin typeface="Calibri"/>
                  <a:ea typeface="ＭＳ Ｐゴシック" charset="0"/>
                  <a:cs typeface="Calibri"/>
                </a:rPr>
                <a:t>Kanji</a:t>
              </a:r>
            </a:p>
          </p:txBody>
        </p:sp>
        <p:sp>
          <p:nvSpPr>
            <p:cNvPr id="28694" name="Text Box 1031"/>
            <p:cNvSpPr txBox="1">
              <a:spLocks noChangeArrowheads="1"/>
            </p:cNvSpPr>
            <p:nvPr/>
          </p:nvSpPr>
          <p:spPr bwMode="auto">
            <a:xfrm>
              <a:off x="3275" y="3792"/>
              <a:ext cx="539" cy="31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2667" dirty="0" err="1">
                  <a:solidFill>
                    <a:prstClr val="black"/>
                  </a:solidFill>
                  <a:latin typeface="Calibri"/>
                  <a:ea typeface="ＭＳ Ｐゴシック" charset="0"/>
                  <a:cs typeface="Calibri"/>
                </a:rPr>
                <a:t>Romaji</a:t>
              </a:r>
              <a:endParaRPr lang="en-US" sz="2667" dirty="0">
                <a:solidFill>
                  <a:prstClr val="black"/>
                </a:solidFill>
                <a:latin typeface="Calibri"/>
                <a:ea typeface="ＭＳ Ｐゴシック" charset="0"/>
                <a:cs typeface="Calibri"/>
              </a:endParaRPr>
            </a:p>
          </p:txBody>
        </p:sp>
      </p:grpSp>
      <p:sp>
        <p:nvSpPr>
          <p:cNvPr id="28678" name="Rectangle 1040"/>
          <p:cNvSpPr>
            <a:spLocks noChangeArrowheads="1"/>
          </p:cNvSpPr>
          <p:nvPr/>
        </p:nvSpPr>
        <p:spPr bwMode="auto">
          <a:xfrm>
            <a:off x="1219200" y="4815396"/>
            <a:ext cx="1930400" cy="584775"/>
          </a:xfrm>
          <a:prstGeom prst="rect">
            <a:avLst/>
          </a:prstGeom>
          <a:noFill/>
          <a:ln w="9525">
            <a:solidFill>
              <a:schemeClr val="tx1"/>
            </a:solidFill>
            <a:miter lim="800000"/>
            <a:headEnd/>
            <a:tailEnd/>
          </a:ln>
        </p:spPr>
        <p:txBody>
          <a:bodyPr anchor="ctr">
            <a:prstTxWarp prst="textNoShape">
              <a:avLst/>
            </a:prstTxWarp>
            <a:spAutoFit/>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cxnSp>
        <p:nvCxnSpPr>
          <p:cNvPr id="28679" name="AutoShape 1041"/>
          <p:cNvCxnSpPr>
            <a:cxnSpLocks noChangeShapeType="1"/>
            <a:stCxn id="28691" idx="0"/>
            <a:endCxn id="28678" idx="2"/>
          </p:cNvCxnSpPr>
          <p:nvPr/>
        </p:nvCxnSpPr>
        <p:spPr bwMode="auto">
          <a:xfrm flipH="1" flipV="1">
            <a:off x="2184400" y="5400171"/>
            <a:ext cx="773644" cy="238638"/>
          </a:xfrm>
          <a:prstGeom prst="straightConnector1">
            <a:avLst/>
          </a:prstGeom>
          <a:noFill/>
          <a:ln w="9525">
            <a:solidFill>
              <a:schemeClr val="tx1"/>
            </a:solidFill>
            <a:miter lim="800000"/>
            <a:headEnd/>
            <a:tailEnd type="triangle" w="med" len="med"/>
          </a:ln>
        </p:spPr>
      </p:cxnSp>
      <p:sp>
        <p:nvSpPr>
          <p:cNvPr id="28680" name="Rectangle 1044"/>
          <p:cNvSpPr>
            <a:spLocks noChangeArrowheads="1"/>
          </p:cNvSpPr>
          <p:nvPr/>
        </p:nvSpPr>
        <p:spPr bwMode="auto">
          <a:xfrm>
            <a:off x="6299200" y="4815396"/>
            <a:ext cx="711200" cy="584775"/>
          </a:xfrm>
          <a:prstGeom prst="rect">
            <a:avLst/>
          </a:prstGeom>
          <a:noFill/>
          <a:ln w="9525">
            <a:solidFill>
              <a:schemeClr val="tx1"/>
            </a:solidFill>
            <a:miter lim="800000"/>
            <a:headEnd/>
            <a:tailEnd/>
          </a:ln>
        </p:spPr>
        <p:txBody>
          <a:bodyPr anchor="ctr">
            <a:prstTxWarp prst="textNoShape">
              <a:avLst/>
            </a:prstTxWarp>
            <a:spAutoFit/>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cxnSp>
        <p:nvCxnSpPr>
          <p:cNvPr id="28681" name="AutoShape 1045"/>
          <p:cNvCxnSpPr>
            <a:cxnSpLocks noChangeShapeType="1"/>
            <a:stCxn id="28692" idx="0"/>
            <a:endCxn id="28680" idx="2"/>
          </p:cNvCxnSpPr>
          <p:nvPr/>
        </p:nvCxnSpPr>
        <p:spPr bwMode="auto">
          <a:xfrm flipV="1">
            <a:off x="5220761" y="5400171"/>
            <a:ext cx="1434039" cy="238638"/>
          </a:xfrm>
          <a:prstGeom prst="straightConnector1">
            <a:avLst/>
          </a:prstGeom>
          <a:noFill/>
          <a:ln w="9525">
            <a:solidFill>
              <a:schemeClr val="tx1"/>
            </a:solidFill>
            <a:miter lim="800000"/>
            <a:headEnd/>
            <a:tailEnd type="triangle" w="med" len="med"/>
          </a:ln>
        </p:spPr>
      </p:cxnSp>
      <p:sp>
        <p:nvSpPr>
          <p:cNvPr id="28682" name="Rectangle 1046"/>
          <p:cNvSpPr>
            <a:spLocks noChangeArrowheads="1"/>
          </p:cNvSpPr>
          <p:nvPr/>
        </p:nvSpPr>
        <p:spPr bwMode="auto">
          <a:xfrm>
            <a:off x="7010400" y="4815396"/>
            <a:ext cx="711200" cy="584775"/>
          </a:xfrm>
          <a:prstGeom prst="rect">
            <a:avLst/>
          </a:prstGeom>
          <a:noFill/>
          <a:ln w="9525">
            <a:solidFill>
              <a:schemeClr val="tx1"/>
            </a:solidFill>
            <a:miter lim="800000"/>
            <a:headEnd/>
            <a:tailEnd/>
          </a:ln>
        </p:spPr>
        <p:txBody>
          <a:bodyPr wrap="square" anchor="ctr">
            <a:prstTxWarp prst="textNoShape">
              <a:avLst/>
            </a:prstTxWarp>
            <a:spAutoFit/>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cxnSp>
        <p:nvCxnSpPr>
          <p:cNvPr id="28683" name="AutoShape 1047"/>
          <p:cNvCxnSpPr>
            <a:cxnSpLocks noChangeShapeType="1"/>
            <a:stCxn id="28693" idx="0"/>
            <a:endCxn id="28682" idx="2"/>
          </p:cNvCxnSpPr>
          <p:nvPr/>
        </p:nvCxnSpPr>
        <p:spPr bwMode="auto">
          <a:xfrm flipV="1">
            <a:off x="7281336" y="5400171"/>
            <a:ext cx="84664" cy="238638"/>
          </a:xfrm>
          <a:prstGeom prst="straightConnector1">
            <a:avLst/>
          </a:prstGeom>
          <a:noFill/>
          <a:ln w="9525">
            <a:solidFill>
              <a:schemeClr val="tx1"/>
            </a:solidFill>
            <a:miter lim="800000"/>
            <a:headEnd/>
            <a:tailEnd type="triangle" w="med" len="med"/>
          </a:ln>
        </p:spPr>
      </p:cxnSp>
      <p:sp>
        <p:nvSpPr>
          <p:cNvPr id="28684" name="Rectangle 1048"/>
          <p:cNvSpPr>
            <a:spLocks noChangeArrowheads="1"/>
          </p:cNvSpPr>
          <p:nvPr/>
        </p:nvSpPr>
        <p:spPr bwMode="auto">
          <a:xfrm>
            <a:off x="9245600" y="4774913"/>
            <a:ext cx="304800" cy="584775"/>
          </a:xfrm>
          <a:prstGeom prst="rect">
            <a:avLst/>
          </a:prstGeom>
          <a:noFill/>
          <a:ln w="9525">
            <a:solidFill>
              <a:schemeClr val="tx1"/>
            </a:solidFill>
            <a:miter lim="800000"/>
            <a:headEnd/>
            <a:tailEnd/>
          </a:ln>
        </p:spPr>
        <p:txBody>
          <a:bodyPr anchor="ctr">
            <a:prstTxWarp prst="textNoShape">
              <a:avLst/>
            </a:prstTxWarp>
            <a:spAutoFit/>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cxnSp>
        <p:nvCxnSpPr>
          <p:cNvPr id="28685" name="AutoShape 1049"/>
          <p:cNvCxnSpPr>
            <a:cxnSpLocks noChangeShapeType="1"/>
            <a:stCxn id="28694" idx="0"/>
            <a:endCxn id="28684" idx="2"/>
          </p:cNvCxnSpPr>
          <p:nvPr/>
        </p:nvCxnSpPr>
        <p:spPr bwMode="auto">
          <a:xfrm flipV="1">
            <a:off x="8844494" y="5359688"/>
            <a:ext cx="553506" cy="279121"/>
          </a:xfrm>
          <a:prstGeom prst="straightConnector1">
            <a:avLst/>
          </a:prstGeom>
          <a:noFill/>
          <a:ln w="9525">
            <a:solidFill>
              <a:schemeClr val="tx1"/>
            </a:solidFill>
            <a:miter lim="800000"/>
            <a:headEnd/>
            <a:tailEnd type="triangle" w="med" len="med"/>
          </a:ln>
        </p:spPr>
      </p:cxnSp>
      <p:sp>
        <p:nvSpPr>
          <p:cNvPr id="1255451" name="Text Box 1051"/>
          <p:cNvSpPr txBox="1">
            <a:spLocks noChangeArrowheads="1"/>
          </p:cNvSpPr>
          <p:nvPr/>
        </p:nvSpPr>
        <p:spPr bwMode="auto">
          <a:xfrm>
            <a:off x="1416052" y="6172201"/>
            <a:ext cx="8180701" cy="584775"/>
          </a:xfrm>
          <a:prstGeom prst="rect">
            <a:avLst/>
          </a:prstGeom>
          <a:no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3200" dirty="0">
                <a:solidFill>
                  <a:prstClr val="black"/>
                </a:solidFill>
                <a:latin typeface="Calibri"/>
                <a:ea typeface="ＭＳ Ｐゴシック" charset="0"/>
                <a:cs typeface="Calibri"/>
              </a:rPr>
              <a:t>End-user can express query entirely in hiragana!</a:t>
            </a:r>
          </a:p>
        </p:txBody>
      </p:sp>
    </p:spTree>
    <p:extLst>
      <p:ext uri="{BB962C8B-B14F-4D97-AF65-F5344CB8AC3E}">
        <p14:creationId xmlns:p14="http://schemas.microsoft.com/office/powerpoint/2010/main" val="27456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54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54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54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54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5542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54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54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6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5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37" grpId="0"/>
      <p:bldP spid="28678" grpId="0" animBg="1"/>
      <p:bldP spid="28680" grpId="0" animBg="1"/>
      <p:bldP spid="28682" grpId="0" animBg="1"/>
      <p:bldP spid="28684" grpId="0" animBg="1"/>
      <p:bldP spid="12554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Word Tokenization in Chinese</a:t>
            </a:r>
          </a:p>
        </p:txBody>
      </p:sp>
      <p:sp>
        <p:nvSpPr>
          <p:cNvPr id="29699" name="Rectangle 3"/>
          <p:cNvSpPr>
            <a:spLocks noGrp="1" noChangeArrowheads="1"/>
          </p:cNvSpPr>
          <p:nvPr>
            <p:ph sz="quarter" idx="1"/>
          </p:nvPr>
        </p:nvSpPr>
        <p:spPr/>
        <p:txBody>
          <a:bodyPr/>
          <a:lstStyle/>
          <a:p>
            <a:r>
              <a:rPr lang="en-US" dirty="0"/>
              <a:t>Also called </a:t>
            </a:r>
            <a:r>
              <a:rPr lang="en-US" b="1" dirty="0"/>
              <a:t>Word Segmentation</a:t>
            </a:r>
          </a:p>
          <a:p>
            <a:r>
              <a:rPr lang="en-US" dirty="0"/>
              <a:t>Chinese words are composed of characters</a:t>
            </a:r>
          </a:p>
          <a:p>
            <a:pPr lvl="1"/>
            <a:r>
              <a:rPr lang="en-US" dirty="0"/>
              <a:t>Characters are generally 1 syllable and 1 morpheme.</a:t>
            </a:r>
          </a:p>
          <a:p>
            <a:pPr lvl="1"/>
            <a:r>
              <a:rPr lang="en-US" dirty="0"/>
              <a:t>Average word is 2.4 characters long.</a:t>
            </a:r>
          </a:p>
          <a:p>
            <a:r>
              <a:rPr lang="en-US" dirty="0"/>
              <a:t>Standard baseline segmentation algorithm: </a:t>
            </a:r>
          </a:p>
          <a:p>
            <a:pPr lvl="1"/>
            <a:r>
              <a:rPr lang="en-US" dirty="0"/>
              <a:t>Maximum Matching  (also called Greedy)</a:t>
            </a:r>
          </a:p>
        </p:txBody>
      </p:sp>
    </p:spTree>
    <p:extLst>
      <p:ext uri="{BB962C8B-B14F-4D97-AF65-F5344CB8AC3E}">
        <p14:creationId xmlns:p14="http://schemas.microsoft.com/office/powerpoint/2010/main" val="162727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Maximum Matching</a:t>
            </a:r>
            <a:br>
              <a:rPr lang="en-US"/>
            </a:br>
            <a:r>
              <a:rPr lang="en-US"/>
              <a:t>Word Segmentation Algorithm</a:t>
            </a:r>
          </a:p>
        </p:txBody>
      </p:sp>
      <p:sp>
        <p:nvSpPr>
          <p:cNvPr id="31747" name="Rectangle 3"/>
          <p:cNvSpPr>
            <a:spLocks noGrp="1" noChangeArrowheads="1"/>
          </p:cNvSpPr>
          <p:nvPr>
            <p:ph sz="quarter" idx="1"/>
          </p:nvPr>
        </p:nvSpPr>
        <p:spPr/>
        <p:txBody>
          <a:bodyPr/>
          <a:lstStyle/>
          <a:p>
            <a:pPr marL="711182" indent="-711182"/>
            <a:r>
              <a:rPr lang="en-US"/>
              <a:t>Given a wordlist of Chinese, and a string.</a:t>
            </a:r>
          </a:p>
          <a:p>
            <a:pPr marL="711182" indent="-711182">
              <a:buClr>
                <a:schemeClr val="tx1"/>
              </a:buClr>
              <a:buFont typeface="Arial" charset="0"/>
              <a:buAutoNum type="arabicParenR"/>
            </a:pPr>
            <a:r>
              <a:rPr lang="en-US"/>
              <a:t>Start a pointer at the beginning of the string</a:t>
            </a:r>
          </a:p>
          <a:p>
            <a:pPr marL="711182" indent="-711182">
              <a:buClr>
                <a:schemeClr val="tx1"/>
              </a:buClr>
              <a:buFont typeface="Arial" charset="0"/>
              <a:buAutoNum type="arabicParenR"/>
            </a:pPr>
            <a:r>
              <a:rPr lang="en-US"/>
              <a:t>Find the longest word in dictionary that matches the string starting at pointer</a:t>
            </a:r>
          </a:p>
          <a:p>
            <a:pPr marL="711182" indent="-711182">
              <a:buClr>
                <a:schemeClr val="tx1"/>
              </a:buClr>
              <a:buFont typeface="Arial" charset="0"/>
              <a:buAutoNum type="arabicParenR"/>
            </a:pPr>
            <a:r>
              <a:rPr lang="en-US"/>
              <a:t>Move the pointer over the word in string</a:t>
            </a:r>
          </a:p>
          <a:p>
            <a:pPr marL="711182" indent="-711182">
              <a:buClr>
                <a:schemeClr val="tx1"/>
              </a:buClr>
              <a:buFont typeface="Arial" charset="0"/>
              <a:buAutoNum type="arabicParenR"/>
            </a:pPr>
            <a:r>
              <a:rPr lang="en-US"/>
              <a:t>Go to 2</a:t>
            </a:r>
          </a:p>
        </p:txBody>
      </p:sp>
    </p:spTree>
    <p:extLst>
      <p:ext uri="{BB962C8B-B14F-4D97-AF65-F5344CB8AC3E}">
        <p14:creationId xmlns:p14="http://schemas.microsoft.com/office/powerpoint/2010/main" val="510174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25600" y="-228600"/>
            <a:ext cx="10363200" cy="1143000"/>
          </a:xfrm>
        </p:spPr>
        <p:txBody>
          <a:bodyPr/>
          <a:lstStyle/>
          <a:p>
            <a:r>
              <a:rPr lang="en-US" dirty="0"/>
              <a:t>Max-match segmentation illustration</a:t>
            </a:r>
          </a:p>
        </p:txBody>
      </p:sp>
      <p:sp>
        <p:nvSpPr>
          <p:cNvPr id="33795" name="Rectangle 3"/>
          <p:cNvSpPr>
            <a:spLocks noGrp="1" noChangeArrowheads="1"/>
          </p:cNvSpPr>
          <p:nvPr>
            <p:ph sz="quarter" idx="1"/>
          </p:nvPr>
        </p:nvSpPr>
        <p:spPr>
          <a:xfrm>
            <a:off x="711200" y="1320800"/>
            <a:ext cx="11684000" cy="5537200"/>
          </a:xfrm>
        </p:spPr>
        <p:txBody>
          <a:bodyPr/>
          <a:lstStyle/>
          <a:p>
            <a:r>
              <a:rPr lang="en-US" sz="3733" dirty="0" err="1"/>
              <a:t>Thecatinthehat</a:t>
            </a:r>
            <a:endParaRPr lang="en-US" sz="3733" dirty="0"/>
          </a:p>
          <a:p>
            <a:r>
              <a:rPr lang="en-US" sz="3733" dirty="0" err="1"/>
              <a:t>Thetabledownthere</a:t>
            </a:r>
            <a:endParaRPr lang="en-US" sz="3733" dirty="0"/>
          </a:p>
          <a:p>
            <a:endParaRPr lang="en-US" dirty="0"/>
          </a:p>
          <a:p>
            <a:r>
              <a:rPr lang="en-US" dirty="0"/>
              <a:t>Doesn’t generally work in English!</a:t>
            </a:r>
          </a:p>
          <a:p>
            <a:endParaRPr lang="en-US" dirty="0"/>
          </a:p>
          <a:p>
            <a:r>
              <a:rPr lang="en-US" dirty="0"/>
              <a:t>But works astonishingly well in Chinese</a:t>
            </a:r>
          </a:p>
          <a:p>
            <a:pPr lvl="1" eaLnBrk="1" hangingPunct="1"/>
            <a:r>
              <a:rPr lang="ja-JP" altLang="en-US" dirty="0">
                <a:cs typeface="ＭＳ Ｐゴシック" charset="-128"/>
                <a:sym typeface="Symbol" charset="2"/>
              </a:rPr>
              <a:t>莎拉波娃现在居住在美国东南部的佛罗里达。</a:t>
            </a:r>
            <a:endParaRPr lang="en-US" altLang="ja-JP" dirty="0">
              <a:cs typeface="ＭＳ Ｐゴシック" charset="-128"/>
              <a:sym typeface="Symbol" charset="2"/>
            </a:endParaRPr>
          </a:p>
          <a:p>
            <a:pPr lvl="1" eaLnBrk="1" hangingPunct="1"/>
            <a:r>
              <a:rPr lang="ja-JP" altLang="en-US" dirty="0">
                <a:cs typeface="ＭＳ Ｐゴシック" charset="-128"/>
                <a:sym typeface="Symbol" charset="2"/>
              </a:rPr>
              <a:t>莎拉波娃</a:t>
            </a:r>
            <a:r>
              <a:rPr lang="en-US" altLang="ja-JP" dirty="0">
                <a:cs typeface="ＭＳ Ｐゴシック" charset="-128"/>
                <a:sym typeface="Symbol" charset="2"/>
              </a:rPr>
              <a:t>  </a:t>
            </a:r>
            <a:r>
              <a:rPr lang="ja-JP" altLang="en-US" dirty="0">
                <a:cs typeface="ＭＳ Ｐゴシック" charset="-128"/>
                <a:sym typeface="Symbol" charset="2"/>
              </a:rPr>
              <a:t>现在</a:t>
            </a:r>
            <a:r>
              <a:rPr lang="en-US" altLang="ja-JP" dirty="0">
                <a:cs typeface="ＭＳ Ｐゴシック" charset="-128"/>
                <a:sym typeface="Symbol" charset="2"/>
              </a:rPr>
              <a:t>   </a:t>
            </a:r>
            <a:r>
              <a:rPr lang="ja-JP" altLang="en-US" dirty="0">
                <a:cs typeface="ＭＳ Ｐゴシック" charset="-128"/>
                <a:sym typeface="Symbol" charset="2"/>
              </a:rPr>
              <a:t>居住</a:t>
            </a:r>
            <a:r>
              <a:rPr lang="en-US" altLang="ja-JP" dirty="0">
                <a:cs typeface="ＭＳ Ｐゴシック" charset="-128"/>
                <a:sym typeface="Symbol" charset="2"/>
              </a:rPr>
              <a:t>   </a:t>
            </a:r>
            <a:r>
              <a:rPr lang="ja-JP" altLang="en-US" dirty="0">
                <a:cs typeface="ＭＳ Ｐゴシック" charset="-128"/>
                <a:sym typeface="Symbol" charset="2"/>
              </a:rPr>
              <a:t>在</a:t>
            </a:r>
            <a:r>
              <a:rPr lang="en-US" altLang="ja-JP" dirty="0">
                <a:cs typeface="ＭＳ Ｐゴシック" charset="-128"/>
                <a:sym typeface="Symbol" charset="2"/>
              </a:rPr>
              <a:t>  </a:t>
            </a:r>
            <a:r>
              <a:rPr lang="ja-JP" altLang="en-US" dirty="0">
                <a:cs typeface="ＭＳ Ｐゴシック" charset="-128"/>
                <a:sym typeface="Symbol" charset="2"/>
              </a:rPr>
              <a:t>美国</a:t>
            </a:r>
            <a:r>
              <a:rPr lang="en-US" altLang="ja-JP" dirty="0">
                <a:cs typeface="ＭＳ Ｐゴシック" charset="-128"/>
                <a:sym typeface="Symbol" charset="2"/>
              </a:rPr>
              <a:t>   </a:t>
            </a:r>
            <a:r>
              <a:rPr lang="ja-JP" altLang="en-US" dirty="0">
                <a:cs typeface="ＭＳ Ｐゴシック" charset="-128"/>
                <a:sym typeface="Symbol" charset="2"/>
              </a:rPr>
              <a:t>东南部</a:t>
            </a:r>
            <a:r>
              <a:rPr lang="en-US" altLang="ja-JP" dirty="0">
                <a:cs typeface="ＭＳ Ｐゴシック" charset="-128"/>
                <a:sym typeface="Symbol" charset="2"/>
              </a:rPr>
              <a:t>     </a:t>
            </a:r>
            <a:r>
              <a:rPr lang="ja-JP" altLang="en-US" dirty="0">
                <a:cs typeface="ＭＳ Ｐゴシック" charset="-128"/>
                <a:sym typeface="Symbol" charset="2"/>
              </a:rPr>
              <a:t>的</a:t>
            </a:r>
            <a:r>
              <a:rPr lang="en-US" altLang="ja-JP" dirty="0">
                <a:cs typeface="ＭＳ Ｐゴシック" charset="-128"/>
                <a:sym typeface="Symbol" charset="2"/>
              </a:rPr>
              <a:t>  </a:t>
            </a:r>
            <a:r>
              <a:rPr lang="ja-JP" altLang="en-US" dirty="0">
                <a:cs typeface="ＭＳ Ｐゴシック" charset="-128"/>
                <a:sym typeface="Symbol" charset="2"/>
              </a:rPr>
              <a:t>佛罗里达</a:t>
            </a:r>
            <a:endParaRPr lang="en-US" altLang="ja-JP" sz="3200" dirty="0"/>
          </a:p>
          <a:p>
            <a:r>
              <a:rPr lang="en-US" dirty="0"/>
              <a:t>Modern probabilistic segmentation algorithms even better</a:t>
            </a:r>
          </a:p>
        </p:txBody>
      </p:sp>
      <p:sp>
        <p:nvSpPr>
          <p:cNvPr id="2" name="TextBox 1"/>
          <p:cNvSpPr txBox="1"/>
          <p:nvPr/>
        </p:nvSpPr>
        <p:spPr>
          <a:xfrm>
            <a:off x="6604000" y="2006601"/>
            <a:ext cx="4470400" cy="502766"/>
          </a:xfrm>
          <a:prstGeom prst="rect">
            <a:avLst/>
          </a:prstGeom>
          <a:noFill/>
        </p:spPr>
        <p:txBody>
          <a:bodyPr wrap="square" rtlCol="0">
            <a:spAutoFit/>
          </a:bodyPr>
          <a:lstStyle/>
          <a:p>
            <a:pPr marL="0" lvl="1" defTabSz="1219170" fontAlgn="base">
              <a:spcBef>
                <a:spcPct val="0"/>
              </a:spcBef>
              <a:spcAft>
                <a:spcPct val="0"/>
              </a:spcAft>
            </a:pPr>
            <a:r>
              <a:rPr lang="en-US" sz="2667" dirty="0">
                <a:solidFill>
                  <a:prstClr val="black"/>
                </a:solidFill>
                <a:latin typeface="Lucida Sans" charset="0"/>
                <a:ea typeface="ＭＳ Ｐゴシック" charset="0"/>
              </a:rPr>
              <a:t>the table down there</a:t>
            </a:r>
          </a:p>
        </p:txBody>
      </p:sp>
      <p:sp>
        <p:nvSpPr>
          <p:cNvPr id="5" name="TextBox 4"/>
          <p:cNvSpPr txBox="1"/>
          <p:nvPr/>
        </p:nvSpPr>
        <p:spPr>
          <a:xfrm>
            <a:off x="6604000" y="1397001"/>
            <a:ext cx="3962400" cy="502766"/>
          </a:xfrm>
          <a:prstGeom prst="rect">
            <a:avLst/>
          </a:prstGeom>
          <a:noFill/>
        </p:spPr>
        <p:txBody>
          <a:bodyPr wrap="square" rtlCol="0">
            <a:spAutoFit/>
          </a:bodyPr>
          <a:lstStyle/>
          <a:p>
            <a:pPr marL="0" lvl="1" defTabSz="1219170" fontAlgn="base">
              <a:spcBef>
                <a:spcPct val="0"/>
              </a:spcBef>
              <a:spcAft>
                <a:spcPct val="0"/>
              </a:spcAft>
            </a:pPr>
            <a:r>
              <a:rPr lang="en-US" sz="2667" dirty="0">
                <a:solidFill>
                  <a:prstClr val="black"/>
                </a:solidFill>
                <a:latin typeface="Lucida Sans" charset="0"/>
                <a:ea typeface="ＭＳ Ｐゴシック" charset="0"/>
              </a:rPr>
              <a:t>the cat in the hat</a:t>
            </a:r>
          </a:p>
        </p:txBody>
      </p:sp>
      <p:sp>
        <p:nvSpPr>
          <p:cNvPr id="6" name="TextBox 5"/>
          <p:cNvSpPr txBox="1"/>
          <p:nvPr/>
        </p:nvSpPr>
        <p:spPr>
          <a:xfrm>
            <a:off x="6604000" y="2616201"/>
            <a:ext cx="4470400" cy="502766"/>
          </a:xfrm>
          <a:prstGeom prst="rect">
            <a:avLst/>
          </a:prstGeom>
          <a:noFill/>
        </p:spPr>
        <p:txBody>
          <a:bodyPr wrap="square" rtlCol="0">
            <a:spAutoFit/>
          </a:bodyPr>
          <a:lstStyle/>
          <a:p>
            <a:pPr marL="0" lvl="1" defTabSz="1219170" fontAlgn="base">
              <a:spcBef>
                <a:spcPct val="0"/>
              </a:spcBef>
              <a:spcAft>
                <a:spcPct val="0"/>
              </a:spcAft>
            </a:pPr>
            <a:r>
              <a:rPr lang="en-US" sz="2667" dirty="0">
                <a:solidFill>
                  <a:prstClr val="black"/>
                </a:solidFill>
                <a:latin typeface="Lucida Sans" charset="0"/>
                <a:ea typeface="ＭＳ Ｐゴシック" charset="0"/>
              </a:rPr>
              <a:t>theta bled own there</a:t>
            </a:r>
          </a:p>
        </p:txBody>
      </p:sp>
    </p:spTree>
    <p:extLst>
      <p:ext uri="{BB962C8B-B14F-4D97-AF65-F5344CB8AC3E}">
        <p14:creationId xmlns:p14="http://schemas.microsoft.com/office/powerpoint/2010/main" val="312510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2"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0" y="681037"/>
            <a:ext cx="6400800"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5791200" y="3048000"/>
            <a:ext cx="5689600"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Word Normalization and Stemming</a:t>
            </a:r>
            <a:endParaRPr lang="en-US" sz="4267"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4244030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1828800" y="279400"/>
            <a:ext cx="9956800" cy="990600"/>
          </a:xfrm>
        </p:spPr>
        <p:txBody>
          <a:bodyPr/>
          <a:lstStyle/>
          <a:p>
            <a:pPr eaLnBrk="1" hangingPunct="1"/>
            <a:r>
              <a:rPr lang="en-US" dirty="0"/>
              <a:t>Normalization</a:t>
            </a:r>
          </a:p>
        </p:txBody>
      </p:sp>
      <p:sp>
        <p:nvSpPr>
          <p:cNvPr id="35843" name="Rectangle 2051"/>
          <p:cNvSpPr>
            <a:spLocks noGrp="1" noChangeArrowheads="1"/>
          </p:cNvSpPr>
          <p:nvPr>
            <p:ph sz="quarter" idx="1"/>
          </p:nvPr>
        </p:nvSpPr>
        <p:spPr/>
        <p:txBody>
          <a:bodyPr/>
          <a:lstStyle/>
          <a:p>
            <a:pPr eaLnBrk="1" hangingPunct="1"/>
            <a:r>
              <a:rPr lang="en-US" dirty="0">
                <a:sym typeface="Symbol" charset="2"/>
              </a:rPr>
              <a:t>Need to “normalize” terms </a:t>
            </a:r>
          </a:p>
          <a:p>
            <a:pPr lvl="1" eaLnBrk="1" hangingPunct="1"/>
            <a:r>
              <a:rPr lang="en-US" dirty="0">
                <a:sym typeface="Symbol" charset="2"/>
              </a:rPr>
              <a:t>Information Retrieval: indexed text &amp; query terms must have same form.</a:t>
            </a:r>
          </a:p>
          <a:p>
            <a:pPr lvl="2" eaLnBrk="1" hangingPunct="1"/>
            <a:r>
              <a:rPr lang="en-US" sz="2400" dirty="0">
                <a:sym typeface="Symbol" charset="2"/>
              </a:rPr>
              <a:t>We want to match </a:t>
            </a:r>
            <a:r>
              <a:rPr lang="en-US" sz="2400" b="1" i="1" dirty="0">
                <a:sym typeface="Symbol" charset="2"/>
              </a:rPr>
              <a:t>U.S.A.</a:t>
            </a:r>
            <a:r>
              <a:rPr lang="en-US" sz="2400" dirty="0">
                <a:sym typeface="Symbol" charset="2"/>
              </a:rPr>
              <a:t> and </a:t>
            </a:r>
            <a:r>
              <a:rPr lang="en-US" sz="2400" b="1" i="1" dirty="0">
                <a:sym typeface="Symbol" charset="2"/>
              </a:rPr>
              <a:t>USA</a:t>
            </a:r>
            <a:endParaRPr lang="en-US" sz="2400" dirty="0">
              <a:sym typeface="Symbol" charset="2"/>
            </a:endParaRPr>
          </a:p>
          <a:p>
            <a:pPr eaLnBrk="1" hangingPunct="1"/>
            <a:r>
              <a:rPr lang="en-US" dirty="0">
                <a:sym typeface="Symbol" charset="2"/>
              </a:rPr>
              <a:t>We implicitly define equivalence classes of terms</a:t>
            </a:r>
          </a:p>
          <a:p>
            <a:pPr lvl="1" eaLnBrk="1" hangingPunct="1"/>
            <a:r>
              <a:rPr lang="en-US" dirty="0">
                <a:sym typeface="Symbol" charset="2"/>
              </a:rPr>
              <a:t>e.g., deleting periods in a term</a:t>
            </a:r>
          </a:p>
          <a:p>
            <a:pPr eaLnBrk="1" hangingPunct="1"/>
            <a:r>
              <a:rPr lang="en-US" dirty="0">
                <a:sym typeface="Symbol" charset="2"/>
              </a:rPr>
              <a:t>Alternative: asymmetric expansion:</a:t>
            </a:r>
          </a:p>
          <a:p>
            <a:pPr lvl="1" eaLnBrk="1" hangingPunct="1"/>
            <a:r>
              <a:rPr lang="en-US" sz="2133" dirty="0">
                <a:sym typeface="Symbol" charset="2"/>
              </a:rPr>
              <a:t>Enter: </a:t>
            </a:r>
            <a:r>
              <a:rPr lang="en-US" sz="2133" b="1" i="1" dirty="0">
                <a:sym typeface="Symbol" charset="2"/>
              </a:rPr>
              <a:t>window</a:t>
            </a:r>
            <a:r>
              <a:rPr lang="en-US" sz="2133" dirty="0">
                <a:sym typeface="Symbol" charset="2"/>
              </a:rPr>
              <a:t>	Search: </a:t>
            </a:r>
            <a:r>
              <a:rPr lang="en-US" sz="2133" b="1" i="1" dirty="0">
                <a:sym typeface="Symbol" charset="2"/>
              </a:rPr>
              <a:t>window, windows</a:t>
            </a:r>
          </a:p>
          <a:p>
            <a:pPr lvl="1" eaLnBrk="1" hangingPunct="1"/>
            <a:r>
              <a:rPr lang="en-US" sz="2133" dirty="0">
                <a:sym typeface="Symbol" charset="2"/>
              </a:rPr>
              <a:t>Enter: </a:t>
            </a:r>
            <a:r>
              <a:rPr lang="en-US" sz="2133" b="1" i="1" dirty="0">
                <a:sym typeface="Symbol" charset="2"/>
              </a:rPr>
              <a:t>windows</a:t>
            </a:r>
            <a:r>
              <a:rPr lang="en-US" sz="2133" dirty="0">
                <a:sym typeface="Symbol" charset="2"/>
              </a:rPr>
              <a:t>	Search: </a:t>
            </a:r>
            <a:r>
              <a:rPr lang="en-US" sz="2133" b="1" i="1" dirty="0">
                <a:sym typeface="Symbol" charset="2"/>
              </a:rPr>
              <a:t>Windows, windows, window</a:t>
            </a:r>
          </a:p>
          <a:p>
            <a:pPr lvl="1" eaLnBrk="1" hangingPunct="1"/>
            <a:r>
              <a:rPr lang="en-US" sz="2133" dirty="0">
                <a:sym typeface="Symbol" charset="2"/>
              </a:rPr>
              <a:t>Enter: </a:t>
            </a:r>
            <a:r>
              <a:rPr lang="en-US" sz="2133" b="1" i="1" dirty="0">
                <a:sym typeface="Symbol" charset="2"/>
              </a:rPr>
              <a:t>Windows</a:t>
            </a:r>
            <a:r>
              <a:rPr lang="en-US" sz="2133" dirty="0">
                <a:sym typeface="Symbol" charset="2"/>
              </a:rPr>
              <a:t>	Search: </a:t>
            </a:r>
            <a:r>
              <a:rPr lang="en-US" sz="2133" b="1" i="1" dirty="0">
                <a:sym typeface="Symbol" charset="2"/>
              </a:rPr>
              <a:t>Windows</a:t>
            </a:r>
          </a:p>
          <a:p>
            <a:pPr eaLnBrk="1" hangingPunct="1"/>
            <a:r>
              <a:rPr lang="en-US" dirty="0">
                <a:sym typeface="Symbol" charset="2"/>
              </a:rPr>
              <a:t>Potentially more powerful, but less efficient</a:t>
            </a:r>
          </a:p>
          <a:p>
            <a:pPr lvl="1" eaLnBrk="1" hangingPunct="1"/>
            <a:endParaRPr lang="en-US" sz="24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E320-BD86-4CCC-8258-911ECDDEC2EF}"/>
              </a:ext>
            </a:extLst>
          </p:cNvPr>
          <p:cNvSpPr>
            <a:spLocks noGrp="1"/>
          </p:cNvSpPr>
          <p:nvPr>
            <p:ph type="title"/>
          </p:nvPr>
        </p:nvSpPr>
        <p:spPr>
          <a:xfrm>
            <a:off x="2231136" y="311549"/>
            <a:ext cx="7729728" cy="1188720"/>
          </a:xfrm>
        </p:spPr>
        <p:txBody>
          <a:bodyPr/>
          <a:lstStyle/>
          <a:p>
            <a:r>
              <a:rPr lang="en-US" dirty="0"/>
              <a:t>A series on text and language analytics</a:t>
            </a:r>
          </a:p>
        </p:txBody>
      </p:sp>
      <p:sp>
        <p:nvSpPr>
          <p:cNvPr id="3" name="Content Placeholder 2">
            <a:extLst>
              <a:ext uri="{FF2B5EF4-FFF2-40B4-BE49-F238E27FC236}">
                <a16:creationId xmlns:a16="http://schemas.microsoft.com/office/drawing/2014/main" id="{A3CA3B16-3997-4146-A63B-A9AE04DE6111}"/>
              </a:ext>
            </a:extLst>
          </p:cNvPr>
          <p:cNvSpPr>
            <a:spLocks noGrp="1"/>
          </p:cNvSpPr>
          <p:nvPr>
            <p:ph idx="1"/>
          </p:nvPr>
        </p:nvSpPr>
        <p:spPr>
          <a:xfrm>
            <a:off x="2231136" y="1866122"/>
            <a:ext cx="7729728" cy="4771054"/>
          </a:xfrm>
        </p:spPr>
        <p:txBody>
          <a:bodyPr/>
          <a:lstStyle/>
          <a:p>
            <a:r>
              <a:rPr lang="en-US" sz="2200" dirty="0"/>
              <a:t>There is an extensive portfolio of text and language analytic and processing capabilities</a:t>
            </a:r>
          </a:p>
          <a:p>
            <a:r>
              <a:rPr lang="en-US" sz="2200" dirty="0"/>
              <a:t>In various consumption models (</a:t>
            </a:r>
            <a:r>
              <a:rPr lang="en-US" sz="2200" dirty="0" err="1"/>
              <a:t>Saas,Paas</a:t>
            </a:r>
            <a:r>
              <a:rPr lang="en-US" sz="2200" dirty="0"/>
              <a:t>, </a:t>
            </a:r>
            <a:r>
              <a:rPr lang="en-US" sz="2200" dirty="0" err="1"/>
              <a:t>Iaas</a:t>
            </a:r>
            <a:r>
              <a:rPr lang="en-US" sz="2200" dirty="0"/>
              <a:t>) and integrated into other services and products</a:t>
            </a:r>
          </a:p>
          <a:p>
            <a:r>
              <a:rPr lang="en-US" sz="2200" dirty="0"/>
              <a:t>With a range of customization, extensibility, security and architecture options</a:t>
            </a:r>
          </a:p>
          <a:p>
            <a:r>
              <a:rPr lang="en-US" sz="2200" dirty="0"/>
              <a:t>There are many options – we will cover a generally popular subset</a:t>
            </a:r>
          </a:p>
          <a:p>
            <a:r>
              <a:rPr lang="en-US" sz="2200" dirty="0"/>
              <a:t>OSS libraries and frameworks included</a:t>
            </a:r>
          </a:p>
          <a:p>
            <a:endParaRPr lang="en-US" dirty="0"/>
          </a:p>
        </p:txBody>
      </p:sp>
    </p:spTree>
    <p:extLst>
      <p:ext uri="{BB962C8B-B14F-4D97-AF65-F5344CB8AC3E}">
        <p14:creationId xmlns:p14="http://schemas.microsoft.com/office/powerpoint/2010/main" val="2410258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sz="quarter" idx="1"/>
          </p:nvPr>
        </p:nvSpPr>
        <p:spPr/>
        <p:txBody>
          <a:bodyPr/>
          <a:lstStyle/>
          <a:p>
            <a:pPr eaLnBrk="1" hangingPunct="1"/>
            <a:r>
              <a:rPr lang="en-US" sz="3733" dirty="0"/>
              <a:t>Applications like IR: reduce all letters to lower case</a:t>
            </a:r>
          </a:p>
          <a:p>
            <a:pPr lvl="1" eaLnBrk="1" hangingPunct="1"/>
            <a:r>
              <a:rPr lang="en-US" sz="3200" dirty="0"/>
              <a:t>Since users tend to use lower case</a:t>
            </a:r>
          </a:p>
          <a:p>
            <a:pPr lvl="1" eaLnBrk="1" hangingPunct="1"/>
            <a:r>
              <a:rPr lang="en-US" sz="3200" dirty="0"/>
              <a:t>Possible exception: upper case in mid-sentence?</a:t>
            </a:r>
          </a:p>
          <a:p>
            <a:pPr lvl="2" eaLnBrk="1" hangingPunct="1"/>
            <a:r>
              <a:rPr lang="en-US" dirty="0"/>
              <a:t>e.g., </a:t>
            </a:r>
            <a:r>
              <a:rPr lang="en-US" b="1" i="1" dirty="0"/>
              <a:t>General Motors</a:t>
            </a:r>
          </a:p>
          <a:p>
            <a:pPr lvl="2" eaLnBrk="1" hangingPunct="1"/>
            <a:r>
              <a:rPr lang="en-US" b="1" i="1" dirty="0"/>
              <a:t>Fed</a:t>
            </a:r>
            <a:r>
              <a:rPr lang="en-US" dirty="0"/>
              <a:t> vs. </a:t>
            </a:r>
            <a:r>
              <a:rPr lang="en-US" b="1" i="1" dirty="0"/>
              <a:t>fed</a:t>
            </a:r>
          </a:p>
          <a:p>
            <a:pPr lvl="2" eaLnBrk="1" hangingPunct="1"/>
            <a:r>
              <a:rPr lang="en-US" b="1" i="1" dirty="0"/>
              <a:t>SAIL</a:t>
            </a:r>
            <a:r>
              <a:rPr lang="en-US" dirty="0"/>
              <a:t> vs. </a:t>
            </a:r>
            <a:r>
              <a:rPr lang="en-US" b="1" i="1" dirty="0"/>
              <a:t>sail</a:t>
            </a:r>
          </a:p>
          <a:p>
            <a:r>
              <a:rPr lang="en-US" sz="3733" dirty="0"/>
              <a:t>For sentiment analysis, MT, Information extraction</a:t>
            </a:r>
          </a:p>
          <a:p>
            <a:pPr lvl="1"/>
            <a:r>
              <a:rPr lang="en-US" sz="3200" dirty="0"/>
              <a:t>Case is helpful (</a:t>
            </a:r>
            <a:r>
              <a:rPr lang="en-US" sz="3200" b="1" i="1" dirty="0"/>
              <a:t>US</a:t>
            </a:r>
            <a:r>
              <a:rPr lang="en-US" sz="3200" dirty="0"/>
              <a:t> versus </a:t>
            </a:r>
            <a:r>
              <a:rPr lang="en-US" sz="3200" b="1" i="1" dirty="0"/>
              <a:t>us </a:t>
            </a:r>
            <a:r>
              <a:rPr lang="en-US" sz="32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sz="quarter" idx="1"/>
          </p:nvPr>
        </p:nvSpPr>
        <p:spPr>
          <a:xfrm>
            <a:off x="203200" y="1803400"/>
            <a:ext cx="11582400" cy="4445000"/>
          </a:xfrm>
        </p:spPr>
        <p:txBody>
          <a:bodyPr/>
          <a:lstStyle/>
          <a:p>
            <a:pPr eaLnBrk="1" hangingPunct="1"/>
            <a:r>
              <a:rPr lang="en-US" dirty="0"/>
              <a:t>Reduce inflections or variant forms to base form</a:t>
            </a:r>
          </a:p>
          <a:p>
            <a:pPr lvl="1">
              <a:spcBef>
                <a:spcPts val="667"/>
              </a:spcBef>
              <a:spcAft>
                <a:spcPts val="667"/>
              </a:spcAft>
            </a:pPr>
            <a:r>
              <a:rPr lang="en-US" sz="3200" i="1" dirty="0"/>
              <a:t>am, are,</a:t>
            </a:r>
            <a:r>
              <a:rPr lang="en-US" sz="3200" dirty="0"/>
              <a:t> </a:t>
            </a:r>
            <a:r>
              <a:rPr lang="en-US" sz="3200" i="1" dirty="0"/>
              <a:t>is </a:t>
            </a:r>
            <a:r>
              <a:rPr lang="en-US" sz="3200" dirty="0">
                <a:sym typeface="Symbol" charset="2"/>
              </a:rPr>
              <a:t></a:t>
            </a:r>
            <a:r>
              <a:rPr lang="en-US" sz="3200" dirty="0"/>
              <a:t> </a:t>
            </a:r>
            <a:r>
              <a:rPr lang="en-US" sz="3200" i="1" dirty="0"/>
              <a:t>be</a:t>
            </a:r>
            <a:endParaRPr lang="en-US" sz="3200" dirty="0"/>
          </a:p>
          <a:p>
            <a:pPr lvl="1">
              <a:spcBef>
                <a:spcPts val="667"/>
              </a:spcBef>
              <a:spcAft>
                <a:spcPts val="667"/>
              </a:spcAft>
            </a:pPr>
            <a:r>
              <a:rPr lang="en-US" sz="3200" i="1" dirty="0"/>
              <a:t>car, cars, car's</a:t>
            </a:r>
            <a:r>
              <a:rPr lang="en-US" sz="3200" dirty="0"/>
              <a:t>, </a:t>
            </a:r>
            <a:r>
              <a:rPr lang="en-US" sz="3200" i="1" dirty="0"/>
              <a:t>cars'</a:t>
            </a:r>
            <a:r>
              <a:rPr lang="en-US" sz="3200" dirty="0"/>
              <a:t> </a:t>
            </a:r>
            <a:r>
              <a:rPr lang="en-US" sz="3200" dirty="0">
                <a:sym typeface="Symbol" charset="2"/>
              </a:rPr>
              <a:t></a:t>
            </a:r>
            <a:r>
              <a:rPr lang="en-US" sz="3200" dirty="0"/>
              <a:t> </a:t>
            </a:r>
            <a:r>
              <a:rPr lang="en-US" sz="3200" i="1" dirty="0"/>
              <a:t>car</a:t>
            </a:r>
          </a:p>
          <a:p>
            <a:pPr>
              <a:spcBef>
                <a:spcPts val="667"/>
              </a:spcBef>
              <a:spcAft>
                <a:spcPts val="667"/>
              </a:spcAft>
            </a:pPr>
            <a:r>
              <a:rPr lang="en-US" i="1" dirty="0"/>
              <a:t>the boy's cars are different colors</a:t>
            </a:r>
            <a:r>
              <a:rPr lang="en-US" dirty="0"/>
              <a:t> </a:t>
            </a:r>
            <a:r>
              <a:rPr lang="en-US" dirty="0">
                <a:sym typeface="Symbol" charset="2"/>
              </a:rPr>
              <a:t></a:t>
            </a:r>
            <a:r>
              <a:rPr lang="en-US" dirty="0"/>
              <a:t> </a:t>
            </a:r>
            <a:r>
              <a:rPr lang="en-US" i="1" dirty="0"/>
              <a:t>the boy car be different color</a:t>
            </a:r>
          </a:p>
          <a:p>
            <a:pPr>
              <a:spcBef>
                <a:spcPts val="667"/>
              </a:spcBef>
              <a:spcAft>
                <a:spcPts val="667"/>
              </a:spcAft>
            </a:pPr>
            <a:r>
              <a:rPr lang="en-US" dirty="0"/>
              <a:t>Lemmatization: have to find correct dictionary headword form</a:t>
            </a:r>
          </a:p>
          <a:p>
            <a:pPr>
              <a:lnSpc>
                <a:spcPct val="90000"/>
              </a:lnSpc>
            </a:pPr>
            <a:r>
              <a:rPr lang="en-US" dirty="0"/>
              <a:t>Machine translation</a:t>
            </a:r>
          </a:p>
          <a:p>
            <a:pPr lvl="1">
              <a:lnSpc>
                <a:spcPct val="90000"/>
              </a:lnSpc>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same lemma as </a:t>
            </a:r>
            <a:r>
              <a:rPr lang="en-US" dirty="0" err="1">
                <a:solidFill>
                  <a:srgbClr val="A50021"/>
                </a:solidFill>
              </a:rPr>
              <a:t>querer</a:t>
            </a:r>
            <a:r>
              <a:rPr lang="en-US" dirty="0"/>
              <a:t> ‘want’</a:t>
            </a:r>
          </a:p>
          <a:p>
            <a:pPr lvl="1">
              <a:spcBef>
                <a:spcPts val="667"/>
              </a:spcBef>
              <a:spcAft>
                <a:spcPts val="667"/>
              </a:spcAft>
            </a:pPr>
            <a:endParaRPr lang="en-US" dirty="0"/>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Morphology</a:t>
            </a:r>
          </a:p>
        </p:txBody>
      </p:sp>
      <p:sp>
        <p:nvSpPr>
          <p:cNvPr id="43011" name="Rectangle 3"/>
          <p:cNvSpPr>
            <a:spLocks noGrp="1" noChangeArrowheads="1"/>
          </p:cNvSpPr>
          <p:nvPr>
            <p:ph sz="quarter" idx="1"/>
          </p:nvPr>
        </p:nvSpPr>
        <p:spPr/>
        <p:txBody>
          <a:bodyPr/>
          <a:lstStyle/>
          <a:p>
            <a:r>
              <a:rPr lang="en-US" sz="3733" b="1" dirty="0"/>
              <a:t>Morphemes</a:t>
            </a:r>
            <a:r>
              <a:rPr lang="en-US" sz="3733" dirty="0"/>
              <a:t>:</a:t>
            </a:r>
          </a:p>
          <a:p>
            <a:pPr lvl="1"/>
            <a:r>
              <a:rPr lang="en-US" sz="3200" dirty="0"/>
              <a:t>The small meaningful units that make up words</a:t>
            </a:r>
          </a:p>
          <a:p>
            <a:pPr lvl="1"/>
            <a:r>
              <a:rPr lang="en-US" sz="3200" b="1" dirty="0">
                <a:solidFill>
                  <a:srgbClr val="FF0000"/>
                </a:solidFill>
              </a:rPr>
              <a:t>Stems</a:t>
            </a:r>
            <a:r>
              <a:rPr lang="en-US" sz="3200" dirty="0"/>
              <a:t>: The core meaning-bearing units</a:t>
            </a:r>
          </a:p>
          <a:p>
            <a:pPr lvl="1"/>
            <a:r>
              <a:rPr lang="en-US" sz="3200" b="1" dirty="0">
                <a:solidFill>
                  <a:srgbClr val="FF0000"/>
                </a:solidFill>
              </a:rPr>
              <a:t>Affixes</a:t>
            </a:r>
            <a:r>
              <a:rPr lang="en-US" sz="3200" dirty="0"/>
              <a:t>: Bits and pieces that adhere to stems</a:t>
            </a:r>
          </a:p>
          <a:p>
            <a:pPr lvl="2"/>
            <a:r>
              <a:rPr lang="en-US" sz="3200" dirty="0"/>
              <a:t>Often with grammatical functions</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Stemming</a:t>
            </a:r>
          </a:p>
        </p:txBody>
      </p:sp>
      <p:sp>
        <p:nvSpPr>
          <p:cNvPr id="38915" name="Rectangle 3"/>
          <p:cNvSpPr>
            <a:spLocks noGrp="1" noChangeArrowheads="1"/>
          </p:cNvSpPr>
          <p:nvPr>
            <p:ph sz="quarter" idx="1"/>
          </p:nvPr>
        </p:nvSpPr>
        <p:spPr/>
        <p:txBody>
          <a:bodyPr/>
          <a:lstStyle/>
          <a:p>
            <a:pPr eaLnBrk="1" hangingPunct="1"/>
            <a:r>
              <a:rPr lang="en-US" dirty="0"/>
              <a:t>Reduce terms to their stems in information retrieval</a:t>
            </a:r>
          </a:p>
          <a:p>
            <a:pPr eaLnBrk="1" hangingPunct="1"/>
            <a:r>
              <a:rPr lang="en-US" i="1" dirty="0"/>
              <a:t>Stemming</a:t>
            </a:r>
            <a:r>
              <a:rPr lang="en-US" dirty="0"/>
              <a:t> is crude chopping of affixes</a:t>
            </a:r>
          </a:p>
          <a:p>
            <a:pPr lvl="1" eaLnBrk="1" hangingPunct="1"/>
            <a:r>
              <a:rPr lang="en-US" dirty="0"/>
              <a:t>language dependent</a:t>
            </a:r>
          </a:p>
          <a:p>
            <a:pPr lvl="1" eaLnBrk="1" hangingPunct="1"/>
            <a:r>
              <a:rPr lang="en-US" dirty="0"/>
              <a:t>e.g., </a:t>
            </a:r>
            <a:r>
              <a:rPr lang="en-US" b="1" i="1" dirty="0"/>
              <a:t>automate(s), automatic, automation</a:t>
            </a:r>
            <a:r>
              <a:rPr lang="en-US" dirty="0"/>
              <a:t> all reduced to </a:t>
            </a:r>
            <a:r>
              <a:rPr lang="en-US" b="1" i="1" dirty="0"/>
              <a:t>automat</a:t>
            </a:r>
            <a:r>
              <a:rPr lang="en-US" dirty="0"/>
              <a:t>.</a:t>
            </a:r>
          </a:p>
        </p:txBody>
      </p:sp>
      <p:sp>
        <p:nvSpPr>
          <p:cNvPr id="38916" name="Rectangle 4"/>
          <p:cNvSpPr>
            <a:spLocks noChangeArrowheads="1"/>
          </p:cNvSpPr>
          <p:nvPr/>
        </p:nvSpPr>
        <p:spPr bwMode="auto">
          <a:xfrm>
            <a:off x="1037167" y="1671639"/>
            <a:ext cx="184731" cy="584775"/>
          </a:xfrm>
          <a:prstGeom prst="rect">
            <a:avLst/>
          </a:prstGeom>
          <a:noFill/>
          <a:ln w="9525">
            <a:noFill/>
            <a:miter lim="800000"/>
            <a:headEnd/>
            <a:tailEnd/>
          </a:ln>
        </p:spPr>
        <p:txBody>
          <a:bodyPr wrap="none">
            <a:prstTxWarp prst="textNoShape">
              <a:avLst/>
            </a:prstTxWarp>
            <a:spAutoFit/>
          </a:bodyPr>
          <a:lstStyle/>
          <a:p>
            <a:pPr defTabSz="1219170" fontAlgn="base">
              <a:spcBef>
                <a:spcPct val="0"/>
              </a:spcBef>
              <a:spcAft>
                <a:spcPct val="0"/>
              </a:spcAft>
            </a:pPr>
            <a:endParaRPr lang="en-US" sz="3200">
              <a:solidFill>
                <a:prstClr val="black"/>
              </a:solidFill>
              <a:latin typeface="Arial" charset="0"/>
              <a:ea typeface="ＭＳ Ｐゴシック" charset="0"/>
            </a:endParaRPr>
          </a:p>
        </p:txBody>
      </p:sp>
      <p:sp>
        <p:nvSpPr>
          <p:cNvPr id="38917" name="Rectangle 5"/>
          <p:cNvSpPr>
            <a:spLocks noChangeArrowheads="1"/>
          </p:cNvSpPr>
          <p:nvPr/>
        </p:nvSpPr>
        <p:spPr bwMode="auto">
          <a:xfrm>
            <a:off x="508000" y="4432410"/>
            <a:ext cx="4775200" cy="1815882"/>
          </a:xfrm>
          <a:prstGeom prst="rect">
            <a:avLst/>
          </a:prstGeom>
          <a:solidFill>
            <a:schemeClr val="accent1">
              <a:alpha val="50195"/>
            </a:schemeClr>
          </a:solidFill>
          <a:ln w="9525">
            <a:solidFill>
              <a:schemeClr val="tx1"/>
            </a:solidFill>
            <a:miter lim="800000"/>
            <a:headEnd/>
            <a:tailEnd/>
          </a:ln>
        </p:spPr>
        <p:txBody>
          <a:bodyPr anchor="ctr">
            <a:prstTxWarp prst="textNoShape">
              <a:avLst/>
            </a:prstTxWarp>
            <a:spAutoFit/>
          </a:bodyPr>
          <a:lstStyle/>
          <a:p>
            <a:pPr defTabSz="1219170" fontAlgn="base">
              <a:spcBef>
                <a:spcPct val="0"/>
              </a:spcBef>
              <a:spcAft>
                <a:spcPct val="0"/>
              </a:spcAft>
            </a:pPr>
            <a:r>
              <a:rPr lang="en-US" sz="2800" i="1" dirty="0">
                <a:solidFill>
                  <a:srgbClr val="404040"/>
                </a:solidFill>
                <a:latin typeface="Calibri"/>
                <a:ea typeface="ＭＳ Ｐゴシック" charset="0"/>
                <a:cs typeface="Calibri"/>
              </a:rPr>
              <a:t>for example compressed </a:t>
            </a:r>
          </a:p>
          <a:p>
            <a:pPr defTabSz="1219170" fontAlgn="base">
              <a:spcBef>
                <a:spcPct val="0"/>
              </a:spcBef>
              <a:spcAft>
                <a:spcPct val="0"/>
              </a:spcAft>
            </a:pPr>
            <a:r>
              <a:rPr lang="en-US" sz="2800" i="1" dirty="0">
                <a:solidFill>
                  <a:srgbClr val="404040"/>
                </a:solidFill>
                <a:latin typeface="Calibri"/>
                <a:ea typeface="ＭＳ Ｐゴシック" charset="0"/>
                <a:cs typeface="Calibri"/>
              </a:rPr>
              <a:t>and compression are both </a:t>
            </a:r>
          </a:p>
          <a:p>
            <a:pPr defTabSz="1219170" fontAlgn="base">
              <a:spcBef>
                <a:spcPct val="0"/>
              </a:spcBef>
              <a:spcAft>
                <a:spcPct val="0"/>
              </a:spcAft>
            </a:pPr>
            <a:r>
              <a:rPr lang="en-US" sz="2800" i="1" dirty="0">
                <a:solidFill>
                  <a:srgbClr val="404040"/>
                </a:solidFill>
                <a:latin typeface="Calibri"/>
                <a:ea typeface="ＭＳ Ｐゴシック" charset="0"/>
                <a:cs typeface="Calibri"/>
              </a:rPr>
              <a:t>accepted as equivalent to </a:t>
            </a:r>
          </a:p>
          <a:p>
            <a:pPr defTabSz="1219170" fontAlgn="base">
              <a:spcBef>
                <a:spcPct val="0"/>
              </a:spcBef>
              <a:spcAft>
                <a:spcPct val="0"/>
              </a:spcAft>
            </a:pPr>
            <a:r>
              <a:rPr lang="en-US" sz="2800" i="1" dirty="0">
                <a:solidFill>
                  <a:srgbClr val="404040"/>
                </a:solidFill>
                <a:latin typeface="Calibri"/>
                <a:ea typeface="ＭＳ Ｐゴシック" charset="0"/>
                <a:cs typeface="Calibri"/>
              </a:rPr>
              <a:t>compress</a:t>
            </a:r>
            <a:r>
              <a:rPr lang="en-US" sz="2800" dirty="0">
                <a:solidFill>
                  <a:srgbClr val="404040"/>
                </a:solidFill>
                <a:latin typeface="Calibri"/>
                <a:ea typeface="ＭＳ Ｐゴシック" charset="0"/>
                <a:cs typeface="Calibri"/>
              </a:rPr>
              <a:t>.</a:t>
            </a:r>
          </a:p>
        </p:txBody>
      </p:sp>
      <p:sp>
        <p:nvSpPr>
          <p:cNvPr id="38918" name="Rectangle 6"/>
          <p:cNvSpPr>
            <a:spLocks noChangeArrowheads="1"/>
          </p:cNvSpPr>
          <p:nvPr/>
        </p:nvSpPr>
        <p:spPr bwMode="auto">
          <a:xfrm>
            <a:off x="6667502" y="4572000"/>
            <a:ext cx="4813300" cy="1524000"/>
          </a:xfrm>
          <a:prstGeom prst="rect">
            <a:avLst/>
          </a:prstGeom>
          <a:solidFill>
            <a:schemeClr val="accent1">
              <a:alpha val="50195"/>
            </a:schemeClr>
          </a:solidFill>
          <a:ln w="9525">
            <a:solidFill>
              <a:schemeClr val="tx1"/>
            </a:solidFill>
            <a:miter lim="800000"/>
            <a:headEnd/>
            <a:tailEnd/>
          </a:ln>
        </p:spPr>
        <p:txBody>
          <a:bodyPr wrap="none">
            <a:prstTxWarp prst="textNoShape">
              <a:avLst/>
            </a:prstTxWarp>
          </a:bodyPr>
          <a:lstStyle/>
          <a:p>
            <a:pPr defTabSz="1219170" fontAlgn="base">
              <a:spcBef>
                <a:spcPct val="0"/>
              </a:spcBef>
              <a:spcAft>
                <a:spcPct val="0"/>
              </a:spcAft>
            </a:pPr>
            <a:r>
              <a:rPr lang="en-US" sz="2800" dirty="0">
                <a:solidFill>
                  <a:srgbClr val="404040"/>
                </a:solidFill>
                <a:latin typeface="Calibri"/>
                <a:ea typeface="ＭＳ Ｐゴシック" charset="0"/>
                <a:cs typeface="Calibri"/>
              </a:rPr>
              <a:t>for </a:t>
            </a:r>
            <a:r>
              <a:rPr lang="en-US" sz="2800" dirty="0" err="1">
                <a:solidFill>
                  <a:srgbClr val="404040"/>
                </a:solidFill>
                <a:latin typeface="Calibri"/>
                <a:ea typeface="ＭＳ Ｐゴシック" charset="0"/>
                <a:cs typeface="Calibri"/>
              </a:rPr>
              <a:t>exampl</a:t>
            </a:r>
            <a:r>
              <a:rPr lang="en-US" sz="2800" dirty="0">
                <a:solidFill>
                  <a:srgbClr val="404040"/>
                </a:solidFill>
                <a:latin typeface="Calibri"/>
                <a:ea typeface="ＭＳ Ｐゴシック" charset="0"/>
                <a:cs typeface="Calibri"/>
              </a:rPr>
              <a:t> compress and</a:t>
            </a:r>
          </a:p>
          <a:p>
            <a:pPr defTabSz="1219170" fontAlgn="base">
              <a:spcBef>
                <a:spcPct val="0"/>
              </a:spcBef>
              <a:spcAft>
                <a:spcPct val="0"/>
              </a:spcAft>
            </a:pPr>
            <a:r>
              <a:rPr lang="en-US" sz="2800" dirty="0">
                <a:solidFill>
                  <a:srgbClr val="404040"/>
                </a:solidFill>
                <a:latin typeface="Calibri"/>
                <a:ea typeface="ＭＳ Ｐゴシック" charset="0"/>
                <a:cs typeface="Calibri"/>
              </a:rPr>
              <a:t>compress </a:t>
            </a:r>
            <a:r>
              <a:rPr lang="en-US" sz="2800" dirty="0" err="1">
                <a:solidFill>
                  <a:srgbClr val="404040"/>
                </a:solidFill>
                <a:latin typeface="Calibri"/>
                <a:ea typeface="ＭＳ Ｐゴシック" charset="0"/>
                <a:cs typeface="Calibri"/>
              </a:rPr>
              <a:t>ar</a:t>
            </a:r>
            <a:r>
              <a:rPr lang="en-US" sz="2800" dirty="0">
                <a:solidFill>
                  <a:srgbClr val="404040"/>
                </a:solidFill>
                <a:latin typeface="Calibri"/>
                <a:ea typeface="ＭＳ Ｐゴシック" charset="0"/>
                <a:cs typeface="Calibri"/>
              </a:rPr>
              <a:t> both accept</a:t>
            </a:r>
          </a:p>
          <a:p>
            <a:pPr defTabSz="1219170" fontAlgn="base">
              <a:spcBef>
                <a:spcPct val="0"/>
              </a:spcBef>
              <a:spcAft>
                <a:spcPct val="0"/>
              </a:spcAft>
            </a:pPr>
            <a:r>
              <a:rPr lang="en-US" sz="2800" dirty="0">
                <a:solidFill>
                  <a:srgbClr val="404040"/>
                </a:solidFill>
                <a:latin typeface="Calibri"/>
                <a:ea typeface="ＭＳ Ｐゴシック" charset="0"/>
                <a:cs typeface="Calibri"/>
              </a:rPr>
              <a:t>as </a:t>
            </a:r>
            <a:r>
              <a:rPr lang="en-US" sz="2800" dirty="0" err="1">
                <a:solidFill>
                  <a:srgbClr val="404040"/>
                </a:solidFill>
                <a:latin typeface="Calibri"/>
                <a:ea typeface="ＭＳ Ｐゴシック" charset="0"/>
                <a:cs typeface="Calibri"/>
              </a:rPr>
              <a:t>equival</a:t>
            </a:r>
            <a:r>
              <a:rPr lang="en-US" sz="2800" dirty="0">
                <a:solidFill>
                  <a:srgbClr val="404040"/>
                </a:solidFill>
                <a:latin typeface="Calibri"/>
                <a:ea typeface="ＭＳ Ｐゴシック" charset="0"/>
                <a:cs typeface="Calibri"/>
              </a:rPr>
              <a:t> to compress</a:t>
            </a:r>
          </a:p>
        </p:txBody>
      </p:sp>
      <p:sp>
        <p:nvSpPr>
          <p:cNvPr id="38919" name="AutoShape 7"/>
          <p:cNvSpPr>
            <a:spLocks noChangeArrowheads="1"/>
          </p:cNvSpPr>
          <p:nvPr/>
        </p:nvSpPr>
        <p:spPr bwMode="auto">
          <a:xfrm>
            <a:off x="5892800" y="5105402"/>
            <a:ext cx="4064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8" grpId="0" animBg="1"/>
      <p:bldP spid="389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Porter’s algorithm</a:t>
            </a:r>
            <a:br>
              <a:rPr lang="en-US" dirty="0"/>
            </a:br>
            <a:r>
              <a:rPr lang="en-US" dirty="0"/>
              <a:t>The most common English stemmer</a:t>
            </a:r>
          </a:p>
        </p:txBody>
      </p:sp>
      <p:sp>
        <p:nvSpPr>
          <p:cNvPr id="39939" name="Rectangle 3"/>
          <p:cNvSpPr>
            <a:spLocks noGrp="1" noChangeArrowheads="1"/>
          </p:cNvSpPr>
          <p:nvPr>
            <p:ph sz="quarter" idx="1"/>
          </p:nvPr>
        </p:nvSpPr>
        <p:spPr>
          <a:xfrm>
            <a:off x="-101600" y="1803400"/>
            <a:ext cx="6502400" cy="4445000"/>
          </a:xfrm>
        </p:spPr>
        <p:txBody>
          <a:bodyPr/>
          <a:lstStyle/>
          <a:p>
            <a:pPr marL="0" indent="0">
              <a:buNone/>
            </a:pPr>
            <a:r>
              <a:rPr lang="en-US" sz="2667" dirty="0"/>
              <a:t>   Step 1a</a:t>
            </a:r>
          </a:p>
          <a:p>
            <a:pPr marL="609585" lvl="1" indent="0">
              <a:buNone/>
            </a:pPr>
            <a:r>
              <a:rPr lang="en-US" sz="2133" dirty="0" err="1">
                <a:latin typeface="Courier"/>
                <a:cs typeface="Courier"/>
              </a:rPr>
              <a:t>sses</a:t>
            </a:r>
            <a:r>
              <a:rPr lang="en-US" sz="2133" dirty="0">
                <a:latin typeface="Courier"/>
                <a:cs typeface="Courier"/>
              </a:rPr>
              <a:t> </a:t>
            </a:r>
            <a:r>
              <a:rPr lang="en-US" sz="2133" dirty="0">
                <a:latin typeface="Courier"/>
                <a:cs typeface="Courier"/>
                <a:sym typeface="Symbol" charset="2"/>
              </a:rPr>
              <a:t> </a:t>
            </a:r>
            <a:r>
              <a:rPr lang="en-US" sz="2133" dirty="0" err="1">
                <a:latin typeface="Courier"/>
                <a:cs typeface="Courier"/>
                <a:sym typeface="Symbol" charset="2"/>
              </a:rPr>
              <a:t>ss</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caresses  caress</a:t>
            </a:r>
          </a:p>
          <a:p>
            <a:pPr marL="609585" lvl="1" indent="0">
              <a:buNone/>
            </a:pPr>
            <a:r>
              <a:rPr lang="en-US" sz="2133" dirty="0" err="1">
                <a:latin typeface="Courier"/>
                <a:cs typeface="Courier"/>
              </a:rPr>
              <a:t>ies</a:t>
            </a:r>
            <a:r>
              <a:rPr lang="en-US" sz="2133" dirty="0">
                <a:latin typeface="Courier"/>
                <a:cs typeface="Courier"/>
              </a:rPr>
              <a:t>  </a:t>
            </a:r>
            <a:r>
              <a:rPr lang="en-US" sz="2133" dirty="0">
                <a:latin typeface="Courier"/>
                <a:cs typeface="Courier"/>
                <a:sym typeface="Symbol" charset="2"/>
              </a:rPr>
              <a:t> </a:t>
            </a:r>
            <a:r>
              <a:rPr lang="en-US" sz="2133" dirty="0" err="1">
                <a:latin typeface="Courier"/>
                <a:cs typeface="Courier"/>
                <a:sym typeface="Symbol" charset="2"/>
              </a:rPr>
              <a:t>i</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ponies    </a:t>
            </a:r>
            <a:r>
              <a:rPr lang="en-US" sz="2133" dirty="0" err="1">
                <a:solidFill>
                  <a:schemeClr val="accent5">
                    <a:lumMod val="75000"/>
                  </a:schemeClr>
                </a:solidFill>
                <a:latin typeface="Courier"/>
                <a:cs typeface="Courier"/>
                <a:sym typeface="Symbol" charset="2"/>
              </a:rPr>
              <a:t>poni</a:t>
            </a:r>
            <a:endParaRPr lang="en-US" sz="2133" dirty="0">
              <a:solidFill>
                <a:schemeClr val="accent5">
                  <a:lumMod val="75000"/>
                </a:schemeClr>
              </a:solidFill>
              <a:latin typeface="Courier"/>
              <a:cs typeface="Courier"/>
              <a:sym typeface="Symbol" charset="2"/>
            </a:endParaRPr>
          </a:p>
          <a:p>
            <a:pPr marL="609585" lvl="1" indent="0">
              <a:buNone/>
            </a:pPr>
            <a:r>
              <a:rPr lang="en-US" sz="2133" dirty="0" err="1">
                <a:latin typeface="Courier"/>
                <a:cs typeface="Courier"/>
                <a:sym typeface="Symbol" charset="2"/>
              </a:rPr>
              <a:t>ss</a:t>
            </a:r>
            <a:r>
              <a:rPr lang="en-US" sz="2133" dirty="0">
                <a:latin typeface="Courier"/>
                <a:cs typeface="Courier"/>
                <a:sym typeface="Symbol" charset="2"/>
              </a:rPr>
              <a:t>    </a:t>
            </a:r>
            <a:r>
              <a:rPr lang="en-US" sz="2133" dirty="0" err="1">
                <a:latin typeface="Courier"/>
                <a:cs typeface="Courier"/>
                <a:sym typeface="Symbol" charset="2"/>
              </a:rPr>
              <a:t>ss</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caress    caress</a:t>
            </a:r>
          </a:p>
          <a:p>
            <a:pPr marL="609585" lvl="1" indent="0">
              <a:buNone/>
            </a:pPr>
            <a:r>
              <a:rPr lang="en-US" sz="2133" dirty="0">
                <a:latin typeface="Courier"/>
                <a:cs typeface="Courier"/>
                <a:sym typeface="Symbol" charset="2"/>
              </a:rPr>
              <a:t>s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cats       cat</a:t>
            </a:r>
          </a:p>
          <a:p>
            <a:pPr marL="0" indent="0">
              <a:buNone/>
            </a:pPr>
            <a:r>
              <a:rPr lang="en-US" sz="2667" dirty="0">
                <a:latin typeface="Calibri"/>
                <a:cs typeface="Calibri"/>
                <a:sym typeface="Symbol" charset="2"/>
              </a:rPr>
              <a:t>  Step 1b</a:t>
            </a:r>
          </a:p>
          <a:p>
            <a:pPr marL="609585" lvl="1" indent="0">
              <a:buNone/>
            </a:pPr>
            <a:r>
              <a:rPr lang="en-US" sz="2133" dirty="0">
                <a:latin typeface="Courier"/>
                <a:cs typeface="Courier"/>
                <a:sym typeface="Symbol" charset="2"/>
              </a:rPr>
              <a:t>(*v*)</a:t>
            </a:r>
            <a:r>
              <a:rPr lang="en-US" sz="2133" dirty="0" err="1">
                <a:latin typeface="Courier"/>
                <a:cs typeface="Courier"/>
                <a:sym typeface="Symbol" charset="2"/>
              </a:rPr>
              <a:t>ing</a:t>
            </a:r>
            <a:r>
              <a:rPr lang="en-US" sz="2133" dirty="0">
                <a:latin typeface="Courier"/>
                <a:cs typeface="Courier"/>
                <a:sym typeface="Symbol" charset="2"/>
              </a:rPr>
              <a:t>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walking    walk</a:t>
            </a:r>
          </a:p>
          <a:p>
            <a:pPr marL="609585" lvl="1" indent="0">
              <a:buNone/>
            </a:pPr>
            <a:r>
              <a:rPr lang="en-US" sz="2133" dirty="0">
                <a:solidFill>
                  <a:schemeClr val="accent5">
                    <a:lumMod val="75000"/>
                  </a:schemeClr>
                </a:solidFill>
                <a:latin typeface="Courier"/>
                <a:cs typeface="Courier"/>
                <a:sym typeface="Symbol" charset="2"/>
              </a:rPr>
              <a:t>              sing       sing</a:t>
            </a:r>
          </a:p>
          <a:p>
            <a:pPr marL="609585" lvl="1" indent="0">
              <a:buNone/>
            </a:pPr>
            <a:r>
              <a:rPr lang="en-US" sz="2133" dirty="0">
                <a:latin typeface="Courier"/>
                <a:cs typeface="Courier"/>
                <a:sym typeface="Symbol" charset="2"/>
              </a:rPr>
              <a:t>(*v*)</a:t>
            </a:r>
            <a:r>
              <a:rPr lang="en-US" sz="2133" dirty="0" err="1">
                <a:latin typeface="Courier"/>
                <a:cs typeface="Courier"/>
                <a:sym typeface="Symbol" charset="2"/>
              </a:rPr>
              <a:t>ed</a:t>
            </a:r>
            <a:r>
              <a:rPr lang="en-US" sz="2133" dirty="0">
                <a:latin typeface="Courier"/>
                <a:cs typeface="Courier"/>
                <a:sym typeface="Symbol" charset="2"/>
              </a:rPr>
              <a:t>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plastered  plaster</a:t>
            </a:r>
          </a:p>
          <a:p>
            <a:pPr marL="609585" lvl="1" indent="0">
              <a:buNone/>
            </a:pPr>
            <a:r>
              <a:rPr lang="en-US" sz="2400" dirty="0">
                <a:solidFill>
                  <a:schemeClr val="accent5">
                    <a:lumMod val="75000"/>
                  </a:schemeClr>
                </a:solidFill>
                <a:latin typeface="Courier"/>
                <a:cs typeface="Courier"/>
                <a:sym typeface="Symbol" charset="2"/>
              </a:rPr>
              <a:t>…</a:t>
            </a:r>
          </a:p>
          <a:p>
            <a:endParaRPr lang="en-US" sz="2933" dirty="0">
              <a:latin typeface="Courier"/>
              <a:cs typeface="Courier"/>
              <a:sym typeface="Symbol" charset="2"/>
            </a:endParaRPr>
          </a:p>
        </p:txBody>
      </p:sp>
      <p:sp>
        <p:nvSpPr>
          <p:cNvPr id="5" name="Rectangle 3"/>
          <p:cNvSpPr txBox="1">
            <a:spLocks noChangeArrowheads="1"/>
          </p:cNvSpPr>
          <p:nvPr/>
        </p:nvSpPr>
        <p:spPr bwMode="auto">
          <a:xfrm>
            <a:off x="5689600" y="1905000"/>
            <a:ext cx="6502400" cy="4445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defTabSz="1219170">
              <a:buNone/>
            </a:pPr>
            <a:r>
              <a:rPr lang="en-US" sz="2667" dirty="0">
                <a:solidFill>
                  <a:prstClr val="black"/>
                </a:solidFill>
                <a:latin typeface="Calibri"/>
              </a:rPr>
              <a:t>   Step 2 (for long stems)</a:t>
            </a:r>
          </a:p>
          <a:p>
            <a:pPr marL="609585" lvl="1" indent="0" defTabSz="1219170">
              <a:buClr>
                <a:prstClr val="black"/>
              </a:buClr>
              <a:buNone/>
            </a:pPr>
            <a:r>
              <a:rPr lang="en-US" sz="2133" dirty="0" err="1">
                <a:solidFill>
                  <a:prstClr val="black"/>
                </a:solidFill>
                <a:latin typeface="Courier"/>
                <a:cs typeface="Courier"/>
              </a:rPr>
              <a:t>ational</a:t>
            </a:r>
            <a:r>
              <a:rPr lang="en-US" sz="2133" dirty="0">
                <a:solidFill>
                  <a:prstClr val="black"/>
                </a:solidFill>
                <a:latin typeface="Courier"/>
                <a:cs typeface="Courier"/>
                <a:sym typeface="Symbol" charset="2"/>
              </a:rPr>
              <a:t> ate </a:t>
            </a:r>
            <a:r>
              <a:rPr lang="en-US" sz="2133" dirty="0">
                <a:solidFill>
                  <a:srgbClr val="35ACA2">
                    <a:lumMod val="75000"/>
                  </a:srgbClr>
                </a:solidFill>
                <a:latin typeface="Courier"/>
                <a:cs typeface="Courier"/>
                <a:sym typeface="Symbol" charset="2"/>
              </a:rPr>
              <a:t>relational relate</a:t>
            </a:r>
          </a:p>
          <a:p>
            <a:pPr marL="609585" lvl="1" indent="0" defTabSz="1219170">
              <a:buClr>
                <a:prstClr val="black"/>
              </a:buClr>
              <a:buNone/>
            </a:pPr>
            <a:r>
              <a:rPr lang="en-US" sz="2133" dirty="0" err="1">
                <a:solidFill>
                  <a:prstClr val="black"/>
                </a:solidFill>
                <a:latin typeface="Courier"/>
                <a:cs typeface="Courier"/>
              </a:rPr>
              <a:t>izer</a:t>
            </a:r>
            <a:r>
              <a:rPr lang="en-US" sz="2133" dirty="0">
                <a:solidFill>
                  <a:prstClr val="black"/>
                </a:solidFill>
                <a:latin typeface="Courier"/>
                <a:cs typeface="Courier"/>
                <a:sym typeface="Symbol" charset="2"/>
              </a:rPr>
              <a:t> </a:t>
            </a:r>
            <a:r>
              <a:rPr lang="en-US" sz="2133" dirty="0" err="1">
                <a:solidFill>
                  <a:prstClr val="black"/>
                </a:solidFill>
                <a:latin typeface="Courier"/>
                <a:cs typeface="Courier"/>
                <a:sym typeface="Symbol" charset="2"/>
              </a:rPr>
              <a:t>ize</a:t>
            </a:r>
            <a:r>
              <a:rPr lang="en-US" sz="2133" dirty="0">
                <a:solidFill>
                  <a:prstClr val="black"/>
                </a:solidFill>
                <a:latin typeface="Courier"/>
                <a:cs typeface="Courier"/>
                <a:sym typeface="Symbol" charset="2"/>
              </a:rPr>
              <a:t>	  </a:t>
            </a:r>
            <a:r>
              <a:rPr lang="en-US" sz="2133" dirty="0">
                <a:solidFill>
                  <a:srgbClr val="35ACA2">
                    <a:lumMod val="75000"/>
                  </a:srgbClr>
                </a:solidFill>
                <a:latin typeface="Courier"/>
                <a:cs typeface="Courier"/>
                <a:sym typeface="Symbol" charset="2"/>
              </a:rPr>
              <a:t>digitizer  digitize</a:t>
            </a:r>
          </a:p>
          <a:p>
            <a:pPr marL="609585" lvl="1" indent="0" defTabSz="1219170">
              <a:buClr>
                <a:prstClr val="black"/>
              </a:buClr>
              <a:buNone/>
            </a:pPr>
            <a:r>
              <a:rPr lang="en-US" sz="2133" dirty="0" err="1">
                <a:solidFill>
                  <a:prstClr val="black"/>
                </a:solidFill>
                <a:latin typeface="Courier"/>
                <a:cs typeface="Courier"/>
                <a:sym typeface="Symbol" charset="2"/>
              </a:rPr>
              <a:t>ator</a:t>
            </a:r>
            <a:r>
              <a:rPr lang="en-US" sz="2133" dirty="0">
                <a:solidFill>
                  <a:prstClr val="black"/>
                </a:solidFill>
                <a:latin typeface="Courier"/>
                <a:cs typeface="Courier"/>
                <a:sym typeface="Symbol" charset="2"/>
              </a:rPr>
              <a:t> ate	  </a:t>
            </a:r>
            <a:r>
              <a:rPr lang="en-US" sz="2133" dirty="0">
                <a:solidFill>
                  <a:srgbClr val="35ACA2">
                    <a:lumMod val="75000"/>
                  </a:srgbClr>
                </a:solidFill>
                <a:latin typeface="Courier"/>
                <a:cs typeface="Courier"/>
                <a:sym typeface="Symbol" charset="2"/>
              </a:rPr>
              <a:t>operator   operate</a:t>
            </a:r>
          </a:p>
          <a:p>
            <a:pPr marL="609585" lvl="1" indent="0" defTabSz="1219170">
              <a:buClr>
                <a:prstClr val="black"/>
              </a:buClr>
              <a:buNone/>
            </a:pPr>
            <a:r>
              <a:rPr lang="en-US" sz="2133" dirty="0">
                <a:solidFill>
                  <a:prstClr val="black"/>
                </a:solidFill>
                <a:latin typeface="Courier"/>
                <a:cs typeface="Courier"/>
                <a:sym typeface="Symbol" charset="2"/>
              </a:rPr>
              <a:t>…</a:t>
            </a:r>
            <a:endParaRPr lang="en-US" sz="2133" dirty="0">
              <a:solidFill>
                <a:srgbClr val="35ACA2">
                  <a:lumMod val="75000"/>
                </a:srgbClr>
              </a:solidFill>
              <a:latin typeface="Courier"/>
              <a:cs typeface="Courier"/>
              <a:sym typeface="Symbol" charset="2"/>
            </a:endParaRPr>
          </a:p>
          <a:p>
            <a:pPr marL="0" indent="0" defTabSz="1219170">
              <a:buNone/>
            </a:pPr>
            <a:r>
              <a:rPr lang="en-US" sz="2667" dirty="0">
                <a:solidFill>
                  <a:prstClr val="black"/>
                </a:solidFill>
                <a:latin typeface="Calibri"/>
                <a:cs typeface="Calibri"/>
                <a:sym typeface="Symbol" charset="2"/>
              </a:rPr>
              <a:t>    Step 3 (for longer stems)</a:t>
            </a:r>
          </a:p>
          <a:p>
            <a:pPr marL="609585" lvl="1" indent="0" defTabSz="1219170">
              <a:buClr>
                <a:prstClr val="black"/>
              </a:buClr>
              <a:buNone/>
            </a:pPr>
            <a:r>
              <a:rPr lang="en-US" sz="2133" dirty="0">
                <a:solidFill>
                  <a:prstClr val="black"/>
                </a:solidFill>
                <a:latin typeface="Courier"/>
                <a:cs typeface="Courier"/>
                <a:sym typeface="Symbol" charset="2"/>
              </a:rPr>
              <a:t>al     </a:t>
            </a:r>
            <a:r>
              <a:rPr lang="en-US" sz="2133" dirty="0" err="1">
                <a:solidFill>
                  <a:prstClr val="black"/>
                </a:solidFill>
                <a:latin typeface="Calibri"/>
                <a:sym typeface="Symbol" charset="2"/>
              </a:rPr>
              <a:t>ø</a:t>
            </a:r>
            <a:r>
              <a:rPr lang="en-US" sz="2133" dirty="0">
                <a:solidFill>
                  <a:prstClr val="black"/>
                </a:solidFill>
                <a:latin typeface="Calibri"/>
                <a:sym typeface="Symbol" charset="2"/>
              </a:rPr>
              <a:t>      </a:t>
            </a:r>
            <a:r>
              <a:rPr lang="en-US" sz="2133" dirty="0">
                <a:solidFill>
                  <a:srgbClr val="35ACA2">
                    <a:lumMod val="75000"/>
                  </a:srgbClr>
                </a:solidFill>
                <a:latin typeface="Courier"/>
                <a:cs typeface="Courier"/>
                <a:sym typeface="Symbol" charset="2"/>
              </a:rPr>
              <a:t>revival     </a:t>
            </a:r>
            <a:r>
              <a:rPr lang="en-US" sz="2133" dirty="0" err="1">
                <a:solidFill>
                  <a:srgbClr val="35ACA2">
                    <a:lumMod val="75000"/>
                  </a:srgbClr>
                </a:solidFill>
                <a:latin typeface="Courier"/>
                <a:cs typeface="Courier"/>
                <a:sym typeface="Symbol" charset="2"/>
              </a:rPr>
              <a:t>reviv</a:t>
            </a:r>
            <a:endParaRPr lang="en-US" sz="2133" dirty="0">
              <a:solidFill>
                <a:srgbClr val="35ACA2">
                  <a:lumMod val="75000"/>
                </a:srgbClr>
              </a:solidFill>
              <a:latin typeface="Courier"/>
              <a:cs typeface="Courier"/>
              <a:sym typeface="Symbol" charset="2"/>
            </a:endParaRPr>
          </a:p>
          <a:p>
            <a:pPr marL="609585" lvl="1" indent="0" defTabSz="1219170">
              <a:buClr>
                <a:prstClr val="black"/>
              </a:buClr>
              <a:buNone/>
            </a:pPr>
            <a:r>
              <a:rPr lang="en-US" sz="2133" dirty="0">
                <a:solidFill>
                  <a:prstClr val="black"/>
                </a:solidFill>
                <a:latin typeface="Courier"/>
                <a:cs typeface="Courier"/>
                <a:sym typeface="Symbol" charset="2"/>
              </a:rPr>
              <a:t>able   </a:t>
            </a:r>
            <a:r>
              <a:rPr lang="en-US" sz="2133" dirty="0" err="1">
                <a:solidFill>
                  <a:prstClr val="black"/>
                </a:solidFill>
                <a:latin typeface="Calibri"/>
                <a:sym typeface="Symbol" charset="2"/>
              </a:rPr>
              <a:t>ø</a:t>
            </a:r>
            <a:r>
              <a:rPr lang="en-US" sz="2133" dirty="0">
                <a:solidFill>
                  <a:prstClr val="black"/>
                </a:solidFill>
                <a:latin typeface="Calibri"/>
                <a:sym typeface="Symbol" charset="2"/>
              </a:rPr>
              <a:t>      </a:t>
            </a:r>
            <a:r>
              <a:rPr lang="en-US" sz="2133" dirty="0">
                <a:solidFill>
                  <a:srgbClr val="35ACA2">
                    <a:lumMod val="75000"/>
                  </a:srgbClr>
                </a:solidFill>
                <a:latin typeface="Courier"/>
                <a:cs typeface="Courier"/>
                <a:sym typeface="Symbol" charset="2"/>
              </a:rPr>
              <a:t>adjustable  adjust</a:t>
            </a:r>
          </a:p>
          <a:p>
            <a:pPr marL="609585" lvl="1" indent="0" defTabSz="1219170">
              <a:buClr>
                <a:prstClr val="black"/>
              </a:buClr>
              <a:buNone/>
            </a:pPr>
            <a:r>
              <a:rPr lang="en-US" sz="2133" dirty="0">
                <a:solidFill>
                  <a:prstClr val="black"/>
                </a:solidFill>
                <a:latin typeface="Courier"/>
                <a:cs typeface="Courier"/>
                <a:sym typeface="Symbol" charset="2"/>
              </a:rPr>
              <a:t>ate    </a:t>
            </a:r>
            <a:r>
              <a:rPr lang="en-US" sz="2133" dirty="0" err="1">
                <a:solidFill>
                  <a:prstClr val="black"/>
                </a:solidFill>
                <a:latin typeface="Courier"/>
                <a:cs typeface="Courier"/>
                <a:sym typeface="Symbol" charset="2"/>
              </a:rPr>
              <a:t>ø</a:t>
            </a:r>
            <a:r>
              <a:rPr lang="en-US" sz="2133" dirty="0">
                <a:solidFill>
                  <a:prstClr val="black"/>
                </a:solidFill>
                <a:latin typeface="Courier"/>
                <a:cs typeface="Courier"/>
                <a:sym typeface="Symbol" charset="2"/>
              </a:rPr>
              <a:t>  </a:t>
            </a:r>
            <a:r>
              <a:rPr lang="en-US" sz="2133" dirty="0">
                <a:solidFill>
                  <a:srgbClr val="35ACA2">
                    <a:lumMod val="75000"/>
                  </a:srgbClr>
                </a:solidFill>
                <a:latin typeface="Courier"/>
                <a:cs typeface="Courier"/>
                <a:sym typeface="Symbol" charset="2"/>
              </a:rPr>
              <a:t>activate    </a:t>
            </a:r>
            <a:r>
              <a:rPr lang="en-US" sz="2133" dirty="0" err="1">
                <a:solidFill>
                  <a:srgbClr val="35ACA2">
                    <a:lumMod val="75000"/>
                  </a:srgbClr>
                </a:solidFill>
                <a:latin typeface="Courier"/>
                <a:cs typeface="Courier"/>
                <a:sym typeface="Symbol" charset="2"/>
              </a:rPr>
              <a:t>activ</a:t>
            </a:r>
            <a:endParaRPr lang="en-US" sz="2133" dirty="0">
              <a:solidFill>
                <a:srgbClr val="35ACA2">
                  <a:lumMod val="75000"/>
                </a:srgbClr>
              </a:solidFill>
              <a:latin typeface="Courier"/>
              <a:cs typeface="Courier"/>
              <a:sym typeface="Symbol" charset="2"/>
            </a:endParaRPr>
          </a:p>
          <a:p>
            <a:pPr marL="609585" lvl="1" indent="0" defTabSz="1219170">
              <a:buClr>
                <a:prstClr val="black"/>
              </a:buClr>
              <a:buNone/>
            </a:pPr>
            <a:r>
              <a:rPr lang="en-US" sz="2133" dirty="0">
                <a:solidFill>
                  <a:prstClr val="black"/>
                </a:solidFill>
                <a:latin typeface="Courier"/>
                <a:cs typeface="Courier"/>
                <a:sym typeface="Symbol" charset="2"/>
              </a:rPr>
              <a:t>…</a:t>
            </a:r>
            <a:endParaRPr lang="en-US" sz="2133" dirty="0">
              <a:solidFill>
                <a:srgbClr val="35ACA2">
                  <a:lumMod val="75000"/>
                </a:srgbClr>
              </a:solidFill>
              <a:latin typeface="Courier"/>
              <a:cs typeface="Courier"/>
              <a:sym typeface="Symbol" charset="2"/>
            </a:endParaRPr>
          </a:p>
          <a:p>
            <a:pPr marL="457189" indent="-457189" defTabSz="1219170"/>
            <a:endParaRPr lang="en-US" sz="2933" dirty="0">
              <a:solidFill>
                <a:prstClr val="black"/>
              </a:solidFill>
              <a:latin typeface="Courier"/>
              <a:cs typeface="Courier"/>
              <a:sym typeface="Symbol" charset="2"/>
            </a:endParaRPr>
          </a:p>
        </p:txBody>
      </p:sp>
    </p:spTree>
    <p:extLst>
      <p:ext uri="{BB962C8B-B14F-4D97-AF65-F5344CB8AC3E}">
        <p14:creationId xmlns:p14="http://schemas.microsoft.com/office/powerpoint/2010/main" val="144809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morphology in a corpus</a:t>
            </a:r>
            <a:br>
              <a:rPr lang="en-US" dirty="0"/>
            </a:br>
            <a:r>
              <a:rPr lang="en-US" dirty="0"/>
              <a:t>Why only strip –</a:t>
            </a:r>
            <a:r>
              <a:rPr lang="en-US" dirty="0" err="1"/>
              <a:t>ing</a:t>
            </a:r>
            <a:r>
              <a:rPr lang="en-US" dirty="0"/>
              <a:t> if there is a vowel?</a:t>
            </a:r>
          </a:p>
        </p:txBody>
      </p:sp>
      <p:sp>
        <p:nvSpPr>
          <p:cNvPr id="3" name="Content Placeholder 2"/>
          <p:cNvSpPr>
            <a:spLocks noGrp="1"/>
          </p:cNvSpPr>
          <p:nvPr>
            <p:ph idx="1"/>
          </p:nvPr>
        </p:nvSpPr>
        <p:spPr>
          <a:xfrm>
            <a:off x="1117600" y="3022600"/>
            <a:ext cx="10769600" cy="1016000"/>
          </a:xfrm>
        </p:spPr>
        <p:txBody>
          <a:bodyPr/>
          <a:lstStyle/>
          <a:p>
            <a:pPr marL="609585" lvl="1" indent="0">
              <a:buNone/>
            </a:pPr>
            <a:r>
              <a:rPr lang="en-US" sz="3733" dirty="0">
                <a:latin typeface="Courier"/>
                <a:cs typeface="Courier"/>
                <a:sym typeface="Symbol" charset="2"/>
              </a:rPr>
              <a:t>(*v*)</a:t>
            </a:r>
            <a:r>
              <a:rPr lang="en-US" sz="3733" dirty="0" err="1">
                <a:latin typeface="Courier"/>
                <a:cs typeface="Courier"/>
                <a:sym typeface="Symbol" charset="2"/>
              </a:rPr>
              <a:t>ing</a:t>
            </a:r>
            <a:r>
              <a:rPr lang="en-US" sz="3733" dirty="0">
                <a:latin typeface="Courier"/>
                <a:cs typeface="Courier"/>
                <a:sym typeface="Symbol" charset="2"/>
              </a:rPr>
              <a:t>  </a:t>
            </a:r>
            <a:r>
              <a:rPr lang="en-US" sz="3733" dirty="0" err="1">
                <a:sym typeface="Symbol" charset="2"/>
              </a:rPr>
              <a:t>ø</a:t>
            </a:r>
            <a:r>
              <a:rPr lang="en-US" sz="3733" dirty="0">
                <a:sym typeface="Symbol" charset="2"/>
              </a:rPr>
              <a:t>    </a:t>
            </a:r>
            <a:r>
              <a:rPr lang="en-US" sz="3733" dirty="0">
                <a:solidFill>
                  <a:schemeClr val="accent5">
                    <a:lumMod val="75000"/>
                  </a:schemeClr>
                </a:solidFill>
                <a:latin typeface="Courier"/>
                <a:cs typeface="Courier"/>
                <a:sym typeface="Symbol" charset="2"/>
              </a:rPr>
              <a:t>walking    walk</a:t>
            </a:r>
          </a:p>
          <a:p>
            <a:pPr marL="609585" lvl="1" indent="0">
              <a:buNone/>
            </a:pPr>
            <a:r>
              <a:rPr lang="en-US" sz="3733" dirty="0">
                <a:solidFill>
                  <a:schemeClr val="accent5">
                    <a:lumMod val="75000"/>
                  </a:schemeClr>
                </a:solidFill>
                <a:latin typeface="Courier"/>
                <a:cs typeface="Courier"/>
                <a:sym typeface="Symbol" charset="2"/>
              </a:rPr>
              <a:t>              sing       sing</a:t>
            </a:r>
          </a:p>
          <a:p>
            <a:pPr marL="609585" lvl="1" indent="0">
              <a:buNone/>
            </a:pPr>
            <a:endParaRPr lang="en-US" sz="2133" dirty="0">
              <a:solidFill>
                <a:schemeClr val="accent5">
                  <a:lumMod val="75000"/>
                </a:schemeClr>
              </a:solidFill>
              <a:latin typeface="Courier"/>
              <a:cs typeface="Courier"/>
              <a:sym typeface="Symbol" charset="2"/>
            </a:endParaRPr>
          </a:p>
        </p:txBody>
      </p:sp>
      <p:sp>
        <p:nvSpPr>
          <p:cNvPr id="4" name="Slide Number Placeholder 3"/>
          <p:cNvSpPr>
            <a:spLocks noGrp="1"/>
          </p:cNvSpPr>
          <p:nvPr>
            <p:ph type="sldNum" sz="quarter" idx="12"/>
          </p:nvPr>
        </p:nvSpPr>
        <p:spPr/>
        <p:txBody>
          <a:bodyPr/>
          <a:lstStyle/>
          <a:p>
            <a:pPr defTabSz="1219170" fontAlgn="base">
              <a:spcBef>
                <a:spcPct val="0"/>
              </a:spcBef>
              <a:spcAft>
                <a:spcPct val="0"/>
              </a:spcAft>
            </a:pPr>
            <a:fld id="{10F35DC5-7E65-8247-99AB-4E984F8A921E}" type="slidenum">
              <a:rPr lang="en-US">
                <a:solidFill>
                  <a:prstClr val="black"/>
                </a:solidFill>
                <a:latin typeface="Calibri"/>
                <a:ea typeface="ＭＳ Ｐゴシック" charset="0"/>
              </a:rPr>
              <a:pPr defTabSz="1219170" fontAlgn="base">
                <a:spcBef>
                  <a:spcPct val="0"/>
                </a:spcBef>
                <a:spcAft>
                  <a:spcPct val="0"/>
                </a:spcAft>
              </a:pPr>
              <a:t>35</a:t>
            </a:fld>
            <a:endParaRPr lang="en-US">
              <a:solidFill>
                <a:prstClr val="black"/>
              </a:solidFill>
              <a:latin typeface="Calibri"/>
              <a:ea typeface="ＭＳ Ｐゴシック" charset="0"/>
            </a:endParaRPr>
          </a:p>
        </p:txBody>
      </p:sp>
    </p:spTree>
    <p:extLst>
      <p:ext uri="{BB962C8B-B14F-4D97-AF65-F5344CB8AC3E}">
        <p14:creationId xmlns:p14="http://schemas.microsoft.com/office/powerpoint/2010/main" val="29743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morphology in a corpus</a:t>
            </a:r>
            <a:br>
              <a:rPr lang="en-US" dirty="0"/>
            </a:br>
            <a:r>
              <a:rPr lang="en-US" dirty="0"/>
              <a:t>Why only strip –</a:t>
            </a:r>
            <a:r>
              <a:rPr lang="en-US" dirty="0" err="1"/>
              <a:t>ing</a:t>
            </a:r>
            <a:r>
              <a:rPr lang="en-US" dirty="0"/>
              <a:t> if there is a vowel?</a:t>
            </a:r>
          </a:p>
        </p:txBody>
      </p:sp>
      <p:sp>
        <p:nvSpPr>
          <p:cNvPr id="3" name="Content Placeholder 2"/>
          <p:cNvSpPr>
            <a:spLocks noGrp="1"/>
          </p:cNvSpPr>
          <p:nvPr>
            <p:ph idx="1"/>
          </p:nvPr>
        </p:nvSpPr>
        <p:spPr>
          <a:xfrm>
            <a:off x="1117600" y="1803400"/>
            <a:ext cx="10769600" cy="1016000"/>
          </a:xfrm>
        </p:spPr>
        <p:txBody>
          <a:bodyPr/>
          <a:lstStyle/>
          <a:p>
            <a:pPr marL="609585" lvl="1" indent="0">
              <a:buNone/>
            </a:pPr>
            <a:r>
              <a:rPr lang="en-US" sz="2133" dirty="0">
                <a:latin typeface="Courier"/>
                <a:cs typeface="Courier"/>
                <a:sym typeface="Symbol" charset="2"/>
              </a:rPr>
              <a:t>(*v*)</a:t>
            </a:r>
            <a:r>
              <a:rPr lang="en-US" sz="2133" dirty="0" err="1">
                <a:latin typeface="Courier"/>
                <a:cs typeface="Courier"/>
                <a:sym typeface="Symbol" charset="2"/>
              </a:rPr>
              <a:t>ing</a:t>
            </a:r>
            <a:r>
              <a:rPr lang="en-US" sz="2133" dirty="0">
                <a:latin typeface="Courier"/>
                <a:cs typeface="Courier"/>
                <a:sym typeface="Symbol" charset="2"/>
              </a:rPr>
              <a:t>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walking    walk</a:t>
            </a:r>
          </a:p>
          <a:p>
            <a:pPr marL="609585" lvl="1" indent="0">
              <a:buNone/>
            </a:pPr>
            <a:r>
              <a:rPr lang="en-US" sz="2133" dirty="0">
                <a:solidFill>
                  <a:schemeClr val="accent5">
                    <a:lumMod val="75000"/>
                  </a:schemeClr>
                </a:solidFill>
                <a:latin typeface="Courier"/>
                <a:cs typeface="Courier"/>
                <a:sym typeface="Symbol" charset="2"/>
              </a:rPr>
              <a:t>              sing       sing</a:t>
            </a:r>
          </a:p>
          <a:p>
            <a:pPr marL="609585" lvl="1" indent="0">
              <a:buNone/>
            </a:pPr>
            <a:endParaRPr lang="en-US" sz="2133" dirty="0">
              <a:solidFill>
                <a:schemeClr val="accent5">
                  <a:lumMod val="75000"/>
                </a:schemeClr>
              </a:solidFill>
              <a:latin typeface="Courier"/>
              <a:cs typeface="Courier"/>
              <a:sym typeface="Symbol" charset="2"/>
            </a:endParaRPr>
          </a:p>
        </p:txBody>
      </p:sp>
      <p:sp>
        <p:nvSpPr>
          <p:cNvPr id="4" name="Slide Number Placeholder 3"/>
          <p:cNvSpPr>
            <a:spLocks noGrp="1"/>
          </p:cNvSpPr>
          <p:nvPr>
            <p:ph type="sldNum" sz="quarter" idx="12"/>
          </p:nvPr>
        </p:nvSpPr>
        <p:spPr/>
        <p:txBody>
          <a:bodyPr/>
          <a:lstStyle/>
          <a:p>
            <a:pPr defTabSz="1219170" fontAlgn="base">
              <a:spcBef>
                <a:spcPct val="0"/>
              </a:spcBef>
              <a:spcAft>
                <a:spcPct val="0"/>
              </a:spcAft>
            </a:pPr>
            <a:fld id="{10F35DC5-7E65-8247-99AB-4E984F8A921E}" type="slidenum">
              <a:rPr lang="en-US">
                <a:solidFill>
                  <a:prstClr val="black"/>
                </a:solidFill>
                <a:latin typeface="Calibri"/>
                <a:ea typeface="ＭＳ Ｐゴシック" charset="0"/>
              </a:rPr>
              <a:pPr defTabSz="1219170" fontAlgn="base">
                <a:spcBef>
                  <a:spcPct val="0"/>
                </a:spcBef>
                <a:spcAft>
                  <a:spcPct val="0"/>
                </a:spcAft>
              </a:pPr>
              <a:t>36</a:t>
            </a:fld>
            <a:endParaRPr lang="en-US">
              <a:solidFill>
                <a:prstClr val="black"/>
              </a:solidFill>
              <a:latin typeface="Calibri"/>
              <a:ea typeface="ＭＳ Ｐゴシック" charset="0"/>
            </a:endParaRPr>
          </a:p>
        </p:txBody>
      </p:sp>
      <p:sp>
        <p:nvSpPr>
          <p:cNvPr id="6" name="Rectangle 3"/>
          <p:cNvSpPr txBox="1">
            <a:spLocks noChangeArrowheads="1"/>
          </p:cNvSpPr>
          <p:nvPr/>
        </p:nvSpPr>
        <p:spPr bwMode="auto">
          <a:xfrm>
            <a:off x="48000" y="3022600"/>
            <a:ext cx="12144001" cy="3657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defTabSz="1219170">
              <a:lnSpc>
                <a:spcPct val="90000"/>
              </a:lnSpc>
              <a:buNone/>
            </a:pPr>
            <a:r>
              <a:rPr lang="en-US" sz="1867" dirty="0" err="1">
                <a:solidFill>
                  <a:prstClr val="black"/>
                </a:solidFill>
                <a:latin typeface="Courier"/>
                <a:cs typeface="Courier"/>
              </a:rPr>
              <a:t>tr</a:t>
            </a:r>
            <a:r>
              <a:rPr lang="en-US" sz="1867" dirty="0">
                <a:solidFill>
                  <a:prstClr val="black"/>
                </a:solidFill>
                <a:latin typeface="Courier"/>
                <a:cs typeface="Courier"/>
              </a:rPr>
              <a:t> -</a:t>
            </a:r>
            <a:r>
              <a:rPr lang="en-US" sz="1867" dirty="0" err="1">
                <a:solidFill>
                  <a:prstClr val="black"/>
                </a:solidFill>
                <a:latin typeface="Courier"/>
                <a:cs typeface="Courier"/>
              </a:rPr>
              <a:t>sc</a:t>
            </a:r>
            <a:r>
              <a:rPr lang="en-US" sz="1867" dirty="0">
                <a:solidFill>
                  <a:prstClr val="black"/>
                </a:solidFill>
                <a:latin typeface="Courier"/>
                <a:cs typeface="Courier"/>
              </a:rPr>
              <a:t> 'A-</a:t>
            </a:r>
            <a:r>
              <a:rPr lang="en-US" sz="1867" dirty="0" err="1">
                <a:solidFill>
                  <a:prstClr val="black"/>
                </a:solidFill>
                <a:latin typeface="Courier"/>
                <a:cs typeface="Courier"/>
              </a:rPr>
              <a:t>Za</a:t>
            </a:r>
            <a:r>
              <a:rPr lang="en-US" sz="1867" dirty="0">
                <a:solidFill>
                  <a:prstClr val="black"/>
                </a:solidFill>
                <a:latin typeface="Courier"/>
                <a:cs typeface="Courier"/>
              </a:rPr>
              <a:t>-z' '\n' &lt; </a:t>
            </a:r>
            <a:r>
              <a:rPr lang="en-US" sz="1867" dirty="0" err="1">
                <a:solidFill>
                  <a:prstClr val="black"/>
                </a:solidFill>
                <a:latin typeface="Courier"/>
                <a:cs typeface="Courier"/>
              </a:rPr>
              <a:t>shakes.txt</a:t>
            </a:r>
            <a:r>
              <a:rPr lang="en-US" sz="1867" dirty="0">
                <a:solidFill>
                  <a:prstClr val="black"/>
                </a:solidFill>
                <a:latin typeface="Courier"/>
                <a:cs typeface="Courier"/>
              </a:rPr>
              <a:t> | </a:t>
            </a:r>
            <a:r>
              <a:rPr lang="en-US" sz="1867" dirty="0" err="1">
                <a:solidFill>
                  <a:prstClr val="black"/>
                </a:solidFill>
                <a:latin typeface="Courier"/>
                <a:cs typeface="Courier"/>
              </a:rPr>
              <a:t>grep</a:t>
            </a:r>
            <a:r>
              <a:rPr lang="en-US" sz="1867" dirty="0">
                <a:solidFill>
                  <a:prstClr val="black"/>
                </a:solidFill>
                <a:latin typeface="Courier"/>
                <a:cs typeface="Courier"/>
              </a:rPr>
              <a:t> ’</a:t>
            </a:r>
            <a:r>
              <a:rPr lang="en-US" sz="1867" dirty="0" err="1">
                <a:solidFill>
                  <a:prstClr val="black"/>
                </a:solidFill>
                <a:latin typeface="Courier"/>
                <a:cs typeface="Courier"/>
              </a:rPr>
              <a:t>ing</a:t>
            </a:r>
            <a:r>
              <a:rPr lang="en-US" sz="1867" dirty="0">
                <a:solidFill>
                  <a:prstClr val="black"/>
                </a:solidFill>
                <a:latin typeface="Courier"/>
                <a:cs typeface="Courier"/>
              </a:rPr>
              <a:t>$' | sort | </a:t>
            </a:r>
            <a:r>
              <a:rPr lang="en-US" sz="1867" dirty="0" err="1">
                <a:solidFill>
                  <a:prstClr val="black"/>
                </a:solidFill>
                <a:latin typeface="Courier"/>
                <a:cs typeface="Courier"/>
              </a:rPr>
              <a:t>uniq</a:t>
            </a:r>
            <a:r>
              <a:rPr lang="en-US" sz="1867" dirty="0">
                <a:solidFill>
                  <a:prstClr val="black"/>
                </a:solidFill>
                <a:latin typeface="Courier"/>
                <a:cs typeface="Courier"/>
              </a:rPr>
              <a:t> -c | sort –nr </a:t>
            </a: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srgbClr val="35ACA2">
                  <a:lumMod val="60000"/>
                  <a:lumOff val="40000"/>
                </a:srgbClr>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r>
              <a:rPr lang="en-US" sz="1800" dirty="0" err="1">
                <a:solidFill>
                  <a:prstClr val="black"/>
                </a:solidFill>
                <a:latin typeface="Courier"/>
                <a:cs typeface="Courier"/>
              </a:rPr>
              <a:t>tr</a:t>
            </a:r>
            <a:r>
              <a:rPr lang="en-US" sz="1800" dirty="0">
                <a:solidFill>
                  <a:prstClr val="black"/>
                </a:solidFill>
                <a:latin typeface="Courier"/>
                <a:cs typeface="Courier"/>
              </a:rPr>
              <a:t> -</a:t>
            </a:r>
            <a:r>
              <a:rPr lang="en-US" sz="1800" dirty="0" err="1">
                <a:solidFill>
                  <a:prstClr val="black"/>
                </a:solidFill>
                <a:latin typeface="Courier"/>
                <a:cs typeface="Courier"/>
              </a:rPr>
              <a:t>sc</a:t>
            </a:r>
            <a:r>
              <a:rPr lang="en-US" sz="1800" dirty="0">
                <a:solidFill>
                  <a:prstClr val="black"/>
                </a:solidFill>
                <a:latin typeface="Courier"/>
                <a:cs typeface="Courier"/>
              </a:rPr>
              <a:t> 'A-</a:t>
            </a:r>
            <a:r>
              <a:rPr lang="en-US" sz="1800" dirty="0" err="1">
                <a:solidFill>
                  <a:prstClr val="black"/>
                </a:solidFill>
                <a:latin typeface="Courier"/>
                <a:cs typeface="Courier"/>
              </a:rPr>
              <a:t>Za</a:t>
            </a:r>
            <a:r>
              <a:rPr lang="en-US" sz="1800" dirty="0">
                <a:solidFill>
                  <a:prstClr val="black"/>
                </a:solidFill>
                <a:latin typeface="Courier"/>
                <a:cs typeface="Courier"/>
              </a:rPr>
              <a:t>-z' '\n' &lt; </a:t>
            </a:r>
            <a:r>
              <a:rPr lang="en-US" sz="1800" dirty="0" err="1">
                <a:solidFill>
                  <a:prstClr val="black"/>
                </a:solidFill>
                <a:latin typeface="Courier"/>
                <a:cs typeface="Courier"/>
              </a:rPr>
              <a:t>shakes.txt</a:t>
            </a:r>
            <a:r>
              <a:rPr lang="en-US" sz="1800" dirty="0">
                <a:solidFill>
                  <a:prstClr val="black"/>
                </a:solidFill>
                <a:latin typeface="Courier"/>
                <a:cs typeface="Courier"/>
              </a:rPr>
              <a:t> | </a:t>
            </a:r>
            <a:r>
              <a:rPr lang="en-US" sz="1800" dirty="0" err="1">
                <a:solidFill>
                  <a:prstClr val="black"/>
                </a:solidFill>
                <a:latin typeface="Courier"/>
                <a:cs typeface="Courier"/>
              </a:rPr>
              <a:t>grep</a:t>
            </a:r>
            <a:r>
              <a:rPr lang="en-US" sz="1800" dirty="0">
                <a:solidFill>
                  <a:prstClr val="black"/>
                </a:solidFill>
                <a:latin typeface="Courier"/>
                <a:cs typeface="Courier"/>
              </a:rPr>
              <a:t> '[</a:t>
            </a:r>
            <a:r>
              <a:rPr lang="en-US" sz="1800" dirty="0" err="1">
                <a:solidFill>
                  <a:prstClr val="black"/>
                </a:solidFill>
                <a:latin typeface="Courier"/>
                <a:cs typeface="Courier"/>
              </a:rPr>
              <a:t>aeiou</a:t>
            </a:r>
            <a:r>
              <a:rPr lang="en-US" sz="1800" dirty="0">
                <a:solidFill>
                  <a:prstClr val="black"/>
                </a:solidFill>
                <a:latin typeface="Courier"/>
                <a:cs typeface="Courier"/>
              </a:rPr>
              <a:t>].*</a:t>
            </a:r>
            <a:r>
              <a:rPr lang="en-US" sz="1800" dirty="0" err="1">
                <a:solidFill>
                  <a:prstClr val="black"/>
                </a:solidFill>
                <a:latin typeface="Courier"/>
                <a:cs typeface="Courier"/>
              </a:rPr>
              <a:t>ing</a:t>
            </a:r>
            <a:r>
              <a:rPr lang="en-US" sz="1800" dirty="0">
                <a:solidFill>
                  <a:prstClr val="black"/>
                </a:solidFill>
                <a:latin typeface="Courier"/>
                <a:cs typeface="Courier"/>
              </a:rPr>
              <a:t>$' | sort | </a:t>
            </a:r>
            <a:r>
              <a:rPr lang="en-US" sz="1800" dirty="0" err="1">
                <a:solidFill>
                  <a:prstClr val="black"/>
                </a:solidFill>
                <a:latin typeface="Courier"/>
                <a:cs typeface="Courier"/>
              </a:rPr>
              <a:t>uniq</a:t>
            </a:r>
            <a:r>
              <a:rPr lang="en-US" sz="1800" dirty="0">
                <a:solidFill>
                  <a:prstClr val="black"/>
                </a:solidFill>
                <a:latin typeface="Courier"/>
                <a:cs typeface="Courier"/>
              </a:rPr>
              <a:t> -c | sort –nr</a:t>
            </a:r>
          </a:p>
        </p:txBody>
      </p:sp>
      <p:sp>
        <p:nvSpPr>
          <p:cNvPr id="7" name="TextBox 6"/>
          <p:cNvSpPr txBox="1"/>
          <p:nvPr/>
        </p:nvSpPr>
        <p:spPr>
          <a:xfrm>
            <a:off x="5384800" y="3429000"/>
            <a:ext cx="1789272" cy="2308324"/>
          </a:xfrm>
          <a:prstGeom prst="rect">
            <a:avLst/>
          </a:prstGeom>
          <a:noFill/>
        </p:spPr>
        <p:txBody>
          <a:bodyPr wrap="none" rtlCol="0">
            <a:spAutoFit/>
          </a:bodyPr>
          <a:lstStyle/>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548 being</a:t>
            </a:r>
          </a:p>
          <a:p>
            <a:pPr defTabSz="1219170" fontAlgn="base">
              <a:lnSpc>
                <a:spcPct val="90000"/>
              </a:lnSpc>
              <a:spcBef>
                <a:spcPct val="0"/>
              </a:spcBef>
              <a:spcAft>
                <a:spcPct val="0"/>
              </a:spcAft>
            </a:pPr>
            <a:r>
              <a:rPr lang="en-US" sz="1600" dirty="0">
                <a:solidFill>
                  <a:srgbClr val="A6A6A6"/>
                </a:solidFill>
                <a:latin typeface="Courier"/>
                <a:ea typeface="ＭＳ Ｐゴシック" charset="0"/>
                <a:cs typeface="Courier"/>
              </a:rPr>
              <a:t>541 nothing</a:t>
            </a:r>
          </a:p>
          <a:p>
            <a:pPr defTabSz="1219170" fontAlgn="base">
              <a:lnSpc>
                <a:spcPct val="90000"/>
              </a:lnSpc>
              <a:spcBef>
                <a:spcPct val="0"/>
              </a:spcBef>
              <a:spcAft>
                <a:spcPct val="0"/>
              </a:spcAft>
            </a:pPr>
            <a:r>
              <a:rPr lang="en-US" sz="1600" dirty="0">
                <a:solidFill>
                  <a:srgbClr val="A6A6A6"/>
                </a:solidFill>
                <a:latin typeface="Courier"/>
                <a:ea typeface="ＭＳ Ｐゴシック" charset="0"/>
                <a:cs typeface="Courier"/>
              </a:rPr>
              <a:t>152 something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145 coming</a:t>
            </a:r>
          </a:p>
          <a:p>
            <a:pPr defTabSz="1219170" fontAlgn="base">
              <a:lnSpc>
                <a:spcPct val="90000"/>
              </a:lnSpc>
              <a:spcBef>
                <a:spcPct val="0"/>
              </a:spcBef>
              <a:spcAft>
                <a:spcPct val="0"/>
              </a:spcAft>
            </a:pPr>
            <a:r>
              <a:rPr lang="en-US" sz="1600" dirty="0">
                <a:solidFill>
                  <a:srgbClr val="A6A6A6"/>
                </a:solidFill>
                <a:latin typeface="Courier"/>
                <a:ea typeface="ＭＳ Ｐゴシック" charset="0"/>
                <a:cs typeface="Courier"/>
              </a:rPr>
              <a:t>130 morning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122 having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120 living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117 loving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116 Being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102 going</a:t>
            </a:r>
          </a:p>
        </p:txBody>
      </p:sp>
      <p:sp>
        <p:nvSpPr>
          <p:cNvPr id="8" name="TextBox 7"/>
          <p:cNvSpPr txBox="1"/>
          <p:nvPr/>
        </p:nvSpPr>
        <p:spPr>
          <a:xfrm>
            <a:off x="2438401" y="3429000"/>
            <a:ext cx="1912703" cy="2308324"/>
          </a:xfrm>
          <a:prstGeom prst="rect">
            <a:avLst/>
          </a:prstGeom>
          <a:noFill/>
        </p:spPr>
        <p:txBody>
          <a:bodyPr wrap="none" rtlCol="0">
            <a:spAutoFit/>
          </a:bodyPr>
          <a:lstStyle/>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1312 King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 548 being</a:t>
            </a:r>
          </a:p>
          <a:p>
            <a:pPr defTabSz="1219170" fontAlgn="base">
              <a:lnSpc>
                <a:spcPct val="90000"/>
              </a:lnSpc>
              <a:spcBef>
                <a:spcPct val="0"/>
              </a:spcBef>
              <a:spcAft>
                <a:spcPct val="0"/>
              </a:spcAft>
            </a:pPr>
            <a:r>
              <a:rPr lang="en-US" sz="1600" dirty="0">
                <a:solidFill>
                  <a:srgbClr val="7CD7CF"/>
                </a:solidFill>
                <a:latin typeface="Courier"/>
                <a:ea typeface="ＭＳ Ｐゴシック" charset="0"/>
                <a:cs typeface="Courier"/>
              </a:rPr>
              <a:t> </a:t>
            </a:r>
            <a:r>
              <a:rPr lang="en-US" sz="1600" dirty="0">
                <a:solidFill>
                  <a:prstClr val="white">
                    <a:lumMod val="65000"/>
                  </a:prstClr>
                </a:solidFill>
                <a:latin typeface="Courier"/>
                <a:ea typeface="ＭＳ Ｐゴシック" charset="0"/>
                <a:cs typeface="Courier"/>
              </a:rPr>
              <a:t>541 nothing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388 king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375 bring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358 thing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307 ring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152 something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 145 coming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130 morning </a:t>
            </a:r>
          </a:p>
        </p:txBody>
      </p:sp>
    </p:spTree>
    <p:extLst>
      <p:ext uri="{BB962C8B-B14F-4D97-AF65-F5344CB8AC3E}">
        <p14:creationId xmlns:p14="http://schemas.microsoft.com/office/powerpoint/2010/main" val="15399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Dealing with complex morphology is sometimes necessary</a:t>
            </a:r>
          </a:p>
        </p:txBody>
      </p:sp>
      <p:sp>
        <p:nvSpPr>
          <p:cNvPr id="53251" name="Rectangle 3"/>
          <p:cNvSpPr>
            <a:spLocks noGrp="1" noChangeArrowheads="1"/>
          </p:cNvSpPr>
          <p:nvPr>
            <p:ph type="body" idx="1"/>
          </p:nvPr>
        </p:nvSpPr>
        <p:spPr>
          <a:xfrm>
            <a:off x="406400" y="1803400"/>
            <a:ext cx="11582400" cy="4445000"/>
          </a:xfrm>
        </p:spPr>
        <p:txBody>
          <a:bodyPr>
            <a:normAutofit fontScale="92500" lnSpcReduction="10000"/>
          </a:bodyPr>
          <a:lstStyle/>
          <a:p>
            <a:pPr>
              <a:lnSpc>
                <a:spcPct val="90000"/>
              </a:lnSpc>
            </a:pPr>
            <a:r>
              <a:rPr lang="en-US" sz="3733" dirty="0"/>
              <a:t>Some languages requires complex morpheme segmentation</a:t>
            </a:r>
          </a:p>
          <a:p>
            <a:pPr lvl="1"/>
            <a:r>
              <a:rPr lang="en-US" sz="3200" dirty="0"/>
              <a:t>Turkish</a:t>
            </a:r>
          </a:p>
          <a:p>
            <a:pPr lvl="1"/>
            <a:r>
              <a:rPr lang="en-US" sz="3200" dirty="0" err="1">
                <a:solidFill>
                  <a:srgbClr val="FF0000"/>
                </a:solidFill>
              </a:rPr>
              <a:t>Uygarlastiramadiklarimizdanmissinizcasina</a:t>
            </a:r>
            <a:endParaRPr lang="en-US" sz="3200" dirty="0">
              <a:solidFill>
                <a:srgbClr val="FF0000"/>
              </a:solidFill>
            </a:endParaRPr>
          </a:p>
          <a:p>
            <a:pPr lvl="1"/>
            <a:r>
              <a:rPr lang="en-US" sz="3200" dirty="0"/>
              <a:t>`(behaving) as if you are among those whom we could not civilize’</a:t>
            </a:r>
          </a:p>
          <a:p>
            <a:pPr lvl="1"/>
            <a:r>
              <a:rPr lang="en-US" sz="3200" dirty="0" err="1">
                <a:solidFill>
                  <a:srgbClr val="FF0000"/>
                </a:solidFill>
              </a:rPr>
              <a:t>Uygar</a:t>
            </a:r>
            <a:r>
              <a:rPr lang="en-US" sz="3200" dirty="0">
                <a:solidFill>
                  <a:srgbClr val="FF0000"/>
                </a:solidFill>
              </a:rPr>
              <a:t> </a:t>
            </a:r>
            <a:r>
              <a:rPr lang="en-US" sz="3200" dirty="0"/>
              <a:t>`civilized’ + </a:t>
            </a:r>
            <a:r>
              <a:rPr lang="en-US" sz="3200" dirty="0" err="1">
                <a:solidFill>
                  <a:srgbClr val="FF0000"/>
                </a:solidFill>
              </a:rPr>
              <a:t>las</a:t>
            </a:r>
            <a:r>
              <a:rPr lang="en-US" sz="3200" dirty="0">
                <a:solidFill>
                  <a:srgbClr val="FF0000"/>
                </a:solidFill>
              </a:rPr>
              <a:t> </a:t>
            </a:r>
            <a:r>
              <a:rPr lang="en-US" sz="3200" dirty="0"/>
              <a:t>`become’ </a:t>
            </a:r>
          </a:p>
          <a:p>
            <a:pPr lvl="2">
              <a:buFont typeface="Wingdings" charset="2"/>
              <a:buNone/>
            </a:pPr>
            <a:r>
              <a:rPr lang="en-US" dirty="0"/>
              <a:t>+ </a:t>
            </a:r>
            <a:r>
              <a:rPr lang="en-US" dirty="0" err="1">
                <a:solidFill>
                  <a:srgbClr val="FF0000"/>
                </a:solidFill>
              </a:rPr>
              <a:t>tir</a:t>
            </a:r>
            <a:r>
              <a:rPr lang="en-US" dirty="0">
                <a:solidFill>
                  <a:srgbClr val="FF0000"/>
                </a:solidFill>
              </a:rPr>
              <a:t> </a:t>
            </a:r>
            <a:r>
              <a:rPr lang="en-US" dirty="0"/>
              <a:t>`cause’ + </a:t>
            </a:r>
            <a:r>
              <a:rPr lang="en-US" dirty="0" err="1">
                <a:solidFill>
                  <a:srgbClr val="FF0000"/>
                </a:solidFill>
              </a:rPr>
              <a:t>ama</a:t>
            </a:r>
            <a:r>
              <a:rPr lang="en-US" dirty="0">
                <a:solidFill>
                  <a:srgbClr val="FF0000"/>
                </a:solidFill>
              </a:rPr>
              <a:t> </a:t>
            </a:r>
            <a:r>
              <a:rPr lang="en-US" dirty="0"/>
              <a:t>`not able’ </a:t>
            </a:r>
          </a:p>
          <a:p>
            <a:pPr lvl="2">
              <a:buFont typeface="Wingdings" charset="2"/>
              <a:buNone/>
            </a:pPr>
            <a:r>
              <a:rPr lang="en-US" dirty="0"/>
              <a:t>+ </a:t>
            </a:r>
            <a:r>
              <a:rPr lang="en-US" dirty="0" err="1">
                <a:solidFill>
                  <a:srgbClr val="FF0000"/>
                </a:solidFill>
              </a:rPr>
              <a:t>dik</a:t>
            </a:r>
            <a:r>
              <a:rPr lang="en-US" dirty="0">
                <a:solidFill>
                  <a:srgbClr val="FF0000"/>
                </a:solidFill>
              </a:rPr>
              <a:t> </a:t>
            </a:r>
            <a:r>
              <a:rPr lang="en-US" dirty="0"/>
              <a:t>`past’ + </a:t>
            </a:r>
            <a:r>
              <a:rPr lang="en-US" dirty="0" err="1">
                <a:solidFill>
                  <a:srgbClr val="FF0000"/>
                </a:solidFill>
              </a:rPr>
              <a:t>lar</a:t>
            </a:r>
            <a:r>
              <a:rPr lang="en-US" dirty="0">
                <a:solidFill>
                  <a:srgbClr val="FF0000"/>
                </a:solidFill>
              </a:rPr>
              <a:t> </a:t>
            </a:r>
            <a:r>
              <a:rPr lang="en-US" dirty="0"/>
              <a:t>‘plural’</a:t>
            </a:r>
          </a:p>
          <a:p>
            <a:pPr lvl="2">
              <a:buFont typeface="Wingdings" charset="2"/>
              <a:buNone/>
            </a:pPr>
            <a:r>
              <a:rPr lang="en-US" dirty="0"/>
              <a:t>+ </a:t>
            </a:r>
            <a:r>
              <a:rPr lang="en-US" dirty="0" err="1">
                <a:solidFill>
                  <a:srgbClr val="FF0000"/>
                </a:solidFill>
              </a:rPr>
              <a:t>imiz</a:t>
            </a:r>
            <a:r>
              <a:rPr lang="en-US" dirty="0">
                <a:solidFill>
                  <a:srgbClr val="FF0000"/>
                </a:solidFill>
              </a:rPr>
              <a:t> </a:t>
            </a:r>
            <a:r>
              <a:rPr lang="en-US" dirty="0"/>
              <a:t>‘p1pl’ + </a:t>
            </a:r>
            <a:r>
              <a:rPr lang="en-US" dirty="0" err="1">
                <a:solidFill>
                  <a:srgbClr val="FF0000"/>
                </a:solidFill>
              </a:rPr>
              <a:t>dan</a:t>
            </a:r>
            <a:r>
              <a:rPr lang="en-US" dirty="0">
                <a:solidFill>
                  <a:srgbClr val="FF0000"/>
                </a:solidFill>
              </a:rPr>
              <a:t> </a:t>
            </a:r>
            <a:r>
              <a:rPr lang="en-US" dirty="0"/>
              <a:t>‘</a:t>
            </a:r>
            <a:r>
              <a:rPr lang="en-US" dirty="0" err="1"/>
              <a:t>abl</a:t>
            </a:r>
            <a:r>
              <a:rPr lang="en-US" dirty="0"/>
              <a:t>’ </a:t>
            </a:r>
          </a:p>
          <a:p>
            <a:pPr lvl="2">
              <a:buFont typeface="Wingdings" charset="2"/>
              <a:buNone/>
            </a:pPr>
            <a:r>
              <a:rPr lang="en-US" dirty="0"/>
              <a:t>+ </a:t>
            </a:r>
            <a:r>
              <a:rPr lang="en-US" dirty="0" err="1">
                <a:solidFill>
                  <a:srgbClr val="FF0000"/>
                </a:solidFill>
              </a:rPr>
              <a:t>mis</a:t>
            </a:r>
            <a:r>
              <a:rPr lang="en-US" dirty="0">
                <a:solidFill>
                  <a:srgbClr val="FF0000"/>
                </a:solidFill>
              </a:rPr>
              <a:t> </a:t>
            </a:r>
            <a:r>
              <a:rPr lang="en-US" dirty="0"/>
              <a:t>‘past’ + </a:t>
            </a:r>
            <a:r>
              <a:rPr lang="en-US" dirty="0" err="1">
                <a:solidFill>
                  <a:srgbClr val="FF0000"/>
                </a:solidFill>
              </a:rPr>
              <a:t>siniz</a:t>
            </a:r>
            <a:r>
              <a:rPr lang="en-US" dirty="0">
                <a:solidFill>
                  <a:srgbClr val="FF0000"/>
                </a:solidFill>
              </a:rPr>
              <a:t> </a:t>
            </a:r>
            <a:r>
              <a:rPr lang="en-US" dirty="0"/>
              <a:t>‘2pl’ + </a:t>
            </a:r>
            <a:r>
              <a:rPr lang="en-US" dirty="0" err="1">
                <a:solidFill>
                  <a:srgbClr val="FF0000"/>
                </a:solidFill>
              </a:rPr>
              <a:t>casina</a:t>
            </a:r>
            <a:r>
              <a:rPr lang="en-US" dirty="0">
                <a:solidFill>
                  <a:srgbClr val="FF0000"/>
                </a:solidFill>
              </a:rPr>
              <a:t> </a:t>
            </a:r>
            <a:r>
              <a:rPr lang="en-US"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0" y="681037"/>
            <a:ext cx="6400800"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5791200" y="3048000"/>
            <a:ext cx="5689600"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Word Normalization and Stemming</a:t>
            </a:r>
            <a:endParaRPr lang="en-US" sz="4267"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304693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0" y="681037"/>
            <a:ext cx="6400800"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5791200" y="3048000"/>
            <a:ext cx="5689600"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Sentence Segmentation and Decision Trees</a:t>
            </a:r>
            <a:endParaRPr lang="en-US" sz="4267"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17179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501EA2C-8E84-4930-B465-5B3E10D7F03B}"/>
              </a:ext>
            </a:extLst>
          </p:cNvPr>
          <p:cNvSpPr>
            <a:spLocks noGrp="1"/>
          </p:cNvSpPr>
          <p:nvPr>
            <p:ph type="body" idx="1"/>
          </p:nvPr>
        </p:nvSpPr>
        <p:spPr/>
        <p:txBody>
          <a:bodyPr/>
          <a:lstStyle/>
          <a:p>
            <a:r>
              <a:rPr lang="en-US" dirty="0"/>
              <a:t>cover</a:t>
            </a:r>
          </a:p>
        </p:txBody>
      </p:sp>
      <p:sp>
        <p:nvSpPr>
          <p:cNvPr id="3" name="Content Placeholder 2">
            <a:extLst>
              <a:ext uri="{FF2B5EF4-FFF2-40B4-BE49-F238E27FC236}">
                <a16:creationId xmlns:a16="http://schemas.microsoft.com/office/drawing/2014/main" id="{87E804F5-F1BD-4299-8656-A86814E2F21D}"/>
              </a:ext>
            </a:extLst>
          </p:cNvPr>
          <p:cNvSpPr>
            <a:spLocks noGrp="1"/>
          </p:cNvSpPr>
          <p:nvPr>
            <p:ph sz="half" idx="2"/>
          </p:nvPr>
        </p:nvSpPr>
        <p:spPr/>
        <p:txBody>
          <a:bodyPr>
            <a:normAutofit lnSpcReduction="10000"/>
          </a:bodyPr>
          <a:lstStyle/>
          <a:p>
            <a:r>
              <a:rPr lang="en-US" dirty="0"/>
              <a:t>Intent</a:t>
            </a:r>
          </a:p>
          <a:p>
            <a:r>
              <a:rPr lang="en-US" dirty="0"/>
              <a:t>Extraction</a:t>
            </a:r>
          </a:p>
          <a:p>
            <a:r>
              <a:rPr lang="en-US" dirty="0"/>
              <a:t>Topic </a:t>
            </a:r>
          </a:p>
          <a:p>
            <a:r>
              <a:rPr lang="en-US" dirty="0"/>
              <a:t>Semantic </a:t>
            </a:r>
          </a:p>
          <a:p>
            <a:r>
              <a:rPr lang="en-US" dirty="0"/>
              <a:t>Relations </a:t>
            </a:r>
          </a:p>
          <a:p>
            <a:r>
              <a:rPr lang="en-US" dirty="0"/>
              <a:t>Search</a:t>
            </a:r>
          </a:p>
          <a:p>
            <a:r>
              <a:rPr lang="en-US" dirty="0"/>
              <a:t>Translation</a:t>
            </a:r>
          </a:p>
        </p:txBody>
      </p:sp>
      <p:sp>
        <p:nvSpPr>
          <p:cNvPr id="5" name="Content Placeholder 4">
            <a:extLst>
              <a:ext uri="{FF2B5EF4-FFF2-40B4-BE49-F238E27FC236}">
                <a16:creationId xmlns:a16="http://schemas.microsoft.com/office/drawing/2014/main" id="{F70B6643-E123-4BE7-8786-7D96A0EAFD3D}"/>
              </a:ext>
            </a:extLst>
          </p:cNvPr>
          <p:cNvSpPr>
            <a:spLocks noGrp="1"/>
          </p:cNvSpPr>
          <p:nvPr>
            <p:ph sz="quarter" idx="4"/>
          </p:nvPr>
        </p:nvSpPr>
        <p:spPr/>
        <p:txBody>
          <a:bodyPr/>
          <a:lstStyle/>
          <a:p>
            <a:r>
              <a:rPr lang="en-US" dirty="0"/>
              <a:t>Voice</a:t>
            </a:r>
          </a:p>
          <a:p>
            <a:r>
              <a:rPr lang="en-US" dirty="0"/>
              <a:t>OCR</a:t>
            </a:r>
          </a:p>
          <a:p>
            <a:r>
              <a:rPr lang="en-US" dirty="0"/>
              <a:t>IVR</a:t>
            </a:r>
          </a:p>
          <a:p>
            <a:r>
              <a:rPr lang="en-US" dirty="0"/>
              <a:t>Video</a:t>
            </a:r>
          </a:p>
          <a:p>
            <a:r>
              <a:rPr lang="en-US" dirty="0"/>
              <a:t>Voice or Photo Authentication</a:t>
            </a:r>
          </a:p>
          <a:p>
            <a:endParaRPr lang="en-US" dirty="0"/>
          </a:p>
        </p:txBody>
      </p:sp>
      <p:sp>
        <p:nvSpPr>
          <p:cNvPr id="6" name="Text Placeholder 5">
            <a:extLst>
              <a:ext uri="{FF2B5EF4-FFF2-40B4-BE49-F238E27FC236}">
                <a16:creationId xmlns:a16="http://schemas.microsoft.com/office/drawing/2014/main" id="{0DFA4BB5-BA14-47D8-B07F-83514AEEECDF}"/>
              </a:ext>
            </a:extLst>
          </p:cNvPr>
          <p:cNvSpPr>
            <a:spLocks noGrp="1"/>
          </p:cNvSpPr>
          <p:nvPr>
            <p:ph type="body" sz="quarter" idx="13"/>
          </p:nvPr>
        </p:nvSpPr>
        <p:spPr/>
        <p:txBody>
          <a:bodyPr/>
          <a:lstStyle/>
          <a:p>
            <a:r>
              <a:rPr lang="en-US" dirty="0"/>
              <a:t>skip</a:t>
            </a:r>
          </a:p>
        </p:txBody>
      </p:sp>
      <p:sp>
        <p:nvSpPr>
          <p:cNvPr id="2" name="Title 1">
            <a:extLst>
              <a:ext uri="{FF2B5EF4-FFF2-40B4-BE49-F238E27FC236}">
                <a16:creationId xmlns:a16="http://schemas.microsoft.com/office/drawing/2014/main" id="{DDF12E7B-53DE-4D7D-8141-DD92A562AC56}"/>
              </a:ext>
            </a:extLst>
          </p:cNvPr>
          <p:cNvSpPr>
            <a:spLocks noGrp="1"/>
          </p:cNvSpPr>
          <p:nvPr>
            <p:ph type="title"/>
          </p:nvPr>
        </p:nvSpPr>
        <p:spPr/>
        <p:txBody>
          <a:bodyPr/>
          <a:lstStyle/>
          <a:p>
            <a:r>
              <a:rPr lang="en-US" dirty="0"/>
              <a:t>What we’ll Cover &amp; skip</a:t>
            </a:r>
          </a:p>
        </p:txBody>
      </p:sp>
    </p:spTree>
    <p:extLst>
      <p:ext uri="{BB962C8B-B14F-4D97-AF65-F5344CB8AC3E}">
        <p14:creationId xmlns:p14="http://schemas.microsoft.com/office/powerpoint/2010/main" val="3530233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sz="quarter" idx="1"/>
          </p:nvPr>
        </p:nvSpPr>
        <p:spPr>
          <a:xfrm>
            <a:off x="406400" y="1803400"/>
            <a:ext cx="11379200" cy="4876800"/>
          </a:xfrm>
        </p:spPr>
        <p:txBody>
          <a:bodyPr/>
          <a:lstStyle/>
          <a:p>
            <a:r>
              <a:rPr lang="en-US" dirty="0"/>
              <a:t>!, ? are relatively unambiguous</a:t>
            </a:r>
          </a:p>
          <a:p>
            <a:r>
              <a:rPr lang="en-US" dirty="0"/>
              <a:t>Period “.” is quite ambiguous</a:t>
            </a:r>
          </a:p>
          <a:p>
            <a:pPr lvl="1"/>
            <a:r>
              <a:rPr lang="en-US" dirty="0"/>
              <a:t>Sentence boundary</a:t>
            </a:r>
          </a:p>
          <a:p>
            <a:pPr lvl="1"/>
            <a:r>
              <a:rPr lang="en-US" dirty="0"/>
              <a:t>Abbreviations like Inc. or Dr.</a:t>
            </a:r>
          </a:p>
          <a:p>
            <a:pPr lvl="1"/>
            <a:r>
              <a:rPr lang="en-US" dirty="0"/>
              <a:t>Numbers like .02% or 4.3</a:t>
            </a:r>
          </a:p>
          <a:p>
            <a:r>
              <a:rPr lang="en-US" dirty="0"/>
              <a:t>Build a binary classifier</a:t>
            </a:r>
          </a:p>
          <a:p>
            <a:pPr lvl="1"/>
            <a:r>
              <a:rPr lang="en-US" dirty="0"/>
              <a:t>Looks at a “.”</a:t>
            </a:r>
          </a:p>
          <a:p>
            <a:pPr lvl="1"/>
            <a:r>
              <a:rPr lang="en-US" dirty="0"/>
              <a:t>Decides </a:t>
            </a:r>
            <a:r>
              <a:rPr lang="en-US" dirty="0" err="1"/>
              <a:t>EndOfSentence</a:t>
            </a:r>
            <a:r>
              <a:rPr lang="en-US" dirty="0"/>
              <a:t>/</a:t>
            </a:r>
            <a:r>
              <a:rPr lang="en-US" dirty="0" err="1"/>
              <a:t>NotEndOfSentence</a:t>
            </a:r>
            <a:endParaRPr lang="en-US" dirty="0"/>
          </a:p>
          <a:p>
            <a:pPr lvl="1"/>
            <a:r>
              <a:rPr lang="en-US" dirty="0"/>
              <a:t>Classifiers: hand-written rules, regular expressions, or machine-learning</a:t>
            </a:r>
          </a:p>
        </p:txBody>
      </p:sp>
    </p:spTree>
    <p:extLst>
      <p:ext uri="{BB962C8B-B14F-4D97-AF65-F5344CB8AC3E}">
        <p14:creationId xmlns:p14="http://schemas.microsoft.com/office/powerpoint/2010/main" val="372238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30400" y="177800"/>
            <a:ext cx="9652000" cy="1143000"/>
          </a:xfrm>
        </p:spPr>
        <p:txBody>
          <a:bodyPr/>
          <a:lstStyle/>
          <a:p>
            <a:pPr>
              <a:lnSpc>
                <a:spcPct val="80000"/>
              </a:lnSpc>
            </a:pPr>
            <a:r>
              <a:rPr lang="en-US" dirty="0"/>
              <a:t>Determining if a word is end-of-sentence: a Decision Tree</a:t>
            </a:r>
          </a:p>
        </p:txBody>
      </p:sp>
      <p:pic>
        <p:nvPicPr>
          <p:cNvPr id="4" name="Picture 3" descr="periodDT"/>
          <p:cNvPicPr>
            <a:picLocks noChangeAspect="1" noChangeArrowheads="1"/>
          </p:cNvPicPr>
          <p:nvPr/>
        </p:nvPicPr>
        <p:blipFill>
          <a:blip r:embed="rId3"/>
          <a:srcRect/>
          <a:stretch>
            <a:fillRect/>
          </a:stretch>
        </p:blipFill>
        <p:spPr bwMode="auto">
          <a:xfrm>
            <a:off x="2540000" y="1498600"/>
            <a:ext cx="5994749" cy="4944741"/>
          </a:xfrm>
          <a:prstGeom prst="rect">
            <a:avLst/>
          </a:prstGeom>
          <a:noFill/>
          <a:ln w="9525">
            <a:noFill/>
            <a:miter lim="800000"/>
            <a:headEnd/>
            <a:tailEnd/>
          </a:ln>
        </p:spPr>
      </p:pic>
    </p:spTree>
    <p:extLst>
      <p:ext uri="{BB962C8B-B14F-4D97-AF65-F5344CB8AC3E}">
        <p14:creationId xmlns:p14="http://schemas.microsoft.com/office/powerpoint/2010/main" val="3963014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dirty="0"/>
              <a:t>More sophisticated decision tree features</a:t>
            </a:r>
          </a:p>
        </p:txBody>
      </p:sp>
      <p:sp>
        <p:nvSpPr>
          <p:cNvPr id="63492" name="Rectangle 3"/>
          <p:cNvSpPr>
            <a:spLocks noGrp="1" noChangeArrowheads="1"/>
          </p:cNvSpPr>
          <p:nvPr>
            <p:ph sz="quarter" idx="1"/>
          </p:nvPr>
        </p:nvSpPr>
        <p:spPr/>
        <p:txBody>
          <a:bodyPr/>
          <a:lstStyle/>
          <a:p>
            <a:pPr>
              <a:lnSpc>
                <a:spcPct val="90000"/>
              </a:lnSpc>
            </a:pPr>
            <a:r>
              <a:rPr lang="en-US" sz="3733" dirty="0"/>
              <a:t>Case of word with “.”: Upper, Lower, Cap, Number</a:t>
            </a:r>
          </a:p>
          <a:p>
            <a:pPr>
              <a:lnSpc>
                <a:spcPct val="90000"/>
              </a:lnSpc>
            </a:pPr>
            <a:r>
              <a:rPr lang="en-US" sz="3733" dirty="0"/>
              <a:t>Case of word after “.”: Upper, Lower, Cap, Number</a:t>
            </a:r>
          </a:p>
          <a:p>
            <a:pPr>
              <a:lnSpc>
                <a:spcPct val="90000"/>
              </a:lnSpc>
            </a:pPr>
            <a:endParaRPr lang="en-US" sz="3733" dirty="0"/>
          </a:p>
          <a:p>
            <a:pPr>
              <a:lnSpc>
                <a:spcPct val="90000"/>
              </a:lnSpc>
            </a:pPr>
            <a:r>
              <a:rPr lang="en-US" sz="3733" dirty="0"/>
              <a:t>Numeric features</a:t>
            </a:r>
          </a:p>
          <a:p>
            <a:pPr lvl="1">
              <a:lnSpc>
                <a:spcPct val="90000"/>
              </a:lnSpc>
            </a:pPr>
            <a:r>
              <a:rPr lang="en-US" sz="3200" dirty="0"/>
              <a:t>Length of word with “.”</a:t>
            </a:r>
          </a:p>
          <a:p>
            <a:pPr lvl="1">
              <a:lnSpc>
                <a:spcPct val="90000"/>
              </a:lnSpc>
            </a:pPr>
            <a:r>
              <a:rPr lang="en-US" sz="3200" dirty="0"/>
              <a:t>Probability(word with “.” occurs at end-of-s)</a:t>
            </a:r>
          </a:p>
          <a:p>
            <a:pPr lvl="1">
              <a:lnSpc>
                <a:spcPct val="90000"/>
              </a:lnSpc>
            </a:pPr>
            <a:r>
              <a:rPr lang="en-US" sz="3200" dirty="0"/>
              <a:t>Probability(word after “.” occurs at beginning-of-s)</a:t>
            </a:r>
          </a:p>
        </p:txBody>
      </p:sp>
    </p:spTree>
    <p:extLst>
      <p:ext uri="{BB962C8B-B14F-4D97-AF65-F5344CB8AC3E}">
        <p14:creationId xmlns:p14="http://schemas.microsoft.com/office/powerpoint/2010/main" val="56915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Decision Trees</a:t>
            </a:r>
          </a:p>
        </p:txBody>
      </p:sp>
      <p:sp>
        <p:nvSpPr>
          <p:cNvPr id="3" name="Content Placeholder 2"/>
          <p:cNvSpPr>
            <a:spLocks noGrp="1"/>
          </p:cNvSpPr>
          <p:nvPr>
            <p:ph idx="1"/>
          </p:nvPr>
        </p:nvSpPr>
        <p:spPr/>
        <p:txBody>
          <a:bodyPr/>
          <a:lstStyle/>
          <a:p>
            <a:r>
              <a:rPr lang="en-US" dirty="0"/>
              <a:t>A decision tree is just an if-then-else statement</a:t>
            </a:r>
          </a:p>
          <a:p>
            <a:r>
              <a:rPr lang="en-US" dirty="0"/>
              <a:t>The interesting research is choosing the features</a:t>
            </a:r>
          </a:p>
          <a:p>
            <a:r>
              <a:rPr lang="en-US" dirty="0"/>
              <a:t>Setting up the structure is often too hard to do by hand</a:t>
            </a:r>
          </a:p>
          <a:p>
            <a:pPr lvl="1"/>
            <a:r>
              <a:rPr lang="en-US" dirty="0"/>
              <a:t>Hand-building only possible for very simple features, domains</a:t>
            </a:r>
          </a:p>
          <a:p>
            <a:pPr lvl="2"/>
            <a:r>
              <a:rPr lang="en-US" dirty="0"/>
              <a:t>For numeric features, it’s too hard to pick each threshold</a:t>
            </a:r>
          </a:p>
          <a:p>
            <a:pPr lvl="1"/>
            <a:r>
              <a:rPr lang="en-US" dirty="0"/>
              <a:t>Instead, structure usually learned by machine learning from a training corpus</a:t>
            </a:r>
          </a:p>
          <a:p>
            <a:endParaRPr lang="en-US" dirty="0"/>
          </a:p>
        </p:txBody>
      </p:sp>
    </p:spTree>
    <p:extLst>
      <p:ext uri="{BB962C8B-B14F-4D97-AF65-F5344CB8AC3E}">
        <p14:creationId xmlns:p14="http://schemas.microsoft.com/office/powerpoint/2010/main" val="208963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and other classifiers</a:t>
            </a:r>
          </a:p>
        </p:txBody>
      </p:sp>
      <p:sp>
        <p:nvSpPr>
          <p:cNvPr id="3" name="Content Placeholder 2"/>
          <p:cNvSpPr>
            <a:spLocks noGrp="1"/>
          </p:cNvSpPr>
          <p:nvPr>
            <p:ph idx="1"/>
          </p:nvPr>
        </p:nvSpPr>
        <p:spPr/>
        <p:txBody>
          <a:bodyPr/>
          <a:lstStyle/>
          <a:p>
            <a:r>
              <a:rPr lang="en-US" sz="3733" dirty="0"/>
              <a:t>We can think of the questions in a decision tree</a:t>
            </a:r>
          </a:p>
          <a:p>
            <a:r>
              <a:rPr lang="en-US" sz="3733" dirty="0"/>
              <a:t>As features that could be exploited by any kind of classifier</a:t>
            </a:r>
          </a:p>
          <a:p>
            <a:pPr lvl="1"/>
            <a:r>
              <a:rPr lang="en-US" sz="3200" dirty="0"/>
              <a:t>Logistic regression</a:t>
            </a:r>
          </a:p>
          <a:p>
            <a:pPr lvl="1"/>
            <a:r>
              <a:rPr lang="en-US" sz="3200" dirty="0"/>
              <a:t>SVM</a:t>
            </a:r>
          </a:p>
          <a:p>
            <a:pPr lvl="1"/>
            <a:r>
              <a:rPr lang="en-US" sz="3200" dirty="0"/>
              <a:t>Neural Nets</a:t>
            </a:r>
          </a:p>
          <a:p>
            <a:pPr lvl="1"/>
            <a:r>
              <a:rPr lang="en-US" sz="3200" dirty="0"/>
              <a:t>etc.</a:t>
            </a:r>
          </a:p>
          <a:p>
            <a:pPr marL="609585" lvl="1" indent="0">
              <a:buNone/>
            </a:pPr>
            <a:endParaRPr lang="en-US" dirty="0"/>
          </a:p>
        </p:txBody>
      </p:sp>
    </p:spTree>
    <p:extLst>
      <p:ext uri="{BB962C8B-B14F-4D97-AF65-F5344CB8AC3E}">
        <p14:creationId xmlns:p14="http://schemas.microsoft.com/office/powerpoint/2010/main" val="17991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0" y="681037"/>
            <a:ext cx="6400800"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5791200" y="3048000"/>
            <a:ext cx="5689600"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Now ready for some analysis</a:t>
            </a:r>
            <a:endParaRPr lang="en-US" sz="4267"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1875184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9700" y="1488949"/>
            <a:ext cx="9296877" cy="3025572"/>
          </a:xfrm>
        </p:spPr>
        <p:txBody>
          <a:bodyPr/>
          <a:lstStyle/>
          <a:p>
            <a:pPr>
              <a:buClr>
                <a:schemeClr val="accent1"/>
              </a:buClr>
            </a:pPr>
            <a:r>
              <a:rPr lang="en-US" sz="2161" dirty="0"/>
              <a:t>Bag-of-Word approach</a:t>
            </a:r>
          </a:p>
          <a:p>
            <a:pPr lvl="1"/>
            <a:r>
              <a:rPr lang="en-US" sz="1961" dirty="0"/>
              <a:t>a document is regarded as a set of words regardless of the word</a:t>
            </a:r>
          </a:p>
          <a:p>
            <a:pPr marL="336080" lvl="1" indent="0">
              <a:buNone/>
            </a:pPr>
            <a:r>
              <a:rPr lang="en-US" sz="1961" dirty="0"/>
              <a:t> order and grammar</a:t>
            </a:r>
          </a:p>
          <a:p>
            <a:pPr marL="336080" lvl="1" indent="0">
              <a:buNone/>
            </a:pPr>
            <a:endParaRPr lang="en-US" dirty="0"/>
          </a:p>
          <a:p>
            <a:pPr marL="336080" lvl="1" indent="0">
              <a:buNone/>
            </a:pPr>
            <a:endParaRPr lang="en-US" dirty="0"/>
          </a:p>
          <a:p>
            <a:pPr marL="336080" lvl="1" indent="0">
              <a:buNone/>
            </a:pPr>
            <a:endParaRPr lang="en-US" dirty="0"/>
          </a:p>
          <a:p>
            <a:pPr marL="342834" lvl="1" indent="-342834"/>
            <a:r>
              <a:rPr lang="en-US" sz="2161" dirty="0">
                <a:gradFill>
                  <a:gsLst>
                    <a:gs pos="13869">
                      <a:schemeClr val="tx2"/>
                    </a:gs>
                    <a:gs pos="42000">
                      <a:schemeClr val="tx2"/>
                    </a:gs>
                  </a:gsLst>
                  <a:lin ang="5400000" scaled="0"/>
                </a:gradFill>
              </a:rPr>
              <a:t>Bi-grams, tri-grams, n-grams</a:t>
            </a:r>
          </a:p>
        </p:txBody>
      </p:sp>
      <p:sp>
        <p:nvSpPr>
          <p:cNvPr id="3" name="Title 2"/>
          <p:cNvSpPr>
            <a:spLocks noGrp="1"/>
          </p:cNvSpPr>
          <p:nvPr>
            <p:ph type="title"/>
          </p:nvPr>
        </p:nvSpPr>
        <p:spPr>
          <a:xfrm>
            <a:off x="677335" y="610000"/>
            <a:ext cx="8596668" cy="878949"/>
          </a:xfrm>
        </p:spPr>
        <p:txBody>
          <a:bodyPr/>
          <a:lstStyle/>
          <a:p>
            <a:r>
              <a:rPr lang="en-US" dirty="0"/>
              <a:t>Feature Extraction</a:t>
            </a:r>
          </a:p>
        </p:txBody>
      </p:sp>
      <p:pic>
        <p:nvPicPr>
          <p:cNvPr id="4" name="Picture 3"/>
          <p:cNvPicPr>
            <a:picLocks noChangeAspect="1"/>
          </p:cNvPicPr>
          <p:nvPr/>
        </p:nvPicPr>
        <p:blipFill>
          <a:blip r:embed="rId3"/>
          <a:stretch>
            <a:fillRect/>
          </a:stretch>
        </p:blipFill>
        <p:spPr>
          <a:xfrm>
            <a:off x="2398812" y="2809563"/>
            <a:ext cx="5153712" cy="103518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359" y="2314948"/>
            <a:ext cx="1493829" cy="2026006"/>
          </a:xfrm>
          <a:prstGeom prst="rect">
            <a:avLst/>
          </a:prstGeom>
        </p:spPr>
      </p:pic>
      <p:pic>
        <p:nvPicPr>
          <p:cNvPr id="7" name="Picture 6"/>
          <p:cNvPicPr>
            <a:picLocks noChangeAspect="1"/>
          </p:cNvPicPr>
          <p:nvPr/>
        </p:nvPicPr>
        <p:blipFill>
          <a:blip r:embed="rId5"/>
          <a:stretch>
            <a:fillRect/>
          </a:stretch>
        </p:blipFill>
        <p:spPr>
          <a:xfrm>
            <a:off x="1459642" y="4824085"/>
            <a:ext cx="6783501" cy="1443594"/>
          </a:xfrm>
          <a:prstGeom prst="rect">
            <a:avLst/>
          </a:prstGeom>
        </p:spPr>
      </p:pic>
    </p:spTree>
    <p:extLst>
      <p:ext uri="{BB962C8B-B14F-4D97-AF65-F5344CB8AC3E}">
        <p14:creationId xmlns:p14="http://schemas.microsoft.com/office/powerpoint/2010/main" val="56811809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D74840-0E95-4EAD-92E8-6139DAFC7408}"/>
              </a:ext>
            </a:extLst>
          </p:cNvPr>
          <p:cNvPicPr>
            <a:picLocks noChangeAspect="1"/>
          </p:cNvPicPr>
          <p:nvPr/>
        </p:nvPicPr>
        <p:blipFill>
          <a:blip r:embed="rId3"/>
          <a:stretch>
            <a:fillRect/>
          </a:stretch>
        </p:blipFill>
        <p:spPr>
          <a:xfrm>
            <a:off x="6210513" y="2933658"/>
            <a:ext cx="7528888" cy="1769288"/>
          </a:xfrm>
          <a:prstGeom prst="rect">
            <a:avLst/>
          </a:prstGeom>
        </p:spPr>
      </p:pic>
      <p:cxnSp>
        <p:nvCxnSpPr>
          <p:cNvPr id="18" name="Straight Connector 17">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1024129" y="2286000"/>
            <a:ext cx="5081232" cy="3931920"/>
          </a:xfrm>
        </p:spPr>
        <p:txBody>
          <a:bodyPr vert="horz" lIns="91440" tIns="45720" rIns="91440" bIns="45720" rtlCol="0">
            <a:normAutofit/>
          </a:bodyPr>
          <a:lstStyle/>
          <a:p>
            <a:pPr indent="-228600">
              <a:lnSpc>
                <a:spcPct val="90000"/>
              </a:lnSpc>
              <a:buClr>
                <a:schemeClr val="accent1"/>
              </a:buClr>
              <a:buFont typeface="Arial" panose="020B0604020202020204" pitchFamily="34" charset="0"/>
              <a:buChar char="•"/>
            </a:pPr>
            <a:r>
              <a:rPr lang="en-US" sz="1800" kern="1200">
                <a:solidFill>
                  <a:srgbClr val="FFFFFF"/>
                </a:solidFill>
                <a:ea typeface="+mn-ea"/>
                <a:cs typeface="+mn-cs"/>
              </a:rPr>
              <a:t>Term occurrence</a:t>
            </a:r>
          </a:p>
          <a:p>
            <a:pPr marL="342834" lvl="1" indent="-228600">
              <a:lnSpc>
                <a:spcPct val="90000"/>
              </a:lnSpc>
              <a:buFont typeface="Arial" panose="020B0604020202020204" pitchFamily="34" charset="0"/>
              <a:buChar char="•"/>
            </a:pPr>
            <a:r>
              <a:rPr lang="en-US" sz="1800" kern="1200">
                <a:solidFill>
                  <a:srgbClr val="FFFFFF"/>
                </a:solidFill>
                <a:ea typeface="+mn-ea"/>
                <a:cs typeface="+mn-cs"/>
              </a:rPr>
              <a:t>Term Frequency (TF)</a:t>
            </a:r>
          </a:p>
          <a:p>
            <a:pPr marL="742808" lvl="2" indent="-228600">
              <a:lnSpc>
                <a:spcPct val="90000"/>
              </a:lnSpc>
              <a:buFont typeface="Arial" panose="020B0604020202020204" pitchFamily="34" charset="0"/>
              <a:buChar char="•"/>
            </a:pPr>
            <a:r>
              <a:rPr lang="en-US" sz="1800" kern="1200">
                <a:solidFill>
                  <a:srgbClr val="FFFFFF"/>
                </a:solidFill>
                <a:ea typeface="+mn-ea"/>
                <a:cs typeface="+mn-cs"/>
              </a:rPr>
              <a:t>the number of times where word/n-gram appears in a document</a:t>
            </a:r>
          </a:p>
          <a:p>
            <a:pPr indent="-228600">
              <a:lnSpc>
                <a:spcPct val="90000"/>
              </a:lnSpc>
              <a:buClr>
                <a:schemeClr val="accent1"/>
              </a:buClr>
              <a:buFont typeface="Arial" panose="020B0604020202020204" pitchFamily="34" charset="0"/>
              <a:buChar char="•"/>
            </a:pPr>
            <a:r>
              <a:rPr lang="en-US" sz="1800" kern="1200">
                <a:solidFill>
                  <a:srgbClr val="FFFFFF"/>
                </a:solidFill>
                <a:ea typeface="+mn-ea"/>
                <a:cs typeface="+mn-cs"/>
              </a:rPr>
              <a:t>Inverse Document Frequency (IDF)</a:t>
            </a:r>
          </a:p>
          <a:p>
            <a:pPr marL="742808" lvl="2" indent="-228600">
              <a:lnSpc>
                <a:spcPct val="90000"/>
              </a:lnSpc>
              <a:buFont typeface="Arial" panose="020B0604020202020204" pitchFamily="34" charset="0"/>
              <a:buChar char="•"/>
            </a:pPr>
            <a:r>
              <a:rPr lang="en-US" sz="1800" kern="1200">
                <a:solidFill>
                  <a:srgbClr val="FFFFFF"/>
                </a:solidFill>
                <a:ea typeface="+mn-ea"/>
                <a:cs typeface="+mn-cs"/>
              </a:rPr>
              <a:t>the inverted rate of documents that contain word/ngram against the whole training data set of documents</a:t>
            </a:r>
          </a:p>
          <a:p>
            <a:pPr marL="342834" lvl="1" indent="-228600">
              <a:lnSpc>
                <a:spcPct val="90000"/>
              </a:lnSpc>
              <a:buFont typeface="Arial" panose="020B0604020202020204" pitchFamily="34" charset="0"/>
              <a:buChar char="•"/>
            </a:pPr>
            <a:r>
              <a:rPr lang="en-US" sz="1800" kern="1200">
                <a:solidFill>
                  <a:srgbClr val="FFFFFF"/>
                </a:solidFill>
                <a:ea typeface="+mn-ea"/>
                <a:cs typeface="+mn-cs"/>
              </a:rPr>
              <a:t>TF-IDF</a:t>
            </a:r>
          </a:p>
          <a:p>
            <a:pPr lvl="1" indent="-228600">
              <a:lnSpc>
                <a:spcPct val="90000"/>
              </a:lnSpc>
              <a:buFont typeface="Arial" panose="020B0604020202020204" pitchFamily="34" charset="0"/>
              <a:buChar char="•"/>
            </a:pPr>
            <a:r>
              <a:rPr lang="en-US" sz="1800" kern="1200">
                <a:solidFill>
                  <a:srgbClr val="FFFFFF"/>
                </a:solidFill>
                <a:ea typeface="+mn-ea"/>
                <a:cs typeface="+mn-cs"/>
              </a:rPr>
              <a:t>frequent words that appear only in a small number of documents achieve high value</a:t>
            </a:r>
          </a:p>
          <a:p>
            <a:pPr lvl="1" indent="-228600">
              <a:lnSpc>
                <a:spcPct val="90000"/>
              </a:lnSpc>
              <a:buFont typeface="Arial" panose="020B0604020202020204" pitchFamily="34" charset="0"/>
              <a:buChar char="•"/>
            </a:pPr>
            <a:endParaRPr lang="en-US" sz="1800" kern="1200">
              <a:solidFill>
                <a:srgbClr val="FFFFFF"/>
              </a:solidFill>
              <a:ea typeface="+mn-ea"/>
              <a:cs typeface="+mn-cs"/>
            </a:endParaRPr>
          </a:p>
        </p:txBody>
      </p:sp>
      <p:sp>
        <p:nvSpPr>
          <p:cNvPr id="3" name="Title 2"/>
          <p:cNvSpPr>
            <a:spLocks noGrp="1"/>
          </p:cNvSpPr>
          <p:nvPr>
            <p:ph type="title"/>
          </p:nvPr>
        </p:nvSpPr>
        <p:spPr>
          <a:xfrm>
            <a:off x="1024129" y="585216"/>
            <a:ext cx="5062511" cy="1499616"/>
          </a:xfrm>
        </p:spPr>
        <p:txBody>
          <a:bodyPr vert="horz" lIns="91440" tIns="45720" rIns="91440" bIns="45720" rtlCol="0" anchor="ctr">
            <a:normAutofit/>
          </a:bodyPr>
          <a:lstStyle/>
          <a:p>
            <a:pPr>
              <a:lnSpc>
                <a:spcPct val="90000"/>
              </a:lnSpc>
            </a:pPr>
            <a:r>
              <a:rPr lang="en-US" sz="4400" kern="1200">
                <a:solidFill>
                  <a:srgbClr val="FFFFFF"/>
                </a:solidFill>
                <a:latin typeface="+mj-lt"/>
                <a:ea typeface="+mj-ea"/>
                <a:cs typeface="+mj-cs"/>
              </a:rPr>
              <a:t>From Symbolic to Numeric</a:t>
            </a:r>
          </a:p>
        </p:txBody>
      </p:sp>
    </p:spTree>
    <p:extLst>
      <p:ext uri="{BB962C8B-B14F-4D97-AF65-F5344CB8AC3E}">
        <p14:creationId xmlns:p14="http://schemas.microsoft.com/office/powerpoint/2010/main" val="85155044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9218" y="1486747"/>
            <a:ext cx="9525396" cy="4280403"/>
          </a:xfrm>
        </p:spPr>
        <p:txBody>
          <a:bodyPr/>
          <a:lstStyle/>
          <a:p>
            <a:pPr>
              <a:buClr>
                <a:schemeClr val="accent1"/>
              </a:buClr>
            </a:pPr>
            <a:r>
              <a:rPr lang="en-US" sz="2745" dirty="0"/>
              <a:t>Vocabulary size may be very large.</a:t>
            </a:r>
          </a:p>
          <a:p>
            <a:pPr>
              <a:buClr>
                <a:schemeClr val="accent1"/>
              </a:buClr>
            </a:pPr>
            <a:r>
              <a:rPr lang="en-US" sz="2745" dirty="0"/>
              <a:t>Curse of Dimensionality</a:t>
            </a:r>
          </a:p>
          <a:p>
            <a:pPr marL="0" indent="0">
              <a:buNone/>
            </a:pPr>
            <a:endParaRPr lang="en-US" sz="3921" dirty="0"/>
          </a:p>
          <a:p>
            <a:pPr marL="0" indent="0">
              <a:buClr>
                <a:schemeClr val="accent1"/>
              </a:buClr>
              <a:buNone/>
            </a:pPr>
            <a:r>
              <a:rPr lang="en-US" sz="2745" dirty="0"/>
              <a:t>Methods</a:t>
            </a:r>
          </a:p>
          <a:p>
            <a:pPr>
              <a:buClr>
                <a:schemeClr val="accent1"/>
              </a:buClr>
            </a:pPr>
            <a:r>
              <a:rPr lang="en-US" sz="2745" dirty="0"/>
              <a:t>Filter-based Feature Selection</a:t>
            </a:r>
          </a:p>
          <a:p>
            <a:pPr>
              <a:buClr>
                <a:schemeClr val="accent1"/>
              </a:buClr>
            </a:pPr>
            <a:r>
              <a:rPr lang="en-US" sz="2745" dirty="0"/>
              <a:t>Wrapper-based Feature Selection</a:t>
            </a:r>
          </a:p>
          <a:p>
            <a:pPr marL="342834" lvl="1" indent="-342834"/>
            <a:r>
              <a:rPr lang="en-US" sz="2745" dirty="0">
                <a:gradFill>
                  <a:gsLst>
                    <a:gs pos="13869">
                      <a:schemeClr val="tx2"/>
                    </a:gs>
                    <a:gs pos="42000">
                      <a:schemeClr val="tx2"/>
                    </a:gs>
                  </a:gsLst>
                  <a:lin ang="5400000" scaled="0"/>
                </a:gradFill>
              </a:rPr>
              <a:t>Feature Hashing: VW 32-bit </a:t>
            </a:r>
            <a:r>
              <a:rPr lang="en-US" sz="2745" dirty="0" err="1">
                <a:gradFill>
                  <a:gsLst>
                    <a:gs pos="13869">
                      <a:schemeClr val="tx2"/>
                    </a:gs>
                    <a:gs pos="42000">
                      <a:schemeClr val="tx2"/>
                    </a:gs>
                  </a:gsLst>
                  <a:lin ang="5400000" scaled="0"/>
                </a:gradFill>
              </a:rPr>
              <a:t>murmurhash</a:t>
            </a:r>
            <a:r>
              <a:rPr lang="en-US" sz="2745" dirty="0">
                <a:gradFill>
                  <a:gsLst>
                    <a:gs pos="13869">
                      <a:schemeClr val="tx2"/>
                    </a:gs>
                    <a:gs pos="42000">
                      <a:schemeClr val="tx2"/>
                    </a:gs>
                  </a:gsLst>
                  <a:lin ang="5400000" scaled="0"/>
                </a:gradFill>
              </a:rPr>
              <a:t> v3 hashing</a:t>
            </a:r>
          </a:p>
          <a:p>
            <a:pPr marL="342834" lvl="1" indent="-342834"/>
            <a:r>
              <a:rPr lang="en-US" sz="2745" dirty="0">
                <a:gradFill>
                  <a:gsLst>
                    <a:gs pos="13869">
                      <a:schemeClr val="tx2"/>
                    </a:gs>
                    <a:gs pos="42000">
                      <a:schemeClr val="tx2"/>
                    </a:gs>
                  </a:gsLst>
                  <a:lin ang="5400000" scaled="0"/>
                </a:gradFill>
              </a:rPr>
              <a:t>Topic Modeling: VW LDA and other implementations</a:t>
            </a:r>
          </a:p>
        </p:txBody>
      </p:sp>
      <p:sp>
        <p:nvSpPr>
          <p:cNvPr id="3" name="Title 2"/>
          <p:cNvSpPr>
            <a:spLocks noGrp="1"/>
          </p:cNvSpPr>
          <p:nvPr>
            <p:ph type="title"/>
          </p:nvPr>
        </p:nvSpPr>
        <p:spPr>
          <a:xfrm>
            <a:off x="677335" y="610000"/>
            <a:ext cx="8596668" cy="727342"/>
          </a:xfrm>
        </p:spPr>
        <p:txBody>
          <a:bodyPr/>
          <a:lstStyle/>
          <a:p>
            <a:r>
              <a:rPr lang="en-US" dirty="0"/>
              <a:t>Dimensionality Reduction</a:t>
            </a:r>
          </a:p>
        </p:txBody>
      </p:sp>
    </p:spTree>
    <p:extLst>
      <p:ext uri="{BB962C8B-B14F-4D97-AF65-F5344CB8AC3E}">
        <p14:creationId xmlns:p14="http://schemas.microsoft.com/office/powerpoint/2010/main" val="312389985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40365" y="1181437"/>
            <a:ext cx="8441334" cy="4199767"/>
          </a:xfrm>
        </p:spPr>
        <p:txBody>
          <a:bodyPr>
            <a:normAutofit fontScale="47500" lnSpcReduction="20000"/>
          </a:bodyPr>
          <a:lstStyle/>
          <a:p>
            <a:r>
              <a:rPr lang="en-US" sz="5686" dirty="0"/>
              <a:t>Session 2: (most likely late February)</a:t>
            </a:r>
          </a:p>
          <a:p>
            <a:r>
              <a:rPr lang="en-US" sz="5686" dirty="0"/>
              <a:t>Doing pre-processing and basic analytics with some different tools and techniques:</a:t>
            </a:r>
          </a:p>
          <a:p>
            <a:pPr marL="857250" indent="-857250">
              <a:buFont typeface="Arial" panose="020B0604020202020204" pitchFamily="34" charset="0"/>
              <a:buChar char="•"/>
            </a:pPr>
            <a:r>
              <a:rPr lang="en-US" sz="5686" dirty="0"/>
              <a:t>Finish fundamental theory </a:t>
            </a:r>
          </a:p>
          <a:p>
            <a:pPr marL="857250" indent="-857250">
              <a:buFont typeface="Arial" panose="020B0604020202020204" pitchFamily="34" charset="0"/>
              <a:buChar char="•"/>
            </a:pPr>
            <a:r>
              <a:rPr lang="en-US" sz="5686" dirty="0"/>
              <a:t>Python NLTK with </a:t>
            </a:r>
            <a:r>
              <a:rPr lang="en-US" sz="5686" dirty="0" err="1"/>
              <a:t>jupyter</a:t>
            </a:r>
            <a:r>
              <a:rPr lang="en-US" sz="5686" dirty="0"/>
              <a:t> notebooks – build our first sample</a:t>
            </a:r>
          </a:p>
          <a:p>
            <a:pPr marL="857250" indent="-857250">
              <a:buFont typeface="Arial" panose="020B0604020202020204" pitchFamily="34" charset="0"/>
              <a:buChar char="•"/>
            </a:pPr>
            <a:r>
              <a:rPr lang="en-US" sz="5686" dirty="0"/>
              <a:t>Cognitive Service Text API (time permitting or move to session #3)</a:t>
            </a:r>
          </a:p>
          <a:p>
            <a:pPr marL="857250" indent="-857250">
              <a:buFont typeface="Arial" panose="020B0604020202020204" pitchFamily="34" charset="0"/>
              <a:buChar char="•"/>
            </a:pPr>
            <a:r>
              <a:rPr lang="en-US" sz="5686" dirty="0"/>
              <a:t>Prerequisites will be posted when session is scheduled</a:t>
            </a:r>
          </a:p>
          <a:p>
            <a:endParaRPr lang="en-US" sz="3137" dirty="0"/>
          </a:p>
          <a:p>
            <a:endParaRPr lang="en-US" sz="3137" dirty="0"/>
          </a:p>
        </p:txBody>
      </p:sp>
    </p:spTree>
    <p:extLst>
      <p:ext uri="{BB962C8B-B14F-4D97-AF65-F5344CB8AC3E}">
        <p14:creationId xmlns:p14="http://schemas.microsoft.com/office/powerpoint/2010/main" val="7959889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DDAF-67CF-4866-98DA-13EF54C82B4E}"/>
              </a:ext>
            </a:extLst>
          </p:cNvPr>
          <p:cNvSpPr>
            <a:spLocks noGrp="1"/>
          </p:cNvSpPr>
          <p:nvPr>
            <p:ph type="title"/>
          </p:nvPr>
        </p:nvSpPr>
        <p:spPr/>
        <p:txBody>
          <a:bodyPr>
            <a:normAutofit fontScale="90000"/>
          </a:bodyPr>
          <a:lstStyle/>
          <a:p>
            <a:r>
              <a:rPr lang="en-US" dirty="0"/>
              <a:t>Provide a basis for understanding and evaluating the offerings</a:t>
            </a:r>
            <a:br>
              <a:rPr lang="en-US" dirty="0"/>
            </a:br>
            <a:endParaRPr lang="en-US" dirty="0"/>
          </a:p>
        </p:txBody>
      </p:sp>
      <p:sp>
        <p:nvSpPr>
          <p:cNvPr id="3" name="Content Placeholder 2">
            <a:extLst>
              <a:ext uri="{FF2B5EF4-FFF2-40B4-BE49-F238E27FC236}">
                <a16:creationId xmlns:a16="http://schemas.microsoft.com/office/drawing/2014/main" id="{BD420575-2D61-4353-B592-797D5AA0BA89}"/>
              </a:ext>
            </a:extLst>
          </p:cNvPr>
          <p:cNvSpPr>
            <a:spLocks noGrp="1"/>
          </p:cNvSpPr>
          <p:nvPr>
            <p:ph idx="1"/>
          </p:nvPr>
        </p:nvSpPr>
        <p:spPr/>
        <p:txBody>
          <a:bodyPr/>
          <a:lstStyle/>
          <a:p>
            <a:r>
              <a:rPr lang="en-US" sz="2400" dirty="0"/>
              <a:t>Takes a systematic look at each option</a:t>
            </a:r>
          </a:p>
          <a:p>
            <a:r>
              <a:rPr lang="en-US" sz="2400" dirty="0"/>
              <a:t>With a demo</a:t>
            </a:r>
          </a:p>
          <a:p>
            <a:r>
              <a:rPr lang="en-US" sz="2400" dirty="0"/>
              <a:t>Discussions tradeoffs, constraints, and architecture</a:t>
            </a:r>
          </a:p>
          <a:p>
            <a:r>
              <a:rPr lang="en-US" sz="2400" dirty="0"/>
              <a:t>Provide supporting theory as appropriate</a:t>
            </a:r>
          </a:p>
          <a:p>
            <a:r>
              <a:rPr lang="en-US" sz="2400" dirty="0"/>
              <a:t>Help to think about ‘when to use what’</a:t>
            </a:r>
          </a:p>
          <a:p>
            <a:pPr lvl="1"/>
            <a:endParaRPr lang="en-US" dirty="0"/>
          </a:p>
        </p:txBody>
      </p:sp>
    </p:spTree>
    <p:extLst>
      <p:ext uri="{BB962C8B-B14F-4D97-AF65-F5344CB8AC3E}">
        <p14:creationId xmlns:p14="http://schemas.microsoft.com/office/powerpoint/2010/main" val="4290622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D14F-B2C9-4945-845A-A93EE83AEEBE}"/>
              </a:ext>
            </a:extLst>
          </p:cNvPr>
          <p:cNvSpPr>
            <a:spLocks noGrp="1"/>
          </p:cNvSpPr>
          <p:nvPr>
            <p:ph type="title"/>
          </p:nvPr>
        </p:nvSpPr>
        <p:spPr/>
        <p:txBody>
          <a:bodyPr/>
          <a:lstStyle/>
          <a:p>
            <a:r>
              <a:rPr lang="en-US" dirty="0"/>
              <a:t>All content at:</a:t>
            </a:r>
          </a:p>
        </p:txBody>
      </p:sp>
      <p:sp>
        <p:nvSpPr>
          <p:cNvPr id="3" name="Text Placeholder 2">
            <a:extLst>
              <a:ext uri="{FF2B5EF4-FFF2-40B4-BE49-F238E27FC236}">
                <a16:creationId xmlns:a16="http://schemas.microsoft.com/office/drawing/2014/main" id="{D098E7A7-D662-4359-9DE6-08FEE833AE1B}"/>
              </a:ext>
            </a:extLst>
          </p:cNvPr>
          <p:cNvSpPr>
            <a:spLocks noGrp="1"/>
          </p:cNvSpPr>
          <p:nvPr>
            <p:ph type="body" sz="quarter" idx="10"/>
          </p:nvPr>
        </p:nvSpPr>
        <p:spPr/>
        <p:txBody>
          <a:bodyPr/>
          <a:lstStyle/>
          <a:p>
            <a:r>
              <a:rPr lang="en-US" dirty="0">
                <a:hlinkClick r:id="rId3"/>
              </a:rPr>
              <a:t>https://github.com/jimwill3/NY-AZML-Meetup</a:t>
            </a:r>
            <a:endParaRPr lang="en-US" dirty="0"/>
          </a:p>
          <a:p>
            <a:endParaRPr lang="en-US" dirty="0"/>
          </a:p>
          <a:p>
            <a:endParaRPr lang="en-US" dirty="0"/>
          </a:p>
          <a:p>
            <a:r>
              <a:rPr lang="en-US" dirty="0"/>
              <a:t>Recommended texts:</a:t>
            </a:r>
          </a:p>
          <a:p>
            <a:r>
              <a:rPr lang="en-US" dirty="0"/>
              <a:t>Natural_Language_Processing_in_Action_v4  by Lane and Howard</a:t>
            </a:r>
          </a:p>
          <a:p>
            <a:r>
              <a:rPr lang="en-US" dirty="0"/>
              <a:t>Text Analytics with Python by </a:t>
            </a:r>
            <a:r>
              <a:rPr lang="en-US" dirty="0" err="1"/>
              <a:t>Dipanjan</a:t>
            </a:r>
            <a:r>
              <a:rPr lang="en-US" dirty="0"/>
              <a:t> Sarkar</a:t>
            </a:r>
          </a:p>
          <a:p>
            <a:endParaRPr lang="en-US" dirty="0"/>
          </a:p>
        </p:txBody>
      </p:sp>
    </p:spTree>
    <p:extLst>
      <p:ext uri="{BB962C8B-B14F-4D97-AF65-F5344CB8AC3E}">
        <p14:creationId xmlns:p14="http://schemas.microsoft.com/office/powerpoint/2010/main" val="261906969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EB92-C9D3-4A3C-954A-1EE71273029C}"/>
              </a:ext>
            </a:extLst>
          </p:cNvPr>
          <p:cNvSpPr>
            <a:spLocks noGrp="1"/>
          </p:cNvSpPr>
          <p:nvPr>
            <p:ph type="title"/>
          </p:nvPr>
        </p:nvSpPr>
        <p:spPr>
          <a:xfrm>
            <a:off x="1367554" y="87214"/>
            <a:ext cx="9956800" cy="608701"/>
          </a:xfrm>
        </p:spPr>
        <p:txBody>
          <a:bodyPr/>
          <a:lstStyle/>
          <a:p>
            <a:r>
              <a:rPr lang="en-US" dirty="0"/>
              <a:t>Appendix (code snippet)</a:t>
            </a:r>
          </a:p>
        </p:txBody>
      </p:sp>
      <p:sp>
        <p:nvSpPr>
          <p:cNvPr id="4" name="Rectangle 3">
            <a:extLst>
              <a:ext uri="{FF2B5EF4-FFF2-40B4-BE49-F238E27FC236}">
                <a16:creationId xmlns:a16="http://schemas.microsoft.com/office/drawing/2014/main" id="{85434D53-4D1D-45FA-BC45-79C8C74B528C}"/>
              </a:ext>
            </a:extLst>
          </p:cNvPr>
          <p:cNvSpPr/>
          <p:nvPr/>
        </p:nvSpPr>
        <p:spPr>
          <a:xfrm>
            <a:off x="835277" y="2097550"/>
            <a:ext cx="11199377" cy="2308324"/>
          </a:xfrm>
          <a:prstGeom prst="rect">
            <a:avLst/>
          </a:prstGeom>
        </p:spPr>
        <p:txBody>
          <a:bodyPr wrap="square">
            <a:spAutoFit/>
          </a:bodyPr>
          <a:lstStyle/>
          <a:p>
            <a:r>
              <a:rPr lang="en-US" dirty="0"/>
              <a:t>g = </a:t>
            </a:r>
            <a:r>
              <a:rPr lang="en-US" dirty="0" err="1"/>
              <a:t>feedparser.parse</a:t>
            </a:r>
            <a:r>
              <a:rPr lang="en-US" dirty="0"/>
              <a:t>('https://azure.microsoft.com/</a:t>
            </a:r>
            <a:r>
              <a:rPr lang="en-US" dirty="0" err="1"/>
              <a:t>en</a:t>
            </a:r>
            <a:r>
              <a:rPr lang="en-US" dirty="0"/>
              <a:t>-us/blog/feed/')</a:t>
            </a:r>
          </a:p>
          <a:p>
            <a:r>
              <a:rPr lang="en-US" dirty="0"/>
              <a:t>print(</a:t>
            </a:r>
            <a:r>
              <a:rPr lang="en-US" dirty="0" err="1"/>
              <a:t>g.feed.title</a:t>
            </a:r>
            <a:r>
              <a:rPr lang="en-US" dirty="0"/>
              <a:t>)</a:t>
            </a:r>
          </a:p>
          <a:p>
            <a:r>
              <a:rPr lang="en-US" dirty="0" err="1"/>
              <a:t>sourceblog</a:t>
            </a:r>
            <a:r>
              <a:rPr lang="en-US" dirty="0"/>
              <a:t> = '</a:t>
            </a:r>
            <a:r>
              <a:rPr lang="en-US" dirty="0" err="1"/>
              <a:t>azureblogfeed</a:t>
            </a:r>
            <a:r>
              <a:rPr lang="en-US" dirty="0"/>
              <a:t>'</a:t>
            </a:r>
          </a:p>
          <a:p>
            <a:r>
              <a:rPr lang="en-US" dirty="0"/>
              <a:t>for n in </a:t>
            </a:r>
            <a:r>
              <a:rPr lang="en-US" dirty="0" err="1"/>
              <a:t>g.entries</a:t>
            </a:r>
            <a:r>
              <a:rPr lang="en-US" dirty="0"/>
              <a:t>:</a:t>
            </a:r>
          </a:p>
          <a:p>
            <a:r>
              <a:rPr lang="en-US" dirty="0"/>
              <a:t>    tokens  = </a:t>
            </a:r>
            <a:r>
              <a:rPr lang="en-US" dirty="0" err="1"/>
              <a:t>nltk.word_tokenize</a:t>
            </a:r>
            <a:r>
              <a:rPr lang="en-US" dirty="0"/>
              <a:t>(</a:t>
            </a:r>
            <a:r>
              <a:rPr lang="en-US" dirty="0" err="1"/>
              <a:t>n.description</a:t>
            </a:r>
            <a:r>
              <a:rPr lang="en-US" dirty="0"/>
              <a:t>)</a:t>
            </a:r>
          </a:p>
          <a:p>
            <a:r>
              <a:rPr lang="en-US" dirty="0"/>
              <a:t>    cleanup = [</a:t>
            </a:r>
            <a:r>
              <a:rPr lang="en-US" dirty="0" err="1"/>
              <a:t>token.lower</a:t>
            </a:r>
            <a:r>
              <a:rPr lang="en-US" dirty="0"/>
              <a:t>() for token in tokens if token not in </a:t>
            </a:r>
            <a:r>
              <a:rPr lang="en-US" dirty="0" err="1"/>
              <a:t>stopset</a:t>
            </a:r>
            <a:r>
              <a:rPr lang="en-US" dirty="0"/>
              <a:t> and </a:t>
            </a:r>
            <a:r>
              <a:rPr lang="en-US" dirty="0" err="1"/>
              <a:t>len</a:t>
            </a:r>
            <a:r>
              <a:rPr lang="en-US" dirty="0"/>
              <a:t>(token)&gt;2]</a:t>
            </a:r>
          </a:p>
          <a:p>
            <a:r>
              <a:rPr lang="en-US" dirty="0"/>
              <a:t>    wc2=Counter(''.join(</a:t>
            </a:r>
            <a:r>
              <a:rPr lang="en-US" dirty="0" err="1"/>
              <a:t>str</a:t>
            </a:r>
            <a:r>
              <a:rPr lang="en-US" dirty="0"/>
              <a:t>(e)) for e in cleanup)</a:t>
            </a:r>
          </a:p>
          <a:p>
            <a:r>
              <a:rPr lang="en-US" dirty="0"/>
              <a:t>    print("WC2:",wc2)</a:t>
            </a:r>
          </a:p>
        </p:txBody>
      </p:sp>
      <p:sp>
        <p:nvSpPr>
          <p:cNvPr id="8" name="Rectangle 7">
            <a:extLst>
              <a:ext uri="{FF2B5EF4-FFF2-40B4-BE49-F238E27FC236}">
                <a16:creationId xmlns:a16="http://schemas.microsoft.com/office/drawing/2014/main" id="{C6C23FCF-AC1E-4E0E-A7F0-B186D6853B3B}"/>
              </a:ext>
            </a:extLst>
          </p:cNvPr>
          <p:cNvSpPr/>
          <p:nvPr/>
        </p:nvSpPr>
        <p:spPr>
          <a:xfrm>
            <a:off x="1553671" y="5224079"/>
            <a:ext cx="10042216" cy="923330"/>
          </a:xfrm>
          <a:prstGeom prst="rect">
            <a:avLst/>
          </a:prstGeom>
        </p:spPr>
        <p:txBody>
          <a:bodyPr wrap="square">
            <a:spAutoFit/>
          </a:bodyPr>
          <a:lstStyle/>
          <a:p>
            <a:r>
              <a:rPr lang="en-US" dirty="0"/>
              <a:t>Counter({'</a:t>
            </a:r>
            <a:r>
              <a:rPr lang="en-US" dirty="0" err="1"/>
              <a:t>apis</a:t>
            </a:r>
            <a:r>
              <a:rPr lang="en-US" dirty="0"/>
              <a:t>': 3, '</a:t>
            </a:r>
            <a:r>
              <a:rPr lang="en-US" dirty="0" err="1"/>
              <a:t>bing</a:t>
            </a:r>
            <a:r>
              <a:rPr lang="en-US" dirty="0"/>
              <a:t>': 2, '</a:t>
            </a:r>
            <a:r>
              <a:rPr lang="en-US" dirty="0" err="1"/>
              <a:t>sdks</a:t>
            </a:r>
            <a:r>
              <a:rPr lang="en-US" dirty="0"/>
              <a:t>': 2, 'cognitive': 1, 'pleased': 1, 'preview': 1, '</a:t>
            </a:r>
            <a:r>
              <a:rPr lang="en-US" dirty="0" err="1"/>
              <a:t>serivces</a:t>
            </a:r>
            <a:r>
              <a:rPr lang="en-US" dirty="0"/>
              <a:t>': 1, 'availability': 1, 'available': 1, 'languages': 1, 'java': 1, 'announce': 1, 'search': 1, 'python': 1, 'four': 1, 'node.js': 1, 'currently': 1, 'rest': 1})</a:t>
            </a:r>
          </a:p>
        </p:txBody>
      </p:sp>
      <p:sp>
        <p:nvSpPr>
          <p:cNvPr id="9" name="Rectangle 8">
            <a:extLst>
              <a:ext uri="{FF2B5EF4-FFF2-40B4-BE49-F238E27FC236}">
                <a16:creationId xmlns:a16="http://schemas.microsoft.com/office/drawing/2014/main" id="{E7C20729-05D5-422A-9281-B0180B035726}"/>
              </a:ext>
            </a:extLst>
          </p:cNvPr>
          <p:cNvSpPr/>
          <p:nvPr/>
        </p:nvSpPr>
        <p:spPr>
          <a:xfrm>
            <a:off x="639271" y="766945"/>
            <a:ext cx="10956616" cy="646331"/>
          </a:xfrm>
          <a:prstGeom prst="rect">
            <a:avLst/>
          </a:prstGeom>
        </p:spPr>
        <p:txBody>
          <a:bodyPr wrap="square">
            <a:spAutoFit/>
          </a:bodyPr>
          <a:lstStyle/>
          <a:p>
            <a:r>
              <a:rPr lang="en-US" dirty="0"/>
              <a:t>We are pleased to announce preview availability of SDKs for the Cognitive </a:t>
            </a:r>
            <a:r>
              <a:rPr lang="en-US" dirty="0" err="1"/>
              <a:t>Serivces</a:t>
            </a:r>
            <a:r>
              <a:rPr lang="en-US" dirty="0"/>
              <a:t> - Bing Search APIs. Currently available as REST APIs, the Bing APIs v7 now have SDKs in four languages: C#, Java, Node.js, and Python.</a:t>
            </a:r>
          </a:p>
        </p:txBody>
      </p:sp>
      <p:sp>
        <p:nvSpPr>
          <p:cNvPr id="10" name="Arrow: Down 9">
            <a:extLst>
              <a:ext uri="{FF2B5EF4-FFF2-40B4-BE49-F238E27FC236}">
                <a16:creationId xmlns:a16="http://schemas.microsoft.com/office/drawing/2014/main" id="{68BA744E-7D4A-41E6-B77C-50483E6D080C}"/>
              </a:ext>
            </a:extLst>
          </p:cNvPr>
          <p:cNvSpPr/>
          <p:nvPr/>
        </p:nvSpPr>
        <p:spPr bwMode="auto">
          <a:xfrm>
            <a:off x="5316467" y="1413276"/>
            <a:ext cx="242761" cy="601641"/>
          </a:xfrm>
          <a:prstGeom prst="downArrow">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pic>
        <p:nvPicPr>
          <p:cNvPr id="11" name="Picture 10">
            <a:extLst>
              <a:ext uri="{FF2B5EF4-FFF2-40B4-BE49-F238E27FC236}">
                <a16:creationId xmlns:a16="http://schemas.microsoft.com/office/drawing/2014/main" id="{B115344C-D0E1-4C75-B270-7F47A57CED20}"/>
              </a:ext>
            </a:extLst>
          </p:cNvPr>
          <p:cNvPicPr>
            <a:picLocks noChangeAspect="1"/>
          </p:cNvPicPr>
          <p:nvPr/>
        </p:nvPicPr>
        <p:blipFill>
          <a:blip r:embed="rId3"/>
          <a:stretch>
            <a:fillRect/>
          </a:stretch>
        </p:blipFill>
        <p:spPr>
          <a:xfrm>
            <a:off x="5437297" y="4324843"/>
            <a:ext cx="243861" cy="603556"/>
          </a:xfrm>
          <a:prstGeom prst="rect">
            <a:avLst/>
          </a:prstGeom>
        </p:spPr>
      </p:pic>
    </p:spTree>
    <p:extLst>
      <p:ext uri="{BB962C8B-B14F-4D97-AF65-F5344CB8AC3E}">
        <p14:creationId xmlns:p14="http://schemas.microsoft.com/office/powerpoint/2010/main" val="378324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1F2A-7F07-4E7C-836F-5B8FAEA41C82}"/>
              </a:ext>
            </a:extLst>
          </p:cNvPr>
          <p:cNvSpPr>
            <a:spLocks noGrp="1"/>
          </p:cNvSpPr>
          <p:nvPr>
            <p:ph type="title"/>
          </p:nvPr>
        </p:nvSpPr>
        <p:spPr/>
        <p:txBody>
          <a:bodyPr/>
          <a:lstStyle/>
          <a:p>
            <a:r>
              <a:rPr lang="en-US" dirty="0"/>
              <a:t>First session – introducing the portfolio</a:t>
            </a:r>
          </a:p>
        </p:txBody>
      </p:sp>
      <p:sp>
        <p:nvSpPr>
          <p:cNvPr id="3" name="Content Placeholder 2">
            <a:extLst>
              <a:ext uri="{FF2B5EF4-FFF2-40B4-BE49-F238E27FC236}">
                <a16:creationId xmlns:a16="http://schemas.microsoft.com/office/drawing/2014/main" id="{8585031E-28D7-4E67-81FF-4A77547D863A}"/>
              </a:ext>
            </a:extLst>
          </p:cNvPr>
          <p:cNvSpPr>
            <a:spLocks noGrp="1"/>
          </p:cNvSpPr>
          <p:nvPr>
            <p:ph idx="1"/>
          </p:nvPr>
        </p:nvSpPr>
        <p:spPr/>
        <p:txBody>
          <a:bodyPr>
            <a:normAutofit/>
          </a:bodyPr>
          <a:lstStyle/>
          <a:p>
            <a:r>
              <a:rPr lang="en-US" sz="2400" dirty="0"/>
              <a:t>Scope of the effort</a:t>
            </a:r>
          </a:p>
          <a:p>
            <a:r>
              <a:rPr lang="en-US" sz="2400" dirty="0"/>
              <a:t>How we’ll proceed (from SaaS to totally custom)</a:t>
            </a:r>
          </a:p>
          <a:p>
            <a:r>
              <a:rPr lang="en-US" sz="2400" dirty="0"/>
              <a:t>Criteria and validation of an option</a:t>
            </a:r>
          </a:p>
          <a:p>
            <a:r>
              <a:rPr lang="en-US" sz="2400" dirty="0"/>
              <a:t>Just enough theory </a:t>
            </a:r>
          </a:p>
        </p:txBody>
      </p:sp>
    </p:spTree>
    <p:extLst>
      <p:ext uri="{BB962C8B-B14F-4D97-AF65-F5344CB8AC3E}">
        <p14:creationId xmlns:p14="http://schemas.microsoft.com/office/powerpoint/2010/main" val="241973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AC37-F25A-4891-963C-743A977AC0B9}"/>
              </a:ext>
            </a:extLst>
          </p:cNvPr>
          <p:cNvSpPr>
            <a:spLocks noGrp="1"/>
          </p:cNvSpPr>
          <p:nvPr>
            <p:ph type="title"/>
          </p:nvPr>
        </p:nvSpPr>
        <p:spPr>
          <a:xfrm>
            <a:off x="2156491" y="218243"/>
            <a:ext cx="7729728" cy="1188720"/>
          </a:xfrm>
        </p:spPr>
        <p:txBody>
          <a:bodyPr/>
          <a:lstStyle/>
          <a:p>
            <a:r>
              <a:rPr lang="en-US" dirty="0"/>
              <a:t>The </a:t>
            </a:r>
            <a:r>
              <a:rPr lang="en-US" dirty="0" err="1"/>
              <a:t>Saas</a:t>
            </a:r>
            <a:r>
              <a:rPr lang="en-US" dirty="0"/>
              <a:t> offerings – a tour</a:t>
            </a:r>
          </a:p>
        </p:txBody>
      </p:sp>
      <p:sp>
        <p:nvSpPr>
          <p:cNvPr id="3" name="Content Placeholder 2">
            <a:extLst>
              <a:ext uri="{FF2B5EF4-FFF2-40B4-BE49-F238E27FC236}">
                <a16:creationId xmlns:a16="http://schemas.microsoft.com/office/drawing/2014/main" id="{DB03E5C2-8460-4401-B501-DD87E1B76ECB}"/>
              </a:ext>
            </a:extLst>
          </p:cNvPr>
          <p:cNvSpPr>
            <a:spLocks noGrp="1"/>
          </p:cNvSpPr>
          <p:nvPr>
            <p:ph idx="1"/>
          </p:nvPr>
        </p:nvSpPr>
        <p:spPr>
          <a:xfrm>
            <a:off x="2231136" y="1573764"/>
            <a:ext cx="7729728" cy="5284236"/>
          </a:xfrm>
        </p:spPr>
        <p:txBody>
          <a:bodyPr>
            <a:normAutofit/>
          </a:bodyPr>
          <a:lstStyle/>
          <a:p>
            <a:pPr marL="0" indent="0">
              <a:buNone/>
            </a:pPr>
            <a:endParaRPr lang="en-US" dirty="0"/>
          </a:p>
          <a:p>
            <a:r>
              <a:rPr lang="en-US" dirty="0"/>
              <a:t>Language</a:t>
            </a:r>
          </a:p>
          <a:p>
            <a:pPr lvl="1"/>
            <a:r>
              <a:rPr lang="en-US" dirty="0"/>
              <a:t>LUIS</a:t>
            </a:r>
          </a:p>
          <a:p>
            <a:pPr lvl="1"/>
            <a:r>
              <a:rPr lang="en-US" dirty="0"/>
              <a:t>Translator (text)</a:t>
            </a:r>
          </a:p>
          <a:p>
            <a:pPr lvl="1"/>
            <a:r>
              <a:rPr lang="en-US" dirty="0"/>
              <a:t>Analytics</a:t>
            </a:r>
          </a:p>
          <a:p>
            <a:pPr lvl="1"/>
            <a:r>
              <a:rPr lang="en-US" dirty="0"/>
              <a:t>Spell</a:t>
            </a:r>
          </a:p>
          <a:p>
            <a:pPr lvl="1"/>
            <a:r>
              <a:rPr lang="en-US" dirty="0"/>
              <a:t>Linguistics</a:t>
            </a:r>
          </a:p>
          <a:p>
            <a:pPr marL="0" indent="0">
              <a:buNone/>
            </a:pPr>
            <a:r>
              <a:rPr lang="en-US" dirty="0"/>
              <a:t> </a:t>
            </a:r>
          </a:p>
          <a:p>
            <a:endParaRPr lang="en-US" dirty="0"/>
          </a:p>
        </p:txBody>
      </p:sp>
    </p:spTree>
    <p:extLst>
      <p:ext uri="{BB962C8B-B14F-4D97-AF65-F5344CB8AC3E}">
        <p14:creationId xmlns:p14="http://schemas.microsoft.com/office/powerpoint/2010/main" val="246257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8636-510E-43B9-9627-F75D1CAECDF9}"/>
              </a:ext>
            </a:extLst>
          </p:cNvPr>
          <p:cNvSpPr>
            <a:spLocks noGrp="1"/>
          </p:cNvSpPr>
          <p:nvPr>
            <p:ph type="title"/>
          </p:nvPr>
        </p:nvSpPr>
        <p:spPr/>
        <p:txBody>
          <a:bodyPr/>
          <a:lstStyle/>
          <a:p>
            <a:r>
              <a:rPr lang="en-US" dirty="0" err="1"/>
              <a:t>Paas</a:t>
            </a:r>
            <a:r>
              <a:rPr lang="en-US" dirty="0"/>
              <a:t> offerings tour</a:t>
            </a:r>
          </a:p>
        </p:txBody>
      </p:sp>
      <p:sp>
        <p:nvSpPr>
          <p:cNvPr id="3" name="Content Placeholder 2">
            <a:extLst>
              <a:ext uri="{FF2B5EF4-FFF2-40B4-BE49-F238E27FC236}">
                <a16:creationId xmlns:a16="http://schemas.microsoft.com/office/drawing/2014/main" id="{5E16CCBD-FF6C-4CDA-8B5A-95AD35C37792}"/>
              </a:ext>
            </a:extLst>
          </p:cNvPr>
          <p:cNvSpPr>
            <a:spLocks noGrp="1"/>
          </p:cNvSpPr>
          <p:nvPr>
            <p:ph idx="1"/>
          </p:nvPr>
        </p:nvSpPr>
        <p:spPr/>
        <p:txBody>
          <a:bodyPr/>
          <a:lstStyle/>
          <a:p>
            <a:r>
              <a:rPr lang="en-US" sz="2400" dirty="0"/>
              <a:t>Azure Machine Learning (Azure ML)</a:t>
            </a:r>
          </a:p>
          <a:p>
            <a:r>
              <a:rPr lang="en-US" sz="2400" dirty="0"/>
              <a:t>Azure Machine Learning Workbench (Azure WB)</a:t>
            </a:r>
          </a:p>
          <a:p>
            <a:r>
              <a:rPr lang="en-US" sz="2400" dirty="0"/>
              <a:t>Azure Data Lake Analytics Text Components</a:t>
            </a:r>
          </a:p>
          <a:p>
            <a:pPr marL="0" indent="0">
              <a:buNone/>
            </a:pPr>
            <a:endParaRPr lang="en-US" dirty="0"/>
          </a:p>
          <a:p>
            <a:endParaRPr lang="en-US" dirty="0"/>
          </a:p>
        </p:txBody>
      </p:sp>
    </p:spTree>
    <p:extLst>
      <p:ext uri="{BB962C8B-B14F-4D97-AF65-F5344CB8AC3E}">
        <p14:creationId xmlns:p14="http://schemas.microsoft.com/office/powerpoint/2010/main" val="207078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E558-ADCC-4FFA-BFF4-791CEDE80853}"/>
              </a:ext>
            </a:extLst>
          </p:cNvPr>
          <p:cNvSpPr>
            <a:spLocks noGrp="1"/>
          </p:cNvSpPr>
          <p:nvPr>
            <p:ph type="title"/>
          </p:nvPr>
        </p:nvSpPr>
        <p:spPr/>
        <p:txBody>
          <a:bodyPr/>
          <a:lstStyle/>
          <a:p>
            <a:r>
              <a:rPr lang="en-US" dirty="0" err="1"/>
              <a:t>Iaas</a:t>
            </a:r>
            <a:r>
              <a:rPr lang="en-US" dirty="0"/>
              <a:t> tour</a:t>
            </a:r>
          </a:p>
        </p:txBody>
      </p:sp>
      <p:sp>
        <p:nvSpPr>
          <p:cNvPr id="3" name="Content Placeholder 2">
            <a:extLst>
              <a:ext uri="{FF2B5EF4-FFF2-40B4-BE49-F238E27FC236}">
                <a16:creationId xmlns:a16="http://schemas.microsoft.com/office/drawing/2014/main" id="{74E04103-640B-48F6-8E97-525ACD2F52BD}"/>
              </a:ext>
            </a:extLst>
          </p:cNvPr>
          <p:cNvSpPr>
            <a:spLocks noGrp="1"/>
          </p:cNvSpPr>
          <p:nvPr>
            <p:ph idx="1"/>
          </p:nvPr>
        </p:nvSpPr>
        <p:spPr/>
        <p:txBody>
          <a:bodyPr/>
          <a:lstStyle/>
          <a:p>
            <a:r>
              <a:rPr lang="en-US" sz="2400" dirty="0"/>
              <a:t>SQL Server 2017 with R and Python</a:t>
            </a:r>
          </a:p>
          <a:p>
            <a:r>
              <a:rPr lang="en-US" sz="2400" dirty="0"/>
              <a:t>MML Server (Microsoft Machine Learning)</a:t>
            </a:r>
          </a:p>
          <a:p>
            <a:endParaRPr lang="en-US" dirty="0"/>
          </a:p>
        </p:txBody>
      </p:sp>
    </p:spTree>
    <p:extLst>
      <p:ext uri="{BB962C8B-B14F-4D97-AF65-F5344CB8AC3E}">
        <p14:creationId xmlns:p14="http://schemas.microsoft.com/office/powerpoint/2010/main" val="18298564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5433</TotalTime>
  <Words>3084</Words>
  <Application>Microsoft Office PowerPoint</Application>
  <PresentationFormat>Widescreen</PresentationFormat>
  <Paragraphs>524</Paragraphs>
  <Slides>51</Slides>
  <Notes>51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51</vt:i4>
      </vt:variant>
    </vt:vector>
  </HeadingPairs>
  <TitlesOfParts>
    <vt:vector size="64" baseType="lpstr">
      <vt:lpstr>ＭＳ Ｐゴシック</vt:lpstr>
      <vt:lpstr>Arial</vt:lpstr>
      <vt:lpstr>Calibri</vt:lpstr>
      <vt:lpstr>Courier</vt:lpstr>
      <vt:lpstr>Gill Sans MT</vt:lpstr>
      <vt:lpstr>Lucida Sans</vt:lpstr>
      <vt:lpstr>Segoe UI</vt:lpstr>
      <vt:lpstr>Symbol</vt:lpstr>
      <vt:lpstr>Times</vt:lpstr>
      <vt:lpstr>Wingdings</vt:lpstr>
      <vt:lpstr>华文黑体</vt:lpstr>
      <vt:lpstr>Parcel</vt:lpstr>
      <vt:lpstr>NLP-jurafsky</vt:lpstr>
      <vt:lpstr>Text Analytics and processing series session 1 –intro and foundation</vt:lpstr>
      <vt:lpstr>motivation</vt:lpstr>
      <vt:lpstr>A series on text and language analytics</vt:lpstr>
      <vt:lpstr>What we’ll Cover &amp; skip</vt:lpstr>
      <vt:lpstr>Provide a basis for understanding and evaluating the offerings </vt:lpstr>
      <vt:lpstr>First session – introducing the portfolio</vt:lpstr>
      <vt:lpstr>The Saas offerings – a tour</vt:lpstr>
      <vt:lpstr>Paas offerings tour</vt:lpstr>
      <vt:lpstr>Iaas tour</vt:lpstr>
      <vt:lpstr>Library/framework tour</vt:lpstr>
      <vt:lpstr>Deep learning tour</vt:lpstr>
      <vt:lpstr>Session1: Basic Text Processing</vt:lpstr>
      <vt:lpstr>Text Preprocessing</vt:lpstr>
      <vt:lpstr>Text Normalization</vt:lpstr>
      <vt:lpstr>How many words?</vt:lpstr>
      <vt:lpstr>How many words?</vt:lpstr>
      <vt:lpstr>How many words?</vt:lpstr>
      <vt:lpstr>Simple Tokenization in UNIX</vt:lpstr>
      <vt:lpstr>The first step: tokenizing</vt:lpstr>
      <vt:lpstr>The second step: sorting</vt:lpstr>
      <vt:lpstr>More counting</vt:lpstr>
      <vt:lpstr>Issues in Tokenization</vt:lpstr>
      <vt:lpstr>Tokenization: language issues</vt:lpstr>
      <vt:lpstr>Tokenization: language issues</vt:lpstr>
      <vt:lpstr>Word Tokenization in Chinese</vt:lpstr>
      <vt:lpstr>Maximum Matching Word Segmentation Algorithm</vt:lpstr>
      <vt:lpstr>Max-match segmentation illustration</vt:lpstr>
      <vt:lpstr>Basic Text Processing</vt:lpstr>
      <vt:lpstr>Normalization</vt:lpstr>
      <vt:lpstr>Case folding</vt:lpstr>
      <vt:lpstr>Lemmatization</vt:lpstr>
      <vt:lpstr>Morphology</vt:lpstr>
      <vt:lpstr>Stemming</vt:lpstr>
      <vt:lpstr>Porter’s algorithm The most common English stemmer</vt:lpstr>
      <vt:lpstr>Viewing morphology in a corpus Why only strip –ing if there is a vowel?</vt:lpstr>
      <vt:lpstr>Viewing morphology in a corpus Why only strip –ing if there is a vowel?</vt:lpstr>
      <vt:lpstr>Dealing with complex morphology is sometimes necessary</vt:lpstr>
      <vt:lpstr>Basic Text Processing</vt:lpstr>
      <vt:lpstr>Basic Text Processing</vt:lpstr>
      <vt:lpstr>Sentence Segmentation</vt:lpstr>
      <vt:lpstr>Determining if a word is end-of-sentence: a Decision Tree</vt:lpstr>
      <vt:lpstr>More sophisticated decision tree features</vt:lpstr>
      <vt:lpstr>Implementing Decision Trees</vt:lpstr>
      <vt:lpstr>Decision Trees and other classifiers</vt:lpstr>
      <vt:lpstr>Basic Text Processing</vt:lpstr>
      <vt:lpstr>Feature Extraction</vt:lpstr>
      <vt:lpstr>From Symbolic to Numeric</vt:lpstr>
      <vt:lpstr>Dimensionality Reduction</vt:lpstr>
      <vt:lpstr>PowerPoint Presentation</vt:lpstr>
      <vt:lpstr>All content at:</vt:lpstr>
      <vt:lpstr>Appendix (code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dc:title>
  <dc:creator>jimwill</dc:creator>
  <cp:lastModifiedBy>Jim Williams</cp:lastModifiedBy>
  <cp:revision>25</cp:revision>
  <cp:lastPrinted>2018-01-25T15:06:23Z</cp:lastPrinted>
  <dcterms:created xsi:type="dcterms:W3CDTF">2018-01-14T21:16:02Z</dcterms:created>
  <dcterms:modified xsi:type="dcterms:W3CDTF">2018-01-26T12:56:32Z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jiwillia@microsoft.com</vt:lpwstr>
  </property>
  <property fmtid="{D5CDD505-2E9C-101B-9397-08002B2CF9AE}" pid="5" name="MSIP_Label_f42aa342-8706-4288-bd11-ebb85995028c_SetDate">
    <vt:lpwstr>2018-01-16T19:52:59.6173368Z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