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39"/>
  </p:notesMasterIdLst>
  <p:sldIdLst>
    <p:sldId id="256" r:id="rId3"/>
    <p:sldId id="310" r:id="rId4"/>
    <p:sldId id="301" r:id="rId5"/>
    <p:sldId id="268" r:id="rId6"/>
    <p:sldId id="302" r:id="rId7"/>
    <p:sldId id="267" r:id="rId8"/>
    <p:sldId id="303" r:id="rId9"/>
    <p:sldId id="312" r:id="rId10"/>
    <p:sldId id="317" r:id="rId11"/>
    <p:sldId id="313" r:id="rId12"/>
    <p:sldId id="316" r:id="rId13"/>
    <p:sldId id="311" r:id="rId14"/>
    <p:sldId id="309" r:id="rId15"/>
    <p:sldId id="314" r:id="rId16"/>
    <p:sldId id="315" r:id="rId17"/>
    <p:sldId id="337" r:id="rId18"/>
    <p:sldId id="325" r:id="rId19"/>
    <p:sldId id="324" r:id="rId20"/>
    <p:sldId id="322" r:id="rId21"/>
    <p:sldId id="318" r:id="rId22"/>
    <p:sldId id="319" r:id="rId23"/>
    <p:sldId id="320" r:id="rId24"/>
    <p:sldId id="321" r:id="rId25"/>
    <p:sldId id="323" r:id="rId26"/>
    <p:sldId id="334" r:id="rId27"/>
    <p:sldId id="335" r:id="rId28"/>
    <p:sldId id="332" r:id="rId29"/>
    <p:sldId id="333" r:id="rId30"/>
    <p:sldId id="329" r:id="rId31"/>
    <p:sldId id="330" r:id="rId32"/>
    <p:sldId id="331" r:id="rId33"/>
    <p:sldId id="326" r:id="rId34"/>
    <p:sldId id="306" r:id="rId35"/>
    <p:sldId id="338" r:id="rId36"/>
    <p:sldId id="308" r:id="rId37"/>
    <p:sldId id="336"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7" d="100"/>
          <a:sy n="87"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4C7B89C-5851-4F8E-BCEB-CBB81DEDCD78}" type="datetimeFigureOut">
              <a:rPr lang="en-US" smtClean="0"/>
              <a:t>4/26/2018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8718304-7608-4D4F-A8D1-19B0629F8593}" type="slidenum">
              <a:rPr lang="en-US" smtClean="0"/>
              <a:t>‹#›</a:t>
            </a:fld>
            <a:endParaRPr lang="en-US"/>
          </a:p>
        </p:txBody>
      </p:sp>
    </p:spTree>
    <p:extLst>
      <p:ext uri="{BB962C8B-B14F-4D97-AF65-F5344CB8AC3E}">
        <p14:creationId xmlns:p14="http://schemas.microsoft.com/office/powerpoint/2010/main" val="187268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a:t>
            </a:fld>
            <a:endParaRPr lang="en-US"/>
          </a:p>
        </p:txBody>
      </p:sp>
    </p:spTree>
    <p:extLst>
      <p:ext uri="{BB962C8B-B14F-4D97-AF65-F5344CB8AC3E}">
        <p14:creationId xmlns:p14="http://schemas.microsoft.com/office/powerpoint/2010/main" val="382005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10</a:t>
            </a:fld>
            <a:endParaRPr lang="en-US"/>
          </a:p>
        </p:txBody>
      </p:sp>
    </p:spTree>
    <p:extLst>
      <p:ext uri="{BB962C8B-B14F-4D97-AF65-F5344CB8AC3E}">
        <p14:creationId xmlns:p14="http://schemas.microsoft.com/office/powerpoint/2010/main" val="90154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11</a:t>
            </a:fld>
            <a:endParaRPr lang="en-US"/>
          </a:p>
        </p:txBody>
      </p:sp>
    </p:spTree>
    <p:extLst>
      <p:ext uri="{BB962C8B-B14F-4D97-AF65-F5344CB8AC3E}">
        <p14:creationId xmlns:p14="http://schemas.microsoft.com/office/powerpoint/2010/main" val="3358465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12</a:t>
            </a:fld>
            <a:endParaRPr lang="en-US"/>
          </a:p>
        </p:txBody>
      </p:sp>
    </p:spTree>
    <p:extLst>
      <p:ext uri="{BB962C8B-B14F-4D97-AF65-F5344CB8AC3E}">
        <p14:creationId xmlns:p14="http://schemas.microsoft.com/office/powerpoint/2010/main" val="1298706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13</a:t>
            </a:fld>
            <a:endParaRPr lang="en-US"/>
          </a:p>
        </p:txBody>
      </p:sp>
    </p:spTree>
    <p:extLst>
      <p:ext uri="{BB962C8B-B14F-4D97-AF65-F5344CB8AC3E}">
        <p14:creationId xmlns:p14="http://schemas.microsoft.com/office/powerpoint/2010/main" val="3142849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14</a:t>
            </a:fld>
            <a:endParaRPr lang="en-US"/>
          </a:p>
        </p:txBody>
      </p:sp>
    </p:spTree>
    <p:extLst>
      <p:ext uri="{BB962C8B-B14F-4D97-AF65-F5344CB8AC3E}">
        <p14:creationId xmlns:p14="http://schemas.microsoft.com/office/powerpoint/2010/main" val="3607453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15</a:t>
            </a:fld>
            <a:endParaRPr lang="en-US"/>
          </a:p>
        </p:txBody>
      </p:sp>
    </p:spTree>
    <p:extLst>
      <p:ext uri="{BB962C8B-B14F-4D97-AF65-F5344CB8AC3E}">
        <p14:creationId xmlns:p14="http://schemas.microsoft.com/office/powerpoint/2010/main" val="1258593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17</a:t>
            </a:fld>
            <a:endParaRPr lang="en-US"/>
          </a:p>
        </p:txBody>
      </p:sp>
    </p:spTree>
    <p:extLst>
      <p:ext uri="{BB962C8B-B14F-4D97-AF65-F5344CB8AC3E}">
        <p14:creationId xmlns:p14="http://schemas.microsoft.com/office/powerpoint/2010/main" val="1916069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18</a:t>
            </a:fld>
            <a:endParaRPr lang="en-US"/>
          </a:p>
        </p:txBody>
      </p:sp>
    </p:spTree>
    <p:extLst>
      <p:ext uri="{BB962C8B-B14F-4D97-AF65-F5344CB8AC3E}">
        <p14:creationId xmlns:p14="http://schemas.microsoft.com/office/powerpoint/2010/main" val="1650618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19</a:t>
            </a:fld>
            <a:endParaRPr lang="en-US"/>
          </a:p>
        </p:txBody>
      </p:sp>
    </p:spTree>
    <p:extLst>
      <p:ext uri="{BB962C8B-B14F-4D97-AF65-F5344CB8AC3E}">
        <p14:creationId xmlns:p14="http://schemas.microsoft.com/office/powerpoint/2010/main" val="1212330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20</a:t>
            </a:fld>
            <a:endParaRPr lang="en-US"/>
          </a:p>
        </p:txBody>
      </p:sp>
    </p:spTree>
    <p:extLst>
      <p:ext uri="{BB962C8B-B14F-4D97-AF65-F5344CB8AC3E}">
        <p14:creationId xmlns:p14="http://schemas.microsoft.com/office/powerpoint/2010/main" val="282198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a:t>
            </a:fld>
            <a:endParaRPr lang="en-US"/>
          </a:p>
        </p:txBody>
      </p:sp>
    </p:spTree>
    <p:extLst>
      <p:ext uri="{BB962C8B-B14F-4D97-AF65-F5344CB8AC3E}">
        <p14:creationId xmlns:p14="http://schemas.microsoft.com/office/powerpoint/2010/main" val="294601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21</a:t>
            </a:fld>
            <a:endParaRPr lang="en-US"/>
          </a:p>
        </p:txBody>
      </p:sp>
    </p:spTree>
    <p:extLst>
      <p:ext uri="{BB962C8B-B14F-4D97-AF65-F5344CB8AC3E}">
        <p14:creationId xmlns:p14="http://schemas.microsoft.com/office/powerpoint/2010/main" val="867376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22</a:t>
            </a:fld>
            <a:endParaRPr lang="en-US"/>
          </a:p>
        </p:txBody>
      </p:sp>
    </p:spTree>
    <p:extLst>
      <p:ext uri="{BB962C8B-B14F-4D97-AF65-F5344CB8AC3E}">
        <p14:creationId xmlns:p14="http://schemas.microsoft.com/office/powerpoint/2010/main" val="2024831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23</a:t>
            </a:fld>
            <a:endParaRPr lang="en-US"/>
          </a:p>
        </p:txBody>
      </p:sp>
    </p:spTree>
    <p:extLst>
      <p:ext uri="{BB962C8B-B14F-4D97-AF65-F5344CB8AC3E}">
        <p14:creationId xmlns:p14="http://schemas.microsoft.com/office/powerpoint/2010/main" val="1242904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24</a:t>
            </a:fld>
            <a:endParaRPr lang="en-US"/>
          </a:p>
        </p:txBody>
      </p:sp>
    </p:spTree>
    <p:extLst>
      <p:ext uri="{BB962C8B-B14F-4D97-AF65-F5344CB8AC3E}">
        <p14:creationId xmlns:p14="http://schemas.microsoft.com/office/powerpoint/2010/main" val="362710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25</a:t>
            </a:fld>
            <a:endParaRPr lang="en-US"/>
          </a:p>
        </p:txBody>
      </p:sp>
    </p:spTree>
    <p:extLst>
      <p:ext uri="{BB962C8B-B14F-4D97-AF65-F5344CB8AC3E}">
        <p14:creationId xmlns:p14="http://schemas.microsoft.com/office/powerpoint/2010/main" val="3299880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27</a:t>
            </a:fld>
            <a:endParaRPr lang="en-US"/>
          </a:p>
        </p:txBody>
      </p:sp>
    </p:spTree>
    <p:extLst>
      <p:ext uri="{BB962C8B-B14F-4D97-AF65-F5344CB8AC3E}">
        <p14:creationId xmlns:p14="http://schemas.microsoft.com/office/powerpoint/2010/main" val="3306536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28</a:t>
            </a:fld>
            <a:endParaRPr lang="en-US"/>
          </a:p>
        </p:txBody>
      </p:sp>
    </p:spTree>
    <p:extLst>
      <p:ext uri="{BB962C8B-B14F-4D97-AF65-F5344CB8AC3E}">
        <p14:creationId xmlns:p14="http://schemas.microsoft.com/office/powerpoint/2010/main" val="958800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29</a:t>
            </a:fld>
            <a:endParaRPr lang="en-US"/>
          </a:p>
        </p:txBody>
      </p:sp>
    </p:spTree>
    <p:extLst>
      <p:ext uri="{BB962C8B-B14F-4D97-AF65-F5344CB8AC3E}">
        <p14:creationId xmlns:p14="http://schemas.microsoft.com/office/powerpoint/2010/main" val="3487807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30</a:t>
            </a:fld>
            <a:endParaRPr lang="en-US"/>
          </a:p>
        </p:txBody>
      </p:sp>
    </p:spTree>
    <p:extLst>
      <p:ext uri="{BB962C8B-B14F-4D97-AF65-F5344CB8AC3E}">
        <p14:creationId xmlns:p14="http://schemas.microsoft.com/office/powerpoint/2010/main" val="2221277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31</a:t>
            </a:fld>
            <a:endParaRPr lang="en-US"/>
          </a:p>
        </p:txBody>
      </p:sp>
    </p:spTree>
    <p:extLst>
      <p:ext uri="{BB962C8B-B14F-4D97-AF65-F5344CB8AC3E}">
        <p14:creationId xmlns:p14="http://schemas.microsoft.com/office/powerpoint/2010/main" val="307531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4/26/2018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99435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32</a:t>
            </a:fld>
            <a:endParaRPr lang="en-US"/>
          </a:p>
        </p:txBody>
      </p:sp>
    </p:spTree>
    <p:extLst>
      <p:ext uri="{BB962C8B-B14F-4D97-AF65-F5344CB8AC3E}">
        <p14:creationId xmlns:p14="http://schemas.microsoft.com/office/powerpoint/2010/main" val="3730511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33</a:t>
            </a:fld>
            <a:endParaRPr lang="en-US"/>
          </a:p>
        </p:txBody>
      </p:sp>
    </p:spTree>
    <p:extLst>
      <p:ext uri="{BB962C8B-B14F-4D97-AF65-F5344CB8AC3E}">
        <p14:creationId xmlns:p14="http://schemas.microsoft.com/office/powerpoint/2010/main" val="3811243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35</a:t>
            </a:fld>
            <a:endParaRPr lang="en-US"/>
          </a:p>
        </p:txBody>
      </p:sp>
    </p:spTree>
    <p:extLst>
      <p:ext uri="{BB962C8B-B14F-4D97-AF65-F5344CB8AC3E}">
        <p14:creationId xmlns:p14="http://schemas.microsoft.com/office/powerpoint/2010/main" val="111781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defTabSz="931774" fontAlgn="base">
              <a:spcBef>
                <a:spcPct val="0"/>
              </a:spcBef>
              <a:spcAft>
                <a:spcPct val="0"/>
              </a:spcAft>
            </a:pPr>
            <a:fld id="{D4E9F685-F098-8E4C-B6D8-D94BDE4D6D6B}" type="slidenum">
              <a:rPr lang="en-US">
                <a:solidFill>
                  <a:srgbClr val="000000"/>
                </a:solidFill>
                <a:latin typeface="Lucida Sans" charset="0"/>
                <a:ea typeface="ＭＳ Ｐゴシック" charset="0"/>
              </a:rPr>
              <a:pPr defTabSz="931774" fontAlgn="base">
                <a:spcBef>
                  <a:spcPct val="0"/>
                </a:spcBef>
                <a:spcAft>
                  <a:spcPct val="0"/>
                </a:spcAft>
              </a:pPr>
              <a:t>4</a:t>
            </a:fld>
            <a:endParaRPr lang="en-US">
              <a:solidFill>
                <a:srgbClr val="000000"/>
              </a:solidFill>
              <a:latin typeface="Lucida Sans" charset="0"/>
              <a:ea typeface="ＭＳ Ｐゴシック" charset="0"/>
            </a:endParaRPr>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04563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4/26/2018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449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8652428" indent="-38186541"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65887" eaLnBrk="0" fontAlgn="base" hangingPunct="0">
              <a:spcBef>
                <a:spcPct val="0"/>
              </a:spcBef>
              <a:spcAft>
                <a:spcPct val="0"/>
              </a:spcAft>
              <a:defRPr sz="2400">
                <a:solidFill>
                  <a:schemeClr val="tx1"/>
                </a:solidFill>
                <a:latin typeface="Lucida Sans" charset="0"/>
                <a:ea typeface="ＭＳ Ｐゴシック" charset="0"/>
              </a:defRPr>
            </a:lvl6pPr>
            <a:lvl7pPr marL="931774" eaLnBrk="0" fontAlgn="base" hangingPunct="0">
              <a:spcBef>
                <a:spcPct val="0"/>
              </a:spcBef>
              <a:spcAft>
                <a:spcPct val="0"/>
              </a:spcAft>
              <a:defRPr sz="2400">
                <a:solidFill>
                  <a:schemeClr val="tx1"/>
                </a:solidFill>
                <a:latin typeface="Lucida Sans" charset="0"/>
                <a:ea typeface="ＭＳ Ｐゴシック" charset="0"/>
              </a:defRPr>
            </a:lvl7pPr>
            <a:lvl8pPr marL="1397660" eaLnBrk="0" fontAlgn="base" hangingPunct="0">
              <a:spcBef>
                <a:spcPct val="0"/>
              </a:spcBef>
              <a:spcAft>
                <a:spcPct val="0"/>
              </a:spcAft>
              <a:defRPr sz="2400">
                <a:solidFill>
                  <a:schemeClr val="tx1"/>
                </a:solidFill>
                <a:latin typeface="Lucida Sans" charset="0"/>
                <a:ea typeface="ＭＳ Ｐゴシック" charset="0"/>
              </a:defRPr>
            </a:lvl8pPr>
            <a:lvl9pPr marL="1863547" eaLnBrk="0" fontAlgn="base" hangingPunct="0">
              <a:spcBef>
                <a:spcPct val="0"/>
              </a:spcBef>
              <a:spcAft>
                <a:spcPct val="0"/>
              </a:spcAft>
              <a:defRPr sz="2400">
                <a:solidFill>
                  <a:schemeClr val="tx1"/>
                </a:solidFill>
                <a:latin typeface="Lucida Sans" charset="0"/>
                <a:ea typeface="ＭＳ Ｐゴシック" charset="0"/>
              </a:defRPr>
            </a:lvl9pPr>
          </a:lstStyle>
          <a:p>
            <a:pPr defTabSz="931774" eaLnBrk="1" fontAlgn="base" hangingPunct="1">
              <a:spcBef>
                <a:spcPct val="0"/>
              </a:spcBef>
              <a:spcAft>
                <a:spcPct val="0"/>
              </a:spcAft>
            </a:pPr>
            <a:fld id="{E69DF897-5E92-F241-9A21-E64EA536231D}" type="slidenum">
              <a:rPr lang="en-US" sz="1200">
                <a:solidFill>
                  <a:srgbClr val="000000"/>
                </a:solidFill>
              </a:rPr>
              <a:pPr defTabSz="931774" eaLnBrk="1" fontAlgn="base" hangingPunct="1">
                <a:spcBef>
                  <a:spcPct val="0"/>
                </a:spcBef>
                <a:spcAft>
                  <a:spcPct val="0"/>
                </a:spcAft>
              </a:pPr>
              <a:t>6</a:t>
            </a:fld>
            <a:endParaRPr lang="en-US" sz="1200">
              <a:solidFill>
                <a:srgbClr val="000000"/>
              </a:solidFill>
            </a:endParaRPr>
          </a:p>
        </p:txBody>
      </p:sp>
      <p:sp>
        <p:nvSpPr>
          <p:cNvPr id="17411" name="Rectangle 2"/>
          <p:cNvSpPr>
            <a:spLocks noGrp="1" noRot="1" noChangeAspect="1" noChangeArrowheads="1" noTextEdit="1"/>
          </p:cNvSpPr>
          <p:nvPr>
            <p:ph type="sldImg"/>
          </p:nvPr>
        </p:nvSpPr>
        <p:spPr>
          <a:xfrm>
            <a:off x="314325" y="715963"/>
            <a:ext cx="6369050" cy="3582987"/>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92608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4/26/2018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3053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8</a:t>
            </a:fld>
            <a:endParaRPr lang="en-US"/>
          </a:p>
        </p:txBody>
      </p:sp>
    </p:spTree>
    <p:extLst>
      <p:ext uri="{BB962C8B-B14F-4D97-AF65-F5344CB8AC3E}">
        <p14:creationId xmlns:p14="http://schemas.microsoft.com/office/powerpoint/2010/main" val="148657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9</a:t>
            </a:fld>
            <a:endParaRPr lang="en-US"/>
          </a:p>
        </p:txBody>
      </p:sp>
    </p:spTree>
    <p:extLst>
      <p:ext uri="{BB962C8B-B14F-4D97-AF65-F5344CB8AC3E}">
        <p14:creationId xmlns:p14="http://schemas.microsoft.com/office/powerpoint/2010/main" val="32762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7618327-4B8F-4A8B-A55A-9F94ED38E7F2}" type="datetime1">
              <a:rPr lang="en-US" smtClean="0"/>
              <a:t>4/26/2018</a:t>
            </a:fld>
            <a:endParaRPr lang="en-US" dirty="0"/>
          </a:p>
        </p:txBody>
      </p:sp>
      <p:sp>
        <p:nvSpPr>
          <p:cNvPr id="8" name="Footer Placeholder 7"/>
          <p:cNvSpPr>
            <a:spLocks noGrp="1"/>
          </p:cNvSpPr>
          <p:nvPr>
            <p:ph type="ftr" sz="quarter" idx="11"/>
          </p:nvPr>
        </p:nvSpPr>
        <p:spPr/>
        <p:txBody>
          <a:bodyPr/>
          <a:lstStyle/>
          <a:p>
            <a:r>
              <a:rPr lang="en-US"/>
              <a:t>MSFTGUEST        msevent538my</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3116F-1241-48DD-98E5-33188A8E8083}" type="datetime1">
              <a:rPr lang="en-US" smtClean="0"/>
              <a:t>4/26/2018</a:t>
            </a:fld>
            <a:endParaRPr lang="en-US" dirty="0"/>
          </a:p>
        </p:txBody>
      </p:sp>
      <p:sp>
        <p:nvSpPr>
          <p:cNvPr id="5" name="Footer Placeholder 4"/>
          <p:cNvSpPr>
            <a:spLocks noGrp="1"/>
          </p:cNvSpPr>
          <p:nvPr>
            <p:ph type="ftr" sz="quarter" idx="11"/>
          </p:nvPr>
        </p:nvSpPr>
        <p:spPr/>
        <p:txBody>
          <a:bodyPr/>
          <a:lstStyle/>
          <a:p>
            <a:r>
              <a:rPr lang="en-US"/>
              <a:t>MSFTGUEST        msevent538my</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250C1-43E3-42AF-855B-8963F48B16FD}" type="datetime1">
              <a:rPr lang="en-US" smtClean="0"/>
              <a:t>4/26/2018</a:t>
            </a:fld>
            <a:endParaRPr lang="en-US" dirty="0"/>
          </a:p>
        </p:txBody>
      </p:sp>
      <p:sp>
        <p:nvSpPr>
          <p:cNvPr id="5" name="Footer Placeholder 4"/>
          <p:cNvSpPr>
            <a:spLocks noGrp="1"/>
          </p:cNvSpPr>
          <p:nvPr>
            <p:ph type="ftr" sz="quarter" idx="11"/>
          </p:nvPr>
        </p:nvSpPr>
        <p:spPr/>
        <p:txBody>
          <a:bodyPr/>
          <a:lstStyle/>
          <a:p>
            <a:r>
              <a:rPr lang="en-US"/>
              <a:t>MSFTGUEST        msevent538my</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94099"/>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204116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6096000" y="681037"/>
            <a:ext cx="5187952" cy="1731963"/>
          </a:xfrm>
        </p:spPr>
        <p:txBody>
          <a:bodyPr/>
          <a:lstStyle>
            <a:lvl1pPr algn="ctr">
              <a:defRPr sz="4267"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6096000" y="3835400"/>
            <a:ext cx="5181600" cy="2235200"/>
          </a:xfrm>
        </p:spPr>
        <p:txBody>
          <a:bodyPr/>
          <a:lstStyle>
            <a:lvl1pPr marL="0" indent="0" algn="ctr">
              <a:spcBef>
                <a:spcPts val="12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9652000" y="6273800"/>
            <a:ext cx="1625600" cy="457200"/>
          </a:xfrm>
        </p:spPr>
        <p:txBody>
          <a:bodyPr anchor="b"/>
          <a:lstStyle>
            <a:lvl1pPr>
              <a:defRPr>
                <a:solidFill>
                  <a:schemeClr val="bg2"/>
                </a:solidFill>
              </a:defRPr>
            </a:lvl1pPr>
          </a:lstStyle>
          <a:p>
            <a:pPr>
              <a:defRPr/>
            </a:pPr>
            <a:fld id="{0705AF12-1EAF-4EE3-ABA7-E9808FBD1A85}" type="datetime1">
              <a:rPr lang="en-US" smtClean="0"/>
              <a:t>4/26/2018</a:t>
            </a:fld>
            <a:endParaRPr lang="en-US" dirty="0"/>
          </a:p>
        </p:txBody>
      </p:sp>
      <p:sp>
        <p:nvSpPr>
          <p:cNvPr id="6" name="Rectangle 5"/>
          <p:cNvSpPr>
            <a:spLocks noGrp="1" noChangeArrowheads="1"/>
          </p:cNvSpPr>
          <p:nvPr>
            <p:ph type="ftr" sz="quarter" idx="11"/>
          </p:nvPr>
        </p:nvSpPr>
        <p:spPr>
          <a:xfrm>
            <a:off x="7112000" y="6273800"/>
            <a:ext cx="2540000" cy="457200"/>
          </a:xfrm>
        </p:spPr>
        <p:txBody>
          <a:bodyPr anchor="b"/>
          <a:lstStyle>
            <a:lvl1pPr>
              <a:defRPr>
                <a:solidFill>
                  <a:schemeClr val="bg2"/>
                </a:solidFill>
              </a:defRPr>
            </a:lvl1pPr>
          </a:lstStyle>
          <a:p>
            <a:pPr>
              <a:defRPr/>
            </a:pPr>
            <a:r>
              <a:rPr lang="en-US"/>
              <a:t>MSFTGUEST        msevent538my</a:t>
            </a:r>
            <a:endParaRPr lang="en-US" dirty="0"/>
          </a:p>
        </p:txBody>
      </p:sp>
      <p:sp>
        <p:nvSpPr>
          <p:cNvPr id="11" name="Rectangle 6"/>
          <p:cNvSpPr>
            <a:spLocks noGrp="1" noChangeArrowheads="1"/>
          </p:cNvSpPr>
          <p:nvPr>
            <p:ph type="sldNum" sz="quarter" idx="12"/>
          </p:nvPr>
        </p:nvSpPr>
        <p:spPr>
          <a:xfrm>
            <a:off x="6096000" y="6273800"/>
            <a:ext cx="1020232"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143595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400" y="1803400"/>
            <a:ext cx="113792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9144000" y="6273800"/>
            <a:ext cx="2641600" cy="457200"/>
          </a:xfrm>
          <a:ln/>
        </p:spPr>
        <p:txBody>
          <a:bodyPr/>
          <a:lstStyle>
            <a:lvl1pPr>
              <a:defRPr/>
            </a:lvl1pPr>
          </a:lstStyle>
          <a:p>
            <a:pPr>
              <a:defRPr/>
            </a:pPr>
            <a:fld id="{02139FB9-93DC-417C-A805-256154004381}" type="datetime1">
              <a:rPr lang="en-US" smtClean="0"/>
              <a:t>4/26/2018</a:t>
            </a:fld>
            <a:endParaRPr lang="en-US"/>
          </a:p>
        </p:txBody>
      </p:sp>
      <p:sp>
        <p:nvSpPr>
          <p:cNvPr id="5" name="Rectangle 6"/>
          <p:cNvSpPr>
            <a:spLocks noGrp="1" noChangeArrowheads="1"/>
          </p:cNvSpPr>
          <p:nvPr>
            <p:ph type="ftr" sz="quarter" idx="11"/>
          </p:nvPr>
        </p:nvSpPr>
        <p:spPr>
          <a:xfrm>
            <a:off x="4064000" y="6273800"/>
            <a:ext cx="3860800" cy="457200"/>
          </a:xfrm>
          <a:ln/>
        </p:spPr>
        <p:txBody>
          <a:bodyPr/>
          <a:lstStyle>
            <a:lvl1pPr>
              <a:defRPr/>
            </a:lvl1pPr>
          </a:lstStyle>
          <a:p>
            <a:pPr>
              <a:defRPr/>
            </a:pPr>
            <a:r>
              <a:rPr lang="en-US"/>
              <a:t>MSFTGUEST        msevent538my</a:t>
            </a: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26399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267"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E3D513AC-1245-4A99-A1BA-0D85B487EF26}" type="datetime1">
              <a:rPr lang="en-US" smtClean="0"/>
              <a:t>4/26/2018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183220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896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8128000" y="6273800"/>
            <a:ext cx="2641600" cy="457200"/>
          </a:xfrm>
          <a:ln/>
        </p:spPr>
        <p:txBody>
          <a:bodyPr/>
          <a:lstStyle>
            <a:lvl1pPr>
              <a:defRPr/>
            </a:lvl1pPr>
          </a:lstStyle>
          <a:p>
            <a:pPr>
              <a:defRPr/>
            </a:pPr>
            <a:fld id="{5E41D517-F8DA-4DD5-90D8-B28E48AF679B}" type="datetime1">
              <a:rPr lang="en-US" smtClean="0"/>
              <a:t>4/26/2018</a:t>
            </a:fld>
            <a:endParaRPr lang="en-US" dirty="0"/>
          </a:p>
        </p:txBody>
      </p:sp>
      <p:sp>
        <p:nvSpPr>
          <p:cNvPr id="6" name="Rectangle 6"/>
          <p:cNvSpPr>
            <a:spLocks noGrp="1" noChangeArrowheads="1"/>
          </p:cNvSpPr>
          <p:nvPr>
            <p:ph type="ftr" sz="quarter" idx="11"/>
          </p:nvPr>
        </p:nvSpPr>
        <p:spPr>
          <a:xfrm>
            <a:off x="3556000" y="6248400"/>
            <a:ext cx="3860800" cy="457200"/>
          </a:xfrm>
          <a:ln/>
        </p:spPr>
        <p:txBody>
          <a:bodyPr/>
          <a:lstStyle>
            <a:lvl1pPr>
              <a:defRPr/>
            </a:lvl1pPr>
          </a:lstStyle>
          <a:p>
            <a:pPr>
              <a:defRPr/>
            </a:pPr>
            <a:r>
              <a:rPr lang="en-US"/>
              <a:t>MSFTGUEST        msevent538my</a:t>
            </a:r>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2370074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fld id="{1149BFE8-9CD8-454C-BF87-0ED86FC1FDC5}" type="datetime1">
              <a:rPr lang="en-US" smtClean="0"/>
              <a:t>4/26/2018</a:t>
            </a:fld>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r>
              <a:rPr lang="en-US"/>
              <a:t>MSFTGUEST        msevent538my</a:t>
            </a:r>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506906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19657E0E-402B-456A-9C19-690E906D737E}" type="datetime1">
              <a:rPr lang="en-US" smtClean="0"/>
              <a:t>4/26/2018</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1371236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9C41E018-2177-4C2A-B79E-E01E5974E188}" type="datetime1">
              <a:rPr lang="en-US" smtClean="0"/>
              <a:t>4/26/2018</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18340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11319-57A9-4610-A828-DC51FC9DF1CA}" type="datetime1">
              <a:rPr lang="en-US" smtClean="0"/>
              <a:t>4/26/2018</a:t>
            </a:fld>
            <a:endParaRPr lang="en-US" dirty="0"/>
          </a:p>
        </p:txBody>
      </p:sp>
      <p:sp>
        <p:nvSpPr>
          <p:cNvPr id="8" name="Footer Placeholder 7"/>
          <p:cNvSpPr>
            <a:spLocks noGrp="1"/>
          </p:cNvSpPr>
          <p:nvPr>
            <p:ph type="ftr" sz="quarter" idx="11"/>
          </p:nvPr>
        </p:nvSpPr>
        <p:spPr/>
        <p:txBody>
          <a:bodyPr/>
          <a:lstStyle/>
          <a:p>
            <a:r>
              <a:rPr lang="en-US"/>
              <a:t>MSFTGUEST        msevent538my</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905000"/>
            <a:ext cx="4011084" cy="1162051"/>
          </a:xfrm>
        </p:spPr>
        <p:txBody>
          <a:bodyPr/>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3124201"/>
            <a:ext cx="4011084" cy="3001964"/>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D918235C-A5FB-4103-9FF2-3415D174756A}" type="datetime1">
              <a:rPr lang="en-US" smtClean="0"/>
              <a:t>4/26/2018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1443267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382C3A85-CA57-473F-8353-4B23187B6571}" type="datetime1">
              <a:rPr lang="en-US" smtClean="0"/>
              <a:t>4/26/2018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984848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B0069E17-5F3E-4D83-B517-6100A26DA77F}" type="datetime1">
              <a:rPr lang="en-US" smtClean="0"/>
              <a:t>4/26/2018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009403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81000"/>
            <a:ext cx="2819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81000"/>
            <a:ext cx="8255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0F02DB75-D82A-4E55-9761-FAD7B7E199F6}" type="datetime1">
              <a:rPr lang="en-US" smtClean="0"/>
              <a:t>4/26/2018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578150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17526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6400" y="40767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724196C3-B029-4D5C-84B3-32210CF2E146}" type="datetime1">
              <a:rPr lang="en-US" smtClean="0"/>
              <a:t>4/26/2018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MSFTGUEST        msevent538my</a:t>
            </a:r>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0"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3077793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400" y="1803400"/>
            <a:ext cx="91440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908800" y="6273800"/>
            <a:ext cx="2641600" cy="457200"/>
          </a:xfrm>
          <a:ln/>
        </p:spPr>
        <p:txBody>
          <a:bodyPr/>
          <a:lstStyle>
            <a:lvl1pPr>
              <a:defRPr/>
            </a:lvl1pPr>
          </a:lstStyle>
          <a:p>
            <a:pPr>
              <a:defRPr/>
            </a:pPr>
            <a:fld id="{92136788-4722-43D6-9F87-F043CC8E668E}" type="datetime1">
              <a:rPr lang="en-US" smtClean="0"/>
              <a:t>4/26/2018</a:t>
            </a:fld>
            <a:endParaRPr lang="en-US" dirty="0"/>
          </a:p>
        </p:txBody>
      </p:sp>
      <p:sp>
        <p:nvSpPr>
          <p:cNvPr id="5" name="Rectangle 6"/>
          <p:cNvSpPr>
            <a:spLocks noGrp="1" noChangeArrowheads="1"/>
          </p:cNvSpPr>
          <p:nvPr>
            <p:ph type="ftr" sz="quarter" idx="11"/>
          </p:nvPr>
        </p:nvSpPr>
        <p:spPr>
          <a:xfrm>
            <a:off x="3048000" y="6273800"/>
            <a:ext cx="3860800" cy="457200"/>
          </a:xfrm>
          <a:ln/>
        </p:spPr>
        <p:txBody>
          <a:bodyPr/>
          <a:lstStyle>
            <a:lvl1pPr>
              <a:defRPr/>
            </a:lvl1pPr>
          </a:lstStyle>
          <a:p>
            <a:pPr>
              <a:defRPr/>
            </a:pPr>
            <a:r>
              <a:rPr lang="en-US"/>
              <a:t>MSFTGUEST        msevent538my</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309821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281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35933"/>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49349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2347" y="1"/>
            <a:ext cx="11655840" cy="644769"/>
          </a:xfrm>
        </p:spPr>
        <p:txBody>
          <a:bodyPr/>
          <a:lstStyle>
            <a:lvl1pPr>
              <a:defRPr sz="3600"/>
            </a:lvl1pPr>
          </a:lstStyle>
          <a:p>
            <a:r>
              <a:rPr lang="en-US" dirty="0"/>
              <a:t>Click to edit Master title style</a:t>
            </a:r>
          </a:p>
        </p:txBody>
      </p:sp>
      <p:sp>
        <p:nvSpPr>
          <p:cNvPr id="8" name="Text Placeholder 7"/>
          <p:cNvSpPr>
            <a:spLocks noGrp="1"/>
          </p:cNvSpPr>
          <p:nvPr>
            <p:ph type="body" sz="quarter" idx="10"/>
          </p:nvPr>
        </p:nvSpPr>
        <p:spPr>
          <a:xfrm>
            <a:off x="387351" y="644770"/>
            <a:ext cx="10292373" cy="513405"/>
          </a:xfrm>
        </p:spPr>
        <p:txBody>
          <a:bodyPr/>
          <a:lstStyle>
            <a:lvl1pPr marL="0" indent="0">
              <a:buNone/>
              <a:defRPr sz="2400">
                <a:solidFill>
                  <a:schemeClr val="accent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5457525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0125ADB-AC09-4AFA-9F93-F3BBE2EEBA3F}" type="datetime1">
              <a:rPr lang="en-US" smtClean="0"/>
              <a:t>4/26/2018</a:t>
            </a:fld>
            <a:endParaRPr lang="en-US" dirty="0"/>
          </a:p>
        </p:txBody>
      </p:sp>
      <p:sp>
        <p:nvSpPr>
          <p:cNvPr id="8" name="Footer Placeholder 7"/>
          <p:cNvSpPr>
            <a:spLocks noGrp="1"/>
          </p:cNvSpPr>
          <p:nvPr>
            <p:ph type="ftr" sz="quarter" idx="11"/>
          </p:nvPr>
        </p:nvSpPr>
        <p:spPr/>
        <p:txBody>
          <a:bodyPr/>
          <a:lstStyle/>
          <a:p>
            <a:r>
              <a:rPr lang="en-US"/>
              <a:t>MSFTGUEST        msevent538my</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91114D3-581A-44C1-A4F0-E489BE9D6738}" type="datetime1">
              <a:rPr lang="en-US" smtClean="0"/>
              <a:t>4/26/2018</a:t>
            </a:fld>
            <a:endParaRPr lang="en-US" dirty="0"/>
          </a:p>
        </p:txBody>
      </p:sp>
      <p:sp>
        <p:nvSpPr>
          <p:cNvPr id="9" name="Footer Placeholder 8"/>
          <p:cNvSpPr>
            <a:spLocks noGrp="1"/>
          </p:cNvSpPr>
          <p:nvPr>
            <p:ph type="ftr" sz="quarter" idx="11"/>
          </p:nvPr>
        </p:nvSpPr>
        <p:spPr/>
        <p:txBody>
          <a:bodyPr/>
          <a:lstStyle/>
          <a:p>
            <a:r>
              <a:rPr lang="en-US"/>
              <a:t>MSFTGUEST        msevent538my</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F1A6BA2-EB84-4819-97D7-D181807A0489}" type="datetime1">
              <a:rPr lang="en-US" smtClean="0"/>
              <a:t>4/26/2018</a:t>
            </a:fld>
            <a:endParaRPr lang="en-US" dirty="0"/>
          </a:p>
        </p:txBody>
      </p:sp>
      <p:sp>
        <p:nvSpPr>
          <p:cNvPr id="8" name="Footer Placeholder 7"/>
          <p:cNvSpPr>
            <a:spLocks noGrp="1"/>
          </p:cNvSpPr>
          <p:nvPr>
            <p:ph type="ftr" sz="quarter" idx="11"/>
          </p:nvPr>
        </p:nvSpPr>
        <p:spPr/>
        <p:txBody>
          <a:bodyPr/>
          <a:lstStyle/>
          <a:p>
            <a:r>
              <a:rPr lang="en-US"/>
              <a:t>MSFTGUEST        msevent538my</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B9C48-707A-40B6-8B02-CB8DC32C3E1E}" type="datetime1">
              <a:rPr lang="en-US" smtClean="0"/>
              <a:t>4/26/2018</a:t>
            </a:fld>
            <a:endParaRPr lang="en-US" dirty="0"/>
          </a:p>
        </p:txBody>
      </p:sp>
      <p:sp>
        <p:nvSpPr>
          <p:cNvPr id="4" name="Footer Placeholder 3"/>
          <p:cNvSpPr>
            <a:spLocks noGrp="1"/>
          </p:cNvSpPr>
          <p:nvPr>
            <p:ph type="ftr" sz="quarter" idx="11"/>
          </p:nvPr>
        </p:nvSpPr>
        <p:spPr/>
        <p:txBody>
          <a:bodyPr/>
          <a:lstStyle/>
          <a:p>
            <a:r>
              <a:rPr lang="en-US"/>
              <a:t>MSFTGUEST        msevent538my</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A04B1-81CC-48B4-AC24-2FA0B500402A}" type="datetime1">
              <a:rPr lang="en-US" smtClean="0"/>
              <a:t>4/26/2018</a:t>
            </a:fld>
            <a:endParaRPr lang="en-US" dirty="0"/>
          </a:p>
        </p:txBody>
      </p:sp>
      <p:sp>
        <p:nvSpPr>
          <p:cNvPr id="3" name="Footer Placeholder 2"/>
          <p:cNvSpPr>
            <a:spLocks noGrp="1"/>
          </p:cNvSpPr>
          <p:nvPr>
            <p:ph type="ftr" sz="quarter" idx="11"/>
          </p:nvPr>
        </p:nvSpPr>
        <p:spPr/>
        <p:txBody>
          <a:bodyPr/>
          <a:lstStyle/>
          <a:p>
            <a:r>
              <a:rPr lang="en-US"/>
              <a:t>MSFTGUEST        msevent538my</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B3709FE-5EE8-4B57-8C4A-19F0653B70D7}" type="datetime1">
              <a:rPr lang="en-US" smtClean="0"/>
              <a:t>4/26/2018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MSFTGUEST        msevent538my</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2CEDA3B-5764-482A-9397-53701C2225C8}" type="datetime1">
              <a:rPr lang="en-US" smtClean="0"/>
              <a:t>4/26/2018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MSFTGUEST        msevent538my</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DDF90B6-F917-44F0-9296-4DF6BF6DA2A8}" type="datetime1">
              <a:rPr lang="en-US" smtClean="0"/>
              <a:t>4/26/2018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MSFTGUEST        msevent538my</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3" r:id="rId12"/>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828800" y="508000"/>
            <a:ext cx="9956800" cy="990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406400" y="1803400"/>
            <a:ext cx="10363200" cy="4445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81280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867">
                <a:latin typeface="+mn-lt"/>
                <a:ea typeface="+mn-ea"/>
                <a:cs typeface="+mn-cs"/>
              </a:defRPr>
            </a:lvl1pPr>
          </a:lstStyle>
          <a:p>
            <a:pPr>
              <a:defRPr/>
            </a:pPr>
            <a:fld id="{C7E110CF-9EA0-42F5-BA06-529C715BA631}" type="datetime1">
              <a:rPr lang="en-US" smtClean="0"/>
              <a:t>4/26/2018</a:t>
            </a:fld>
            <a:endParaRPr lang="en-US" dirty="0"/>
          </a:p>
        </p:txBody>
      </p:sp>
      <p:sp>
        <p:nvSpPr>
          <p:cNvPr id="204806" name="Rectangle 6"/>
          <p:cNvSpPr>
            <a:spLocks noGrp="1" noChangeArrowheads="1"/>
          </p:cNvSpPr>
          <p:nvPr>
            <p:ph type="ftr" sz="quarter" idx="3"/>
          </p:nvPr>
        </p:nvSpPr>
        <p:spPr bwMode="auto">
          <a:xfrm>
            <a:off x="3657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867">
                <a:latin typeface="+mn-lt"/>
                <a:ea typeface="+mn-ea"/>
                <a:cs typeface="+mn-cs"/>
              </a:defRPr>
            </a:lvl1pPr>
          </a:lstStyle>
          <a:p>
            <a:pPr>
              <a:defRPr/>
            </a:pPr>
            <a:r>
              <a:rPr lang="en-US"/>
              <a:t>MSFTGUEST        msevent538my</a:t>
            </a:r>
            <a:endParaRPr lang="en-US" dirty="0"/>
          </a:p>
        </p:txBody>
      </p:sp>
      <p:sp>
        <p:nvSpPr>
          <p:cNvPr id="204807" name="Rectangle 7"/>
          <p:cNvSpPr>
            <a:spLocks noGrp="1" noChangeArrowheads="1"/>
          </p:cNvSpPr>
          <p:nvPr>
            <p:ph type="sldNum" sz="quarter" idx="4"/>
          </p:nvPr>
        </p:nvSpPr>
        <p:spPr bwMode="auto">
          <a:xfrm>
            <a:off x="4064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867">
                <a:latin typeface="+mn-lt"/>
              </a:defRPr>
            </a:lvl1pPr>
          </a:lstStyle>
          <a:p>
            <a:fld id="{91F816EA-24CC-2048-859A-C5EA9F275392}" type="slidenum">
              <a:rPr lang="en-US" smtClean="0"/>
              <a:pPr/>
              <a:t>‹#›</a:t>
            </a:fld>
            <a:endParaRPr lang="en-US" dirty="0"/>
          </a:p>
        </p:txBody>
      </p:sp>
    </p:spTree>
    <p:extLst>
      <p:ext uri="{BB962C8B-B14F-4D97-AF65-F5344CB8AC3E}">
        <p14:creationId xmlns:p14="http://schemas.microsoft.com/office/powerpoint/2010/main" val="2649106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4" r:id="rId15"/>
    <p:sldLayoutId id="2147483725" r:id="rId16"/>
  </p:sldLayoutIdLst>
  <p:hf sldNum="0" hdr="0" dt="0"/>
  <p:txStyles>
    <p:titleStyle>
      <a:lvl1pPr algn="l" rtl="0" eaLnBrk="1" fontAlgn="base" hangingPunct="1">
        <a:spcBef>
          <a:spcPct val="0"/>
        </a:spcBef>
        <a:spcAft>
          <a:spcPct val="0"/>
        </a:spcAft>
        <a:defRPr sz="4267"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5pPr>
      <a:lvl6pPr marL="609585" algn="l" rtl="0" eaLnBrk="1" fontAlgn="base" hangingPunct="1">
        <a:spcBef>
          <a:spcPct val="0"/>
        </a:spcBef>
        <a:spcAft>
          <a:spcPct val="0"/>
        </a:spcAft>
        <a:defRPr sz="4800">
          <a:solidFill>
            <a:schemeClr val="tx1"/>
          </a:solidFill>
          <a:latin typeface="Lucida Sans" pitchFamily="-65" charset="0"/>
        </a:defRPr>
      </a:lvl6pPr>
      <a:lvl7pPr marL="1219170" algn="l" rtl="0" eaLnBrk="1" fontAlgn="base" hangingPunct="1">
        <a:spcBef>
          <a:spcPct val="0"/>
        </a:spcBef>
        <a:spcAft>
          <a:spcPct val="0"/>
        </a:spcAft>
        <a:defRPr sz="4800">
          <a:solidFill>
            <a:schemeClr val="tx1"/>
          </a:solidFill>
          <a:latin typeface="Lucida Sans" pitchFamily="-65" charset="0"/>
        </a:defRPr>
      </a:lvl7pPr>
      <a:lvl8pPr marL="1828754" algn="l" rtl="0" eaLnBrk="1" fontAlgn="base" hangingPunct="1">
        <a:spcBef>
          <a:spcPct val="0"/>
        </a:spcBef>
        <a:spcAft>
          <a:spcPct val="0"/>
        </a:spcAft>
        <a:defRPr sz="4800">
          <a:solidFill>
            <a:schemeClr val="tx1"/>
          </a:solidFill>
          <a:latin typeface="Lucida Sans" pitchFamily="-65" charset="0"/>
        </a:defRPr>
      </a:lvl8pPr>
      <a:lvl9pPr marL="2438339" algn="l" rtl="0" eaLnBrk="1" fontAlgn="base" hangingPunct="1">
        <a:spcBef>
          <a:spcPct val="0"/>
        </a:spcBef>
        <a:spcAft>
          <a:spcPct val="0"/>
        </a:spcAft>
        <a:defRPr sz="4800">
          <a:solidFill>
            <a:schemeClr val="tx1"/>
          </a:solidFill>
          <a:latin typeface="Lucida Sans" pitchFamily="-65" charset="0"/>
        </a:defRPr>
      </a:lvl9pPr>
    </p:titleStyle>
    <p:bodyStyle>
      <a:lvl1pPr marL="457189" indent="-457189" algn="l" rtl="0" eaLnBrk="1" fontAlgn="base" hangingPunct="1">
        <a:spcBef>
          <a:spcPct val="20000"/>
        </a:spcBef>
        <a:spcAft>
          <a:spcPct val="0"/>
        </a:spcAft>
        <a:buClr>
          <a:srgbClr val="CC0000"/>
        </a:buClr>
        <a:buFont typeface="Times" charset="0"/>
        <a:buChar char="•"/>
        <a:defRPr sz="3200">
          <a:solidFill>
            <a:schemeClr val="tx1"/>
          </a:solidFill>
          <a:latin typeface="+mn-lt"/>
          <a:ea typeface="ＭＳ Ｐゴシック" pitchFamily="-65" charset="-128"/>
          <a:cs typeface="ＭＳ Ｐゴシック" pitchFamily="-65" charset="-128"/>
        </a:defRPr>
      </a:lvl1pPr>
      <a:lvl2pPr marL="914377" indent="-304792" algn="l" rtl="0" eaLnBrk="1" fontAlgn="base" hangingPunct="1">
        <a:spcBef>
          <a:spcPct val="20000"/>
        </a:spcBef>
        <a:spcAft>
          <a:spcPct val="0"/>
        </a:spcAft>
        <a:buClr>
          <a:schemeClr val="tx1"/>
        </a:buClr>
        <a:buFont typeface="Times" charset="0"/>
        <a:buChar char="•"/>
        <a:defRPr sz="2667">
          <a:solidFill>
            <a:schemeClr val="tx1"/>
          </a:solidFill>
          <a:latin typeface="+mn-lt"/>
          <a:ea typeface="ＭＳ Ｐゴシック" pitchFamily="-65" charset="-128"/>
        </a:defRPr>
      </a:lvl2pPr>
      <a:lvl3pPr marL="1371566" indent="-304792" algn="l" rtl="0" eaLnBrk="1" fontAlgn="base" hangingPunct="1">
        <a:spcBef>
          <a:spcPct val="20000"/>
        </a:spcBef>
        <a:spcAft>
          <a:spcPct val="0"/>
        </a:spcAft>
        <a:buClr>
          <a:srgbClr val="CC0000"/>
        </a:buClr>
        <a:buFont typeface="Times" charset="0"/>
        <a:buChar char="•"/>
        <a:defRPr sz="2667">
          <a:solidFill>
            <a:schemeClr val="tx1"/>
          </a:solidFill>
          <a:latin typeface="+mn-lt"/>
          <a:ea typeface="ＭＳ Ｐゴシック" pitchFamily="-65" charset="-128"/>
        </a:defRPr>
      </a:lvl3pPr>
      <a:lvl4pPr marL="1828754" indent="-304792"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2285943" indent="-304792"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895528"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6pPr>
      <a:lvl7pPr marL="350511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7pPr>
      <a:lvl8pPr marL="4114697"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8pPr>
      <a:lvl9pPr marL="472428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imwill3/NY-AZML-Meetu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otebooks.azur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imwill3/NY-AZML-Meetu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jimwill3/NY-AZML-Meetup" TargetMode="External"/><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imwill3/NY-AZML-Meetup/snip1.txt"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5159-06B1-41A5-85C3-5C1857820208}"/>
              </a:ext>
            </a:extLst>
          </p:cNvPr>
          <p:cNvSpPr>
            <a:spLocks noGrp="1"/>
          </p:cNvSpPr>
          <p:nvPr>
            <p:ph type="ctrTitle"/>
          </p:nvPr>
        </p:nvSpPr>
        <p:spPr>
          <a:xfrm>
            <a:off x="1600200" y="1869260"/>
            <a:ext cx="8991600" cy="2163404"/>
          </a:xfrm>
        </p:spPr>
        <p:txBody>
          <a:bodyPr>
            <a:normAutofit/>
          </a:bodyPr>
          <a:lstStyle/>
          <a:p>
            <a:r>
              <a:rPr lang="en-US" dirty="0"/>
              <a:t>Text Analytics and processing series</a:t>
            </a:r>
            <a:br>
              <a:rPr lang="en-US" dirty="0"/>
            </a:br>
            <a:r>
              <a:rPr lang="en-US" dirty="0"/>
              <a:t>session 3 – Topic analysis</a:t>
            </a:r>
          </a:p>
        </p:txBody>
      </p:sp>
      <p:sp>
        <p:nvSpPr>
          <p:cNvPr id="3" name="Subtitle 2">
            <a:extLst>
              <a:ext uri="{FF2B5EF4-FFF2-40B4-BE49-F238E27FC236}">
                <a16:creationId xmlns:a16="http://schemas.microsoft.com/office/drawing/2014/main" id="{A17216EB-019E-4179-9703-4ABB0600A1B7}"/>
              </a:ext>
            </a:extLst>
          </p:cNvPr>
          <p:cNvSpPr>
            <a:spLocks noGrp="1"/>
          </p:cNvSpPr>
          <p:nvPr>
            <p:ph type="subTitle" idx="1"/>
          </p:nvPr>
        </p:nvSpPr>
        <p:spPr/>
        <p:txBody>
          <a:bodyPr/>
          <a:lstStyle/>
          <a:p>
            <a:r>
              <a:rPr lang="en-US" dirty="0"/>
              <a:t>Azure Machine Learning Meetup</a:t>
            </a:r>
          </a:p>
          <a:p>
            <a:r>
              <a:rPr lang="en-US" dirty="0"/>
              <a:t>April 26 (</a:t>
            </a:r>
            <a:r>
              <a:rPr lang="en-US"/>
              <a:t>postponed from March 22) , </a:t>
            </a:r>
            <a:r>
              <a:rPr lang="en-US" dirty="0"/>
              <a:t>2018</a:t>
            </a:r>
          </a:p>
        </p:txBody>
      </p:sp>
      <p:sp>
        <p:nvSpPr>
          <p:cNvPr id="4" name="Footer Placeholder 3">
            <a:extLst>
              <a:ext uri="{FF2B5EF4-FFF2-40B4-BE49-F238E27FC236}">
                <a16:creationId xmlns:a16="http://schemas.microsoft.com/office/drawing/2014/main" id="{979817F5-A2EC-447C-BFA7-C126B4BEA527}"/>
              </a:ext>
            </a:extLst>
          </p:cNvPr>
          <p:cNvSpPr>
            <a:spLocks noGrp="1"/>
          </p:cNvSpPr>
          <p:nvPr>
            <p:ph type="ftr" sz="quarter" idx="11"/>
          </p:nvPr>
        </p:nvSpPr>
        <p:spPr>
          <a:xfrm>
            <a:off x="1600200" y="5592438"/>
            <a:ext cx="5901189" cy="963810"/>
          </a:xfrm>
        </p:spPr>
        <p:txBody>
          <a:bodyPr/>
          <a:lstStyle/>
          <a:p>
            <a:r>
              <a:rPr lang="en-US" sz="1800" dirty="0"/>
              <a:t>MSFTGUEST        msevent538my</a:t>
            </a:r>
          </a:p>
        </p:txBody>
      </p:sp>
    </p:spTree>
    <p:extLst>
      <p:ext uri="{BB962C8B-B14F-4D97-AF65-F5344CB8AC3E}">
        <p14:creationId xmlns:p14="http://schemas.microsoft.com/office/powerpoint/2010/main" val="58799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79C19D-A281-4111-BA98-E5FBDA26B5E0}"/>
              </a:ext>
            </a:extLst>
          </p:cNvPr>
          <p:cNvPicPr>
            <a:picLocks noChangeAspect="1"/>
          </p:cNvPicPr>
          <p:nvPr/>
        </p:nvPicPr>
        <p:blipFill>
          <a:blip r:embed="rId3"/>
          <a:stretch>
            <a:fillRect/>
          </a:stretch>
        </p:blipFill>
        <p:spPr>
          <a:xfrm>
            <a:off x="5123689" y="509409"/>
            <a:ext cx="6584098" cy="1928991"/>
          </a:xfrm>
          <a:prstGeom prst="rect">
            <a:avLst/>
          </a:prstGeom>
          <a:effectLst/>
        </p:spPr>
      </p:pic>
      <p:sp>
        <p:nvSpPr>
          <p:cNvPr id="2" name="Text Placeholder 1">
            <a:extLst>
              <a:ext uri="{FF2B5EF4-FFF2-40B4-BE49-F238E27FC236}">
                <a16:creationId xmlns:a16="http://schemas.microsoft.com/office/drawing/2014/main" id="{7CC2E424-0C23-43A3-8126-DAC56C4BD1CF}"/>
              </a:ext>
            </a:extLst>
          </p:cNvPr>
          <p:cNvSpPr>
            <a:spLocks noGrp="1"/>
          </p:cNvSpPr>
          <p:nvPr>
            <p:ph type="body" sz="quarter" idx="10"/>
          </p:nvPr>
        </p:nvSpPr>
        <p:spPr>
          <a:xfrm>
            <a:off x="92975" y="1875129"/>
            <a:ext cx="4435133" cy="3785419"/>
          </a:xfrm>
        </p:spPr>
        <p:txBody>
          <a:bodyPr vert="horz" lIns="91440" tIns="45720" rIns="91440" bIns="45720" rtlCol="0">
            <a:normAutofit/>
          </a:bodyPr>
          <a:lstStyle/>
          <a:p>
            <a:pPr indent="-228600">
              <a:lnSpc>
                <a:spcPct val="90000"/>
              </a:lnSpc>
              <a:buFont typeface="Arial" panose="020B0604020202020204" pitchFamily="34" charset="0"/>
              <a:buChar char="•"/>
            </a:pPr>
            <a:r>
              <a:rPr lang="en-US" sz="2000" kern="1200" dirty="0">
                <a:solidFill>
                  <a:schemeClr val="tx1"/>
                </a:solidFill>
                <a:ea typeface="+mn-ea"/>
                <a:cs typeface="+mn-cs"/>
              </a:rPr>
              <a:t>Bring math to help us</a:t>
            </a:r>
          </a:p>
          <a:p>
            <a:pPr lvl="1" indent="-228600">
              <a:lnSpc>
                <a:spcPct val="90000"/>
              </a:lnSpc>
              <a:buFont typeface="Arial" panose="020B0604020202020204" pitchFamily="34" charset="0"/>
              <a:buChar char="•"/>
            </a:pPr>
            <a:r>
              <a:rPr lang="en-US" sz="2000" kern="1200" dirty="0">
                <a:ea typeface="+mn-ea"/>
                <a:cs typeface="+mn-cs"/>
              </a:rPr>
              <a:t>Calculate similarities</a:t>
            </a:r>
          </a:p>
          <a:p>
            <a:pPr lvl="1" indent="-228600">
              <a:lnSpc>
                <a:spcPct val="90000"/>
              </a:lnSpc>
              <a:buFont typeface="Arial" panose="020B0604020202020204" pitchFamily="34" charset="0"/>
              <a:buChar char="•"/>
            </a:pPr>
            <a:r>
              <a:rPr lang="en-US" sz="2000" kern="1200" dirty="0">
                <a:ea typeface="+mn-ea"/>
                <a:cs typeface="+mn-cs"/>
              </a:rPr>
              <a:t>Determine likely topics</a:t>
            </a:r>
          </a:p>
          <a:p>
            <a:pPr lvl="1" indent="-228600">
              <a:lnSpc>
                <a:spcPct val="90000"/>
              </a:lnSpc>
              <a:buFont typeface="Arial" panose="020B0604020202020204" pitchFamily="34" charset="0"/>
              <a:buChar char="•"/>
            </a:pPr>
            <a:endParaRPr lang="en-US" sz="2000" kern="1200" dirty="0">
              <a:ea typeface="+mn-ea"/>
              <a:cs typeface="+mn-cs"/>
            </a:endParaRPr>
          </a:p>
          <a:p>
            <a:pPr lvl="1" indent="-228600">
              <a:lnSpc>
                <a:spcPct val="90000"/>
              </a:lnSpc>
              <a:buFont typeface="Arial" panose="020B0604020202020204" pitchFamily="34" charset="0"/>
              <a:buChar char="•"/>
            </a:pPr>
            <a:r>
              <a:rPr lang="en-US" sz="2000" kern="1200" dirty="0">
                <a:ea typeface="+mn-ea"/>
                <a:cs typeface="+mn-cs"/>
              </a:rPr>
              <a:t>Note:</a:t>
            </a:r>
          </a:p>
          <a:p>
            <a:pPr lvl="1" indent="-228600">
              <a:lnSpc>
                <a:spcPct val="90000"/>
              </a:lnSpc>
              <a:buFont typeface="Arial" panose="020B0604020202020204" pitchFamily="34" charset="0"/>
              <a:buChar char="•"/>
            </a:pPr>
            <a:r>
              <a:rPr lang="en-US" sz="2000" kern="1200" dirty="0">
                <a:ea typeface="+mn-ea"/>
                <a:cs typeface="+mn-cs"/>
              </a:rPr>
              <a:t>As (d) increases the </a:t>
            </a:r>
            <a:r>
              <a:rPr lang="en-US" sz="2000" i="1" kern="1200" dirty="0">
                <a:ea typeface="+mn-ea"/>
                <a:cs typeface="+mn-cs"/>
              </a:rPr>
              <a:t>tf </a:t>
            </a:r>
            <a:r>
              <a:rPr lang="en-US" sz="2000" kern="1200" dirty="0">
                <a:ea typeface="+mn-ea"/>
                <a:cs typeface="+mn-cs"/>
              </a:rPr>
              <a:t>decreases (word is spread wider)</a:t>
            </a:r>
          </a:p>
          <a:p>
            <a:pPr lvl="1" indent="-228600">
              <a:lnSpc>
                <a:spcPct val="90000"/>
              </a:lnSpc>
              <a:buFont typeface="Arial" panose="020B0604020202020204" pitchFamily="34" charset="0"/>
              <a:buChar char="•"/>
            </a:pPr>
            <a:r>
              <a:rPr lang="en-US" sz="2000" kern="1200" dirty="0">
                <a:ea typeface="+mn-ea"/>
                <a:cs typeface="+mn-cs"/>
              </a:rPr>
              <a:t>As count of word (t) increases – the </a:t>
            </a:r>
            <a:r>
              <a:rPr lang="en-US" sz="2000" i="1" kern="1200" dirty="0">
                <a:ea typeface="+mn-ea"/>
                <a:cs typeface="+mn-cs"/>
              </a:rPr>
              <a:t>tf</a:t>
            </a:r>
            <a:r>
              <a:rPr lang="en-US" sz="2000" kern="1200" dirty="0">
                <a:ea typeface="+mn-ea"/>
                <a:cs typeface="+mn-cs"/>
              </a:rPr>
              <a:t> increases</a:t>
            </a:r>
          </a:p>
        </p:txBody>
      </p:sp>
      <p:sp>
        <p:nvSpPr>
          <p:cNvPr id="3" name="Title 2">
            <a:extLst>
              <a:ext uri="{FF2B5EF4-FFF2-40B4-BE49-F238E27FC236}">
                <a16:creationId xmlns:a16="http://schemas.microsoft.com/office/drawing/2014/main" id="{1BCEF9B7-5235-4721-ADD7-226972A0167E}"/>
              </a:ext>
            </a:extLst>
          </p:cNvPr>
          <p:cNvSpPr>
            <a:spLocks noGrp="1"/>
          </p:cNvSpPr>
          <p:nvPr>
            <p:ph type="title"/>
          </p:nvPr>
        </p:nvSpPr>
        <p:spPr>
          <a:xfrm>
            <a:off x="648929" y="629266"/>
            <a:ext cx="3505495" cy="1622321"/>
          </a:xfrm>
        </p:spPr>
        <p:txBody>
          <a:bodyPr vert="horz" lIns="91440" tIns="45720" rIns="91440" bIns="45720" rtlCol="0" anchor="ctr">
            <a:normAutofit/>
          </a:bodyPr>
          <a:lstStyle/>
          <a:p>
            <a:pPr>
              <a:lnSpc>
                <a:spcPct val="90000"/>
              </a:lnSpc>
            </a:pPr>
            <a:r>
              <a:rPr lang="en-US" sz="4400" kern="1200">
                <a:solidFill>
                  <a:schemeClr val="tx1"/>
                </a:solidFill>
                <a:latin typeface="+mj-lt"/>
                <a:ea typeface="+mj-ea"/>
                <a:cs typeface="+mj-cs"/>
              </a:rPr>
              <a:t>Review TFIDF</a:t>
            </a:r>
          </a:p>
        </p:txBody>
      </p:sp>
    </p:spTree>
    <p:extLst>
      <p:ext uri="{BB962C8B-B14F-4D97-AF65-F5344CB8AC3E}">
        <p14:creationId xmlns:p14="http://schemas.microsoft.com/office/powerpoint/2010/main" val="3893763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E2C17A-53EA-46B8-8541-895B6D54BEC0}"/>
              </a:ext>
            </a:extLst>
          </p:cNvPr>
          <p:cNvSpPr>
            <a:spLocks noGrp="1"/>
          </p:cNvSpPr>
          <p:nvPr>
            <p:ph type="body" sz="quarter" idx="10"/>
          </p:nvPr>
        </p:nvSpPr>
        <p:spPr>
          <a:xfrm>
            <a:off x="232663" y="954846"/>
            <a:ext cx="11653523" cy="5780044"/>
          </a:xfrm>
        </p:spPr>
        <p:txBody>
          <a:bodyPr/>
          <a:lstStyle/>
          <a:p>
            <a:r>
              <a:rPr lang="en-US" sz="2400" dirty="0"/>
              <a:t>Relative frequency of words in a corpus normalized by the number of documents containing that word</a:t>
            </a:r>
          </a:p>
          <a:p>
            <a:r>
              <a:rPr lang="en-US" sz="2400" dirty="0"/>
              <a:t>In other words – the higher the frequency the more important the word is to a document and</a:t>
            </a:r>
          </a:p>
          <a:p>
            <a:r>
              <a:rPr lang="en-US" sz="2400" dirty="0"/>
              <a:t>Presumably, helps to separate documents that have little in common.</a:t>
            </a:r>
          </a:p>
          <a:p>
            <a:r>
              <a:rPr lang="en-US" sz="2400" dirty="0"/>
              <a:t>For example, ‘performance’ may surface in many technology blog documents so its TFIDF is not that high</a:t>
            </a:r>
          </a:p>
          <a:p>
            <a:r>
              <a:rPr lang="en-US" sz="2400" dirty="0"/>
              <a:t>But, ‘optimizer’ may only tend to surface in technology blogs discussing databases. The TFIDF for ‘optimizer’ may be a stronger signal</a:t>
            </a:r>
          </a:p>
          <a:p>
            <a:r>
              <a:rPr lang="en-US" sz="2400" dirty="0"/>
              <a:t>What this let’s us do is compare documents by comparing their TFIDF entries, and as we have seen, many entries are empty (0.0). </a:t>
            </a:r>
          </a:p>
          <a:p>
            <a:r>
              <a:rPr lang="en-US" sz="2400" dirty="0"/>
              <a:t>Intuition:</a:t>
            </a:r>
          </a:p>
          <a:p>
            <a:pPr marL="0" indent="0">
              <a:buNone/>
            </a:pPr>
            <a:r>
              <a:rPr lang="en-US" sz="2400" dirty="0"/>
              <a:t>Documents with any value &gt; 0.0 in the same TFIDF location are more likely to be about the same thing than where one or both are 0.0</a:t>
            </a:r>
          </a:p>
        </p:txBody>
      </p:sp>
      <p:sp>
        <p:nvSpPr>
          <p:cNvPr id="3" name="Title 2">
            <a:extLst>
              <a:ext uri="{FF2B5EF4-FFF2-40B4-BE49-F238E27FC236}">
                <a16:creationId xmlns:a16="http://schemas.microsoft.com/office/drawing/2014/main" id="{B15C12F6-D3E2-4C26-88B7-C7C10166DA14}"/>
              </a:ext>
            </a:extLst>
          </p:cNvPr>
          <p:cNvSpPr>
            <a:spLocks noGrp="1"/>
          </p:cNvSpPr>
          <p:nvPr>
            <p:ph type="title"/>
          </p:nvPr>
        </p:nvSpPr>
        <p:spPr>
          <a:xfrm>
            <a:off x="1645920" y="0"/>
            <a:ext cx="9956800" cy="990600"/>
          </a:xfrm>
        </p:spPr>
        <p:txBody>
          <a:bodyPr/>
          <a:lstStyle/>
          <a:p>
            <a:r>
              <a:rPr lang="en-US" dirty="0"/>
              <a:t>What does TFIDF tell us?</a:t>
            </a:r>
          </a:p>
        </p:txBody>
      </p:sp>
    </p:spTree>
    <p:extLst>
      <p:ext uri="{BB962C8B-B14F-4D97-AF65-F5344CB8AC3E}">
        <p14:creationId xmlns:p14="http://schemas.microsoft.com/office/powerpoint/2010/main" val="30323924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803-8809-4BD7-B97F-F21AAF634BD4}"/>
              </a:ext>
            </a:extLst>
          </p:cNvPr>
          <p:cNvSpPr>
            <a:spLocks noGrp="1"/>
          </p:cNvSpPr>
          <p:nvPr>
            <p:ph type="title"/>
          </p:nvPr>
        </p:nvSpPr>
        <p:spPr>
          <a:xfrm>
            <a:off x="2153551" y="44384"/>
            <a:ext cx="7729728" cy="1188720"/>
          </a:xfrm>
        </p:spPr>
        <p:txBody>
          <a:bodyPr/>
          <a:lstStyle/>
          <a:p>
            <a:r>
              <a:rPr lang="en-US" dirty="0"/>
              <a:t>Tonight - Session 3 – April 26</a:t>
            </a:r>
          </a:p>
        </p:txBody>
      </p:sp>
      <p:sp>
        <p:nvSpPr>
          <p:cNvPr id="3" name="Content Placeholder 2">
            <a:extLst>
              <a:ext uri="{FF2B5EF4-FFF2-40B4-BE49-F238E27FC236}">
                <a16:creationId xmlns:a16="http://schemas.microsoft.com/office/drawing/2014/main" id="{DF20E87F-E47A-4202-8904-CD4DF9A71A8E}"/>
              </a:ext>
            </a:extLst>
          </p:cNvPr>
          <p:cNvSpPr>
            <a:spLocks noGrp="1"/>
          </p:cNvSpPr>
          <p:nvPr>
            <p:ph idx="1"/>
          </p:nvPr>
        </p:nvSpPr>
        <p:spPr>
          <a:xfrm>
            <a:off x="2231136" y="1257788"/>
            <a:ext cx="7729728" cy="4891728"/>
          </a:xfrm>
        </p:spPr>
        <p:txBody>
          <a:bodyPr>
            <a:normAutofit/>
          </a:bodyPr>
          <a:lstStyle/>
          <a:p>
            <a:r>
              <a:rPr lang="en-US" sz="2000" dirty="0"/>
              <a:t>Cleaner and simpler code to make our BOW and TFIDF</a:t>
            </a:r>
          </a:p>
          <a:p>
            <a:r>
              <a:rPr lang="en-US" sz="2000" dirty="0"/>
              <a:t>Start doing some basic operations now that we have </a:t>
            </a:r>
            <a:r>
              <a:rPr lang="en-US" sz="2000" b="1" dirty="0"/>
              <a:t>moved from words to features where the features are expressed as numerical values</a:t>
            </a:r>
          </a:p>
          <a:p>
            <a:r>
              <a:rPr lang="en-US" sz="2000" dirty="0"/>
              <a:t>Tooling: (no real changes – we may add some packages)</a:t>
            </a:r>
          </a:p>
          <a:p>
            <a:pPr lvl="1"/>
            <a:r>
              <a:rPr lang="en-US" sz="1800" dirty="0"/>
              <a:t>You can run python locally on your laptop of choice (3.5 or 3.6 is what I use)</a:t>
            </a:r>
          </a:p>
          <a:p>
            <a:pPr lvl="1"/>
            <a:r>
              <a:rPr lang="en-US" sz="1800" dirty="0"/>
              <a:t>We can use free Azure notebooks (I will be using those) and it takes about 5 minutes to set one up for yourself (Microsoft or Google mail account needed)</a:t>
            </a:r>
          </a:p>
          <a:p>
            <a:r>
              <a:rPr lang="en-US" sz="2000" dirty="0"/>
              <a:t>Build topic models over a small sample corpus</a:t>
            </a:r>
          </a:p>
          <a:p>
            <a:r>
              <a:rPr lang="en-US" sz="2000" dirty="0">
                <a:hlinkClick r:id="rId3"/>
              </a:rPr>
              <a:t>https://github.com/jimwill3/NY-AZML-Meetup</a:t>
            </a:r>
            <a:r>
              <a:rPr lang="en-US" sz="2000" dirty="0"/>
              <a:t> </a:t>
            </a:r>
          </a:p>
          <a:p>
            <a:r>
              <a:rPr lang="en-US" sz="2000" dirty="0"/>
              <a:t>All files start with 426….</a:t>
            </a:r>
          </a:p>
        </p:txBody>
      </p:sp>
      <p:sp>
        <p:nvSpPr>
          <p:cNvPr id="4" name="Footer Placeholder 3">
            <a:extLst>
              <a:ext uri="{FF2B5EF4-FFF2-40B4-BE49-F238E27FC236}">
                <a16:creationId xmlns:a16="http://schemas.microsoft.com/office/drawing/2014/main" id="{FC04AF35-83C5-4B78-A9FC-0052B4C1873E}"/>
              </a:ext>
            </a:extLst>
          </p:cNvPr>
          <p:cNvSpPr>
            <a:spLocks noGrp="1"/>
          </p:cNvSpPr>
          <p:nvPr>
            <p:ph type="ftr" sz="quarter" idx="11"/>
          </p:nvPr>
        </p:nvSpPr>
        <p:spPr/>
        <p:txBody>
          <a:bodyPr/>
          <a:lstStyle/>
          <a:p>
            <a:r>
              <a:rPr lang="en-US"/>
              <a:t>MSFTGUEST        msevent538my</a:t>
            </a:r>
            <a:endParaRPr lang="en-US" dirty="0"/>
          </a:p>
        </p:txBody>
      </p:sp>
    </p:spTree>
    <p:extLst>
      <p:ext uri="{BB962C8B-B14F-4D97-AF65-F5344CB8AC3E}">
        <p14:creationId xmlns:p14="http://schemas.microsoft.com/office/powerpoint/2010/main" val="390292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FA6E-27F7-404F-9947-8A67EE1DEFA0}"/>
              </a:ext>
            </a:extLst>
          </p:cNvPr>
          <p:cNvSpPr>
            <a:spLocks noGrp="1"/>
          </p:cNvSpPr>
          <p:nvPr>
            <p:ph type="title"/>
          </p:nvPr>
        </p:nvSpPr>
        <p:spPr>
          <a:xfrm>
            <a:off x="2231136" y="438710"/>
            <a:ext cx="7729728" cy="1188720"/>
          </a:xfrm>
        </p:spPr>
        <p:txBody>
          <a:bodyPr/>
          <a:lstStyle/>
          <a:p>
            <a:r>
              <a:rPr lang="en-US" dirty="0"/>
              <a:t>If you need a free python notebook environment</a:t>
            </a:r>
          </a:p>
        </p:txBody>
      </p:sp>
      <p:sp>
        <p:nvSpPr>
          <p:cNvPr id="3" name="Content Placeholder 2">
            <a:extLst>
              <a:ext uri="{FF2B5EF4-FFF2-40B4-BE49-F238E27FC236}">
                <a16:creationId xmlns:a16="http://schemas.microsoft.com/office/drawing/2014/main" id="{89CEE874-F9E1-44B7-8157-2155E29FA56B}"/>
              </a:ext>
            </a:extLst>
          </p:cNvPr>
          <p:cNvSpPr>
            <a:spLocks noGrp="1"/>
          </p:cNvSpPr>
          <p:nvPr>
            <p:ph idx="1"/>
          </p:nvPr>
        </p:nvSpPr>
        <p:spPr>
          <a:xfrm>
            <a:off x="2174492" y="1998773"/>
            <a:ext cx="7729728" cy="4264462"/>
          </a:xfrm>
        </p:spPr>
        <p:txBody>
          <a:bodyPr/>
          <a:lstStyle/>
          <a:p>
            <a:pPr marL="0" indent="0">
              <a:buNone/>
            </a:pPr>
            <a:r>
              <a:rPr lang="en-US" dirty="0">
                <a:hlinkClick r:id="rId3"/>
              </a:rPr>
              <a:t>https://notebooks.azure.com</a:t>
            </a:r>
            <a:r>
              <a:rPr lang="en-US" dirty="0"/>
              <a:t> is a free service for small scale work</a:t>
            </a:r>
          </a:p>
          <a:p>
            <a:pPr marL="0" indent="0">
              <a:buNone/>
            </a:pPr>
            <a:r>
              <a:rPr lang="en-US" dirty="0"/>
              <a:t>All you need is a Hotmail (</a:t>
            </a:r>
            <a:r>
              <a:rPr lang="en-US" dirty="0" err="1"/>
              <a:t>liveID</a:t>
            </a:r>
            <a:r>
              <a:rPr lang="en-US" dirty="0"/>
              <a:t>) or Gmail account – no credit card</a:t>
            </a:r>
          </a:p>
          <a:p>
            <a:pPr marL="0" indent="0">
              <a:buNone/>
            </a:pPr>
            <a:r>
              <a:rPr lang="en-US" dirty="0"/>
              <a:t>You can create libraries and within each library create </a:t>
            </a:r>
            <a:r>
              <a:rPr lang="en-US" dirty="0" err="1"/>
              <a:t>jupyter</a:t>
            </a:r>
            <a:r>
              <a:rPr lang="en-US" dirty="0"/>
              <a:t> notebooks</a:t>
            </a:r>
          </a:p>
          <a:p>
            <a:pPr marL="0" indent="0">
              <a:buNone/>
            </a:pPr>
            <a:r>
              <a:rPr lang="en-US" dirty="0"/>
              <a:t>You can also store small amount of data </a:t>
            </a:r>
          </a:p>
          <a:p>
            <a:pPr marL="0" indent="0">
              <a:buNone/>
            </a:pPr>
            <a:r>
              <a:rPr lang="en-US" dirty="0"/>
              <a:t>You can access the command line (</a:t>
            </a:r>
            <a:r>
              <a:rPr lang="en-US" dirty="0" err="1"/>
              <a:t>linux</a:t>
            </a:r>
            <a:r>
              <a:rPr lang="en-US" dirty="0"/>
              <a:t>) with non </a:t>
            </a:r>
            <a:r>
              <a:rPr lang="en-US" dirty="0" err="1"/>
              <a:t>su</a:t>
            </a:r>
            <a:r>
              <a:rPr lang="en-US" dirty="0"/>
              <a:t> rights</a:t>
            </a:r>
          </a:p>
          <a:p>
            <a:pPr marL="0" indent="0">
              <a:buNone/>
            </a:pPr>
            <a:r>
              <a:rPr lang="en-US" dirty="0"/>
              <a:t>There is support for other languages but we’ll stick to Python – the default is 3.6</a:t>
            </a:r>
          </a:p>
          <a:p>
            <a:pPr marL="0" indent="0">
              <a:buNone/>
            </a:pPr>
            <a:endParaRPr lang="en-US" dirty="0"/>
          </a:p>
          <a:p>
            <a:pPr marL="0" indent="0">
              <a:buNone/>
            </a:pPr>
            <a:r>
              <a:rPr lang="en-US" dirty="0"/>
              <a:t>One thing we need to do is walk through how to download the python NLTK corpus for </a:t>
            </a:r>
            <a:r>
              <a:rPr lang="en-US" dirty="0" err="1"/>
              <a:t>stopwords</a:t>
            </a:r>
            <a:r>
              <a:rPr lang="en-US" dirty="0"/>
              <a:t> and other processing. It’s not quite obvious and not automatic in the notebooks site.</a:t>
            </a:r>
          </a:p>
        </p:txBody>
      </p:sp>
      <p:sp>
        <p:nvSpPr>
          <p:cNvPr id="4" name="Footer Placeholder 3">
            <a:extLst>
              <a:ext uri="{FF2B5EF4-FFF2-40B4-BE49-F238E27FC236}">
                <a16:creationId xmlns:a16="http://schemas.microsoft.com/office/drawing/2014/main" id="{DBB2FC80-A29C-4C57-95E8-ABA5F1795EE7}"/>
              </a:ext>
            </a:extLst>
          </p:cNvPr>
          <p:cNvSpPr>
            <a:spLocks noGrp="1"/>
          </p:cNvSpPr>
          <p:nvPr>
            <p:ph type="ftr" sz="quarter" idx="11"/>
          </p:nvPr>
        </p:nvSpPr>
        <p:spPr/>
        <p:txBody>
          <a:bodyPr/>
          <a:lstStyle/>
          <a:p>
            <a:r>
              <a:rPr lang="en-US"/>
              <a:t>MSFTGUEST        msevent538my</a:t>
            </a:r>
            <a:endParaRPr lang="en-US" dirty="0"/>
          </a:p>
        </p:txBody>
      </p:sp>
    </p:spTree>
    <p:extLst>
      <p:ext uri="{BB962C8B-B14F-4D97-AF65-F5344CB8AC3E}">
        <p14:creationId xmlns:p14="http://schemas.microsoft.com/office/powerpoint/2010/main" val="173440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B5E-9457-44A3-A596-AB2F69F04607}"/>
              </a:ext>
            </a:extLst>
          </p:cNvPr>
          <p:cNvSpPr>
            <a:spLocks noGrp="1"/>
          </p:cNvSpPr>
          <p:nvPr>
            <p:ph type="title"/>
          </p:nvPr>
        </p:nvSpPr>
        <p:spPr>
          <a:xfrm>
            <a:off x="2231136" y="57608"/>
            <a:ext cx="7729728" cy="1188720"/>
          </a:xfrm>
        </p:spPr>
        <p:txBody>
          <a:bodyPr/>
          <a:lstStyle/>
          <a:p>
            <a:r>
              <a:rPr lang="en-US" dirty="0"/>
              <a:t>A leaner approach</a:t>
            </a:r>
            <a:br>
              <a:rPr lang="en-US" dirty="0"/>
            </a:br>
            <a:r>
              <a:rPr lang="en-US" dirty="0"/>
              <a:t>to BOW/TFIDF</a:t>
            </a:r>
          </a:p>
        </p:txBody>
      </p:sp>
      <p:sp>
        <p:nvSpPr>
          <p:cNvPr id="3" name="Content Placeholder 2">
            <a:extLst>
              <a:ext uri="{FF2B5EF4-FFF2-40B4-BE49-F238E27FC236}">
                <a16:creationId xmlns:a16="http://schemas.microsoft.com/office/drawing/2014/main" id="{3D9236A1-2390-4D9A-9BA3-D0B5E28C0B4A}"/>
              </a:ext>
            </a:extLst>
          </p:cNvPr>
          <p:cNvSpPr>
            <a:spLocks noGrp="1"/>
          </p:cNvSpPr>
          <p:nvPr>
            <p:ph idx="1"/>
          </p:nvPr>
        </p:nvSpPr>
        <p:spPr>
          <a:xfrm>
            <a:off x="2231136" y="1528878"/>
            <a:ext cx="7729728" cy="4211150"/>
          </a:xfrm>
        </p:spPr>
        <p:txBody>
          <a:bodyPr/>
          <a:lstStyle/>
          <a:p>
            <a:r>
              <a:rPr lang="en-US" dirty="0"/>
              <a:t>We’ll use some static in-line data for reproducibility and easier visualization</a:t>
            </a:r>
          </a:p>
          <a:p>
            <a:r>
              <a:rPr lang="en-US" dirty="0"/>
              <a:t>All the mechanics and routines are the same</a:t>
            </a:r>
          </a:p>
          <a:p>
            <a:r>
              <a:rPr lang="en-US" dirty="0"/>
              <a:t>Add a convenience function for better labeling of the output matrix</a:t>
            </a:r>
          </a:p>
          <a:p>
            <a:r>
              <a:rPr lang="en-US" dirty="0"/>
              <a:t>Use this small model to test a new document against our existing small corpus</a:t>
            </a:r>
          </a:p>
          <a:p>
            <a:r>
              <a:rPr lang="en-US" dirty="0"/>
              <a:t>Resources:</a:t>
            </a:r>
          </a:p>
          <a:p>
            <a:pPr lvl="1"/>
            <a:r>
              <a:rPr lang="en-US" dirty="0"/>
              <a:t>Small text file to represent our starting corpus</a:t>
            </a:r>
          </a:p>
          <a:p>
            <a:pPr lvl="1"/>
            <a:r>
              <a:rPr lang="en-US" dirty="0"/>
              <a:t>Let’s code and test that up – the snippets have sample data</a:t>
            </a:r>
          </a:p>
          <a:p>
            <a:r>
              <a:rPr lang="en-US" sz="2000" dirty="0">
                <a:hlinkClick r:id="rId3"/>
              </a:rPr>
              <a:t>https://github.com/jimwill3/NY-AZML-Meetup</a:t>
            </a:r>
            <a:r>
              <a:rPr lang="en-US" sz="2000" dirty="0"/>
              <a:t> </a:t>
            </a:r>
          </a:p>
          <a:p>
            <a:r>
              <a:rPr lang="en-US" sz="2000" dirty="0"/>
              <a:t>All files start with 426….</a:t>
            </a:r>
          </a:p>
          <a:p>
            <a:pPr lvl="1"/>
            <a:endParaRPr lang="en-US" dirty="0"/>
          </a:p>
          <a:p>
            <a:pPr lvl="1"/>
            <a:endParaRPr lang="en-US" dirty="0"/>
          </a:p>
        </p:txBody>
      </p:sp>
      <p:sp>
        <p:nvSpPr>
          <p:cNvPr id="4" name="Footer Placeholder 3">
            <a:extLst>
              <a:ext uri="{FF2B5EF4-FFF2-40B4-BE49-F238E27FC236}">
                <a16:creationId xmlns:a16="http://schemas.microsoft.com/office/drawing/2014/main" id="{64E3ABD8-7379-4171-937A-1DF17207A827}"/>
              </a:ext>
            </a:extLst>
          </p:cNvPr>
          <p:cNvSpPr>
            <a:spLocks noGrp="1"/>
          </p:cNvSpPr>
          <p:nvPr>
            <p:ph type="ftr" sz="quarter" idx="11"/>
          </p:nvPr>
        </p:nvSpPr>
        <p:spPr/>
        <p:txBody>
          <a:bodyPr/>
          <a:lstStyle/>
          <a:p>
            <a:r>
              <a:rPr lang="en-US"/>
              <a:t>MSFTGUEST        msevent538my</a:t>
            </a:r>
            <a:endParaRPr lang="en-US" dirty="0"/>
          </a:p>
        </p:txBody>
      </p:sp>
    </p:spTree>
    <p:extLst>
      <p:ext uri="{BB962C8B-B14F-4D97-AF65-F5344CB8AC3E}">
        <p14:creationId xmlns:p14="http://schemas.microsoft.com/office/powerpoint/2010/main" val="56532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042B-E851-420C-A616-92B1D84733A5}"/>
              </a:ext>
            </a:extLst>
          </p:cNvPr>
          <p:cNvSpPr>
            <a:spLocks noGrp="1"/>
          </p:cNvSpPr>
          <p:nvPr>
            <p:ph type="title"/>
          </p:nvPr>
        </p:nvSpPr>
        <p:spPr>
          <a:xfrm>
            <a:off x="2231136" y="167336"/>
            <a:ext cx="7729728" cy="1188720"/>
          </a:xfrm>
        </p:spPr>
        <p:txBody>
          <a:bodyPr/>
          <a:lstStyle/>
          <a:p>
            <a:r>
              <a:rPr lang="en-US" dirty="0"/>
              <a:t>Topic models</a:t>
            </a:r>
          </a:p>
        </p:txBody>
      </p:sp>
      <p:sp>
        <p:nvSpPr>
          <p:cNvPr id="3" name="Content Placeholder 2">
            <a:extLst>
              <a:ext uri="{FF2B5EF4-FFF2-40B4-BE49-F238E27FC236}">
                <a16:creationId xmlns:a16="http://schemas.microsoft.com/office/drawing/2014/main" id="{548FE6C6-2ABD-48AE-9859-680FC9A0D898}"/>
              </a:ext>
            </a:extLst>
          </p:cNvPr>
          <p:cNvSpPr>
            <a:spLocks noGrp="1"/>
          </p:cNvSpPr>
          <p:nvPr>
            <p:ph idx="1"/>
          </p:nvPr>
        </p:nvSpPr>
        <p:spPr>
          <a:xfrm>
            <a:off x="2231136" y="1672437"/>
            <a:ext cx="7729728" cy="3101983"/>
          </a:xfrm>
        </p:spPr>
        <p:txBody>
          <a:bodyPr>
            <a:normAutofit fontScale="92500" lnSpcReduction="20000"/>
          </a:bodyPr>
          <a:lstStyle/>
          <a:p>
            <a:r>
              <a:rPr lang="en-US" dirty="0"/>
              <a:t>TFIDF and BOW give us data and basic feature extraction</a:t>
            </a:r>
          </a:p>
          <a:p>
            <a:r>
              <a:rPr lang="en-US" dirty="0"/>
              <a:t>But – we are limited to tokens and the ability to match and weight the appearance of tokens throughout a corpus</a:t>
            </a:r>
          </a:p>
          <a:p>
            <a:r>
              <a:rPr lang="en-US" dirty="0"/>
              <a:t>If other authors used slightly different wording to describe the same content and material it might be difficult to detect the similarity</a:t>
            </a:r>
          </a:p>
          <a:p>
            <a:r>
              <a:rPr lang="en-US" dirty="0"/>
              <a:t>How can we move towards representing topics as a way to determine if documents express similar things</a:t>
            </a:r>
          </a:p>
          <a:p>
            <a:r>
              <a:rPr lang="en-US" dirty="0"/>
              <a:t>There are multiple approaches – we’ll try 2:</a:t>
            </a:r>
          </a:p>
          <a:p>
            <a:pPr lvl="1"/>
            <a:r>
              <a:rPr lang="en-US" dirty="0"/>
              <a:t>Latent Semantic Indexing (LSI)</a:t>
            </a:r>
          </a:p>
          <a:p>
            <a:pPr lvl="1"/>
            <a:r>
              <a:rPr lang="en-US" dirty="0"/>
              <a:t>Latent Dirichlet Allocation (LDA)</a:t>
            </a:r>
          </a:p>
        </p:txBody>
      </p:sp>
      <p:sp>
        <p:nvSpPr>
          <p:cNvPr id="4" name="Footer Placeholder 3">
            <a:extLst>
              <a:ext uri="{FF2B5EF4-FFF2-40B4-BE49-F238E27FC236}">
                <a16:creationId xmlns:a16="http://schemas.microsoft.com/office/drawing/2014/main" id="{E39D328E-67E3-4CE5-9EE5-A3D443E020AC}"/>
              </a:ext>
            </a:extLst>
          </p:cNvPr>
          <p:cNvSpPr>
            <a:spLocks noGrp="1"/>
          </p:cNvSpPr>
          <p:nvPr>
            <p:ph type="ftr" sz="quarter" idx="11"/>
          </p:nvPr>
        </p:nvSpPr>
        <p:spPr/>
        <p:txBody>
          <a:bodyPr/>
          <a:lstStyle/>
          <a:p>
            <a:r>
              <a:rPr lang="en-US"/>
              <a:t>MSFTGUEST        msevent538my</a:t>
            </a:r>
            <a:endParaRPr lang="en-US" dirty="0"/>
          </a:p>
        </p:txBody>
      </p:sp>
    </p:spTree>
    <p:extLst>
      <p:ext uri="{BB962C8B-B14F-4D97-AF65-F5344CB8AC3E}">
        <p14:creationId xmlns:p14="http://schemas.microsoft.com/office/powerpoint/2010/main" val="8430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E5940E-6401-4733-8A38-9D2454167DEE}"/>
              </a:ext>
            </a:extLst>
          </p:cNvPr>
          <p:cNvSpPr>
            <a:spLocks noGrp="1"/>
          </p:cNvSpPr>
          <p:nvPr>
            <p:ph type="body" sz="quarter" idx="10"/>
          </p:nvPr>
        </p:nvSpPr>
        <p:spPr>
          <a:xfrm>
            <a:off x="269239" y="1189177"/>
            <a:ext cx="11653523" cy="4425827"/>
          </a:xfrm>
        </p:spPr>
        <p:txBody>
          <a:bodyPr/>
          <a:lstStyle/>
          <a:p>
            <a:r>
              <a:rPr lang="en-US" dirty="0"/>
              <a:t>The focus is often on single words or phrases but that’s pretty much the scope of any context</a:t>
            </a:r>
          </a:p>
          <a:p>
            <a:r>
              <a:rPr lang="en-US" dirty="0"/>
              <a:t>Synonyms are pretty much ignored and unaccounted for</a:t>
            </a:r>
          </a:p>
          <a:p>
            <a:r>
              <a:rPr lang="en-US" dirty="0"/>
              <a:t>It helps identify and separate documents but only by feature counts and ratios</a:t>
            </a:r>
          </a:p>
          <a:p>
            <a:r>
              <a:rPr lang="en-US" dirty="0"/>
              <a:t>It cannot factor that some words or phrases can and do contribute to documents that are quite different from each other</a:t>
            </a:r>
          </a:p>
          <a:p>
            <a:r>
              <a:rPr lang="en-US" dirty="0"/>
              <a:t>Topic Analysis attempts to address the situation</a:t>
            </a:r>
          </a:p>
        </p:txBody>
      </p:sp>
      <p:sp>
        <p:nvSpPr>
          <p:cNvPr id="3" name="Title 2">
            <a:extLst>
              <a:ext uri="{FF2B5EF4-FFF2-40B4-BE49-F238E27FC236}">
                <a16:creationId xmlns:a16="http://schemas.microsoft.com/office/drawing/2014/main" id="{D4FDF939-29B5-435D-987D-8CA17D74977A}"/>
              </a:ext>
            </a:extLst>
          </p:cNvPr>
          <p:cNvSpPr>
            <a:spLocks noGrp="1"/>
          </p:cNvSpPr>
          <p:nvPr>
            <p:ph type="title"/>
          </p:nvPr>
        </p:nvSpPr>
        <p:spPr>
          <a:xfrm>
            <a:off x="1647316" y="131072"/>
            <a:ext cx="9956800" cy="990600"/>
          </a:xfrm>
        </p:spPr>
        <p:txBody>
          <a:bodyPr/>
          <a:lstStyle/>
          <a:p>
            <a:r>
              <a:rPr lang="en-US" dirty="0"/>
              <a:t>What doesn’t TFIDF or BOW do?</a:t>
            </a:r>
          </a:p>
        </p:txBody>
      </p:sp>
    </p:spTree>
    <p:extLst>
      <p:ext uri="{BB962C8B-B14F-4D97-AF65-F5344CB8AC3E}">
        <p14:creationId xmlns:p14="http://schemas.microsoft.com/office/powerpoint/2010/main" val="28279096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0C03BC-02D0-4541-B585-38C035E729A0}"/>
              </a:ext>
            </a:extLst>
          </p:cNvPr>
          <p:cNvSpPr>
            <a:spLocks noGrp="1"/>
          </p:cNvSpPr>
          <p:nvPr>
            <p:ph type="body" sz="quarter" idx="10"/>
          </p:nvPr>
        </p:nvSpPr>
        <p:spPr>
          <a:xfrm>
            <a:off x="269239" y="1189177"/>
            <a:ext cx="11653523" cy="5804666"/>
          </a:xfrm>
        </p:spPr>
        <p:txBody>
          <a:bodyPr/>
          <a:lstStyle/>
          <a:p>
            <a:pPr marL="0" indent="0">
              <a:buNone/>
            </a:pPr>
            <a:r>
              <a:rPr lang="en-US" dirty="0"/>
              <a:t>You shall know a word by the company it keeps.</a:t>
            </a:r>
          </a:p>
          <a:p>
            <a:pPr marL="0" indent="0">
              <a:buNone/>
            </a:pPr>
            <a:r>
              <a:rPr lang="en-US" dirty="0"/>
              <a:t>-- J. R. Firth 1957</a:t>
            </a:r>
          </a:p>
          <a:p>
            <a:pPr>
              <a:buFont typeface="Arial" panose="020B0604020202020204" pitchFamily="34" charset="0"/>
              <a:buChar char="•"/>
            </a:pPr>
            <a:r>
              <a:rPr lang="en-US" i="1" dirty="0"/>
              <a:t>Latent Dirichlet Allocation </a:t>
            </a:r>
            <a:r>
              <a:rPr lang="en-US" dirty="0"/>
              <a:t>(abbreviated  to distinguish it from LDA, below) </a:t>
            </a:r>
            <a:r>
              <a:rPr lang="en-US" dirty="0" err="1"/>
              <a:t>LDiA</a:t>
            </a:r>
            <a:endParaRPr lang="en-US" dirty="0"/>
          </a:p>
          <a:p>
            <a:pPr>
              <a:buFont typeface="Arial" panose="020B0604020202020204" pitchFamily="34" charset="0"/>
              <a:buChar char="•"/>
            </a:pPr>
            <a:r>
              <a:rPr lang="en-US" i="1" dirty="0"/>
              <a:t>Latent Semantic Analysis/Indexing </a:t>
            </a:r>
            <a:r>
              <a:rPr lang="en-US" dirty="0"/>
              <a:t>(LSA or LSI) </a:t>
            </a:r>
          </a:p>
          <a:p>
            <a:pPr>
              <a:buFont typeface="Arial" panose="020B0604020202020204" pitchFamily="34" charset="0"/>
              <a:buChar char="•"/>
            </a:pPr>
            <a:r>
              <a:rPr lang="en-US" dirty="0"/>
              <a:t>Principal Component Analysis (PCA) </a:t>
            </a:r>
          </a:p>
          <a:p>
            <a:pPr>
              <a:buFont typeface="Arial" panose="020B0604020202020204" pitchFamily="34" charset="0"/>
              <a:buChar char="•"/>
            </a:pPr>
            <a:r>
              <a:rPr lang="en-US" dirty="0"/>
              <a:t>Linear Discriminant Analysis (LDA) </a:t>
            </a:r>
          </a:p>
          <a:p>
            <a:pPr>
              <a:buFont typeface="Arial" panose="020B0604020202020204" pitchFamily="34" charset="0"/>
              <a:buChar char="•"/>
            </a:pPr>
            <a:r>
              <a:rPr lang="en-US" dirty="0"/>
              <a:t>Quadratic Discriminant Analysis (QDA) </a:t>
            </a:r>
          </a:p>
          <a:p>
            <a:pPr>
              <a:buFont typeface="Arial" panose="020B0604020202020204" pitchFamily="34" charset="0"/>
              <a:buChar char="•"/>
            </a:pPr>
            <a:r>
              <a:rPr lang="en-US" dirty="0"/>
              <a:t>Random Projection (RP) Nonnegative Matrix Factorization </a:t>
            </a:r>
          </a:p>
          <a:p>
            <a:endParaRPr lang="en-US" dirty="0"/>
          </a:p>
        </p:txBody>
      </p:sp>
      <p:sp>
        <p:nvSpPr>
          <p:cNvPr id="3" name="Title 2">
            <a:extLst>
              <a:ext uri="{FF2B5EF4-FFF2-40B4-BE49-F238E27FC236}">
                <a16:creationId xmlns:a16="http://schemas.microsoft.com/office/drawing/2014/main" id="{975D1E61-8BE6-4627-B8A8-45F2DB6B63B6}"/>
              </a:ext>
            </a:extLst>
          </p:cNvPr>
          <p:cNvSpPr>
            <a:spLocks noGrp="1"/>
          </p:cNvSpPr>
          <p:nvPr>
            <p:ph type="title"/>
          </p:nvPr>
        </p:nvSpPr>
        <p:spPr>
          <a:xfrm>
            <a:off x="1559859" y="116114"/>
            <a:ext cx="9956800" cy="752182"/>
          </a:xfrm>
        </p:spPr>
        <p:txBody>
          <a:bodyPr/>
          <a:lstStyle/>
          <a:p>
            <a:r>
              <a:rPr lang="en-US" dirty="0"/>
              <a:t>Co-occurrences help identify topics</a:t>
            </a:r>
          </a:p>
        </p:txBody>
      </p:sp>
    </p:spTree>
    <p:extLst>
      <p:ext uri="{BB962C8B-B14F-4D97-AF65-F5344CB8AC3E}">
        <p14:creationId xmlns:p14="http://schemas.microsoft.com/office/powerpoint/2010/main" val="12703753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6D6220-A01F-4A3D-9744-71CF3543C04F}"/>
              </a:ext>
            </a:extLst>
          </p:cNvPr>
          <p:cNvSpPr>
            <a:spLocks noGrp="1"/>
          </p:cNvSpPr>
          <p:nvPr>
            <p:ph type="body" sz="quarter" idx="10"/>
          </p:nvPr>
        </p:nvSpPr>
        <p:spPr>
          <a:xfrm>
            <a:off x="269239" y="1189177"/>
            <a:ext cx="11653523" cy="3539430"/>
          </a:xfrm>
        </p:spPr>
        <p:txBody>
          <a:bodyPr/>
          <a:lstStyle/>
          <a:p>
            <a:r>
              <a:rPr lang="en-US" dirty="0"/>
              <a:t>Classification</a:t>
            </a:r>
          </a:p>
          <a:p>
            <a:r>
              <a:rPr lang="en-US" dirty="0"/>
              <a:t>Regression (SVM)</a:t>
            </a:r>
          </a:p>
          <a:p>
            <a:r>
              <a:rPr lang="en-US" dirty="0"/>
              <a:t>Principal Component Analysis variations</a:t>
            </a:r>
          </a:p>
          <a:p>
            <a:endParaRPr lang="en-US" dirty="0"/>
          </a:p>
          <a:p>
            <a:r>
              <a:rPr lang="en-US" dirty="0"/>
              <a:t>The first 2 require some labelled data</a:t>
            </a:r>
          </a:p>
          <a:p>
            <a:r>
              <a:rPr lang="en-US" dirty="0"/>
              <a:t>PCA is handled a </a:t>
            </a:r>
            <a:r>
              <a:rPr lang="en-US"/>
              <a:t>bit differently</a:t>
            </a:r>
          </a:p>
        </p:txBody>
      </p:sp>
      <p:sp>
        <p:nvSpPr>
          <p:cNvPr id="3" name="Title 2">
            <a:extLst>
              <a:ext uri="{FF2B5EF4-FFF2-40B4-BE49-F238E27FC236}">
                <a16:creationId xmlns:a16="http://schemas.microsoft.com/office/drawing/2014/main" id="{7963DF20-ACCA-49A4-BA88-BBFA716E87B4}"/>
              </a:ext>
            </a:extLst>
          </p:cNvPr>
          <p:cNvSpPr>
            <a:spLocks noGrp="1"/>
          </p:cNvSpPr>
          <p:nvPr>
            <p:ph type="title"/>
          </p:nvPr>
        </p:nvSpPr>
        <p:spPr>
          <a:xfrm>
            <a:off x="1806855" y="0"/>
            <a:ext cx="9956800" cy="990600"/>
          </a:xfrm>
        </p:spPr>
        <p:txBody>
          <a:bodyPr/>
          <a:lstStyle/>
          <a:p>
            <a:r>
              <a:rPr lang="en-US" dirty="0"/>
              <a:t>What can we do with these features?</a:t>
            </a:r>
          </a:p>
        </p:txBody>
      </p:sp>
    </p:spTree>
    <p:extLst>
      <p:ext uri="{BB962C8B-B14F-4D97-AF65-F5344CB8AC3E}">
        <p14:creationId xmlns:p14="http://schemas.microsoft.com/office/powerpoint/2010/main" val="29421008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E9432B-23EF-4650-8D0E-93B594280B0E}"/>
              </a:ext>
            </a:extLst>
          </p:cNvPr>
          <p:cNvSpPr>
            <a:spLocks noGrp="1"/>
          </p:cNvSpPr>
          <p:nvPr>
            <p:ph type="body" sz="quarter" idx="10"/>
          </p:nvPr>
        </p:nvSpPr>
        <p:spPr>
          <a:xfrm>
            <a:off x="269239" y="1189177"/>
            <a:ext cx="11653523" cy="5115246"/>
          </a:xfrm>
        </p:spPr>
        <p:txBody>
          <a:bodyPr/>
          <a:lstStyle/>
          <a:p>
            <a:r>
              <a:rPr lang="en-US" sz="2400" dirty="0"/>
              <a:t>*SVD is an algorithm for decomposing a matrix into three "factors", three matrices that can be multiplied together to recreate the original matrix. This is analogous to finding the integer factors that can be multiplied to "recreate" the integer that you factored</a:t>
            </a:r>
          </a:p>
          <a:p>
            <a:r>
              <a:rPr lang="en-US" sz="2400" dirty="0"/>
              <a:t>*SVD will group those terms together that have high correlation (because they occur in the same documents together a lot). And we can then think of these collections of words as "topics" and this will help us turn our bags of words (or TFIDF vectors) into topic vectors that tell us the topics a document is about. A topic vector is kind-of like a summary, or generalization, of what the document is about, or at least what the Bag of Words is about. </a:t>
            </a:r>
          </a:p>
          <a:p>
            <a:r>
              <a:rPr lang="en-US" sz="2400" dirty="0"/>
              <a:t>Simple example in numbers:  25 47 94 </a:t>
            </a:r>
          </a:p>
          <a:p>
            <a:r>
              <a:rPr lang="en-US" sz="2400" dirty="0"/>
              <a:t>Factors 25 = 5*5  47= 47*1  94=2*47 hence  47 and 94 both have 47 in common while 25 does not. One could claim that 47 and 94 are more correlated with each other than either one is with 25</a:t>
            </a:r>
          </a:p>
        </p:txBody>
      </p:sp>
      <p:sp>
        <p:nvSpPr>
          <p:cNvPr id="3" name="Title 2">
            <a:extLst>
              <a:ext uri="{FF2B5EF4-FFF2-40B4-BE49-F238E27FC236}">
                <a16:creationId xmlns:a16="http://schemas.microsoft.com/office/drawing/2014/main" id="{DDEDE4E7-FE8E-4F58-A2B1-1938D89EAF2E}"/>
              </a:ext>
            </a:extLst>
          </p:cNvPr>
          <p:cNvSpPr>
            <a:spLocks noGrp="1"/>
          </p:cNvSpPr>
          <p:nvPr>
            <p:ph type="title"/>
          </p:nvPr>
        </p:nvSpPr>
        <p:spPr>
          <a:xfrm>
            <a:off x="1558138" y="125968"/>
            <a:ext cx="9956800" cy="693877"/>
          </a:xfrm>
        </p:spPr>
        <p:txBody>
          <a:bodyPr/>
          <a:lstStyle/>
          <a:p>
            <a:r>
              <a:rPr lang="en-US" dirty="0"/>
              <a:t>Foundation for topic analysis LSI</a:t>
            </a:r>
          </a:p>
        </p:txBody>
      </p:sp>
      <p:sp>
        <p:nvSpPr>
          <p:cNvPr id="4" name="TextBox 3">
            <a:extLst>
              <a:ext uri="{FF2B5EF4-FFF2-40B4-BE49-F238E27FC236}">
                <a16:creationId xmlns:a16="http://schemas.microsoft.com/office/drawing/2014/main" id="{F1D2F47D-ECB2-4B6F-A15F-6B3065493965}"/>
              </a:ext>
            </a:extLst>
          </p:cNvPr>
          <p:cNvSpPr txBox="1"/>
          <p:nvPr/>
        </p:nvSpPr>
        <p:spPr>
          <a:xfrm>
            <a:off x="1060704" y="6304423"/>
            <a:ext cx="9502444" cy="369332"/>
          </a:xfrm>
          <a:prstGeom prst="rect">
            <a:avLst/>
          </a:prstGeom>
          <a:noFill/>
        </p:spPr>
        <p:txBody>
          <a:bodyPr wrap="square" rtlCol="0">
            <a:spAutoFit/>
          </a:bodyPr>
          <a:lstStyle/>
          <a:p>
            <a:r>
              <a:rPr lang="en-US" dirty="0"/>
              <a:t>*From: </a:t>
            </a:r>
            <a:r>
              <a:rPr lang="en-US" dirty="0" err="1"/>
              <a:t>Natural_Language_Processing_in_Action</a:t>
            </a:r>
            <a:r>
              <a:rPr lang="en-US" dirty="0"/>
              <a:t> by </a:t>
            </a:r>
            <a:r>
              <a:rPr lang="en-US" dirty="0" err="1"/>
              <a:t>Lane,Howard,Hapke</a:t>
            </a:r>
            <a:r>
              <a:rPr lang="en-US" dirty="0"/>
              <a:t> </a:t>
            </a:r>
            <a:endParaRPr lang="en-US" sz="1800" dirty="0">
              <a:latin typeface="+mn-lt"/>
            </a:endParaRPr>
          </a:p>
        </p:txBody>
      </p:sp>
    </p:spTree>
    <p:extLst>
      <p:ext uri="{BB962C8B-B14F-4D97-AF65-F5344CB8AC3E}">
        <p14:creationId xmlns:p14="http://schemas.microsoft.com/office/powerpoint/2010/main" val="16261412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F154-C6EE-42C4-B1EB-10E13ECEC058}"/>
              </a:ext>
            </a:extLst>
          </p:cNvPr>
          <p:cNvSpPr>
            <a:spLocks noGrp="1"/>
          </p:cNvSpPr>
          <p:nvPr>
            <p:ph type="title"/>
          </p:nvPr>
        </p:nvSpPr>
        <p:spPr/>
        <p:txBody>
          <a:bodyPr/>
          <a:lstStyle/>
          <a:p>
            <a:r>
              <a:rPr lang="en-US" dirty="0"/>
              <a:t>Recap – session 2</a:t>
            </a:r>
          </a:p>
        </p:txBody>
      </p:sp>
      <p:sp>
        <p:nvSpPr>
          <p:cNvPr id="3" name="Content Placeholder 2">
            <a:extLst>
              <a:ext uri="{FF2B5EF4-FFF2-40B4-BE49-F238E27FC236}">
                <a16:creationId xmlns:a16="http://schemas.microsoft.com/office/drawing/2014/main" id="{82CC8577-A28C-46F8-A09E-4276FAD01D23}"/>
              </a:ext>
            </a:extLst>
          </p:cNvPr>
          <p:cNvSpPr>
            <a:spLocks noGrp="1"/>
          </p:cNvSpPr>
          <p:nvPr>
            <p:ph idx="1"/>
          </p:nvPr>
        </p:nvSpPr>
        <p:spPr/>
        <p:txBody>
          <a:bodyPr>
            <a:normAutofit/>
          </a:bodyPr>
          <a:lstStyle/>
          <a:p>
            <a:r>
              <a:rPr lang="en-US" sz="2400" dirty="0"/>
              <a:t>We summarized session 1</a:t>
            </a:r>
          </a:p>
          <a:p>
            <a:r>
              <a:rPr lang="en-US" sz="2400" dirty="0"/>
              <a:t>Expand on text normalization, </a:t>
            </a:r>
            <a:r>
              <a:rPr lang="en-US" sz="2400" dirty="0" err="1"/>
              <a:t>stopwords</a:t>
            </a:r>
            <a:r>
              <a:rPr lang="en-US" sz="2400" dirty="0"/>
              <a:t> etc.</a:t>
            </a:r>
          </a:p>
          <a:p>
            <a:r>
              <a:rPr lang="en-US" sz="2400" dirty="0"/>
              <a:t>Write a first sample that does bag of words and a basic TFIDF calculation using active blogs as a source</a:t>
            </a:r>
          </a:p>
          <a:p>
            <a:r>
              <a:rPr lang="en-US" sz="2400" dirty="0"/>
              <a:t>Some gaps in the code that we can close up but will do so in fresh code</a:t>
            </a:r>
          </a:p>
        </p:txBody>
      </p:sp>
      <p:sp>
        <p:nvSpPr>
          <p:cNvPr id="4" name="Footer Placeholder 3">
            <a:extLst>
              <a:ext uri="{FF2B5EF4-FFF2-40B4-BE49-F238E27FC236}">
                <a16:creationId xmlns:a16="http://schemas.microsoft.com/office/drawing/2014/main" id="{84333126-5962-47F5-A251-58613B965834}"/>
              </a:ext>
            </a:extLst>
          </p:cNvPr>
          <p:cNvSpPr>
            <a:spLocks noGrp="1"/>
          </p:cNvSpPr>
          <p:nvPr>
            <p:ph type="ftr" sz="quarter" idx="11"/>
          </p:nvPr>
        </p:nvSpPr>
        <p:spPr/>
        <p:txBody>
          <a:bodyPr/>
          <a:lstStyle/>
          <a:p>
            <a:r>
              <a:rPr lang="en-US"/>
              <a:t>MSFTGUEST        msevent538my</a:t>
            </a:r>
            <a:endParaRPr lang="en-US" dirty="0"/>
          </a:p>
        </p:txBody>
      </p:sp>
    </p:spTree>
    <p:extLst>
      <p:ext uri="{BB962C8B-B14F-4D97-AF65-F5344CB8AC3E}">
        <p14:creationId xmlns:p14="http://schemas.microsoft.com/office/powerpoint/2010/main" val="691964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9AF0E-DE82-4168-B1D6-7A17BE32AFCA}"/>
              </a:ext>
            </a:extLst>
          </p:cNvPr>
          <p:cNvPicPr>
            <a:picLocks noChangeAspect="1"/>
          </p:cNvPicPr>
          <p:nvPr/>
        </p:nvPicPr>
        <p:blipFill rotWithShape="1">
          <a:blip r:embed="rId3"/>
          <a:srcRect r="9915" b="-2"/>
          <a:stretch/>
        </p:blipFill>
        <p:spPr>
          <a:xfrm>
            <a:off x="838200" y="1904281"/>
            <a:ext cx="6233160" cy="4272681"/>
          </a:xfrm>
          <a:prstGeom prst="rect">
            <a:avLst/>
          </a:prstGeom>
        </p:spPr>
      </p:pic>
      <p:sp>
        <p:nvSpPr>
          <p:cNvPr id="2" name="Text Placeholder 1">
            <a:extLst>
              <a:ext uri="{FF2B5EF4-FFF2-40B4-BE49-F238E27FC236}">
                <a16:creationId xmlns:a16="http://schemas.microsoft.com/office/drawing/2014/main" id="{6BF6201C-F86C-4941-B328-6133303DE379}"/>
              </a:ext>
            </a:extLst>
          </p:cNvPr>
          <p:cNvSpPr>
            <a:spLocks noGrp="1"/>
          </p:cNvSpPr>
          <p:nvPr>
            <p:ph type="body" sz="quarter" idx="10"/>
          </p:nvPr>
        </p:nvSpPr>
        <p:spPr>
          <a:xfrm>
            <a:off x="7552944" y="1825625"/>
            <a:ext cx="3800856"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sz="2000" kern="1200" dirty="0">
                <a:solidFill>
                  <a:schemeClr val="tx1"/>
                </a:solidFill>
                <a:ea typeface="+mn-ea"/>
                <a:cs typeface="+mn-cs"/>
              </a:rPr>
              <a:t>We have a term and document matrix already in our sample code</a:t>
            </a:r>
          </a:p>
        </p:txBody>
      </p:sp>
      <p:sp>
        <p:nvSpPr>
          <p:cNvPr id="3" name="Title 2">
            <a:extLst>
              <a:ext uri="{FF2B5EF4-FFF2-40B4-BE49-F238E27FC236}">
                <a16:creationId xmlns:a16="http://schemas.microsoft.com/office/drawing/2014/main" id="{1C1A8FA1-8528-4025-A237-95D6FFE5670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kern="1200">
                <a:ea typeface="+mj-ea"/>
                <a:cs typeface="+mj-cs"/>
              </a:rPr>
              <a:t>Concepts for topic analysis</a:t>
            </a:r>
          </a:p>
        </p:txBody>
      </p:sp>
    </p:spTree>
    <p:extLst>
      <p:ext uri="{BB962C8B-B14F-4D97-AF65-F5344CB8AC3E}">
        <p14:creationId xmlns:p14="http://schemas.microsoft.com/office/powerpoint/2010/main" val="25602609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C19555-D0B2-4257-9742-8CD9CF8A596F}"/>
              </a:ext>
            </a:extLst>
          </p:cNvPr>
          <p:cNvPicPr>
            <a:picLocks noChangeAspect="1"/>
          </p:cNvPicPr>
          <p:nvPr/>
        </p:nvPicPr>
        <p:blipFill rotWithShape="1">
          <a:blip r:embed="rId3"/>
          <a:srcRect r="1896" b="3"/>
          <a:stretch/>
        </p:blipFill>
        <p:spPr>
          <a:xfrm>
            <a:off x="838200" y="1904281"/>
            <a:ext cx="6233160" cy="4272681"/>
          </a:xfrm>
          <a:prstGeom prst="rect">
            <a:avLst/>
          </a:prstGeom>
        </p:spPr>
      </p:pic>
      <p:sp>
        <p:nvSpPr>
          <p:cNvPr id="2" name="Text Placeholder 1">
            <a:extLst>
              <a:ext uri="{FF2B5EF4-FFF2-40B4-BE49-F238E27FC236}">
                <a16:creationId xmlns:a16="http://schemas.microsoft.com/office/drawing/2014/main" id="{7C384421-6A4F-400E-8896-6364D0388148}"/>
              </a:ext>
            </a:extLst>
          </p:cNvPr>
          <p:cNvSpPr>
            <a:spLocks noGrp="1"/>
          </p:cNvSpPr>
          <p:nvPr>
            <p:ph type="body" sz="quarter" idx="10"/>
          </p:nvPr>
        </p:nvSpPr>
        <p:spPr>
          <a:xfrm>
            <a:off x="7552944" y="1825625"/>
            <a:ext cx="3800856"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sz="2000" kern="1200" dirty="0">
                <a:solidFill>
                  <a:schemeClr val="tx1"/>
                </a:solidFill>
                <a:ea typeface="+mn-ea"/>
                <a:cs typeface="+mn-cs"/>
              </a:rPr>
              <a:t>We also have a TFIDF matrix in our sample code</a:t>
            </a:r>
          </a:p>
        </p:txBody>
      </p:sp>
      <p:sp>
        <p:nvSpPr>
          <p:cNvPr id="3" name="Title 2">
            <a:extLst>
              <a:ext uri="{FF2B5EF4-FFF2-40B4-BE49-F238E27FC236}">
                <a16:creationId xmlns:a16="http://schemas.microsoft.com/office/drawing/2014/main" id="{12CF9D65-A54C-4095-A08A-43C25189D67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kern="1200" dirty="0">
                <a:ea typeface="+mj-ea"/>
                <a:cs typeface="+mj-cs"/>
              </a:rPr>
              <a:t>Document/Term matrix</a:t>
            </a:r>
          </a:p>
        </p:txBody>
      </p:sp>
    </p:spTree>
    <p:extLst>
      <p:ext uri="{BB962C8B-B14F-4D97-AF65-F5344CB8AC3E}">
        <p14:creationId xmlns:p14="http://schemas.microsoft.com/office/powerpoint/2010/main" val="17593350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BC9B5A-7D3F-4F06-97A2-F07F3897762B}"/>
              </a:ext>
            </a:extLst>
          </p:cNvPr>
          <p:cNvPicPr>
            <a:picLocks noChangeAspect="1"/>
          </p:cNvPicPr>
          <p:nvPr/>
        </p:nvPicPr>
        <p:blipFill rotWithShape="1">
          <a:blip r:embed="rId3"/>
          <a:srcRect r="14295" b="2"/>
          <a:stretch/>
        </p:blipFill>
        <p:spPr>
          <a:xfrm>
            <a:off x="838200" y="1904281"/>
            <a:ext cx="6233160" cy="4272681"/>
          </a:xfrm>
          <a:prstGeom prst="rect">
            <a:avLst/>
          </a:prstGeom>
        </p:spPr>
      </p:pic>
      <p:sp>
        <p:nvSpPr>
          <p:cNvPr id="2" name="Text Placeholder 1">
            <a:extLst>
              <a:ext uri="{FF2B5EF4-FFF2-40B4-BE49-F238E27FC236}">
                <a16:creationId xmlns:a16="http://schemas.microsoft.com/office/drawing/2014/main" id="{48D95FF1-46CB-4752-8C39-55D159298B58}"/>
              </a:ext>
            </a:extLst>
          </p:cNvPr>
          <p:cNvSpPr>
            <a:spLocks noGrp="1"/>
          </p:cNvSpPr>
          <p:nvPr>
            <p:ph type="body" sz="quarter" idx="10"/>
          </p:nvPr>
        </p:nvSpPr>
        <p:spPr>
          <a:xfrm>
            <a:off x="7552944" y="1825625"/>
            <a:ext cx="3800856"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sz="2000" kern="1200" dirty="0">
                <a:solidFill>
                  <a:schemeClr val="tx1"/>
                </a:solidFill>
                <a:ea typeface="+mn-ea"/>
                <a:cs typeface="+mn-cs"/>
              </a:rPr>
              <a:t>We need to generate a matrix based on this kind of mapping</a:t>
            </a:r>
          </a:p>
        </p:txBody>
      </p:sp>
      <p:sp>
        <p:nvSpPr>
          <p:cNvPr id="3" name="Title 2">
            <a:extLst>
              <a:ext uri="{FF2B5EF4-FFF2-40B4-BE49-F238E27FC236}">
                <a16:creationId xmlns:a16="http://schemas.microsoft.com/office/drawing/2014/main" id="{83CD5C4D-36E9-4FA3-9451-7BC98D63185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kern="1200" dirty="0">
                <a:ea typeface="+mj-ea"/>
                <a:cs typeface="+mj-cs"/>
              </a:rPr>
              <a:t>Goal: Topic/Document Matrix</a:t>
            </a:r>
          </a:p>
        </p:txBody>
      </p:sp>
    </p:spTree>
    <p:extLst>
      <p:ext uri="{BB962C8B-B14F-4D97-AF65-F5344CB8AC3E}">
        <p14:creationId xmlns:p14="http://schemas.microsoft.com/office/powerpoint/2010/main" val="12770333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BA412-FA4C-466B-ABA3-E8D291C45047}"/>
              </a:ext>
            </a:extLst>
          </p:cNvPr>
          <p:cNvPicPr>
            <a:picLocks noChangeAspect="1"/>
          </p:cNvPicPr>
          <p:nvPr/>
        </p:nvPicPr>
        <p:blipFill rotWithShape="1">
          <a:blip r:embed="rId3"/>
          <a:srcRect r="3714" b="-2"/>
          <a:stretch/>
        </p:blipFill>
        <p:spPr>
          <a:xfrm>
            <a:off x="838200" y="1904281"/>
            <a:ext cx="6233160" cy="4272681"/>
          </a:xfrm>
          <a:prstGeom prst="rect">
            <a:avLst/>
          </a:prstGeom>
        </p:spPr>
      </p:pic>
      <p:sp>
        <p:nvSpPr>
          <p:cNvPr id="2" name="Text Placeholder 1">
            <a:extLst>
              <a:ext uri="{FF2B5EF4-FFF2-40B4-BE49-F238E27FC236}">
                <a16:creationId xmlns:a16="http://schemas.microsoft.com/office/drawing/2014/main" id="{0846C52F-0704-4CE8-908D-68B38B78E6EA}"/>
              </a:ext>
            </a:extLst>
          </p:cNvPr>
          <p:cNvSpPr>
            <a:spLocks noGrp="1"/>
          </p:cNvSpPr>
          <p:nvPr>
            <p:ph type="body" sz="quarter" idx="10"/>
          </p:nvPr>
        </p:nvSpPr>
        <p:spPr>
          <a:xfrm>
            <a:off x="7552944" y="1825625"/>
            <a:ext cx="3800856"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sz="2000" kern="1200" dirty="0">
                <a:solidFill>
                  <a:schemeClr val="tx1"/>
                </a:solidFill>
                <a:ea typeface="+mn-ea"/>
                <a:cs typeface="+mn-cs"/>
              </a:rPr>
              <a:t>Can we convert terms/topic matrix to a topics/document matrix</a:t>
            </a:r>
          </a:p>
          <a:p>
            <a:pPr indent="-228600">
              <a:lnSpc>
                <a:spcPct val="90000"/>
              </a:lnSpc>
              <a:buFont typeface="Arial" panose="020B0604020202020204" pitchFamily="34" charset="0"/>
              <a:buChar char="•"/>
            </a:pPr>
            <a:r>
              <a:rPr lang="en-US" sz="2000" kern="1200" dirty="0">
                <a:solidFill>
                  <a:schemeClr val="tx1"/>
                </a:solidFill>
                <a:ea typeface="+mn-ea"/>
                <a:cs typeface="+mn-cs"/>
              </a:rPr>
              <a:t>Yes – by shifting from terms to documents using the co-occurrence of words by documents (which we can calculate from earlier matrices</a:t>
            </a:r>
          </a:p>
          <a:p>
            <a:pPr indent="-228600">
              <a:lnSpc>
                <a:spcPct val="90000"/>
              </a:lnSpc>
              <a:buFont typeface="Arial" panose="020B0604020202020204" pitchFamily="34" charset="0"/>
              <a:buChar char="•"/>
            </a:pPr>
            <a:r>
              <a:rPr lang="en-US" sz="2000" kern="1200" dirty="0">
                <a:solidFill>
                  <a:schemeClr val="tx1"/>
                </a:solidFill>
                <a:ea typeface="+mn-ea"/>
                <a:cs typeface="+mn-cs"/>
              </a:rPr>
              <a:t>The technique is called SVD or single value decomposition</a:t>
            </a:r>
          </a:p>
        </p:txBody>
      </p:sp>
      <p:sp>
        <p:nvSpPr>
          <p:cNvPr id="3" name="Title 2">
            <a:extLst>
              <a:ext uri="{FF2B5EF4-FFF2-40B4-BE49-F238E27FC236}">
                <a16:creationId xmlns:a16="http://schemas.microsoft.com/office/drawing/2014/main" id="{F051C541-210B-4551-BC62-52EBEF7A0A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kern="1200" dirty="0">
                <a:ea typeface="+mj-ea"/>
                <a:cs typeface="+mj-cs"/>
              </a:rPr>
              <a:t>This is close but…not quite (need to collapse terms back to documents)</a:t>
            </a:r>
          </a:p>
        </p:txBody>
      </p:sp>
      <p:sp>
        <p:nvSpPr>
          <p:cNvPr id="5" name="TextBox 4">
            <a:extLst>
              <a:ext uri="{FF2B5EF4-FFF2-40B4-BE49-F238E27FC236}">
                <a16:creationId xmlns:a16="http://schemas.microsoft.com/office/drawing/2014/main" id="{733CE30B-BA4C-4862-964E-F8D701E22949}"/>
              </a:ext>
            </a:extLst>
          </p:cNvPr>
          <p:cNvSpPr txBox="1"/>
          <p:nvPr/>
        </p:nvSpPr>
        <p:spPr>
          <a:xfrm>
            <a:off x="1083449" y="6176962"/>
            <a:ext cx="8529277" cy="369332"/>
          </a:xfrm>
          <a:prstGeom prst="rect">
            <a:avLst/>
          </a:prstGeom>
          <a:noFill/>
        </p:spPr>
        <p:txBody>
          <a:bodyPr wrap="square" rtlCol="0">
            <a:spAutoFit/>
          </a:bodyPr>
          <a:lstStyle/>
          <a:p>
            <a:r>
              <a:rPr lang="en-US" dirty="0"/>
              <a:t>Illustrations from: Natural_Language_Processing_in_Action_v5_MEAP manning.com </a:t>
            </a:r>
            <a:endParaRPr lang="en-US" sz="1800" dirty="0">
              <a:latin typeface="+mn-lt"/>
            </a:endParaRPr>
          </a:p>
        </p:txBody>
      </p:sp>
    </p:spTree>
    <p:extLst>
      <p:ext uri="{BB962C8B-B14F-4D97-AF65-F5344CB8AC3E}">
        <p14:creationId xmlns:p14="http://schemas.microsoft.com/office/powerpoint/2010/main" val="5417447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CB06-01B0-4E65-ADD5-0DFCEB6FBA22}"/>
              </a:ext>
            </a:extLst>
          </p:cNvPr>
          <p:cNvSpPr>
            <a:spLocks noGrp="1"/>
          </p:cNvSpPr>
          <p:nvPr>
            <p:ph type="title"/>
          </p:nvPr>
        </p:nvSpPr>
        <p:spPr>
          <a:xfrm>
            <a:off x="1790055" y="159288"/>
            <a:ext cx="9956800" cy="693119"/>
          </a:xfrm>
        </p:spPr>
        <p:txBody>
          <a:bodyPr/>
          <a:lstStyle/>
          <a:p>
            <a:r>
              <a:rPr lang="en-US" dirty="0"/>
              <a:t>Word embedding </a:t>
            </a:r>
          </a:p>
        </p:txBody>
      </p:sp>
      <p:pic>
        <p:nvPicPr>
          <p:cNvPr id="5" name="Content Placeholder 4">
            <a:extLst>
              <a:ext uri="{FF2B5EF4-FFF2-40B4-BE49-F238E27FC236}">
                <a16:creationId xmlns:a16="http://schemas.microsoft.com/office/drawing/2014/main" id="{B2F61F31-AE6B-4D7C-88C7-5765F03A6154}"/>
              </a:ext>
            </a:extLst>
          </p:cNvPr>
          <p:cNvPicPr>
            <a:picLocks noGrp="1" noChangeAspect="1"/>
          </p:cNvPicPr>
          <p:nvPr>
            <p:ph idx="1"/>
          </p:nvPr>
        </p:nvPicPr>
        <p:blipFill>
          <a:blip r:embed="rId3"/>
          <a:stretch>
            <a:fillRect/>
          </a:stretch>
        </p:blipFill>
        <p:spPr>
          <a:xfrm>
            <a:off x="1666431" y="852408"/>
            <a:ext cx="10121228" cy="5494148"/>
          </a:xfrm>
          <a:prstGeom prst="rect">
            <a:avLst/>
          </a:prstGeom>
        </p:spPr>
      </p:pic>
      <p:sp>
        <p:nvSpPr>
          <p:cNvPr id="4" name="Footer Placeholder 3">
            <a:extLst>
              <a:ext uri="{FF2B5EF4-FFF2-40B4-BE49-F238E27FC236}">
                <a16:creationId xmlns:a16="http://schemas.microsoft.com/office/drawing/2014/main" id="{BA0D6BEA-EC07-453B-AEA2-A3CFD1C5BA77}"/>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933906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4647-727E-433A-8BEC-D55E2BC4B7FD}"/>
              </a:ext>
            </a:extLst>
          </p:cNvPr>
          <p:cNvSpPr>
            <a:spLocks noGrp="1"/>
          </p:cNvSpPr>
          <p:nvPr>
            <p:ph type="title"/>
          </p:nvPr>
        </p:nvSpPr>
        <p:spPr>
          <a:xfrm>
            <a:off x="1444891" y="0"/>
            <a:ext cx="9956800" cy="687760"/>
          </a:xfrm>
        </p:spPr>
        <p:txBody>
          <a:bodyPr/>
          <a:lstStyle/>
          <a:p>
            <a:r>
              <a:rPr lang="en-US" dirty="0"/>
              <a:t>Introducing LDA</a:t>
            </a:r>
          </a:p>
        </p:txBody>
      </p:sp>
      <p:sp>
        <p:nvSpPr>
          <p:cNvPr id="3" name="Content Placeholder 2">
            <a:extLst>
              <a:ext uri="{FF2B5EF4-FFF2-40B4-BE49-F238E27FC236}">
                <a16:creationId xmlns:a16="http://schemas.microsoft.com/office/drawing/2014/main" id="{C13C70B4-8283-48DA-A56A-5C04E5DB90C7}"/>
              </a:ext>
            </a:extLst>
          </p:cNvPr>
          <p:cNvSpPr>
            <a:spLocks noGrp="1"/>
          </p:cNvSpPr>
          <p:nvPr>
            <p:ph idx="1"/>
          </p:nvPr>
        </p:nvSpPr>
        <p:spPr>
          <a:xfrm>
            <a:off x="311780" y="791320"/>
            <a:ext cx="11379200" cy="4182835"/>
          </a:xfrm>
        </p:spPr>
        <p:txBody>
          <a:bodyPr/>
          <a:lstStyle/>
          <a:p>
            <a:r>
              <a:rPr lang="en-US" dirty="0"/>
              <a:t>Latent Dirichlet Allocation</a:t>
            </a:r>
          </a:p>
          <a:p>
            <a:r>
              <a:rPr lang="en-US" sz="2800" dirty="0"/>
              <a:t>*Summary:</a:t>
            </a:r>
          </a:p>
          <a:p>
            <a:pPr lvl="1"/>
            <a:r>
              <a:rPr lang="en-US" sz="2400" dirty="0"/>
              <a:t>LDA represents documents as </a:t>
            </a:r>
            <a:r>
              <a:rPr lang="en-US" sz="2400" b="1" dirty="0"/>
              <a:t>mixtures of topics</a:t>
            </a:r>
            <a:r>
              <a:rPr lang="en-US" sz="2400" dirty="0"/>
              <a:t>  emitting words with certain probabilities. It assumes that documents are produced in a probabilistic fashion</a:t>
            </a:r>
          </a:p>
          <a:p>
            <a:pPr lvl="1"/>
            <a:r>
              <a:rPr lang="en-US" sz="2400" dirty="0"/>
              <a:t>Document -&gt;(Topic Mix);  Topic -&gt; (Word Mix)</a:t>
            </a:r>
          </a:p>
          <a:p>
            <a:pPr lvl="1"/>
            <a:r>
              <a:rPr lang="en-US" sz="2400" dirty="0"/>
              <a:t>Note – this supports words and topics contributing to documents in varying proportions. No hard cutoffs needed.</a:t>
            </a:r>
          </a:p>
          <a:p>
            <a:pPr lvl="1"/>
            <a:r>
              <a:rPr lang="en-US" sz="2400" dirty="0"/>
              <a:t>Per doc/topic probability called ‘gamma’ </a:t>
            </a:r>
            <a:r>
              <a:rPr lang="el-GR" sz="2400" dirty="0"/>
              <a:t>γ</a:t>
            </a:r>
            <a:endParaRPr lang="en-US" sz="2400" dirty="0"/>
          </a:p>
          <a:p>
            <a:pPr lvl="1"/>
            <a:r>
              <a:rPr lang="en-US" sz="2400" dirty="0"/>
              <a:t>Per doc/word probability called ‘beta’ </a:t>
            </a:r>
            <a:r>
              <a:rPr lang="el-GR" sz="2800" dirty="0"/>
              <a:t>β</a:t>
            </a:r>
            <a:endParaRPr lang="en-US" dirty="0"/>
          </a:p>
        </p:txBody>
      </p:sp>
      <p:sp>
        <p:nvSpPr>
          <p:cNvPr id="4" name="Footer Placeholder 3">
            <a:extLst>
              <a:ext uri="{FF2B5EF4-FFF2-40B4-BE49-F238E27FC236}">
                <a16:creationId xmlns:a16="http://schemas.microsoft.com/office/drawing/2014/main" id="{D4F71406-9B3D-4522-B552-F2D79812857D}"/>
              </a:ext>
            </a:extLst>
          </p:cNvPr>
          <p:cNvSpPr>
            <a:spLocks noGrp="1"/>
          </p:cNvSpPr>
          <p:nvPr>
            <p:ph type="ftr" sz="quarter" idx="11"/>
          </p:nvPr>
        </p:nvSpPr>
        <p:spPr/>
        <p:txBody>
          <a:bodyPr/>
          <a:lstStyle/>
          <a:p>
            <a:pPr>
              <a:defRPr/>
            </a:pPr>
            <a:r>
              <a:rPr lang="en-US"/>
              <a:t>MSFTGUEST        msevent538my</a:t>
            </a:r>
          </a:p>
        </p:txBody>
      </p:sp>
      <p:sp>
        <p:nvSpPr>
          <p:cNvPr id="5" name="TextBox 4">
            <a:extLst>
              <a:ext uri="{FF2B5EF4-FFF2-40B4-BE49-F238E27FC236}">
                <a16:creationId xmlns:a16="http://schemas.microsoft.com/office/drawing/2014/main" id="{4EE1F65F-5225-4354-A945-FC8BF77D21C4}"/>
              </a:ext>
            </a:extLst>
          </p:cNvPr>
          <p:cNvSpPr txBox="1"/>
          <p:nvPr/>
        </p:nvSpPr>
        <p:spPr>
          <a:xfrm>
            <a:off x="573923" y="5254645"/>
            <a:ext cx="9471991" cy="369332"/>
          </a:xfrm>
          <a:prstGeom prst="rect">
            <a:avLst/>
          </a:prstGeom>
          <a:noFill/>
        </p:spPr>
        <p:txBody>
          <a:bodyPr wrap="square" rtlCol="0">
            <a:spAutoFit/>
          </a:bodyPr>
          <a:lstStyle/>
          <a:p>
            <a:r>
              <a:rPr lang="en-US" dirty="0"/>
              <a:t>*blog.echen.me/2011/08/22/introduction-to-latent-</a:t>
            </a:r>
            <a:r>
              <a:rPr lang="en-US" dirty="0" err="1"/>
              <a:t>dirichlet</a:t>
            </a:r>
            <a:r>
              <a:rPr lang="en-US" dirty="0"/>
              <a:t>-allocation/</a:t>
            </a:r>
            <a:endParaRPr lang="en-US" sz="1800" dirty="0">
              <a:latin typeface="+mn-lt"/>
            </a:endParaRPr>
          </a:p>
        </p:txBody>
      </p:sp>
    </p:spTree>
    <p:extLst>
      <p:ext uri="{BB962C8B-B14F-4D97-AF65-F5344CB8AC3E}">
        <p14:creationId xmlns:p14="http://schemas.microsoft.com/office/powerpoint/2010/main" val="2584002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F017-6825-4CFA-8297-0F2DD6E8290E}"/>
              </a:ext>
            </a:extLst>
          </p:cNvPr>
          <p:cNvSpPr>
            <a:spLocks noGrp="1"/>
          </p:cNvSpPr>
          <p:nvPr>
            <p:ph type="title"/>
          </p:nvPr>
        </p:nvSpPr>
        <p:spPr>
          <a:xfrm>
            <a:off x="1779939" y="0"/>
            <a:ext cx="9956800" cy="746876"/>
          </a:xfrm>
        </p:spPr>
        <p:txBody>
          <a:bodyPr/>
          <a:lstStyle/>
          <a:p>
            <a:r>
              <a:rPr lang="en-US" dirty="0"/>
              <a:t>LDA concepts</a:t>
            </a:r>
          </a:p>
        </p:txBody>
      </p:sp>
      <p:sp>
        <p:nvSpPr>
          <p:cNvPr id="3" name="Content Placeholder 2">
            <a:extLst>
              <a:ext uri="{FF2B5EF4-FFF2-40B4-BE49-F238E27FC236}">
                <a16:creationId xmlns:a16="http://schemas.microsoft.com/office/drawing/2014/main" id="{40EA110F-339C-4469-A495-B42DA12E5619}"/>
              </a:ext>
            </a:extLst>
          </p:cNvPr>
          <p:cNvSpPr>
            <a:spLocks noGrp="1"/>
          </p:cNvSpPr>
          <p:nvPr>
            <p:ph idx="1"/>
          </p:nvPr>
        </p:nvSpPr>
        <p:spPr>
          <a:xfrm>
            <a:off x="406400" y="914400"/>
            <a:ext cx="11379200" cy="5334000"/>
          </a:xfrm>
        </p:spPr>
        <p:txBody>
          <a:bodyPr/>
          <a:lstStyle/>
          <a:p>
            <a:r>
              <a:rPr lang="en-US" dirty="0"/>
              <a:t>*Every document is a mixture of topics:</a:t>
            </a:r>
          </a:p>
          <a:p>
            <a:pPr lvl="1"/>
            <a:r>
              <a:rPr lang="en-US" sz="2000" dirty="0"/>
              <a:t>We imagine that each document may contain words from several topics in particular proportions. For example, in a two-topic model we could say                                                                           “Document 1 is 90% topic A and 10% topic B, while Document 2 is 30% topic A and 70% topic B.”</a:t>
            </a:r>
          </a:p>
          <a:p>
            <a:r>
              <a:rPr lang="en-US" dirty="0"/>
              <a:t>*Every topic is a mixture of words:</a:t>
            </a:r>
          </a:p>
          <a:p>
            <a:pPr lvl="1"/>
            <a:r>
              <a:rPr lang="en-US" sz="2000" dirty="0"/>
              <a:t>For example, we could imagine a two-topic model of American news, with one topic for “politics” and one for “entertainment.” The most common words in the politics topic might be “President,” “Congress,” and “government,” while the entertainment topic may be made up of words such as “movies,” “television,” and “actor.” Importantly, words can be shared between topics; a word like “budget” might appear in both equally.</a:t>
            </a:r>
          </a:p>
          <a:p>
            <a:r>
              <a:rPr lang="en-US" sz="2000" dirty="0"/>
              <a:t>*Text Mining with R - A Tidy Approach by Robinson and </a:t>
            </a:r>
            <a:r>
              <a:rPr lang="en-US" sz="2000" dirty="0" err="1"/>
              <a:t>Silge</a:t>
            </a:r>
            <a:r>
              <a:rPr lang="en-US" sz="2000" dirty="0"/>
              <a:t>. Pub: O’Reilly</a:t>
            </a:r>
          </a:p>
          <a:p>
            <a:r>
              <a:rPr lang="en-US" sz="2000" dirty="0"/>
              <a:t>http://shop.oreilly.com/product/0636920067153.do</a:t>
            </a:r>
          </a:p>
          <a:p>
            <a:pPr lvl="1"/>
            <a:endParaRPr lang="en-US" dirty="0"/>
          </a:p>
          <a:p>
            <a:pPr lvl="1"/>
            <a:endParaRPr lang="en-US" sz="2000" dirty="0"/>
          </a:p>
        </p:txBody>
      </p:sp>
      <p:sp>
        <p:nvSpPr>
          <p:cNvPr id="4" name="Footer Placeholder 3">
            <a:extLst>
              <a:ext uri="{FF2B5EF4-FFF2-40B4-BE49-F238E27FC236}">
                <a16:creationId xmlns:a16="http://schemas.microsoft.com/office/drawing/2014/main" id="{218C88DB-48DB-4366-9EA5-02136F4E893E}"/>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316875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BEF6-0D97-41E2-97D4-B49601D27C98}"/>
              </a:ext>
            </a:extLst>
          </p:cNvPr>
          <p:cNvSpPr>
            <a:spLocks noGrp="1"/>
          </p:cNvSpPr>
          <p:nvPr>
            <p:ph type="title"/>
          </p:nvPr>
        </p:nvSpPr>
        <p:spPr>
          <a:xfrm>
            <a:off x="1397620" y="127000"/>
            <a:ext cx="10387980" cy="1312746"/>
          </a:xfrm>
        </p:spPr>
        <p:txBody>
          <a:bodyPr/>
          <a:lstStyle/>
          <a:p>
            <a:r>
              <a:rPr lang="en-US" dirty="0"/>
              <a:t>Scenario</a:t>
            </a:r>
          </a:p>
        </p:txBody>
      </p:sp>
      <p:sp>
        <p:nvSpPr>
          <p:cNvPr id="3" name="Content Placeholder 2">
            <a:extLst>
              <a:ext uri="{FF2B5EF4-FFF2-40B4-BE49-F238E27FC236}">
                <a16:creationId xmlns:a16="http://schemas.microsoft.com/office/drawing/2014/main" id="{79E8934C-4B46-4453-A7D2-593AE5F42A62}"/>
              </a:ext>
            </a:extLst>
          </p:cNvPr>
          <p:cNvSpPr>
            <a:spLocks noGrp="1"/>
          </p:cNvSpPr>
          <p:nvPr>
            <p:ph idx="1"/>
          </p:nvPr>
        </p:nvSpPr>
        <p:spPr/>
        <p:txBody>
          <a:bodyPr/>
          <a:lstStyle/>
          <a:p>
            <a:r>
              <a:rPr lang="en-US" dirty="0"/>
              <a:t>Suppose you have the following set of sentences:</a:t>
            </a:r>
          </a:p>
          <a:p>
            <a:pPr lvl="1"/>
            <a:r>
              <a:rPr lang="en-US" dirty="0"/>
              <a:t>I like to eat broccoli and bananas.</a:t>
            </a:r>
          </a:p>
          <a:p>
            <a:pPr lvl="1"/>
            <a:r>
              <a:rPr lang="en-US" dirty="0"/>
              <a:t>I ate a banana and spinach smoothie for breakfast.</a:t>
            </a:r>
          </a:p>
          <a:p>
            <a:pPr lvl="1"/>
            <a:r>
              <a:rPr lang="en-US" dirty="0"/>
              <a:t>Chinchillas and kittens are cute.</a:t>
            </a:r>
          </a:p>
          <a:p>
            <a:pPr lvl="1"/>
            <a:r>
              <a:rPr lang="en-US" dirty="0"/>
              <a:t>My sister adopted a kitten yesterday.</a:t>
            </a:r>
          </a:p>
          <a:p>
            <a:pPr lvl="1"/>
            <a:r>
              <a:rPr lang="en-US" dirty="0"/>
              <a:t>Look at this cute hamster munching on a piece of broccoli.</a:t>
            </a:r>
          </a:p>
          <a:p>
            <a:endParaRPr lang="en-US" dirty="0"/>
          </a:p>
        </p:txBody>
      </p:sp>
      <p:sp>
        <p:nvSpPr>
          <p:cNvPr id="4" name="Footer Placeholder 3">
            <a:extLst>
              <a:ext uri="{FF2B5EF4-FFF2-40B4-BE49-F238E27FC236}">
                <a16:creationId xmlns:a16="http://schemas.microsoft.com/office/drawing/2014/main" id="{7865CBB5-A8FD-49AC-A7AA-E0CE1FB190A9}"/>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328384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DCA4-B9E2-4CF8-B19A-5299D1369B92}"/>
              </a:ext>
            </a:extLst>
          </p:cNvPr>
          <p:cNvSpPr>
            <a:spLocks noGrp="1"/>
          </p:cNvSpPr>
          <p:nvPr>
            <p:ph type="title"/>
          </p:nvPr>
        </p:nvSpPr>
        <p:spPr>
          <a:xfrm>
            <a:off x="1411358" y="0"/>
            <a:ext cx="9956800" cy="1351722"/>
          </a:xfrm>
        </p:spPr>
        <p:txBody>
          <a:bodyPr/>
          <a:lstStyle/>
          <a:p>
            <a:r>
              <a:rPr lang="en-US" dirty="0"/>
              <a:t>LDA might produce something like</a:t>
            </a:r>
            <a:br>
              <a:rPr lang="en-US" dirty="0"/>
            </a:br>
            <a:endParaRPr lang="en-US" dirty="0"/>
          </a:p>
        </p:txBody>
      </p:sp>
      <p:sp>
        <p:nvSpPr>
          <p:cNvPr id="3" name="Content Placeholder 2">
            <a:extLst>
              <a:ext uri="{FF2B5EF4-FFF2-40B4-BE49-F238E27FC236}">
                <a16:creationId xmlns:a16="http://schemas.microsoft.com/office/drawing/2014/main" id="{D2725AD4-7077-41E5-9B54-C7437EAE22DA}"/>
              </a:ext>
            </a:extLst>
          </p:cNvPr>
          <p:cNvSpPr>
            <a:spLocks noGrp="1"/>
          </p:cNvSpPr>
          <p:nvPr>
            <p:ph idx="1"/>
          </p:nvPr>
        </p:nvSpPr>
        <p:spPr/>
        <p:txBody>
          <a:bodyPr/>
          <a:lstStyle/>
          <a:p>
            <a:pPr lvl="1"/>
            <a:r>
              <a:rPr lang="en-US" b="1" dirty="0"/>
              <a:t>Sentences 1 and 2</a:t>
            </a:r>
            <a:r>
              <a:rPr lang="en-US" dirty="0"/>
              <a:t>: 100% Topic A</a:t>
            </a:r>
          </a:p>
          <a:p>
            <a:pPr lvl="1"/>
            <a:r>
              <a:rPr lang="en-US" b="1" dirty="0"/>
              <a:t>Sentences 3 and 4</a:t>
            </a:r>
            <a:r>
              <a:rPr lang="en-US" dirty="0"/>
              <a:t>: 100% Topic B</a:t>
            </a:r>
          </a:p>
          <a:p>
            <a:pPr lvl="1"/>
            <a:r>
              <a:rPr lang="en-US" b="1" dirty="0"/>
              <a:t>Sentence 5</a:t>
            </a:r>
            <a:r>
              <a:rPr lang="en-US" dirty="0"/>
              <a:t>: 60% Topic A, 40% Topic B</a:t>
            </a:r>
          </a:p>
          <a:p>
            <a:pPr lvl="1"/>
            <a:r>
              <a:rPr lang="en-US" b="1" dirty="0"/>
              <a:t>Topic A</a:t>
            </a:r>
            <a:r>
              <a:rPr lang="en-US" dirty="0"/>
              <a:t>: 30% broccoli, 15% bananas, 10% breakfast, 10% munching, … (at which point, you could interpret topic A to be about food)</a:t>
            </a:r>
          </a:p>
          <a:p>
            <a:pPr lvl="1"/>
            <a:r>
              <a:rPr lang="en-US" b="1" dirty="0"/>
              <a:t>Topic B</a:t>
            </a:r>
            <a:r>
              <a:rPr lang="en-US" dirty="0"/>
              <a:t>: 20% chinchillas, 20% kittens, 20% cute, 15% hamster, … (at which point, you could interpret topic B to be about cute animals)</a:t>
            </a:r>
          </a:p>
          <a:p>
            <a:endParaRPr lang="en-US" dirty="0"/>
          </a:p>
        </p:txBody>
      </p:sp>
      <p:sp>
        <p:nvSpPr>
          <p:cNvPr id="4" name="Footer Placeholder 3">
            <a:extLst>
              <a:ext uri="{FF2B5EF4-FFF2-40B4-BE49-F238E27FC236}">
                <a16:creationId xmlns:a16="http://schemas.microsoft.com/office/drawing/2014/main" id="{40F8B0C3-A192-4AB5-9E51-ED46E2E7CD78}"/>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2025016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0D4-345B-4AD1-AC7E-A8322E606872}"/>
              </a:ext>
            </a:extLst>
          </p:cNvPr>
          <p:cNvSpPr>
            <a:spLocks noGrp="1"/>
          </p:cNvSpPr>
          <p:nvPr>
            <p:ph type="title"/>
          </p:nvPr>
        </p:nvSpPr>
        <p:spPr>
          <a:xfrm>
            <a:off x="427383" y="1"/>
            <a:ext cx="11579087" cy="1777998"/>
          </a:xfrm>
        </p:spPr>
        <p:txBody>
          <a:bodyPr/>
          <a:lstStyle/>
          <a:p>
            <a:r>
              <a:rPr lang="en-US" sz="3600" dirty="0"/>
              <a:t>LDA is a process (generative) model</a:t>
            </a:r>
            <a:br>
              <a:rPr lang="en-US" sz="3600" dirty="0"/>
            </a:br>
            <a:r>
              <a:rPr lang="en-US" sz="3600" dirty="0"/>
              <a:t>Topics “generate” words and words are aggregated into Documents</a:t>
            </a:r>
          </a:p>
        </p:txBody>
      </p:sp>
      <p:pic>
        <p:nvPicPr>
          <p:cNvPr id="5" name="Content Placeholder 4">
            <a:extLst>
              <a:ext uri="{FF2B5EF4-FFF2-40B4-BE49-F238E27FC236}">
                <a16:creationId xmlns:a16="http://schemas.microsoft.com/office/drawing/2014/main" id="{609C108E-CB8D-497E-8BAE-A3DF337D9617}"/>
              </a:ext>
            </a:extLst>
          </p:cNvPr>
          <p:cNvPicPr>
            <a:picLocks noGrp="1" noChangeAspect="1"/>
          </p:cNvPicPr>
          <p:nvPr>
            <p:ph idx="1"/>
          </p:nvPr>
        </p:nvPicPr>
        <p:blipFill>
          <a:blip r:embed="rId3"/>
          <a:stretch>
            <a:fillRect/>
          </a:stretch>
        </p:blipFill>
        <p:spPr>
          <a:xfrm>
            <a:off x="4019550" y="1830387"/>
            <a:ext cx="4152900" cy="4391025"/>
          </a:xfrm>
          <a:prstGeom prst="rect">
            <a:avLst/>
          </a:prstGeom>
        </p:spPr>
      </p:pic>
      <p:sp>
        <p:nvSpPr>
          <p:cNvPr id="4" name="Footer Placeholder 3">
            <a:extLst>
              <a:ext uri="{FF2B5EF4-FFF2-40B4-BE49-F238E27FC236}">
                <a16:creationId xmlns:a16="http://schemas.microsoft.com/office/drawing/2014/main" id="{210458E1-F5D7-4603-8D29-7DE2D1289CCC}"/>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79465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1555" y="1306846"/>
            <a:ext cx="10158654" cy="4936558"/>
          </a:xfrm>
        </p:spPr>
        <p:txBody>
          <a:bodyPr/>
          <a:lstStyle/>
          <a:p>
            <a:pPr>
              <a:buClr>
                <a:schemeClr val="accent1"/>
              </a:buClr>
            </a:pPr>
            <a:r>
              <a:rPr lang="en-US" sz="2161" dirty="0"/>
              <a:t>Normalization</a:t>
            </a:r>
          </a:p>
          <a:p>
            <a:pPr lvl="1"/>
            <a:r>
              <a:rPr lang="en-US" sz="1961" dirty="0"/>
              <a:t>Convert words into a normalized forms</a:t>
            </a:r>
          </a:p>
          <a:p>
            <a:pPr lvl="2"/>
            <a:r>
              <a:rPr lang="en-US" sz="1961" dirty="0"/>
              <a:t>Down-case: </a:t>
            </a:r>
            <a:r>
              <a:rPr lang="en-US" sz="1961" dirty="0" err="1"/>
              <a:t>e.g</a:t>
            </a:r>
            <a:r>
              <a:rPr lang="en-US" sz="1961" dirty="0"/>
              <a:t>, The </a:t>
            </a:r>
            <a:r>
              <a:rPr lang="en-US" sz="1961" dirty="0">
                <a:sym typeface="Wingdings" panose="05000000000000000000" pitchFamily="2" charset="2"/>
              </a:rPr>
              <a:t></a:t>
            </a:r>
            <a:r>
              <a:rPr lang="en-US" sz="1961" dirty="0"/>
              <a:t> the</a:t>
            </a:r>
          </a:p>
          <a:p>
            <a:pPr lvl="2"/>
            <a:r>
              <a:rPr lang="en-US" sz="1961" dirty="0"/>
              <a:t>Lemmatization: </a:t>
            </a:r>
            <a:r>
              <a:rPr lang="en-US" sz="1961" dirty="0" err="1"/>
              <a:t>e.g</a:t>
            </a:r>
            <a:r>
              <a:rPr lang="en-US" sz="1961" dirty="0"/>
              <a:t>, plays </a:t>
            </a:r>
            <a:r>
              <a:rPr lang="en-US" sz="1961" dirty="0">
                <a:sym typeface="Wingdings" panose="05000000000000000000" pitchFamily="2" charset="2"/>
              </a:rPr>
              <a:t> play</a:t>
            </a:r>
            <a:endParaRPr lang="en-US" sz="1961" dirty="0"/>
          </a:p>
          <a:p>
            <a:pPr lvl="2"/>
            <a:r>
              <a:rPr lang="en-US" sz="1961" dirty="0"/>
              <a:t>Stemming: </a:t>
            </a:r>
            <a:r>
              <a:rPr lang="en-US" sz="1961" dirty="0" err="1"/>
              <a:t>e.g</a:t>
            </a:r>
            <a:r>
              <a:rPr lang="en-US" sz="1961" dirty="0"/>
              <a:t>, cat/cats, mouse/mice and run/runs/running/ran</a:t>
            </a:r>
          </a:p>
          <a:p>
            <a:pPr marL="342834" lvl="1" indent="-342834"/>
            <a:r>
              <a:rPr lang="en-US" sz="2161" dirty="0">
                <a:gradFill>
                  <a:gsLst>
                    <a:gs pos="13869">
                      <a:schemeClr val="tx2"/>
                    </a:gs>
                    <a:gs pos="42000">
                      <a:schemeClr val="tx2"/>
                    </a:gs>
                  </a:gsLst>
                  <a:lin ang="5400000" scaled="0"/>
                </a:gradFill>
              </a:rPr>
              <a:t>Language Detection</a:t>
            </a:r>
          </a:p>
          <a:p>
            <a:pPr marL="342834" lvl="1" indent="-342834"/>
            <a:r>
              <a:rPr lang="en-US" sz="2161" dirty="0">
                <a:gradFill>
                  <a:gsLst>
                    <a:gs pos="13869">
                      <a:schemeClr val="tx2"/>
                    </a:gs>
                    <a:gs pos="42000">
                      <a:schemeClr val="tx2"/>
                    </a:gs>
                  </a:gsLst>
                  <a:lin ang="5400000" scaled="0"/>
                </a:gradFill>
              </a:rPr>
              <a:t>Stop-words Removal</a:t>
            </a:r>
          </a:p>
          <a:p>
            <a:pPr lvl="1"/>
            <a:r>
              <a:rPr lang="en-US" sz="1961" dirty="0"/>
              <a:t>ignore predefined common words, e.g., the, a, to, with, that …</a:t>
            </a:r>
          </a:p>
          <a:p>
            <a:pPr marL="342834" lvl="1" indent="-342834"/>
            <a:r>
              <a:rPr lang="en-US" sz="2161" dirty="0">
                <a:gradFill>
                  <a:gsLst>
                    <a:gs pos="13869">
                      <a:schemeClr val="tx2"/>
                    </a:gs>
                    <a:gs pos="42000">
                      <a:schemeClr val="tx2"/>
                    </a:gs>
                  </a:gsLst>
                  <a:lin ang="5400000" scaled="0"/>
                </a:gradFill>
              </a:rPr>
              <a:t>Special Characters Removal</a:t>
            </a:r>
          </a:p>
          <a:p>
            <a:pPr lvl="1"/>
            <a:r>
              <a:rPr lang="en-US" sz="1961" dirty="0"/>
              <a:t>ignore Non-Alphanumeric (this can be detrimental when it comes to specialized content, C#)</a:t>
            </a:r>
          </a:p>
          <a:p>
            <a:pPr marL="342834" lvl="1" indent="-342834"/>
            <a:r>
              <a:rPr lang="en-US" sz="2161" dirty="0">
                <a:gradFill>
                  <a:gsLst>
                    <a:gs pos="13869">
                      <a:schemeClr val="tx2"/>
                    </a:gs>
                    <a:gs pos="42000">
                      <a:schemeClr val="tx2"/>
                    </a:gs>
                  </a:gsLst>
                  <a:lin ang="5400000" scaled="0"/>
                </a:gradFill>
              </a:rPr>
              <a:t>Ignore numbers, emails, URLs</a:t>
            </a:r>
          </a:p>
        </p:txBody>
      </p:sp>
      <p:sp>
        <p:nvSpPr>
          <p:cNvPr id="3" name="Title 2"/>
          <p:cNvSpPr>
            <a:spLocks noGrp="1"/>
          </p:cNvSpPr>
          <p:nvPr>
            <p:ph type="title"/>
          </p:nvPr>
        </p:nvSpPr>
        <p:spPr>
          <a:xfrm>
            <a:off x="641557" y="416894"/>
            <a:ext cx="10160674" cy="899409"/>
          </a:xfrm>
        </p:spPr>
        <p:txBody>
          <a:bodyPr/>
          <a:lstStyle/>
          <a:p>
            <a:r>
              <a:rPr lang="en-US" dirty="0"/>
              <a:t>Text Preprocessing(recap)</a:t>
            </a:r>
          </a:p>
        </p:txBody>
      </p:sp>
    </p:spTree>
    <p:extLst>
      <p:ext uri="{BB962C8B-B14F-4D97-AF65-F5344CB8AC3E}">
        <p14:creationId xmlns:p14="http://schemas.microsoft.com/office/powerpoint/2010/main" val="24658129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3D60-AD09-4E85-B420-F90F1785AF78}"/>
              </a:ext>
            </a:extLst>
          </p:cNvPr>
          <p:cNvSpPr>
            <a:spLocks noGrp="1"/>
          </p:cNvSpPr>
          <p:nvPr>
            <p:ph type="title"/>
          </p:nvPr>
        </p:nvSpPr>
        <p:spPr>
          <a:xfrm>
            <a:off x="865539" y="0"/>
            <a:ext cx="10751096" cy="990600"/>
          </a:xfrm>
        </p:spPr>
        <p:txBody>
          <a:bodyPr/>
          <a:lstStyle/>
          <a:p>
            <a:r>
              <a:rPr lang="en-US" sz="3600" dirty="0" err="1"/>
              <a:t>Probabalistic</a:t>
            </a:r>
            <a:r>
              <a:rPr lang="en-US" sz="3600" dirty="0"/>
              <a:t> distribution for topic(k) and Document(d)</a:t>
            </a:r>
          </a:p>
        </p:txBody>
      </p:sp>
      <p:pic>
        <p:nvPicPr>
          <p:cNvPr id="5" name="Content Placeholder 4">
            <a:extLst>
              <a:ext uri="{FF2B5EF4-FFF2-40B4-BE49-F238E27FC236}">
                <a16:creationId xmlns:a16="http://schemas.microsoft.com/office/drawing/2014/main" id="{517C3BBF-FE76-4011-898A-1EE8D8FE8E4C}"/>
              </a:ext>
            </a:extLst>
          </p:cNvPr>
          <p:cNvPicPr>
            <a:picLocks noGrp="1" noChangeAspect="1"/>
          </p:cNvPicPr>
          <p:nvPr>
            <p:ph idx="1"/>
          </p:nvPr>
        </p:nvPicPr>
        <p:blipFill>
          <a:blip r:embed="rId3"/>
          <a:stretch>
            <a:fillRect/>
          </a:stretch>
        </p:blipFill>
        <p:spPr>
          <a:xfrm>
            <a:off x="2445026" y="1344421"/>
            <a:ext cx="6432794" cy="4829637"/>
          </a:xfrm>
          <a:prstGeom prst="rect">
            <a:avLst/>
          </a:prstGeom>
        </p:spPr>
      </p:pic>
      <p:sp>
        <p:nvSpPr>
          <p:cNvPr id="4" name="Footer Placeholder 3">
            <a:extLst>
              <a:ext uri="{FF2B5EF4-FFF2-40B4-BE49-F238E27FC236}">
                <a16:creationId xmlns:a16="http://schemas.microsoft.com/office/drawing/2014/main" id="{90C709D6-8172-4DC5-90D0-9A6CEFD43C95}"/>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39215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FCF8-2AB5-48DD-BAF7-A6965AF934C2}"/>
              </a:ext>
            </a:extLst>
          </p:cNvPr>
          <p:cNvSpPr>
            <a:spLocks noGrp="1"/>
          </p:cNvSpPr>
          <p:nvPr>
            <p:ph type="title"/>
          </p:nvPr>
        </p:nvSpPr>
        <p:spPr>
          <a:xfrm>
            <a:off x="1649896" y="30922"/>
            <a:ext cx="9956800" cy="990600"/>
          </a:xfrm>
        </p:spPr>
        <p:txBody>
          <a:bodyPr/>
          <a:lstStyle/>
          <a:p>
            <a:r>
              <a:rPr lang="en-US" dirty="0"/>
              <a:t>LDA as a relationship</a:t>
            </a:r>
          </a:p>
        </p:txBody>
      </p:sp>
      <p:pic>
        <p:nvPicPr>
          <p:cNvPr id="5" name="Content Placeholder 4">
            <a:extLst>
              <a:ext uri="{FF2B5EF4-FFF2-40B4-BE49-F238E27FC236}">
                <a16:creationId xmlns:a16="http://schemas.microsoft.com/office/drawing/2014/main" id="{F52E221C-83FB-4690-942F-120AAEDA45E7}"/>
              </a:ext>
            </a:extLst>
          </p:cNvPr>
          <p:cNvPicPr>
            <a:picLocks noGrp="1" noChangeAspect="1"/>
          </p:cNvPicPr>
          <p:nvPr>
            <p:ph idx="1"/>
          </p:nvPr>
        </p:nvPicPr>
        <p:blipFill>
          <a:blip r:embed="rId3"/>
          <a:stretch>
            <a:fillRect/>
          </a:stretch>
        </p:blipFill>
        <p:spPr>
          <a:xfrm>
            <a:off x="1987090" y="944217"/>
            <a:ext cx="7072243" cy="5304183"/>
          </a:xfrm>
          <a:prstGeom prst="rect">
            <a:avLst/>
          </a:prstGeom>
        </p:spPr>
      </p:pic>
      <p:sp>
        <p:nvSpPr>
          <p:cNvPr id="4" name="Footer Placeholder 3">
            <a:extLst>
              <a:ext uri="{FF2B5EF4-FFF2-40B4-BE49-F238E27FC236}">
                <a16:creationId xmlns:a16="http://schemas.microsoft.com/office/drawing/2014/main" id="{2CE2E483-8E2F-475C-8059-1D92352BC1D0}"/>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3507033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3ACE-7F60-4133-9EA3-E4D4984D8CF6}"/>
              </a:ext>
            </a:extLst>
          </p:cNvPr>
          <p:cNvSpPr>
            <a:spLocks noGrp="1"/>
          </p:cNvSpPr>
          <p:nvPr>
            <p:ph type="title"/>
          </p:nvPr>
        </p:nvSpPr>
        <p:spPr>
          <a:xfrm>
            <a:off x="1739347" y="0"/>
            <a:ext cx="9956800" cy="990600"/>
          </a:xfrm>
        </p:spPr>
        <p:txBody>
          <a:bodyPr/>
          <a:lstStyle/>
          <a:p>
            <a:r>
              <a:rPr lang="en-US" dirty="0"/>
              <a:t>LDA</a:t>
            </a:r>
          </a:p>
        </p:txBody>
      </p:sp>
      <p:pic>
        <p:nvPicPr>
          <p:cNvPr id="5" name="Content Placeholder 4">
            <a:extLst>
              <a:ext uri="{FF2B5EF4-FFF2-40B4-BE49-F238E27FC236}">
                <a16:creationId xmlns:a16="http://schemas.microsoft.com/office/drawing/2014/main" id="{A981B78D-BF33-4C32-A4E0-312105D7D48D}"/>
              </a:ext>
            </a:extLst>
          </p:cNvPr>
          <p:cNvPicPr>
            <a:picLocks noGrp="1" noChangeAspect="1"/>
          </p:cNvPicPr>
          <p:nvPr>
            <p:ph idx="1"/>
          </p:nvPr>
        </p:nvPicPr>
        <p:blipFill>
          <a:blip r:embed="rId3"/>
          <a:stretch>
            <a:fillRect/>
          </a:stretch>
        </p:blipFill>
        <p:spPr>
          <a:xfrm>
            <a:off x="834567" y="1089439"/>
            <a:ext cx="9663549" cy="5085522"/>
          </a:xfrm>
          <a:prstGeom prst="rect">
            <a:avLst/>
          </a:prstGeom>
        </p:spPr>
      </p:pic>
      <p:sp>
        <p:nvSpPr>
          <p:cNvPr id="4" name="Footer Placeholder 3">
            <a:extLst>
              <a:ext uri="{FF2B5EF4-FFF2-40B4-BE49-F238E27FC236}">
                <a16:creationId xmlns:a16="http://schemas.microsoft.com/office/drawing/2014/main" id="{D23A50C5-CB19-4A13-B4D9-A3DC7D9F4285}"/>
              </a:ext>
            </a:extLst>
          </p:cNvPr>
          <p:cNvSpPr>
            <a:spLocks noGrp="1"/>
          </p:cNvSpPr>
          <p:nvPr>
            <p:ph type="ftr" sz="quarter" idx="11"/>
          </p:nvPr>
        </p:nvSpPr>
        <p:spPr/>
        <p:txBody>
          <a:bodyPr/>
          <a:lstStyle/>
          <a:p>
            <a:pPr>
              <a:defRPr/>
            </a:pPr>
            <a:r>
              <a:rPr lang="en-US"/>
              <a:t>MSFTGUEST        msevent538my</a:t>
            </a:r>
          </a:p>
        </p:txBody>
      </p:sp>
      <p:sp>
        <p:nvSpPr>
          <p:cNvPr id="6" name="TextBox 5">
            <a:extLst>
              <a:ext uri="{FF2B5EF4-FFF2-40B4-BE49-F238E27FC236}">
                <a16:creationId xmlns:a16="http://schemas.microsoft.com/office/drawing/2014/main" id="{FCC1018C-0914-4DE5-A4E7-3C3BFC086EB5}"/>
              </a:ext>
            </a:extLst>
          </p:cNvPr>
          <p:cNvSpPr txBox="1"/>
          <p:nvPr/>
        </p:nvSpPr>
        <p:spPr>
          <a:xfrm>
            <a:off x="10156122" y="921381"/>
            <a:ext cx="2219689" cy="3416320"/>
          </a:xfrm>
          <a:prstGeom prst="rect">
            <a:avLst/>
          </a:prstGeom>
          <a:noFill/>
        </p:spPr>
        <p:txBody>
          <a:bodyPr wrap="square" rtlCol="0">
            <a:spAutoFit/>
          </a:bodyPr>
          <a:lstStyle/>
          <a:p>
            <a:r>
              <a:rPr lang="en-US" sz="1800" dirty="0">
                <a:latin typeface="+mn-lt"/>
              </a:rPr>
              <a:t>Each topic is a mix (distribution) over words</a:t>
            </a:r>
          </a:p>
          <a:p>
            <a:endParaRPr lang="en-US" dirty="0"/>
          </a:p>
          <a:p>
            <a:r>
              <a:rPr lang="en-US" sz="1800" dirty="0">
                <a:latin typeface="+mn-lt"/>
              </a:rPr>
              <a:t>Each Document is a mix (distribution) over Topics</a:t>
            </a:r>
          </a:p>
          <a:p>
            <a:endParaRPr lang="en-US" dirty="0"/>
          </a:p>
          <a:p>
            <a:r>
              <a:rPr lang="en-US" sz="1800" dirty="0">
                <a:latin typeface="+mn-lt"/>
              </a:rPr>
              <a:t>   Each word is drawn</a:t>
            </a:r>
          </a:p>
          <a:p>
            <a:r>
              <a:rPr lang="en-US" dirty="0"/>
              <a:t>    from one of the </a:t>
            </a:r>
          </a:p>
          <a:p>
            <a:r>
              <a:rPr lang="en-US" dirty="0"/>
              <a:t>     topics</a:t>
            </a:r>
          </a:p>
          <a:p>
            <a:endParaRPr lang="en-US" sz="1800" dirty="0">
              <a:latin typeface="+mn-lt"/>
            </a:endParaRPr>
          </a:p>
        </p:txBody>
      </p:sp>
    </p:spTree>
    <p:extLst>
      <p:ext uri="{BB962C8B-B14F-4D97-AF65-F5344CB8AC3E}">
        <p14:creationId xmlns:p14="http://schemas.microsoft.com/office/powerpoint/2010/main" val="3262968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D14F-B2C9-4945-845A-A93EE83AEEBE}"/>
              </a:ext>
            </a:extLst>
          </p:cNvPr>
          <p:cNvSpPr>
            <a:spLocks noGrp="1"/>
          </p:cNvSpPr>
          <p:nvPr>
            <p:ph type="title"/>
          </p:nvPr>
        </p:nvSpPr>
        <p:spPr/>
        <p:txBody>
          <a:bodyPr/>
          <a:lstStyle/>
          <a:p>
            <a:r>
              <a:rPr lang="en-US" dirty="0"/>
              <a:t>All content at:</a:t>
            </a:r>
          </a:p>
        </p:txBody>
      </p:sp>
      <p:sp>
        <p:nvSpPr>
          <p:cNvPr id="3" name="Text Placeholder 2">
            <a:extLst>
              <a:ext uri="{FF2B5EF4-FFF2-40B4-BE49-F238E27FC236}">
                <a16:creationId xmlns:a16="http://schemas.microsoft.com/office/drawing/2014/main" id="{D098E7A7-D662-4359-9DE6-08FEE833AE1B}"/>
              </a:ext>
            </a:extLst>
          </p:cNvPr>
          <p:cNvSpPr>
            <a:spLocks noGrp="1"/>
          </p:cNvSpPr>
          <p:nvPr>
            <p:ph type="body" sz="quarter" idx="10"/>
          </p:nvPr>
        </p:nvSpPr>
        <p:spPr/>
        <p:txBody>
          <a:bodyPr/>
          <a:lstStyle/>
          <a:p>
            <a:r>
              <a:rPr lang="en-US" dirty="0">
                <a:hlinkClick r:id="rId3"/>
              </a:rPr>
              <a:t>https://github.com/jimwill3/NY-AZML-Meetup</a:t>
            </a:r>
            <a:endParaRPr lang="en-US" dirty="0"/>
          </a:p>
          <a:p>
            <a:endParaRPr lang="en-US" dirty="0"/>
          </a:p>
          <a:p>
            <a:endParaRPr lang="en-US" dirty="0"/>
          </a:p>
          <a:p>
            <a:r>
              <a:rPr lang="en-US" dirty="0"/>
              <a:t>Recommended texts:</a:t>
            </a:r>
          </a:p>
          <a:p>
            <a:r>
              <a:rPr lang="en-US" dirty="0"/>
              <a:t>Natural Language Processing in Action: Lane and Howard - Manning</a:t>
            </a:r>
          </a:p>
          <a:p>
            <a:r>
              <a:rPr lang="en-US" dirty="0"/>
              <a:t>Text Analytics with Python : </a:t>
            </a:r>
            <a:r>
              <a:rPr lang="en-US" dirty="0" err="1"/>
              <a:t>Dipanjan</a:t>
            </a:r>
            <a:r>
              <a:rPr lang="en-US" dirty="0"/>
              <a:t> Sarkar - </a:t>
            </a:r>
            <a:r>
              <a:rPr lang="en-US" dirty="0" err="1"/>
              <a:t>Apress</a:t>
            </a:r>
            <a:endParaRPr lang="en-US" dirty="0"/>
          </a:p>
          <a:p>
            <a:r>
              <a:rPr lang="en-US" dirty="0"/>
              <a:t>Text Mining with R – A Tidy Approach:  Robinson and </a:t>
            </a:r>
            <a:r>
              <a:rPr lang="en-US" dirty="0" err="1"/>
              <a:t>Silge</a:t>
            </a:r>
            <a:r>
              <a:rPr lang="en-US" dirty="0"/>
              <a:t> - O’Reilly press</a:t>
            </a:r>
          </a:p>
          <a:p>
            <a:endParaRPr lang="en-US" dirty="0"/>
          </a:p>
        </p:txBody>
      </p:sp>
    </p:spTree>
    <p:extLst>
      <p:ext uri="{BB962C8B-B14F-4D97-AF65-F5344CB8AC3E}">
        <p14:creationId xmlns:p14="http://schemas.microsoft.com/office/powerpoint/2010/main" val="261906969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DFB0-7126-4C92-B55C-6AA469544C6B}"/>
              </a:ext>
            </a:extLst>
          </p:cNvPr>
          <p:cNvSpPr>
            <a:spLocks noGrp="1"/>
          </p:cNvSpPr>
          <p:nvPr>
            <p:ph type="title"/>
          </p:nvPr>
        </p:nvSpPr>
        <p:spPr/>
        <p:txBody>
          <a:bodyPr/>
          <a:lstStyle/>
          <a:p>
            <a:r>
              <a:rPr lang="en-US" dirty="0"/>
              <a:t>Next time (early June most likely)</a:t>
            </a:r>
          </a:p>
        </p:txBody>
      </p:sp>
      <p:sp>
        <p:nvSpPr>
          <p:cNvPr id="3" name="Text Placeholder 2">
            <a:extLst>
              <a:ext uri="{FF2B5EF4-FFF2-40B4-BE49-F238E27FC236}">
                <a16:creationId xmlns:a16="http://schemas.microsoft.com/office/drawing/2014/main" id="{8540F770-94C0-4B25-B384-D43579D019AD}"/>
              </a:ext>
            </a:extLst>
          </p:cNvPr>
          <p:cNvSpPr>
            <a:spLocks noGrp="1"/>
          </p:cNvSpPr>
          <p:nvPr>
            <p:ph type="body" sz="quarter" idx="10"/>
          </p:nvPr>
        </p:nvSpPr>
        <p:spPr/>
        <p:txBody>
          <a:bodyPr/>
          <a:lstStyle/>
          <a:p>
            <a:r>
              <a:rPr lang="en-US" dirty="0"/>
              <a:t>Word2vec and similar embedded word techniques</a:t>
            </a:r>
          </a:p>
          <a:p>
            <a:endParaRPr lang="en-US" dirty="0"/>
          </a:p>
          <a:p>
            <a:r>
              <a:rPr lang="en-US" dirty="0"/>
              <a:t>And then further out:</a:t>
            </a:r>
          </a:p>
          <a:p>
            <a:r>
              <a:rPr lang="en-US" dirty="0"/>
              <a:t>Using Deep Learning techniques</a:t>
            </a:r>
          </a:p>
        </p:txBody>
      </p:sp>
    </p:spTree>
    <p:extLst>
      <p:ext uri="{BB962C8B-B14F-4D97-AF65-F5344CB8AC3E}">
        <p14:creationId xmlns:p14="http://schemas.microsoft.com/office/powerpoint/2010/main" val="12378613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EB92-C9D3-4A3C-954A-1EE71273029C}"/>
              </a:ext>
            </a:extLst>
          </p:cNvPr>
          <p:cNvSpPr>
            <a:spLocks noGrp="1"/>
          </p:cNvSpPr>
          <p:nvPr>
            <p:ph type="title"/>
          </p:nvPr>
        </p:nvSpPr>
        <p:spPr>
          <a:xfrm>
            <a:off x="1367554" y="87214"/>
            <a:ext cx="9956800" cy="608701"/>
          </a:xfrm>
        </p:spPr>
        <p:txBody>
          <a:bodyPr/>
          <a:lstStyle/>
          <a:p>
            <a:r>
              <a:rPr lang="en-US" dirty="0"/>
              <a:t>Appendix (code snippet)</a:t>
            </a:r>
          </a:p>
        </p:txBody>
      </p:sp>
      <p:sp>
        <p:nvSpPr>
          <p:cNvPr id="4" name="Rectangle 3">
            <a:extLst>
              <a:ext uri="{FF2B5EF4-FFF2-40B4-BE49-F238E27FC236}">
                <a16:creationId xmlns:a16="http://schemas.microsoft.com/office/drawing/2014/main" id="{85434D53-4D1D-45FA-BC45-79C8C74B528C}"/>
              </a:ext>
            </a:extLst>
          </p:cNvPr>
          <p:cNvSpPr/>
          <p:nvPr/>
        </p:nvSpPr>
        <p:spPr>
          <a:xfrm>
            <a:off x="835277" y="2097550"/>
            <a:ext cx="11199377" cy="2308324"/>
          </a:xfrm>
          <a:prstGeom prst="rect">
            <a:avLst/>
          </a:prstGeom>
        </p:spPr>
        <p:txBody>
          <a:bodyPr wrap="square">
            <a:spAutoFit/>
          </a:bodyPr>
          <a:lstStyle/>
          <a:p>
            <a:r>
              <a:rPr lang="en-US" dirty="0"/>
              <a:t>g = </a:t>
            </a:r>
            <a:r>
              <a:rPr lang="en-US" dirty="0" err="1"/>
              <a:t>feedparser.parse</a:t>
            </a:r>
            <a:r>
              <a:rPr lang="en-US" dirty="0"/>
              <a:t>('https://azure.microsoft.com/</a:t>
            </a:r>
            <a:r>
              <a:rPr lang="en-US" dirty="0" err="1"/>
              <a:t>en</a:t>
            </a:r>
            <a:r>
              <a:rPr lang="en-US" dirty="0"/>
              <a:t>-us/blog/feed/')</a:t>
            </a:r>
          </a:p>
          <a:p>
            <a:r>
              <a:rPr lang="en-US" dirty="0"/>
              <a:t>print(</a:t>
            </a:r>
            <a:r>
              <a:rPr lang="en-US" dirty="0" err="1"/>
              <a:t>g.feed.title</a:t>
            </a:r>
            <a:r>
              <a:rPr lang="en-US" dirty="0"/>
              <a:t>)</a:t>
            </a:r>
          </a:p>
          <a:p>
            <a:r>
              <a:rPr lang="en-US" dirty="0" err="1"/>
              <a:t>sourceblog</a:t>
            </a:r>
            <a:r>
              <a:rPr lang="en-US" dirty="0"/>
              <a:t> = '</a:t>
            </a:r>
            <a:r>
              <a:rPr lang="en-US" dirty="0" err="1"/>
              <a:t>azureblogfeed</a:t>
            </a:r>
            <a:r>
              <a:rPr lang="en-US" dirty="0"/>
              <a:t>'</a:t>
            </a:r>
          </a:p>
          <a:p>
            <a:r>
              <a:rPr lang="en-US" dirty="0"/>
              <a:t>for n in </a:t>
            </a:r>
            <a:r>
              <a:rPr lang="en-US" dirty="0" err="1"/>
              <a:t>g.entries</a:t>
            </a:r>
            <a:r>
              <a:rPr lang="en-US" dirty="0"/>
              <a:t>:</a:t>
            </a:r>
          </a:p>
          <a:p>
            <a:r>
              <a:rPr lang="en-US" dirty="0"/>
              <a:t>    tokens  = </a:t>
            </a:r>
            <a:r>
              <a:rPr lang="en-US" dirty="0" err="1"/>
              <a:t>nltk.word_tokenize</a:t>
            </a:r>
            <a:r>
              <a:rPr lang="en-US" dirty="0"/>
              <a:t>(</a:t>
            </a:r>
            <a:r>
              <a:rPr lang="en-US" dirty="0" err="1"/>
              <a:t>n.description</a:t>
            </a:r>
            <a:r>
              <a:rPr lang="en-US" dirty="0"/>
              <a:t>)</a:t>
            </a:r>
          </a:p>
          <a:p>
            <a:r>
              <a:rPr lang="en-US" dirty="0"/>
              <a:t>    cleanup = [</a:t>
            </a:r>
            <a:r>
              <a:rPr lang="en-US" dirty="0" err="1"/>
              <a:t>token.lower</a:t>
            </a:r>
            <a:r>
              <a:rPr lang="en-US" dirty="0"/>
              <a:t>() for token in tokens if token not in </a:t>
            </a:r>
            <a:r>
              <a:rPr lang="en-US" dirty="0" err="1"/>
              <a:t>stopset</a:t>
            </a:r>
            <a:r>
              <a:rPr lang="en-US" dirty="0"/>
              <a:t> and </a:t>
            </a:r>
            <a:r>
              <a:rPr lang="en-US" dirty="0" err="1"/>
              <a:t>len</a:t>
            </a:r>
            <a:r>
              <a:rPr lang="en-US" dirty="0"/>
              <a:t>(token)&gt;2]</a:t>
            </a:r>
          </a:p>
          <a:p>
            <a:r>
              <a:rPr lang="en-US" dirty="0"/>
              <a:t>    wc2=Counter(''.join(</a:t>
            </a:r>
            <a:r>
              <a:rPr lang="en-US" dirty="0" err="1"/>
              <a:t>str</a:t>
            </a:r>
            <a:r>
              <a:rPr lang="en-US" dirty="0"/>
              <a:t>(e)) for e in cleanup)</a:t>
            </a:r>
          </a:p>
          <a:p>
            <a:r>
              <a:rPr lang="en-US" dirty="0"/>
              <a:t>    print("WC2:",wc2)</a:t>
            </a:r>
          </a:p>
        </p:txBody>
      </p:sp>
      <p:sp>
        <p:nvSpPr>
          <p:cNvPr id="8" name="Rectangle 7">
            <a:extLst>
              <a:ext uri="{FF2B5EF4-FFF2-40B4-BE49-F238E27FC236}">
                <a16:creationId xmlns:a16="http://schemas.microsoft.com/office/drawing/2014/main" id="{C6C23FCF-AC1E-4E0E-A7F0-B186D6853B3B}"/>
              </a:ext>
            </a:extLst>
          </p:cNvPr>
          <p:cNvSpPr/>
          <p:nvPr/>
        </p:nvSpPr>
        <p:spPr>
          <a:xfrm>
            <a:off x="1553671" y="5224079"/>
            <a:ext cx="10042216" cy="923330"/>
          </a:xfrm>
          <a:prstGeom prst="rect">
            <a:avLst/>
          </a:prstGeom>
        </p:spPr>
        <p:txBody>
          <a:bodyPr wrap="square">
            <a:spAutoFit/>
          </a:bodyPr>
          <a:lstStyle/>
          <a:p>
            <a:r>
              <a:rPr lang="en-US" dirty="0"/>
              <a:t>Counter({'</a:t>
            </a:r>
            <a:r>
              <a:rPr lang="en-US" dirty="0" err="1"/>
              <a:t>apis</a:t>
            </a:r>
            <a:r>
              <a:rPr lang="en-US" dirty="0"/>
              <a:t>': 3, '</a:t>
            </a:r>
            <a:r>
              <a:rPr lang="en-US" dirty="0" err="1"/>
              <a:t>bing</a:t>
            </a:r>
            <a:r>
              <a:rPr lang="en-US" dirty="0"/>
              <a:t>': 2, '</a:t>
            </a:r>
            <a:r>
              <a:rPr lang="en-US" dirty="0" err="1"/>
              <a:t>sdks</a:t>
            </a:r>
            <a:r>
              <a:rPr lang="en-US" dirty="0"/>
              <a:t>': 2, 'cognitive': 1, 'pleased': 1, 'preview': 1, '</a:t>
            </a:r>
            <a:r>
              <a:rPr lang="en-US" dirty="0" err="1"/>
              <a:t>serivces</a:t>
            </a:r>
            <a:r>
              <a:rPr lang="en-US" dirty="0"/>
              <a:t>': 1, 'availability': 1, 'available': 1, 'languages': 1, 'java': 1, 'announce': 1, 'search': 1, 'python': 1, 'four': 1, 'node.js': 1, 'currently': 1, 'rest': 1})</a:t>
            </a:r>
          </a:p>
        </p:txBody>
      </p:sp>
      <p:sp>
        <p:nvSpPr>
          <p:cNvPr id="9" name="Rectangle 8">
            <a:extLst>
              <a:ext uri="{FF2B5EF4-FFF2-40B4-BE49-F238E27FC236}">
                <a16:creationId xmlns:a16="http://schemas.microsoft.com/office/drawing/2014/main" id="{E7C20729-05D5-422A-9281-B0180B035726}"/>
              </a:ext>
            </a:extLst>
          </p:cNvPr>
          <p:cNvSpPr/>
          <p:nvPr/>
        </p:nvSpPr>
        <p:spPr>
          <a:xfrm>
            <a:off x="639271" y="766945"/>
            <a:ext cx="10956616" cy="646331"/>
          </a:xfrm>
          <a:prstGeom prst="rect">
            <a:avLst/>
          </a:prstGeom>
        </p:spPr>
        <p:txBody>
          <a:bodyPr wrap="square">
            <a:spAutoFit/>
          </a:bodyPr>
          <a:lstStyle/>
          <a:p>
            <a:r>
              <a:rPr lang="en-US" dirty="0"/>
              <a:t>We are pleased to announce preview availability of SDKs for the Cognitive </a:t>
            </a:r>
            <a:r>
              <a:rPr lang="en-US" dirty="0" err="1"/>
              <a:t>Serivces</a:t>
            </a:r>
            <a:r>
              <a:rPr lang="en-US" dirty="0"/>
              <a:t> - Bing Search APIs. Currently available as REST APIs, the Bing APIs v7 now have SDKs in four languages: C#, Java, Node.js, and Python.</a:t>
            </a:r>
          </a:p>
        </p:txBody>
      </p:sp>
      <p:sp>
        <p:nvSpPr>
          <p:cNvPr id="10" name="Arrow: Down 9">
            <a:extLst>
              <a:ext uri="{FF2B5EF4-FFF2-40B4-BE49-F238E27FC236}">
                <a16:creationId xmlns:a16="http://schemas.microsoft.com/office/drawing/2014/main" id="{68BA744E-7D4A-41E6-B77C-50483E6D080C}"/>
              </a:ext>
            </a:extLst>
          </p:cNvPr>
          <p:cNvSpPr/>
          <p:nvPr/>
        </p:nvSpPr>
        <p:spPr bwMode="auto">
          <a:xfrm>
            <a:off x="5316467" y="1413276"/>
            <a:ext cx="242761" cy="601641"/>
          </a:xfrm>
          <a:prstGeom prst="downArrow">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pic>
        <p:nvPicPr>
          <p:cNvPr id="11" name="Picture 10">
            <a:extLst>
              <a:ext uri="{FF2B5EF4-FFF2-40B4-BE49-F238E27FC236}">
                <a16:creationId xmlns:a16="http://schemas.microsoft.com/office/drawing/2014/main" id="{B115344C-D0E1-4C75-B270-7F47A57CED20}"/>
              </a:ext>
            </a:extLst>
          </p:cNvPr>
          <p:cNvPicPr>
            <a:picLocks noChangeAspect="1"/>
          </p:cNvPicPr>
          <p:nvPr/>
        </p:nvPicPr>
        <p:blipFill>
          <a:blip r:embed="rId3"/>
          <a:stretch>
            <a:fillRect/>
          </a:stretch>
        </p:blipFill>
        <p:spPr>
          <a:xfrm>
            <a:off x="5437297" y="4324843"/>
            <a:ext cx="243861" cy="603556"/>
          </a:xfrm>
          <a:prstGeom prst="rect">
            <a:avLst/>
          </a:prstGeom>
        </p:spPr>
      </p:pic>
      <p:sp>
        <p:nvSpPr>
          <p:cNvPr id="3" name="Footer Placeholder 2">
            <a:extLst>
              <a:ext uri="{FF2B5EF4-FFF2-40B4-BE49-F238E27FC236}">
                <a16:creationId xmlns:a16="http://schemas.microsoft.com/office/drawing/2014/main" id="{1F371900-0CB5-4D45-9A8D-F466CE8D6FB6}"/>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3783240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20D9-B095-42DE-B527-5C2CB944535E}"/>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B5B4884A-BF87-44EE-8338-2CC67D8E803F}"/>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201379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35200" y="22552"/>
            <a:ext cx="10363200" cy="1143000"/>
          </a:xfrm>
        </p:spPr>
        <p:txBody>
          <a:bodyPr/>
          <a:lstStyle/>
          <a:p>
            <a:r>
              <a:rPr lang="en-US" dirty="0"/>
              <a:t>Text Normalization (RECAP)</a:t>
            </a:r>
          </a:p>
        </p:txBody>
      </p:sp>
      <p:sp>
        <p:nvSpPr>
          <p:cNvPr id="20483" name="Rectangle 3"/>
          <p:cNvSpPr>
            <a:spLocks noGrp="1" noChangeArrowheads="1"/>
          </p:cNvSpPr>
          <p:nvPr>
            <p:ph sz="quarter" idx="1"/>
          </p:nvPr>
        </p:nvSpPr>
        <p:spPr>
          <a:xfrm>
            <a:off x="1219200" y="1295400"/>
            <a:ext cx="10363200" cy="4572000"/>
          </a:xfrm>
        </p:spPr>
        <p:txBody>
          <a:bodyPr/>
          <a:lstStyle/>
          <a:p>
            <a:pPr>
              <a:lnSpc>
                <a:spcPct val="90000"/>
              </a:lnSpc>
            </a:pPr>
            <a:r>
              <a:rPr lang="en-US" sz="4267" dirty="0"/>
              <a:t>Every NLP task needs to do text normalization: </a:t>
            </a:r>
          </a:p>
          <a:p>
            <a:pPr marL="1219170" lvl="1" indent="-609585">
              <a:lnSpc>
                <a:spcPct val="90000"/>
              </a:lnSpc>
              <a:buFont typeface="+mj-lt"/>
              <a:buAutoNum type="arabicPeriod"/>
            </a:pPr>
            <a:r>
              <a:rPr lang="en-US" sz="3733" dirty="0"/>
              <a:t>Segmenting/tokenizing words in running text</a:t>
            </a:r>
          </a:p>
          <a:p>
            <a:pPr marL="1219170" lvl="1" indent="-609585">
              <a:lnSpc>
                <a:spcPct val="90000"/>
              </a:lnSpc>
              <a:buFont typeface="+mj-lt"/>
              <a:buAutoNum type="arabicPeriod"/>
            </a:pPr>
            <a:r>
              <a:rPr lang="en-US" sz="3733" dirty="0"/>
              <a:t>Normalizing word formats</a:t>
            </a:r>
          </a:p>
          <a:p>
            <a:pPr marL="1219170" lvl="1" indent="-609585">
              <a:lnSpc>
                <a:spcPct val="90000"/>
              </a:lnSpc>
              <a:buFont typeface="+mj-lt"/>
              <a:buAutoNum type="arabicPeriod"/>
            </a:pPr>
            <a:r>
              <a:rPr lang="en-US" sz="3733" dirty="0"/>
              <a:t>Segmenting sentences in running text</a:t>
            </a:r>
            <a:endParaRPr lang="en-US" sz="4267" b="1" dirty="0"/>
          </a:p>
          <a:p>
            <a:pPr lvl="1">
              <a:lnSpc>
                <a:spcPct val="90000"/>
              </a:lnSpc>
              <a:buFont typeface="Wingdings" charset="2"/>
              <a:buNone/>
            </a:pPr>
            <a:endParaRPr lang="en-US" b="1" dirty="0">
              <a:latin typeface="Courier" charset="0"/>
            </a:endParaRPr>
          </a:p>
          <a:p>
            <a:pPr>
              <a:lnSpc>
                <a:spcPct val="90000"/>
              </a:lnSpc>
            </a:pPr>
            <a:endParaRPr lang="en-US" sz="2400" b="1" dirty="0">
              <a:latin typeface="Courier" charset="0"/>
            </a:endParaRPr>
          </a:p>
          <a:p>
            <a:pPr>
              <a:lnSpc>
                <a:spcPct val="90000"/>
              </a:lnSpc>
            </a:pPr>
            <a:endParaRPr lang="en-US" sz="2400" dirty="0"/>
          </a:p>
        </p:txBody>
      </p:sp>
      <p:sp>
        <p:nvSpPr>
          <p:cNvPr id="2" name="Footer Placeholder 1">
            <a:extLst>
              <a:ext uri="{FF2B5EF4-FFF2-40B4-BE49-F238E27FC236}">
                <a16:creationId xmlns:a16="http://schemas.microsoft.com/office/drawing/2014/main" id="{B2227AAF-58D4-471C-BCC7-169327C703A4}"/>
              </a:ext>
            </a:extLst>
          </p:cNvPr>
          <p:cNvSpPr>
            <a:spLocks noGrp="1"/>
          </p:cNvSpPr>
          <p:nvPr>
            <p:ph type="ftr" sz="quarter" idx="11"/>
          </p:nvPr>
        </p:nvSpPr>
        <p:spPr/>
        <p:txBody>
          <a:bodyPr/>
          <a:lstStyle/>
          <a:p>
            <a:pPr>
              <a:defRPr/>
            </a:pPr>
            <a:r>
              <a:rPr lang="en-US"/>
              <a:t>MSFTGUEST        msevent538my</a:t>
            </a:r>
          </a:p>
        </p:txBody>
      </p:sp>
    </p:spTree>
    <p:extLst>
      <p:ext uri="{BB962C8B-B14F-4D97-AF65-F5344CB8AC3E}">
        <p14:creationId xmlns:p14="http://schemas.microsoft.com/office/powerpoint/2010/main" val="33067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9700" y="1488949"/>
            <a:ext cx="9296877" cy="3025572"/>
          </a:xfrm>
        </p:spPr>
        <p:txBody>
          <a:bodyPr/>
          <a:lstStyle/>
          <a:p>
            <a:pPr>
              <a:buClr>
                <a:schemeClr val="accent1"/>
              </a:buClr>
            </a:pPr>
            <a:r>
              <a:rPr lang="en-US" sz="2161" dirty="0"/>
              <a:t>Bag-of-Word approach</a:t>
            </a:r>
          </a:p>
          <a:p>
            <a:pPr lvl="1"/>
            <a:r>
              <a:rPr lang="en-US" sz="1961" dirty="0"/>
              <a:t>a document is regarded as a set of words regardless of the word</a:t>
            </a:r>
          </a:p>
          <a:p>
            <a:pPr marL="336080" lvl="1" indent="0">
              <a:buNone/>
            </a:pPr>
            <a:r>
              <a:rPr lang="en-US" sz="1961" dirty="0"/>
              <a:t> order and grammar</a:t>
            </a:r>
          </a:p>
          <a:p>
            <a:pPr marL="336080" lvl="1" indent="0">
              <a:buNone/>
            </a:pPr>
            <a:endParaRPr lang="en-US" dirty="0"/>
          </a:p>
          <a:p>
            <a:pPr marL="336080" lvl="1" indent="0">
              <a:buNone/>
            </a:pPr>
            <a:endParaRPr lang="en-US" dirty="0"/>
          </a:p>
          <a:p>
            <a:pPr marL="336080" lvl="1" indent="0">
              <a:buNone/>
            </a:pPr>
            <a:endParaRPr lang="en-US" dirty="0"/>
          </a:p>
          <a:p>
            <a:pPr marL="342834" lvl="1" indent="-342834"/>
            <a:r>
              <a:rPr lang="en-US" sz="2161" dirty="0">
                <a:gradFill>
                  <a:gsLst>
                    <a:gs pos="13869">
                      <a:schemeClr val="tx2"/>
                    </a:gs>
                    <a:gs pos="42000">
                      <a:schemeClr val="tx2"/>
                    </a:gs>
                  </a:gsLst>
                  <a:lin ang="5400000" scaled="0"/>
                </a:gradFill>
              </a:rPr>
              <a:t>Bi-grams, tri-grams, n-grams</a:t>
            </a:r>
          </a:p>
        </p:txBody>
      </p:sp>
      <p:sp>
        <p:nvSpPr>
          <p:cNvPr id="3" name="Title 2"/>
          <p:cNvSpPr>
            <a:spLocks noGrp="1"/>
          </p:cNvSpPr>
          <p:nvPr>
            <p:ph type="title"/>
          </p:nvPr>
        </p:nvSpPr>
        <p:spPr>
          <a:xfrm>
            <a:off x="677335" y="610000"/>
            <a:ext cx="8596668" cy="878949"/>
          </a:xfrm>
        </p:spPr>
        <p:txBody>
          <a:bodyPr/>
          <a:lstStyle/>
          <a:p>
            <a:r>
              <a:rPr lang="en-US" dirty="0"/>
              <a:t>Feature Extraction (RECAP)</a:t>
            </a:r>
          </a:p>
        </p:txBody>
      </p:sp>
      <p:pic>
        <p:nvPicPr>
          <p:cNvPr id="4" name="Picture 3"/>
          <p:cNvPicPr>
            <a:picLocks noChangeAspect="1"/>
          </p:cNvPicPr>
          <p:nvPr/>
        </p:nvPicPr>
        <p:blipFill>
          <a:blip r:embed="rId3"/>
          <a:stretch>
            <a:fillRect/>
          </a:stretch>
        </p:blipFill>
        <p:spPr>
          <a:xfrm>
            <a:off x="2398812" y="2809563"/>
            <a:ext cx="5153712" cy="10351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359" y="2314948"/>
            <a:ext cx="1493829" cy="2026006"/>
          </a:xfrm>
          <a:prstGeom prst="rect">
            <a:avLst/>
          </a:prstGeom>
        </p:spPr>
      </p:pic>
      <p:pic>
        <p:nvPicPr>
          <p:cNvPr id="7" name="Picture 6"/>
          <p:cNvPicPr>
            <a:picLocks noChangeAspect="1"/>
          </p:cNvPicPr>
          <p:nvPr/>
        </p:nvPicPr>
        <p:blipFill>
          <a:blip r:embed="rId5"/>
          <a:stretch>
            <a:fillRect/>
          </a:stretch>
        </p:blipFill>
        <p:spPr>
          <a:xfrm>
            <a:off x="1459642" y="4824085"/>
            <a:ext cx="6783501" cy="1443594"/>
          </a:xfrm>
          <a:prstGeom prst="rect">
            <a:avLst/>
          </a:prstGeom>
        </p:spPr>
      </p:pic>
    </p:spTree>
    <p:extLst>
      <p:ext uri="{BB962C8B-B14F-4D97-AF65-F5344CB8AC3E}">
        <p14:creationId xmlns:p14="http://schemas.microsoft.com/office/powerpoint/2010/main" val="5681180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Top Corners Rounded 71">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Top Corners Rounded 73">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E9716CD-36DE-4911-9D28-5AE6D87966C0}"/>
              </a:ext>
            </a:extLst>
          </p:cNvPr>
          <p:cNvPicPr>
            <a:picLocks noChangeAspect="1"/>
          </p:cNvPicPr>
          <p:nvPr/>
        </p:nvPicPr>
        <p:blipFill>
          <a:blip r:embed="rId3"/>
          <a:stretch>
            <a:fillRect/>
          </a:stretch>
        </p:blipFill>
        <p:spPr>
          <a:xfrm>
            <a:off x="5306452" y="467256"/>
            <a:ext cx="6336747" cy="5766440"/>
          </a:xfrm>
          <a:prstGeom prst="rect">
            <a:avLst/>
          </a:prstGeom>
        </p:spPr>
      </p:pic>
      <p:sp>
        <p:nvSpPr>
          <p:cNvPr id="16386" name="Rectangle 5"/>
          <p:cNvSpPr>
            <a:spLocks noGrp="1" noChangeArrowheads="1"/>
          </p:cNvSpPr>
          <p:nvPr>
            <p:ph type="ctrTitle"/>
          </p:nvPr>
        </p:nvSpPr>
        <p:spPr>
          <a:xfrm>
            <a:off x="332315" y="1122363"/>
            <a:ext cx="3971220" cy="3249386"/>
          </a:xfrm>
        </p:spPr>
        <p:txBody>
          <a:bodyPr anchor="ctr">
            <a:normAutofit/>
          </a:bodyPr>
          <a:lstStyle/>
          <a:p>
            <a:pPr algn="l">
              <a:lnSpc>
                <a:spcPct val="90000"/>
              </a:lnSpc>
            </a:pPr>
            <a:r>
              <a:rPr lang="en-US" sz="5400">
                <a:solidFill>
                  <a:schemeClr val="bg1"/>
                </a:solidFill>
              </a:rPr>
              <a:t>Recap Session2:</a:t>
            </a:r>
            <a:br>
              <a:rPr lang="en-US" sz="5400">
                <a:solidFill>
                  <a:schemeClr val="bg1"/>
                </a:solidFill>
              </a:rPr>
            </a:br>
            <a:r>
              <a:rPr lang="en-US" sz="5400">
                <a:solidFill>
                  <a:schemeClr val="bg1"/>
                </a:solidFill>
              </a:rPr>
              <a:t>Basic Text Processing</a:t>
            </a:r>
            <a:endParaRPr lang="en-US" sz="5400">
              <a:solidFill>
                <a:schemeClr val="bg1"/>
              </a:solidFill>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a:xfrm>
            <a:off x="332314" y="4714874"/>
            <a:ext cx="3971221" cy="1240803"/>
          </a:xfrm>
        </p:spPr>
        <p:txBody>
          <a:bodyPr>
            <a:normAutofit/>
          </a:bodyPr>
          <a:lstStyle/>
          <a:p>
            <a:pPr algn="l"/>
            <a:endParaRPr lang="en-US">
              <a:solidFill>
                <a:schemeClr val="bg1"/>
              </a:solidFill>
              <a:latin typeface="Calibri" charset="0"/>
            </a:endParaRPr>
          </a:p>
          <a:p>
            <a:pPr algn="l"/>
            <a:endParaRPr lang="en-US">
              <a:solidFill>
                <a:schemeClr val="bg1"/>
              </a:solidFill>
              <a:latin typeface="Calibri" charset="0"/>
            </a:endParaRPr>
          </a:p>
          <a:p>
            <a:pPr algn="l"/>
            <a:endParaRPr lang="en-US">
              <a:solidFill>
                <a:schemeClr val="bg1"/>
              </a:solidFill>
              <a:latin typeface="Calibri" charset="0"/>
            </a:endParaRPr>
          </a:p>
          <a:p>
            <a:pPr algn="l" eaLnBrk="1" hangingPunct="1">
              <a:buFont typeface="Times" charset="0"/>
              <a:buNone/>
            </a:pPr>
            <a:endParaRPr lang="en-US">
              <a:solidFill>
                <a:schemeClr val="bg1"/>
              </a:solidFill>
              <a:latin typeface="Lucida Sans" charset="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CCBCDDA-938F-4FF8-890C-2DFC164F4C3C}"/>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sz="1200">
                <a:solidFill>
                  <a:prstClr val="black">
                    <a:tint val="75000"/>
                  </a:prstClr>
                </a:solidFill>
              </a:rPr>
              <a:t>MSFTGUEST        msevent538my</a:t>
            </a:r>
          </a:p>
        </p:txBody>
      </p:sp>
    </p:spTree>
    <p:extLst>
      <p:ext uri="{BB962C8B-B14F-4D97-AF65-F5344CB8AC3E}">
        <p14:creationId xmlns:p14="http://schemas.microsoft.com/office/powerpoint/2010/main" val="19239954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D74840-0E95-4EAD-92E8-6139DAFC7408}"/>
              </a:ext>
            </a:extLst>
          </p:cNvPr>
          <p:cNvPicPr>
            <a:picLocks noChangeAspect="1"/>
          </p:cNvPicPr>
          <p:nvPr/>
        </p:nvPicPr>
        <p:blipFill>
          <a:blip r:embed="rId3"/>
          <a:stretch>
            <a:fillRect/>
          </a:stretch>
        </p:blipFill>
        <p:spPr>
          <a:xfrm>
            <a:off x="6173937" y="2962919"/>
            <a:ext cx="6018063" cy="1769288"/>
          </a:xfrm>
          <a:prstGeom prst="rect">
            <a:avLst/>
          </a:prstGeom>
        </p:spPr>
      </p:pic>
      <p:cxnSp>
        <p:nvCxnSpPr>
          <p:cNvPr id="18" name="Straight Connector 17">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1024129" y="2286000"/>
            <a:ext cx="5081232" cy="3931920"/>
          </a:xfrm>
        </p:spPr>
        <p:txBody>
          <a:bodyPr vert="horz" lIns="91440" tIns="45720" rIns="91440" bIns="45720" rtlCol="0">
            <a:normAutofit/>
          </a:bodyPr>
          <a:lstStyle/>
          <a:p>
            <a:pPr indent="-228600">
              <a:lnSpc>
                <a:spcPct val="90000"/>
              </a:lnSpc>
              <a:buClr>
                <a:schemeClr val="accent1"/>
              </a:buClr>
              <a:buFont typeface="Arial" panose="020B0604020202020204" pitchFamily="34" charset="0"/>
              <a:buChar char="•"/>
            </a:pPr>
            <a:r>
              <a:rPr lang="en-US" sz="1800" kern="1200" dirty="0">
                <a:solidFill>
                  <a:srgbClr val="FFFFFF"/>
                </a:solidFill>
                <a:ea typeface="+mn-ea"/>
                <a:cs typeface="+mn-cs"/>
              </a:rPr>
              <a:t>Term occurrence</a:t>
            </a:r>
          </a:p>
          <a:p>
            <a:pPr marL="342834" lvl="1" indent="-228600">
              <a:lnSpc>
                <a:spcPct val="90000"/>
              </a:lnSpc>
              <a:buFont typeface="Arial" panose="020B0604020202020204" pitchFamily="34" charset="0"/>
              <a:buChar char="•"/>
            </a:pPr>
            <a:r>
              <a:rPr lang="en-US" sz="1800" kern="1200" dirty="0">
                <a:solidFill>
                  <a:srgbClr val="FFFFFF"/>
                </a:solidFill>
                <a:ea typeface="+mn-ea"/>
                <a:cs typeface="+mn-cs"/>
              </a:rPr>
              <a:t>Term Frequency (TF)</a:t>
            </a:r>
          </a:p>
          <a:p>
            <a:pPr marL="742808" lvl="2" indent="-228600">
              <a:lnSpc>
                <a:spcPct val="90000"/>
              </a:lnSpc>
              <a:buFont typeface="Arial" panose="020B0604020202020204" pitchFamily="34" charset="0"/>
              <a:buChar char="•"/>
            </a:pPr>
            <a:r>
              <a:rPr lang="en-US" sz="1800" kern="1200" dirty="0">
                <a:solidFill>
                  <a:srgbClr val="FFFFFF"/>
                </a:solidFill>
                <a:ea typeface="+mn-ea"/>
                <a:cs typeface="+mn-cs"/>
              </a:rPr>
              <a:t>the number of times where word/n-gram appears in a document</a:t>
            </a:r>
          </a:p>
          <a:p>
            <a:pPr indent="-228600">
              <a:lnSpc>
                <a:spcPct val="90000"/>
              </a:lnSpc>
              <a:buClr>
                <a:schemeClr val="accent1"/>
              </a:buClr>
              <a:buFont typeface="Arial" panose="020B0604020202020204" pitchFamily="34" charset="0"/>
              <a:buChar char="•"/>
            </a:pPr>
            <a:r>
              <a:rPr lang="en-US" sz="1800" kern="1200" dirty="0">
                <a:solidFill>
                  <a:srgbClr val="FFFFFF"/>
                </a:solidFill>
                <a:ea typeface="+mn-ea"/>
                <a:cs typeface="+mn-cs"/>
              </a:rPr>
              <a:t>Inverse Document Frequency (IDF)</a:t>
            </a:r>
          </a:p>
          <a:p>
            <a:pPr marL="742808" lvl="2" indent="-228600">
              <a:lnSpc>
                <a:spcPct val="90000"/>
              </a:lnSpc>
              <a:buFont typeface="Arial" panose="020B0604020202020204" pitchFamily="34" charset="0"/>
              <a:buChar char="•"/>
            </a:pPr>
            <a:r>
              <a:rPr lang="en-US" sz="1800" kern="1200" dirty="0">
                <a:solidFill>
                  <a:srgbClr val="FFFFFF"/>
                </a:solidFill>
                <a:ea typeface="+mn-ea"/>
                <a:cs typeface="+mn-cs"/>
              </a:rPr>
              <a:t>the inverted rate of documents that contain word/</a:t>
            </a:r>
            <a:r>
              <a:rPr lang="en-US" sz="1800" kern="1200" dirty="0" err="1">
                <a:solidFill>
                  <a:srgbClr val="FFFFFF"/>
                </a:solidFill>
                <a:ea typeface="+mn-ea"/>
                <a:cs typeface="+mn-cs"/>
              </a:rPr>
              <a:t>ngram</a:t>
            </a:r>
            <a:r>
              <a:rPr lang="en-US" sz="1800" kern="1200" dirty="0">
                <a:solidFill>
                  <a:srgbClr val="FFFFFF"/>
                </a:solidFill>
                <a:ea typeface="+mn-ea"/>
                <a:cs typeface="+mn-cs"/>
              </a:rPr>
              <a:t> against the whole training data set of documents</a:t>
            </a:r>
          </a:p>
          <a:p>
            <a:pPr marL="342834" lvl="1" indent="-228600">
              <a:lnSpc>
                <a:spcPct val="90000"/>
              </a:lnSpc>
              <a:buFont typeface="Arial" panose="020B0604020202020204" pitchFamily="34" charset="0"/>
              <a:buChar char="•"/>
            </a:pPr>
            <a:r>
              <a:rPr lang="en-US" sz="1800" kern="1200" dirty="0">
                <a:solidFill>
                  <a:srgbClr val="FFFFFF"/>
                </a:solidFill>
                <a:ea typeface="+mn-ea"/>
                <a:cs typeface="+mn-cs"/>
              </a:rPr>
              <a:t>TF-IDF</a:t>
            </a:r>
          </a:p>
          <a:p>
            <a:pPr lvl="1" indent="-228600">
              <a:lnSpc>
                <a:spcPct val="90000"/>
              </a:lnSpc>
              <a:buFont typeface="Arial" panose="020B0604020202020204" pitchFamily="34" charset="0"/>
              <a:buChar char="•"/>
            </a:pPr>
            <a:r>
              <a:rPr lang="en-US" sz="1800" kern="1200" dirty="0">
                <a:solidFill>
                  <a:srgbClr val="FFFFFF"/>
                </a:solidFill>
                <a:ea typeface="+mn-ea"/>
                <a:cs typeface="+mn-cs"/>
              </a:rPr>
              <a:t>frequent words that appear only in a small number of documents </a:t>
            </a:r>
            <a:r>
              <a:rPr lang="en-US" sz="1800" b="1" kern="1200" dirty="0">
                <a:solidFill>
                  <a:srgbClr val="FFFFFF"/>
                </a:solidFill>
                <a:ea typeface="+mn-ea"/>
                <a:cs typeface="+mn-cs"/>
              </a:rPr>
              <a:t>achieve high value</a:t>
            </a:r>
          </a:p>
          <a:p>
            <a:pPr lvl="1" indent="-228600">
              <a:lnSpc>
                <a:spcPct val="90000"/>
              </a:lnSpc>
              <a:buFont typeface="Arial" panose="020B0604020202020204" pitchFamily="34" charset="0"/>
              <a:buChar char="•"/>
            </a:pPr>
            <a:endParaRPr lang="en-US" sz="1800" kern="1200" dirty="0">
              <a:solidFill>
                <a:srgbClr val="FFFFFF"/>
              </a:solidFill>
              <a:ea typeface="+mn-ea"/>
              <a:cs typeface="+mn-cs"/>
            </a:endParaRPr>
          </a:p>
        </p:txBody>
      </p:sp>
      <p:sp>
        <p:nvSpPr>
          <p:cNvPr id="3" name="Title 2"/>
          <p:cNvSpPr>
            <a:spLocks noGrp="1"/>
          </p:cNvSpPr>
          <p:nvPr>
            <p:ph type="title"/>
          </p:nvPr>
        </p:nvSpPr>
        <p:spPr>
          <a:xfrm>
            <a:off x="762001" y="585216"/>
            <a:ext cx="6123216" cy="1499616"/>
          </a:xfrm>
        </p:spPr>
        <p:txBody>
          <a:bodyPr vert="horz" lIns="91440" tIns="45720" rIns="91440" bIns="45720" rtlCol="0" anchor="ctr">
            <a:normAutofit/>
          </a:bodyPr>
          <a:lstStyle/>
          <a:p>
            <a:pPr>
              <a:lnSpc>
                <a:spcPct val="90000"/>
              </a:lnSpc>
            </a:pPr>
            <a:r>
              <a:rPr lang="en-US" sz="4000" kern="1200" dirty="0">
                <a:solidFill>
                  <a:srgbClr val="FFFFFF"/>
                </a:solidFill>
                <a:latin typeface="+mj-lt"/>
                <a:ea typeface="+mj-ea"/>
                <a:cs typeface="+mj-cs"/>
              </a:rPr>
              <a:t>From Symbolic to Numeric</a:t>
            </a:r>
          </a:p>
        </p:txBody>
      </p:sp>
    </p:spTree>
    <p:extLst>
      <p:ext uri="{BB962C8B-B14F-4D97-AF65-F5344CB8AC3E}">
        <p14:creationId xmlns:p14="http://schemas.microsoft.com/office/powerpoint/2010/main" val="8515504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EB3FE1-75D8-49A2-B9A0-E97881E4EF7B}"/>
              </a:ext>
            </a:extLst>
          </p:cNvPr>
          <p:cNvSpPr>
            <a:spLocks noGrp="1"/>
          </p:cNvSpPr>
          <p:nvPr>
            <p:ph type="body" sz="quarter" idx="10"/>
          </p:nvPr>
        </p:nvSpPr>
        <p:spPr>
          <a:xfrm>
            <a:off x="269239" y="1189177"/>
            <a:ext cx="11653523" cy="6100773"/>
          </a:xfrm>
        </p:spPr>
        <p:txBody>
          <a:bodyPr/>
          <a:lstStyle/>
          <a:p>
            <a:r>
              <a:rPr lang="en-US" dirty="0" err="1"/>
              <a:t>Jupyter</a:t>
            </a:r>
            <a:r>
              <a:rPr lang="en-US" dirty="0"/>
              <a:t> notebook, or similar, with python 3.5 or later</a:t>
            </a:r>
          </a:p>
          <a:p>
            <a:r>
              <a:rPr lang="en-US" dirty="0"/>
              <a:t>You’ll need (nice if already on a local system):</a:t>
            </a:r>
          </a:p>
          <a:p>
            <a:pPr marL="609585" lvl="1" indent="0">
              <a:buNone/>
            </a:pPr>
            <a:r>
              <a:rPr lang="en-US" dirty="0"/>
              <a:t>import </a:t>
            </a:r>
            <a:r>
              <a:rPr lang="en-US" dirty="0" err="1"/>
              <a:t>nltk</a:t>
            </a:r>
            <a:r>
              <a:rPr lang="en-US" dirty="0"/>
              <a:t> 					#all environments</a:t>
            </a:r>
          </a:p>
          <a:p>
            <a:pPr marL="609585" lvl="1" indent="0">
              <a:buNone/>
            </a:pPr>
            <a:r>
              <a:rPr lang="en-US" dirty="0"/>
              <a:t>import </a:t>
            </a:r>
            <a:r>
              <a:rPr lang="en-US" dirty="0" err="1"/>
              <a:t>feedparser</a:t>
            </a:r>
            <a:r>
              <a:rPr lang="en-US" dirty="0"/>
              <a:t>				#parsing </a:t>
            </a:r>
            <a:r>
              <a:rPr lang="en-US" dirty="0" err="1"/>
              <a:t>rss</a:t>
            </a:r>
            <a:r>
              <a:rPr lang="en-US" dirty="0"/>
              <a:t> feeds </a:t>
            </a:r>
          </a:p>
          <a:p>
            <a:pPr marL="609585" lvl="1" indent="0">
              <a:buNone/>
            </a:pPr>
            <a:r>
              <a:rPr lang="en-US" dirty="0"/>
              <a:t>!python -m </a:t>
            </a:r>
            <a:r>
              <a:rPr lang="en-US" dirty="0" err="1"/>
              <a:t>nltk.downloader</a:t>
            </a:r>
            <a:r>
              <a:rPr lang="en-US" dirty="0"/>
              <a:t> </a:t>
            </a:r>
            <a:r>
              <a:rPr lang="en-US" dirty="0" err="1"/>
              <a:t>punkt</a:t>
            </a:r>
            <a:r>
              <a:rPr lang="en-US" dirty="0"/>
              <a:t>   	#</a:t>
            </a:r>
            <a:r>
              <a:rPr lang="en-US" dirty="0" err="1"/>
              <a:t>jupyter</a:t>
            </a:r>
            <a:r>
              <a:rPr lang="en-US" dirty="0"/>
              <a:t> notebook</a:t>
            </a:r>
          </a:p>
          <a:p>
            <a:pPr marL="609585" lvl="1" indent="0">
              <a:buNone/>
            </a:pPr>
            <a:r>
              <a:rPr lang="en-US" dirty="0"/>
              <a:t>!python -m </a:t>
            </a:r>
            <a:r>
              <a:rPr lang="en-US" dirty="0" err="1"/>
              <a:t>nltk.downloader</a:t>
            </a:r>
            <a:r>
              <a:rPr lang="en-US" dirty="0"/>
              <a:t> </a:t>
            </a:r>
            <a:r>
              <a:rPr lang="en-US" dirty="0" err="1"/>
              <a:t>stopwords</a:t>
            </a:r>
            <a:r>
              <a:rPr lang="en-US" dirty="0"/>
              <a:t>	 #</a:t>
            </a:r>
            <a:r>
              <a:rPr lang="en-US" dirty="0" err="1"/>
              <a:t>jupyter</a:t>
            </a:r>
            <a:r>
              <a:rPr lang="en-US" dirty="0"/>
              <a:t> notebook</a:t>
            </a:r>
          </a:p>
          <a:p>
            <a:pPr marL="609585" lvl="1" indent="0">
              <a:buNone/>
            </a:pPr>
            <a:r>
              <a:rPr lang="en-US" dirty="0"/>
              <a:t>!python -m </a:t>
            </a:r>
            <a:r>
              <a:rPr lang="en-US" dirty="0" err="1"/>
              <a:t>nltk.downloader</a:t>
            </a:r>
            <a:r>
              <a:rPr lang="en-US" dirty="0"/>
              <a:t> treebank	 #</a:t>
            </a:r>
            <a:r>
              <a:rPr lang="en-US" dirty="0" err="1"/>
              <a:t>jupyter</a:t>
            </a:r>
            <a:r>
              <a:rPr lang="en-US" dirty="0"/>
              <a:t> notebook</a:t>
            </a:r>
          </a:p>
          <a:p>
            <a:pPr marL="609585" lvl="1" indent="0">
              <a:buNone/>
            </a:pPr>
            <a:endParaRPr lang="en-US" dirty="0"/>
          </a:p>
          <a:p>
            <a:pPr marL="609585" lvl="1" indent="0">
              <a:buNone/>
            </a:pPr>
            <a:r>
              <a:rPr lang="en-US" dirty="0"/>
              <a:t>Code snippets at:</a:t>
            </a:r>
          </a:p>
          <a:p>
            <a:pPr marL="609585" lvl="1" indent="0">
              <a:buNone/>
            </a:pPr>
            <a:r>
              <a:rPr lang="en-US" dirty="0">
                <a:hlinkClick r:id="rId3"/>
              </a:rPr>
              <a:t>https://github.com/jimwill3/NY-AZML-Meetup/snip1.txt</a:t>
            </a:r>
            <a:r>
              <a:rPr lang="en-US" dirty="0"/>
              <a:t> snip2.txt...</a:t>
            </a:r>
          </a:p>
          <a:p>
            <a:pPr lvl="1"/>
            <a:endParaRPr lang="en-US" dirty="0"/>
          </a:p>
          <a:p>
            <a:pPr lvl="1"/>
            <a:endParaRPr lang="en-US" dirty="0"/>
          </a:p>
        </p:txBody>
      </p:sp>
      <p:sp>
        <p:nvSpPr>
          <p:cNvPr id="3" name="Title 2">
            <a:extLst>
              <a:ext uri="{FF2B5EF4-FFF2-40B4-BE49-F238E27FC236}">
                <a16:creationId xmlns:a16="http://schemas.microsoft.com/office/drawing/2014/main" id="{51B8CD92-E9BC-455C-9976-3F1A141D73B0}"/>
              </a:ext>
            </a:extLst>
          </p:cNvPr>
          <p:cNvSpPr>
            <a:spLocks noGrp="1"/>
          </p:cNvSpPr>
          <p:nvPr>
            <p:ph type="title"/>
          </p:nvPr>
        </p:nvSpPr>
        <p:spPr>
          <a:xfrm>
            <a:off x="1019331" y="110761"/>
            <a:ext cx="9956800" cy="990600"/>
          </a:xfrm>
        </p:spPr>
        <p:txBody>
          <a:bodyPr/>
          <a:lstStyle/>
          <a:p>
            <a:r>
              <a:rPr lang="en-US" dirty="0"/>
              <a:t>Prior Lab time</a:t>
            </a:r>
          </a:p>
        </p:txBody>
      </p:sp>
    </p:spTree>
    <p:extLst>
      <p:ext uri="{BB962C8B-B14F-4D97-AF65-F5344CB8AC3E}">
        <p14:creationId xmlns:p14="http://schemas.microsoft.com/office/powerpoint/2010/main" val="949315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B68503-73A6-42AC-9F9C-B73F2898E613}"/>
              </a:ext>
            </a:extLst>
          </p:cNvPr>
          <p:cNvSpPr>
            <a:spLocks noGrp="1"/>
          </p:cNvSpPr>
          <p:nvPr>
            <p:ph type="body" sz="quarter" idx="10"/>
          </p:nvPr>
        </p:nvSpPr>
        <p:spPr>
          <a:xfrm>
            <a:off x="269239" y="1189177"/>
            <a:ext cx="11653523" cy="4401205"/>
          </a:xfrm>
        </p:spPr>
        <p:txBody>
          <a:bodyPr/>
          <a:lstStyle/>
          <a:p>
            <a:pPr marL="0" indent="0">
              <a:buNone/>
            </a:pPr>
            <a:r>
              <a:rPr lang="en-US" sz="2000" dirty="0" err="1"/>
              <a:t>sklearn_tfidf</a:t>
            </a:r>
            <a:r>
              <a:rPr lang="en-US" sz="2000" dirty="0"/>
              <a:t> = </a:t>
            </a:r>
            <a:r>
              <a:rPr lang="en-US" sz="2000" dirty="0" err="1"/>
              <a:t>TfidfVectorizer</a:t>
            </a:r>
            <a:r>
              <a:rPr lang="en-US" sz="2000" dirty="0"/>
              <a:t>(norm='l2',min_df=1, </a:t>
            </a:r>
            <a:r>
              <a:rPr lang="en-US" sz="2000" dirty="0" err="1"/>
              <a:t>use_idf</a:t>
            </a:r>
            <a:r>
              <a:rPr lang="en-US" sz="2000" dirty="0"/>
              <a:t>=True,    </a:t>
            </a:r>
            <a:r>
              <a:rPr lang="en-US" sz="2000" dirty="0" err="1"/>
              <a:t>smooth_idf</a:t>
            </a:r>
            <a:r>
              <a:rPr lang="en-US" sz="2000" dirty="0"/>
              <a:t>=False, </a:t>
            </a:r>
            <a:r>
              <a:rPr lang="en-US" sz="2000" dirty="0" err="1"/>
              <a:t>sublinear_tf</a:t>
            </a:r>
            <a:r>
              <a:rPr lang="en-US" sz="2000" dirty="0"/>
              <a:t>=True)</a:t>
            </a:r>
          </a:p>
          <a:p>
            <a:pPr marL="0" indent="0">
              <a:buNone/>
            </a:pPr>
            <a:r>
              <a:rPr lang="en-US" sz="2000" dirty="0" err="1"/>
              <a:t>sklearn_representation</a:t>
            </a:r>
            <a:r>
              <a:rPr lang="en-US" sz="2000" dirty="0"/>
              <a:t> = </a:t>
            </a:r>
            <a:r>
              <a:rPr lang="en-US" sz="2000" dirty="0" err="1"/>
              <a:t>sklearn_tfidf.fit_transform</a:t>
            </a:r>
            <a:r>
              <a:rPr lang="en-US" sz="2000" dirty="0"/>
              <a:t>(docs)</a:t>
            </a:r>
          </a:p>
          <a:p>
            <a:pPr marL="0" indent="0">
              <a:buNone/>
            </a:pPr>
            <a:endParaRPr lang="en-US" sz="2000" dirty="0"/>
          </a:p>
          <a:p>
            <a:pPr marL="0" indent="0">
              <a:buNone/>
            </a:pPr>
            <a:r>
              <a:rPr lang="en-US" sz="2000" dirty="0"/>
              <a:t>#norm = ‘l2’               L2 is the Euclidian distance between vectors</a:t>
            </a:r>
          </a:p>
          <a:p>
            <a:pPr marL="0" indent="0">
              <a:buNone/>
            </a:pPr>
            <a:r>
              <a:rPr lang="en-US" sz="2000" dirty="0"/>
              <a:t>#</a:t>
            </a:r>
            <a:r>
              <a:rPr lang="en-US" sz="2000" dirty="0" err="1"/>
              <a:t>min_df</a:t>
            </a:r>
            <a:r>
              <a:rPr lang="en-US" sz="2000" dirty="0"/>
              <a:t> = minimal doc frequency (1 or more) – see what happens if you make this 2 or 3…</a:t>
            </a:r>
          </a:p>
          <a:p>
            <a:pPr marL="0" indent="0">
              <a:buNone/>
            </a:pPr>
            <a:r>
              <a:rPr lang="en-US" sz="2000" dirty="0"/>
              <a:t>#docs is our existing corpus created earlier</a:t>
            </a:r>
          </a:p>
          <a:p>
            <a:pPr marL="0" indent="0">
              <a:buNone/>
            </a:pPr>
            <a:r>
              <a:rPr lang="en-US" sz="2000" dirty="0"/>
              <a:t>#try </a:t>
            </a:r>
            <a:r>
              <a:rPr lang="en-US" sz="2000" dirty="0" err="1"/>
              <a:t>ngram_range</a:t>
            </a:r>
            <a:r>
              <a:rPr lang="en-US" sz="2000" dirty="0"/>
              <a:t> = (</a:t>
            </a:r>
            <a:r>
              <a:rPr lang="en-US" sz="2000" dirty="0" err="1"/>
              <a:t>min_n</a:t>
            </a:r>
            <a:r>
              <a:rPr lang="en-US" sz="2000" dirty="0"/>
              <a:t>, </a:t>
            </a:r>
            <a:r>
              <a:rPr lang="en-US" sz="2000" dirty="0" err="1"/>
              <a:t>max_n</a:t>
            </a:r>
            <a:r>
              <a:rPr lang="en-US" sz="2000" dirty="0"/>
              <a:t>)</a:t>
            </a:r>
          </a:p>
          <a:p>
            <a:pPr marL="0" indent="0">
              <a:buNone/>
            </a:pPr>
            <a:endParaRPr lang="en-US" sz="2800" dirty="0"/>
          </a:p>
          <a:p>
            <a:pPr marL="0" indent="0">
              <a:buNone/>
            </a:pPr>
            <a:r>
              <a:rPr lang="en-US" sz="2000" dirty="0"/>
              <a:t>The lower and upper boundary of the range of n-values for different n-grams to be extracted. All values of n such that </a:t>
            </a:r>
            <a:r>
              <a:rPr lang="en-US" sz="2000" dirty="0" err="1"/>
              <a:t>min_n</a:t>
            </a:r>
            <a:r>
              <a:rPr lang="en-US" sz="2000" dirty="0"/>
              <a:t> &lt;= n &lt;= </a:t>
            </a:r>
            <a:r>
              <a:rPr lang="en-US" sz="2000" dirty="0" err="1"/>
              <a:t>max_n</a:t>
            </a:r>
            <a:r>
              <a:rPr lang="en-US" sz="2000" dirty="0"/>
              <a:t> will be used</a:t>
            </a:r>
          </a:p>
          <a:p>
            <a:pPr marL="0" indent="0">
              <a:buNone/>
            </a:pPr>
            <a:endParaRPr lang="en-US" dirty="0"/>
          </a:p>
        </p:txBody>
      </p:sp>
      <p:sp>
        <p:nvSpPr>
          <p:cNvPr id="3" name="Title 2">
            <a:extLst>
              <a:ext uri="{FF2B5EF4-FFF2-40B4-BE49-F238E27FC236}">
                <a16:creationId xmlns:a16="http://schemas.microsoft.com/office/drawing/2014/main" id="{46B46159-C354-483B-AD2C-21EDBF580EAC}"/>
              </a:ext>
            </a:extLst>
          </p:cNvPr>
          <p:cNvSpPr>
            <a:spLocks noGrp="1"/>
          </p:cNvSpPr>
          <p:nvPr>
            <p:ph type="title"/>
          </p:nvPr>
        </p:nvSpPr>
        <p:spPr>
          <a:xfrm>
            <a:off x="593313" y="198577"/>
            <a:ext cx="10958840" cy="649986"/>
          </a:xfrm>
        </p:spPr>
        <p:txBody>
          <a:bodyPr/>
          <a:lstStyle/>
          <a:p>
            <a:r>
              <a:rPr lang="en-US" sz="3200" dirty="0"/>
              <a:t>TFIDF Code snippets (also on </a:t>
            </a:r>
            <a:r>
              <a:rPr lang="en-US" sz="3200" dirty="0" err="1"/>
              <a:t>github</a:t>
            </a:r>
            <a:r>
              <a:rPr lang="en-US" sz="3200" dirty="0"/>
              <a:t>) </a:t>
            </a:r>
            <a:r>
              <a:rPr lang="en-US" sz="3200" dirty="0" err="1"/>
              <a:t>featurizing</a:t>
            </a:r>
            <a:r>
              <a:rPr lang="en-US" sz="3200" dirty="0"/>
              <a:t> text</a:t>
            </a:r>
          </a:p>
        </p:txBody>
      </p:sp>
    </p:spTree>
    <p:extLst>
      <p:ext uri="{BB962C8B-B14F-4D97-AF65-F5344CB8AC3E}">
        <p14:creationId xmlns:p14="http://schemas.microsoft.com/office/powerpoint/2010/main" val="636378155"/>
      </p:ext>
    </p:extLst>
  </p:cSld>
  <p:clrMapOvr>
    <a:masterClrMapping/>
  </p:clrMapOvr>
  <p:transition>
    <p:fad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56752</TotalTime>
  <Words>2789</Words>
  <Application>Microsoft Office PowerPoint</Application>
  <PresentationFormat>Widescreen</PresentationFormat>
  <Paragraphs>280</Paragraphs>
  <Slides>36</Slides>
  <Notes>32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ＭＳ Ｐゴシック</vt:lpstr>
      <vt:lpstr>Arial</vt:lpstr>
      <vt:lpstr>Calibri</vt:lpstr>
      <vt:lpstr>Courier</vt:lpstr>
      <vt:lpstr>Gill Sans MT</vt:lpstr>
      <vt:lpstr>Lucida Sans</vt:lpstr>
      <vt:lpstr>Segoe UI</vt:lpstr>
      <vt:lpstr>Times</vt:lpstr>
      <vt:lpstr>Wingdings</vt:lpstr>
      <vt:lpstr>Parcel</vt:lpstr>
      <vt:lpstr>NLP-jurafsky</vt:lpstr>
      <vt:lpstr>Text Analytics and processing series session 3 – Topic analysis</vt:lpstr>
      <vt:lpstr>Recap – session 2</vt:lpstr>
      <vt:lpstr>Text Preprocessing(recap)</vt:lpstr>
      <vt:lpstr>Text Normalization (RECAP)</vt:lpstr>
      <vt:lpstr>Feature Extraction (RECAP)</vt:lpstr>
      <vt:lpstr>Recap Session2: Basic Text Processing</vt:lpstr>
      <vt:lpstr>From Symbolic to Numeric</vt:lpstr>
      <vt:lpstr>Prior Lab time</vt:lpstr>
      <vt:lpstr>TFIDF Code snippets (also on github) featurizing text</vt:lpstr>
      <vt:lpstr>Review TFIDF</vt:lpstr>
      <vt:lpstr>What does TFIDF tell us?</vt:lpstr>
      <vt:lpstr>Tonight - Session 3 – April 26</vt:lpstr>
      <vt:lpstr>If you need a free python notebook environment</vt:lpstr>
      <vt:lpstr>A leaner approach to BOW/TFIDF</vt:lpstr>
      <vt:lpstr>Topic models</vt:lpstr>
      <vt:lpstr>What doesn’t TFIDF or BOW do?</vt:lpstr>
      <vt:lpstr>Co-occurrences help identify topics</vt:lpstr>
      <vt:lpstr>What can we do with these features?</vt:lpstr>
      <vt:lpstr>Foundation for topic analysis LSI</vt:lpstr>
      <vt:lpstr>Concepts for topic analysis</vt:lpstr>
      <vt:lpstr>Document/Term matrix</vt:lpstr>
      <vt:lpstr>Goal: Topic/Document Matrix</vt:lpstr>
      <vt:lpstr>This is close but…not quite (need to collapse terms back to documents)</vt:lpstr>
      <vt:lpstr>Word embedding </vt:lpstr>
      <vt:lpstr>Introducing LDA</vt:lpstr>
      <vt:lpstr>LDA concepts</vt:lpstr>
      <vt:lpstr>Scenario</vt:lpstr>
      <vt:lpstr>LDA might produce something like </vt:lpstr>
      <vt:lpstr>LDA is a process (generative) model Topics “generate” words and words are aggregated into Documents</vt:lpstr>
      <vt:lpstr>Probabalistic distribution for topic(k) and Document(d)</vt:lpstr>
      <vt:lpstr>LDA as a relationship</vt:lpstr>
      <vt:lpstr>LDA</vt:lpstr>
      <vt:lpstr>All content at:</vt:lpstr>
      <vt:lpstr>Next time (early June most likely)</vt:lpstr>
      <vt:lpstr>Appendix (code snippet)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dc:title>
  <dc:creator>jimwill</dc:creator>
  <cp:lastModifiedBy>Jim Williams</cp:lastModifiedBy>
  <cp:revision>88</cp:revision>
  <cp:lastPrinted>2018-04-20T19:06:52Z</cp:lastPrinted>
  <dcterms:created xsi:type="dcterms:W3CDTF">2018-01-14T21:16:02Z</dcterms:created>
  <dcterms:modified xsi:type="dcterms:W3CDTF">2018-04-27T00:06:19Z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jiwillia@microsoft.com</vt:lpwstr>
  </property>
  <property fmtid="{D5CDD505-2E9C-101B-9397-08002B2CF9AE}" pid="5" name="MSIP_Label_f42aa342-8706-4288-bd11-ebb85995028c_SetDate">
    <vt:lpwstr>2018-01-16T19:52:59.6173368Z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