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0" r:id="rId3"/>
    <p:sldId id="258" r:id="rId4"/>
    <p:sldId id="272" r:id="rId5"/>
    <p:sldId id="274" r:id="rId6"/>
    <p:sldId id="266" r:id="rId7"/>
    <p:sldId id="267" r:id="rId8"/>
    <p:sldId id="259" r:id="rId9"/>
    <p:sldId id="261" r:id="rId10"/>
    <p:sldId id="262" r:id="rId11"/>
    <p:sldId id="263" r:id="rId12"/>
    <p:sldId id="264" r:id="rId13"/>
    <p:sldId id="268" r:id="rId14"/>
    <p:sldId id="269" r:id="rId15"/>
    <p:sldId id="265" r:id="rId16"/>
    <p:sldId id="273" r:id="rId17"/>
    <p:sldId id="270" r:id="rId18"/>
    <p:sldId id="275" r:id="rId19"/>
    <p:sldId id="271" r:id="rId20"/>
    <p:sldId id="276" r:id="rId2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AC065-00B2-43A9-B695-C170BC7FB8AA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4CF0-B453-4107-BFCB-95A73FB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EC89-B4E9-4D6B-B06A-A6A060651B91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9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4CA-CA92-4941-982C-9D0579E55A99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93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1046-D8E3-41EC-A64D-F7D9B6833E95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D364-7A7F-4871-BBB4-ADB85E2FBBA4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2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7047-EC0E-4864-B9EC-B42E4754D564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2BED-9467-416C-A30F-82DEE1932243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60A0-B1F0-45B4-B6BF-FA148224D660}" type="datetime1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8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526F-9093-4BEC-8961-4A697E363B13}" type="datetime1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3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65C0-156B-4F99-8EAF-F193142B32CB}" type="datetime1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B027-6DDE-4861-A1C8-9AC4DF6560B2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0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7466C6-B6A1-48D4-AC4D-698EF2481850}" type="datetime1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E733-C336-48F0-AA40-22AB0FACC507}" type="datetime1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SSID: MSFTGUEST   PWD: msevent270hv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5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mt848704.asp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will3/NY-AZML-Meetup/tree/CNTK/RL" TargetMode="External"/><Relationship Id="rId2" Type="http://schemas.openxmlformats.org/officeDocument/2006/relationships/hyperlink" Target="http://download.microsoft.com/download/0/9/6/0960579F-2D37-4F55-B195-82C5D2CBFFC8/Code_McCaffreyPyTorch0119.zi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will3/NY-AZML-Meetup/tree/CNTK/R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will3/NY-AZML-Meetup/tree/CNTK/R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26C4-37C7-4AD7-8942-D2EBCFE8F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 with </a:t>
            </a:r>
            <a:r>
              <a:rPr lang="en-US" dirty="0" err="1"/>
              <a:t>pytorch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D0CB6-FE03-41D1-8448-8BDDA74D8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Machine Learning Meetup – April 25, 2019</a:t>
            </a:r>
          </a:p>
          <a:p>
            <a:r>
              <a:rPr lang="en-US" dirty="0"/>
              <a:t>Session 2 on RL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0A3E1-2CD7-4031-A43D-4793AF62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1953" y="4636168"/>
            <a:ext cx="4973915" cy="1039561"/>
          </a:xfrm>
        </p:spPr>
        <p:txBody>
          <a:bodyPr/>
          <a:lstStyle/>
          <a:p>
            <a:r>
              <a:rPr lang="en-US" sz="1800" b="1" dirty="0"/>
              <a:t>SSID: MSFTGUEST   </a:t>
            </a:r>
          </a:p>
          <a:p>
            <a:r>
              <a:rPr lang="en-US" sz="1800" b="1" dirty="0"/>
              <a:t>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79470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8E81-D87A-4808-9196-CD6EACC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40E1B-2471-445D-96DE-31B78B65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74" y="2019765"/>
            <a:ext cx="7311498" cy="32042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2412-B19F-4A7E-8C28-4E9F709C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5CC0D-A24A-41C2-A29F-BEDFB76C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50" y="3283348"/>
            <a:ext cx="4197951" cy="17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5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64C9D-6D1B-45B1-990D-45E2DC78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Easy to convert from numpy to tensors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2C649-8CA1-4920-A511-B8417879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218" y="329309"/>
            <a:ext cx="2828001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SSID: MSFTGUEST   PWD: msevent270hv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AFBC9-7905-4242-B77C-EC64C1ACD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612213"/>
            <a:ext cx="6282919" cy="28744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CC671-39D9-45C8-9F9E-7B0213BD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/>
              <a:t>One final tensor operation to remember</a:t>
            </a:r>
            <a:br>
              <a:rPr lang="en-US" sz="2000"/>
            </a:br>
            <a:r>
              <a:rPr lang="en-US" sz="2000"/>
              <a:t>fetching a single item from a single dimension (scalar)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4FF77-0CB7-43D3-8306-A2458335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218" y="329309"/>
            <a:ext cx="2828001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SSID: MSFTGUEST   PWD: msevent270hv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35A95-CF52-46E5-88D1-814F1EBA7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7810" y="1116345"/>
            <a:ext cx="5644046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4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C521-711A-4BC0-93A6-1608B54E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Let’s do a small sample using a DNN in Pytorch to classify iris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8B029-ECDD-4B6E-905F-7C1C438D5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535" y="2600211"/>
            <a:ext cx="6655075" cy="31755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4BB08-0908-4960-904C-8E7E9D9C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r>
              <a:rPr lang="en-US"/>
              <a:t>SSID: MSFTGUEST   PWD: msevent270hv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78FBB-C13F-4BA8-AF90-03116F694023}"/>
              </a:ext>
            </a:extLst>
          </p:cNvPr>
          <p:cNvSpPr txBox="1"/>
          <p:nvPr/>
        </p:nvSpPr>
        <p:spPr>
          <a:xfrm>
            <a:off x="2496710" y="2019765"/>
            <a:ext cx="686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sepal length, sepal width, petal length  petal width, Type</a:t>
            </a:r>
          </a:p>
        </p:txBody>
      </p:sp>
    </p:spTree>
    <p:extLst>
      <p:ext uri="{BB962C8B-B14F-4D97-AF65-F5344CB8AC3E}">
        <p14:creationId xmlns:p14="http://schemas.microsoft.com/office/powerpoint/2010/main" val="410442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9360-DA1F-4F58-BED9-4A91696E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26" y="113890"/>
            <a:ext cx="6062404" cy="1049235"/>
          </a:xfrm>
        </p:spPr>
        <p:txBody>
          <a:bodyPr/>
          <a:lstStyle/>
          <a:p>
            <a:r>
              <a:rPr lang="en-US" dirty="0"/>
              <a:t>Visualizing the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3616DB-B53C-49B5-97E7-EB1B7EDCF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30" y="750558"/>
            <a:ext cx="6302624" cy="49568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952B5-43BB-4503-BDF6-F1FFB60B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4D22-70B7-498B-8284-26AE03C13F58}"/>
              </a:ext>
            </a:extLst>
          </p:cNvPr>
          <p:cNvSpPr txBox="1"/>
          <p:nvPr/>
        </p:nvSpPr>
        <p:spPr>
          <a:xfrm>
            <a:off x="326002" y="5658843"/>
            <a:ext cx="1034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https://msdn.microsoft.com/en-us/magazine/mt848704.aspx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59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1A5E-08D2-4743-A737-23F9EDC3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</a:t>
            </a:r>
            <a:r>
              <a:rPr lang="en-US" dirty="0" err="1"/>
              <a:t>dNN</a:t>
            </a:r>
            <a:r>
              <a:rPr lang="en-US" dirty="0"/>
              <a:t> in </a:t>
            </a:r>
            <a:r>
              <a:rPr lang="en-US" dirty="0" err="1"/>
              <a:t>pytorch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a few lines of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CD4C2-7E24-48D6-95AE-74DFF81E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049" y="2176803"/>
            <a:ext cx="5595404" cy="27432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15343-A98D-439D-99CD-F3820D2F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853" y="310408"/>
            <a:ext cx="5938836" cy="309201"/>
          </a:xfrm>
        </p:spPr>
        <p:txBody>
          <a:bodyPr/>
          <a:lstStyle/>
          <a:p>
            <a:r>
              <a:rPr lang="en-US"/>
              <a:t>SSID: MSFTGUEST   PWD: msevent270hv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0053B-841F-449D-800F-11E7DE1F183E}"/>
              </a:ext>
            </a:extLst>
          </p:cNvPr>
          <p:cNvSpPr/>
          <p:nvPr/>
        </p:nvSpPr>
        <p:spPr>
          <a:xfrm>
            <a:off x="1111722" y="2532776"/>
            <a:ext cx="2722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= </a:t>
            </a:r>
            <a:r>
              <a:rPr lang="en-US" dirty="0" err="1"/>
              <a:t>torch.nn.Sequential</a:t>
            </a:r>
            <a:r>
              <a:rPr lang="en-US" dirty="0"/>
              <a:t>(     </a:t>
            </a:r>
            <a:r>
              <a:rPr lang="en-US" dirty="0" err="1"/>
              <a:t>torchh.nn.Linear</a:t>
            </a:r>
            <a:r>
              <a:rPr lang="en-US" dirty="0"/>
              <a:t>(3, 6),     </a:t>
            </a:r>
            <a:r>
              <a:rPr lang="en-US" dirty="0" err="1"/>
              <a:t>torch.nn.ReLU</a:t>
            </a:r>
            <a:r>
              <a:rPr lang="en-US" dirty="0"/>
              <a:t>(),     </a:t>
            </a:r>
            <a:r>
              <a:rPr lang="en-US" dirty="0" err="1"/>
              <a:t>torch.nn.Linear</a:t>
            </a:r>
            <a:r>
              <a:rPr lang="en-US" dirty="0"/>
              <a:t>(6,2),     </a:t>
            </a:r>
            <a:r>
              <a:rPr lang="en-US" dirty="0" err="1"/>
              <a:t>torch.nn.ReLU</a:t>
            </a:r>
            <a:r>
              <a:rPr lang="en-US" dirty="0"/>
              <a:t>(), )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84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1AE0-FCBC-405A-A533-6B41C8BE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368" y="423761"/>
            <a:ext cx="9603275" cy="89120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model of ads/sites problem</a:t>
            </a:r>
            <a:br>
              <a:rPr lang="en-US" dirty="0"/>
            </a:br>
            <a:r>
              <a:rPr lang="en-US" dirty="0"/>
              <a:t>also known and contextual bandits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E016D-B6E4-4150-A325-F9EA435AA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429" y="1382424"/>
            <a:ext cx="8109633" cy="41606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7F665-B2FF-446D-B173-DDBE9D77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790" y="84985"/>
            <a:ext cx="2444863" cy="368968"/>
          </a:xfrm>
        </p:spPr>
        <p:txBody>
          <a:bodyPr/>
          <a:lstStyle/>
          <a:p>
            <a:r>
              <a:rPr lang="en-US"/>
              <a:t>SSID: MSFTGUEST   PWD: msevent270hv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3FEA4-7974-4795-999F-8E3AB72AA5C7}"/>
              </a:ext>
            </a:extLst>
          </p:cNvPr>
          <p:cNvSpPr txBox="1"/>
          <p:nvPr/>
        </p:nvSpPr>
        <p:spPr>
          <a:xfrm>
            <a:off x="433137" y="5566611"/>
            <a:ext cx="10050379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Deep Reinforcement Learning in Action: Manning(p) by </a:t>
            </a:r>
            <a:r>
              <a:rPr lang="en-US" dirty="0" err="1"/>
              <a:t>Zai</a:t>
            </a:r>
            <a:r>
              <a:rPr lang="en-US" dirty="0"/>
              <a:t> and Brown </a:t>
            </a:r>
          </a:p>
        </p:txBody>
      </p:sp>
    </p:spTree>
    <p:extLst>
      <p:ext uri="{BB962C8B-B14F-4D97-AF65-F5344CB8AC3E}">
        <p14:creationId xmlns:p14="http://schemas.microsoft.com/office/powerpoint/2010/main" val="181983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5DC9-3CD3-46D4-ACA1-AD888B59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the </a:t>
            </a:r>
            <a:r>
              <a:rPr lang="en-US" dirty="0" err="1"/>
              <a:t>pytorch</a:t>
            </a:r>
            <a:r>
              <a:rPr lang="en-US" dirty="0"/>
              <a:t> code</a:t>
            </a:r>
            <a:br>
              <a:rPr lang="en-US" dirty="0"/>
            </a:br>
            <a:r>
              <a:rPr lang="en-US" dirty="0"/>
              <a:t>(notebooks.azure.com)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5FFB-13BF-46A8-A00A-5D84A399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notebooks.azure.com – or a local python environment if you want to try</a:t>
            </a:r>
          </a:p>
          <a:p>
            <a:r>
              <a:rPr lang="en-US" dirty="0"/>
              <a:t>A zip file of a python version is at: </a:t>
            </a:r>
          </a:p>
          <a:p>
            <a:r>
              <a:rPr lang="en-US" dirty="0">
                <a:hlinkClick r:id="rId2"/>
              </a:rPr>
              <a:t>http://download.microsoft.com/download/0/9/6/0960579F-2D37-4F55-B195-82C5D2CBFFC8/Code_McCaffreyPyTorch0119.zip</a:t>
            </a:r>
            <a:r>
              <a:rPr lang="en-US" dirty="0"/>
              <a:t> </a:t>
            </a:r>
          </a:p>
          <a:p>
            <a:r>
              <a:rPr lang="en-US" dirty="0"/>
              <a:t>And at: </a:t>
            </a:r>
          </a:p>
          <a:p>
            <a:r>
              <a:rPr lang="en-US" dirty="0">
                <a:hlinkClick r:id="rId3"/>
              </a:rPr>
              <a:t>https://github.com/jimwill3/NY-AZML-Meetup/tree/CNTK/RL</a:t>
            </a:r>
            <a:r>
              <a:rPr lang="en-US" dirty="0"/>
              <a:t> (iris*.* files)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0AFF6-329D-4B4C-8699-70A6CA71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141404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2987-96F2-457C-B305-76A28564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recipe for the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2369-D2DE-46B4-ACBC-40F75DB2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Initialize sites and ads to random values </a:t>
            </a:r>
          </a:p>
          <a:p>
            <a:r>
              <a:rPr lang="en-US" dirty="0"/>
              <a:t>Define the agent (neural net) its layers, learning rate, loss function, and optimizer</a:t>
            </a:r>
          </a:p>
          <a:p>
            <a:r>
              <a:rPr lang="en-US" dirty="0"/>
              <a:t>Enter a training loop:</a:t>
            </a:r>
          </a:p>
          <a:p>
            <a:pPr lvl="1"/>
            <a:r>
              <a:rPr lang="en-US" dirty="0"/>
              <a:t>NN model Predicts reward for current site – this returns a </a:t>
            </a:r>
            <a:r>
              <a:rPr lang="en-US" dirty="0" err="1"/>
              <a:t>predrew</a:t>
            </a:r>
            <a:r>
              <a:rPr lang="en-US" dirty="0"/>
              <a:t> vector</a:t>
            </a:r>
          </a:p>
          <a:p>
            <a:pPr lvl="1"/>
            <a:r>
              <a:rPr lang="en-US" dirty="0"/>
              <a:t>Calculate </a:t>
            </a:r>
            <a:r>
              <a:rPr lang="en-US" dirty="0" err="1"/>
              <a:t>softmax</a:t>
            </a:r>
            <a:r>
              <a:rPr lang="en-US" dirty="0"/>
              <a:t> of the reward vector and also normalize it so that probabilities sum to 1</a:t>
            </a:r>
          </a:p>
          <a:p>
            <a:pPr lvl="1"/>
            <a:r>
              <a:rPr lang="en-US" dirty="0"/>
              <a:t>Choose an ad to show based on a probability distribution (the </a:t>
            </a:r>
            <a:r>
              <a:rPr lang="en-US" dirty="0" err="1"/>
              <a:t>softmax</a:t>
            </a:r>
            <a:r>
              <a:rPr lang="en-US" dirty="0"/>
              <a:t>) and estimate the reward for that choice – this is current observed reward</a:t>
            </a:r>
          </a:p>
          <a:p>
            <a:pPr lvl="1"/>
            <a:r>
              <a:rPr lang="en-US" dirty="0"/>
              <a:t>Pass reward predicted &amp; reward observed to loss function</a:t>
            </a:r>
          </a:p>
          <a:p>
            <a:pPr lvl="1"/>
            <a:r>
              <a:rPr lang="en-US" dirty="0"/>
              <a:t>NN Optimizer updates the neural net weights</a:t>
            </a:r>
          </a:p>
          <a:p>
            <a:pPr lvl="1"/>
            <a:r>
              <a:rPr lang="en-US" dirty="0"/>
              <a:t>Reset our site again as input to the next training cycle </a:t>
            </a:r>
          </a:p>
          <a:p>
            <a:pPr lvl="1"/>
            <a:r>
              <a:rPr lang="en-US" dirty="0"/>
              <a:t>Repeat until loop count reached (other termination rules are available)</a:t>
            </a:r>
          </a:p>
          <a:p>
            <a:r>
              <a:rPr lang="en-US" dirty="0"/>
              <a:t>Plot the results which have been stored at snapshots within the training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3E818-B6F7-46D8-9FBB-27E45496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3705" y="1"/>
            <a:ext cx="5216710" cy="638508"/>
          </a:xfrm>
        </p:spPr>
        <p:txBody>
          <a:bodyPr/>
          <a:lstStyle/>
          <a:p>
            <a:r>
              <a:rPr lang="en-US" sz="1600" dirty="0"/>
              <a:t>SSID: MSFTGUEST   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36894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C17A4-29DD-4382-8ED6-75108028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3" y="1600199"/>
            <a:ext cx="4345569" cy="429768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similar problem to last time one-armed bandit 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but  a contextual bandit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A8E0A-1F94-4F20-874A-1C8BCF27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76" y="371179"/>
            <a:ext cx="5025700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SSID: MSFTGUEST   PWD: msevent270hv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4902-8A04-4035-A9CF-9A0EFD0B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82880"/>
            <a:ext cx="7049434" cy="64008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What’s different about this simulation compared to our basic multi-armed bandit from march?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Assume arms (choices) represent ads to display on a web site which has 10 sections to visit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Instead of placing random ads as people navigate – we want to place ads based on their context (current section)  - and assume we have 10 possible ads to display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So – there are 10 choices and 10 ads for 100 combinations – what is the best way to optimize  ads to show? (for example, random ad displays may choose to show ads for laptops when someone lands on the nutrition section)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This problem has a state space - current web section, which is called the “contextual state”, leading to the phrase Contextual Bandits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We use a DNN to predict rewards based on current state and a probability function. 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The original multi-armed bandit had no state space – there was no representation for the current state, only a calculation of reward and reward history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Code walkthrough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Will be published to </a:t>
            </a:r>
            <a:r>
              <a:rPr lang="en-US" sz="1600" dirty="0" err="1"/>
              <a:t>github</a:t>
            </a:r>
            <a:r>
              <a:rPr lang="en-US" sz="1600" dirty="0"/>
              <a:t> early next week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931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41ED-96FF-4E1E-9691-5758A534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9722-1C08-4C2B-889E-85314501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1930"/>
          </a:xfrm>
        </p:spPr>
        <p:txBody>
          <a:bodyPr>
            <a:normAutofit/>
          </a:bodyPr>
          <a:lstStyle/>
          <a:p>
            <a:r>
              <a:rPr lang="en-US" dirty="0"/>
              <a:t>Recap first session from March</a:t>
            </a:r>
          </a:p>
          <a:p>
            <a:r>
              <a:rPr lang="en-US" dirty="0"/>
              <a:t>Quick summary of deep neural networking </a:t>
            </a:r>
          </a:p>
          <a:p>
            <a:r>
              <a:rPr lang="en-US" dirty="0"/>
              <a:t>Quick intro to PYTORCH (for TensorFlow, CNTK, </a:t>
            </a:r>
            <a:r>
              <a:rPr lang="en-US" dirty="0" err="1"/>
              <a:t>Keras</a:t>
            </a:r>
            <a:r>
              <a:rPr lang="en-US" dirty="0"/>
              <a:t> this may be redundant) </a:t>
            </a:r>
          </a:p>
          <a:p>
            <a:r>
              <a:rPr lang="en-US" dirty="0"/>
              <a:t>A similar sample to our first session but one using DNN and PYTORCH (40 min)</a:t>
            </a:r>
          </a:p>
          <a:p>
            <a:r>
              <a:rPr lang="en-US" dirty="0"/>
              <a:t>We’ll used notebooks.azure.com again as it already has these tools pre-installed and configured and a nice price point – no charge.</a:t>
            </a:r>
          </a:p>
          <a:p>
            <a:r>
              <a:rPr lang="en-US" i="1" dirty="0"/>
              <a:t>Note: next meetup will be May 23 – Markov Decision Processes and Reinforcement Learning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FCB70-03C7-4848-8BAA-348A52C6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80211"/>
            <a:ext cx="5938836" cy="558297"/>
          </a:xfrm>
        </p:spPr>
        <p:txBody>
          <a:bodyPr/>
          <a:lstStyle/>
          <a:p>
            <a:r>
              <a:rPr lang="en-US" dirty="0"/>
              <a:t>SSID: MSFTGUEST   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2814225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071D-CE88-43B2-A8D3-10CB7325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Note: next meetup will be May 23 – Markov Decision Processes and Reinforcement Learning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D7C3-7786-4D4C-BAD0-69B716CD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posted to </a:t>
            </a:r>
            <a:r>
              <a:rPr lang="en-US" dirty="0">
                <a:hlinkClick r:id="rId2"/>
              </a:rPr>
              <a:t>https://github.com/jimwill3/NY-AZML-Meetup/tree/CNTK/RL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81E37-9F3B-4455-8766-03B68936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28992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E3D9-49EF-4A7C-9FBD-E40E414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first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E0D1-DF74-49A8-80E4-C2BAF75D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/>
          <a:lstStyle/>
          <a:p>
            <a:r>
              <a:rPr lang="en-US" dirty="0"/>
              <a:t>Introduced reinforcement learning concepts </a:t>
            </a:r>
          </a:p>
          <a:p>
            <a:r>
              <a:rPr lang="en-US" dirty="0"/>
              <a:t>“ a software agent observes and decides to take actions in order to optimize a reward”</a:t>
            </a:r>
          </a:p>
          <a:p>
            <a:r>
              <a:rPr lang="en-US" dirty="0"/>
              <a:t>“the agent learns by implementing a policy* that samples the environment and assesses the long-term rewards”</a:t>
            </a:r>
          </a:p>
          <a:p>
            <a:r>
              <a:rPr lang="en-US" dirty="0"/>
              <a:t>Used a small sample written just using python and numpy to mimic 10 slot machines</a:t>
            </a:r>
          </a:p>
          <a:p>
            <a:r>
              <a:rPr lang="en-US" dirty="0"/>
              <a:t>Illustrated expected rewards, basic policy, value functions</a:t>
            </a:r>
          </a:p>
          <a:p>
            <a:r>
              <a:rPr lang="en-US" dirty="0"/>
              <a:t>Code and PPTX posted to </a:t>
            </a:r>
            <a:r>
              <a:rPr lang="en-US" dirty="0">
                <a:hlinkClick r:id="rId2"/>
              </a:rPr>
              <a:t>https://github.com/jimwill3/NY-AZML-Meetup/tree/CNTK/RL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83275-EC87-44A3-892F-40DC9605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1"/>
            <a:ext cx="5938836" cy="638508"/>
          </a:xfrm>
        </p:spPr>
        <p:txBody>
          <a:bodyPr/>
          <a:lstStyle/>
          <a:p>
            <a:r>
              <a:rPr lang="en-US" dirty="0"/>
              <a:t>SSID: MSFTGUEST   PWD: msevent270hv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4A771-741F-4F24-9E14-704F6E30F9C8}"/>
              </a:ext>
            </a:extLst>
          </p:cNvPr>
          <p:cNvSpPr txBox="1"/>
          <p:nvPr/>
        </p:nvSpPr>
        <p:spPr>
          <a:xfrm>
            <a:off x="625642" y="5518484"/>
            <a:ext cx="1079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*policy can be a simple function, rule, neural net. It can be deterministic or stochastic. Our first sample used a simple stochastic policy called epsilon greedy</a:t>
            </a:r>
          </a:p>
        </p:txBody>
      </p:sp>
    </p:spTree>
    <p:extLst>
      <p:ext uri="{BB962C8B-B14F-4D97-AF65-F5344CB8AC3E}">
        <p14:creationId xmlns:p14="http://schemas.microsoft.com/office/powerpoint/2010/main" val="208668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4CBCE-CE7A-46E2-9EC8-F9061B04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5" y="1600199"/>
            <a:ext cx="4397619" cy="429768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Policy from first session is an</a:t>
            </a:r>
            <a:br>
              <a:rPr lang="en-US" sz="2800" dirty="0"/>
            </a:br>
            <a:r>
              <a:rPr lang="en-US" sz="2800" dirty="0"/>
              <a:t>explore vs exploit tradeoff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2FDB1-D1FB-4C71-9A84-D801A679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25" y="91438"/>
            <a:ext cx="5025700" cy="6091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SSID: MSFTGUEST   PWD: msevent270hv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5980-BBB2-4082-9631-50D8317A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396" y="532900"/>
            <a:ext cx="6195460" cy="615597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 err="1"/>
              <a:t>epsilon_random</a:t>
            </a:r>
            <a:r>
              <a:rPr lang="en-US" sz="1800" dirty="0"/>
              <a:t> = </a:t>
            </a:r>
            <a:r>
              <a:rPr lang="en-US" sz="1800" dirty="0" err="1"/>
              <a:t>np.random.uniform</a:t>
            </a:r>
            <a:r>
              <a:rPr lang="en-US" sz="1800" dirty="0"/>
              <a:t>(0, 1)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if </a:t>
            </a:r>
            <a:r>
              <a:rPr lang="en-US" sz="1800" dirty="0" err="1"/>
              <a:t>epsilon_random</a:t>
            </a:r>
            <a:r>
              <a:rPr lang="en-US" sz="1800" dirty="0"/>
              <a:t> &gt; epsilon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# exploit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slot2pull = </a:t>
            </a:r>
            <a:r>
              <a:rPr lang="en-US" sz="1800" dirty="0" err="1"/>
              <a:t>np.argmax</a:t>
            </a:r>
            <a:r>
              <a:rPr lang="en-US" sz="1800" dirty="0"/>
              <a:t>(</a:t>
            </a:r>
            <a:r>
              <a:rPr lang="en-US" sz="1800" dirty="0" err="1"/>
              <a:t>expectedvalue</a:t>
            </a:r>
            <a:r>
              <a:rPr lang="en-US" sz="18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print('exploiting: ',slot2pull)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else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# explore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slot2pull   = </a:t>
            </a:r>
            <a:r>
              <a:rPr lang="en-US" sz="1800" dirty="0" err="1"/>
              <a:t>np.random.choice</a:t>
            </a:r>
            <a:r>
              <a:rPr lang="en-US" sz="1800" dirty="0"/>
              <a:t>(</a:t>
            </a:r>
            <a:r>
              <a:rPr lang="en-US" sz="1800" dirty="0" err="1"/>
              <a:t>np.arange</a:t>
            </a:r>
            <a:r>
              <a:rPr lang="en-US" sz="1800" dirty="0"/>
              <a:t>(arms</a:t>
            </a:r>
            <a:r>
              <a:rPr lang="en-US" sz="1800"/>
              <a:t>)) </a:t>
            </a: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switches +=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lastpull</a:t>
            </a:r>
            <a:r>
              <a:rPr lang="en-US" sz="1800" dirty="0"/>
              <a:t> == slot2pull):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    print('\</a:t>
            </a:r>
            <a:r>
              <a:rPr lang="en-US" sz="1800" dirty="0" err="1"/>
              <a:t>texplore</a:t>
            </a:r>
            <a:r>
              <a:rPr lang="en-US" sz="1800" dirty="0"/>
              <a:t> but no real change: ',slot2pull)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else: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                print('\</a:t>
            </a:r>
            <a:r>
              <a:rPr lang="en-US" sz="1800" dirty="0" err="1"/>
              <a:t>texplore</a:t>
            </a:r>
            <a:r>
              <a:rPr lang="en-US" sz="1800" dirty="0"/>
              <a:t> with a change: ',</a:t>
            </a:r>
            <a:r>
              <a:rPr lang="en-US" sz="1800" dirty="0" err="1"/>
              <a:t>lastpull</a:t>
            </a:r>
            <a:r>
              <a:rPr lang="en-US" sz="1800" dirty="0"/>
              <a:t>, ' : ',  slot2pull)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94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569D-9FB2-4862-B10E-EE4851C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 for 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A2ED-AC9A-4B89-9213-8D033A89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  <a:p>
            <a:r>
              <a:rPr lang="en-US" dirty="0" err="1"/>
              <a:t>Onehot</a:t>
            </a:r>
            <a:r>
              <a:rPr lang="en-US" dirty="0"/>
              <a:t> encoding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D82C-4119-42C3-9555-8BD731EF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4969" y="4491789"/>
            <a:ext cx="5938836" cy="1376445"/>
          </a:xfrm>
        </p:spPr>
        <p:txBody>
          <a:bodyPr/>
          <a:lstStyle/>
          <a:p>
            <a:r>
              <a:rPr lang="en-US" sz="1800" dirty="0"/>
              <a:t>SSID: MSFTGUEST   </a:t>
            </a:r>
          </a:p>
          <a:p>
            <a:r>
              <a:rPr lang="en-US" sz="1800" dirty="0"/>
              <a:t>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255650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7A25-3157-4E89-9B02-23DE547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922" y="113890"/>
            <a:ext cx="7779886" cy="744851"/>
          </a:xfrm>
        </p:spPr>
        <p:txBody>
          <a:bodyPr/>
          <a:lstStyle/>
          <a:p>
            <a:r>
              <a:rPr lang="en-US" dirty="0"/>
              <a:t>Fastest intro/summary of DNN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5F7F5-1374-4AEC-AE41-9CF65DFD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92FEE8-DBF3-4A27-AA8F-EB2EC0A2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4" y="638508"/>
            <a:ext cx="5565914" cy="53176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CDE8E2-3F57-4AFB-BE75-C610810C6E67}"/>
              </a:ext>
            </a:extLst>
          </p:cNvPr>
          <p:cNvSpPr txBox="1"/>
          <p:nvPr/>
        </p:nvSpPr>
        <p:spPr>
          <a:xfrm>
            <a:off x="6182964" y="2083242"/>
            <a:ext cx="5791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hidden[0] = tanh((6.1 * 0.2680) + (3.1 * 0.3954) +          (5.1 * -0.5503) + (1.1 * -0.3220) + 0.1164)           </a:t>
            </a:r>
          </a:p>
          <a:p>
            <a:endParaRPr lang="en-US" dirty="0"/>
          </a:p>
          <a:p>
            <a:r>
              <a:rPr lang="en-US" dirty="0"/>
              <a:t>= tanh(-0.1838)           </a:t>
            </a:r>
          </a:p>
          <a:p>
            <a:endParaRPr lang="en-US" dirty="0"/>
          </a:p>
          <a:p>
            <a:r>
              <a:rPr lang="en-US" dirty="0"/>
              <a:t>= -0.1817</a:t>
            </a:r>
          </a:p>
          <a:p>
            <a:endParaRPr lang="en-US" dirty="0"/>
          </a:p>
          <a:p>
            <a:r>
              <a:rPr lang="en-US" dirty="0"/>
              <a:t>Repeats for all hidden layer nodes and then pushes forward from the hidden layer to the output layer</a:t>
            </a:r>
          </a:p>
          <a:p>
            <a:endParaRPr lang="en-US" dirty="0"/>
          </a:p>
          <a:p>
            <a:r>
              <a:rPr lang="en-US" dirty="0"/>
              <a:t>Output layer is evaluated based on the problem (classifier </a:t>
            </a:r>
            <a:r>
              <a:rPr lang="en-US" dirty="0" err="1"/>
              <a:t>etc</a:t>
            </a:r>
            <a:r>
              <a:rPr lang="en-US" dirty="0"/>
              <a:t> – </a:t>
            </a:r>
            <a:r>
              <a:rPr lang="en-US" dirty="0" err="1"/>
              <a:t>softmax</a:t>
            </a:r>
            <a:r>
              <a:rPr lang="en-US" dirty="0"/>
              <a:t> and so on)</a:t>
            </a:r>
          </a:p>
        </p:txBody>
      </p:sp>
    </p:spTree>
    <p:extLst>
      <p:ext uri="{BB962C8B-B14F-4D97-AF65-F5344CB8AC3E}">
        <p14:creationId xmlns:p14="http://schemas.microsoft.com/office/powerpoint/2010/main" val="25153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65C30-9117-47E3-BC43-310EEFD4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Prior slide was the core – you also have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3BB8-F5AF-4C4C-9E43-D121F5F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2485" y="6223339"/>
            <a:ext cx="5025700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SSID: MSFTGUEST   PWD: msevent270hv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E5B8-9650-49CF-B92B-9787A9DE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722812"/>
            <a:ext cx="7407074" cy="51750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Learners (detecting progress towards better results)</a:t>
            </a:r>
          </a:p>
          <a:p>
            <a:pPr>
              <a:lnSpc>
                <a:spcPct val="110000"/>
              </a:lnSpc>
            </a:pPr>
            <a:r>
              <a:rPr lang="en-US" dirty="0"/>
              <a:t>Thresholds (cutoff criteria based on accuracy / number of sample runs / compute time…)</a:t>
            </a:r>
          </a:p>
          <a:p>
            <a:pPr>
              <a:lnSpc>
                <a:spcPct val="110000"/>
              </a:lnSpc>
            </a:pPr>
            <a:r>
              <a:rPr lang="en-US" dirty="0"/>
              <a:t>Optimizers (how to alter weights while attempting to improve learning )</a:t>
            </a:r>
          </a:p>
          <a:p>
            <a:pPr>
              <a:lnSpc>
                <a:spcPct val="110000"/>
              </a:lnSpc>
            </a:pPr>
            <a:r>
              <a:rPr lang="en-US" dirty="0"/>
              <a:t>This entire process is usually referred to a the Training step</a:t>
            </a:r>
          </a:p>
          <a:p>
            <a:pPr>
              <a:lnSpc>
                <a:spcPct val="110000"/>
              </a:lnSpc>
            </a:pPr>
            <a:r>
              <a:rPr lang="en-US" dirty="0"/>
              <a:t>Once trained the model can be sent new, unseen data and asked to evaluate it – make a classification or prediction etc.</a:t>
            </a:r>
          </a:p>
          <a:p>
            <a:pPr>
              <a:lnSpc>
                <a:spcPct val="110000"/>
              </a:lnSpc>
            </a:pPr>
            <a:r>
              <a:rPr lang="en-US" dirty="0"/>
              <a:t>Training can take seconds to minutes to days based on network size, algorithm, number of samples, accuracy needed.</a:t>
            </a:r>
          </a:p>
          <a:p>
            <a:pPr>
              <a:lnSpc>
                <a:spcPct val="110000"/>
              </a:lnSpc>
            </a:pPr>
            <a:r>
              <a:rPr lang="en-US" dirty="0"/>
              <a:t>You shape the data (map to tensors) to fit the problem and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82914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26CE1-85FF-458B-84E7-7C1F515E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in context of RL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EAE51-577F-4603-B1CE-ADE5335B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998" y="330877"/>
            <a:ext cx="5025700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SSID: MSFTGUEST   PWD: msevent270hv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CB82-255C-464A-A260-6B38EDEC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850122"/>
            <a:ext cx="6130003" cy="50477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Motivation: our initial problem was interesting but simple, 10 options each with a probability of returning a reward and fairly simple challenge: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optimal strategy (option to select) that maximizes reward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Decisions were pretty simple – select or don’t select an option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only history needed was that used to calculate the expected reward for each of the 10 options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strategy (stick with current best reward OR see if there might be a better one) was also pretty simple (a ratio of exploit/explore of about 9 to 1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There are many problems more complex where a richer toolkit – deep neural networks – can identify the most rewarding pattern (strategy)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818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CF73-4324-44CB-944F-A71B8F7B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 – the data format for 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228D3-5CB8-49B3-8F5F-E0729D0B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165" y="2305878"/>
            <a:ext cx="9886309" cy="278295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8597C-2BD9-4306-AE98-3F3D00AE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msevent270hv</a:t>
            </a:r>
          </a:p>
        </p:txBody>
      </p:sp>
    </p:spTree>
    <p:extLst>
      <p:ext uri="{BB962C8B-B14F-4D97-AF65-F5344CB8AC3E}">
        <p14:creationId xmlns:p14="http://schemas.microsoft.com/office/powerpoint/2010/main" val="16774421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1311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Gallery</vt:lpstr>
      <vt:lpstr>Reinforcement Learning with pytorch </vt:lpstr>
      <vt:lpstr>Agenda for this session</vt:lpstr>
      <vt:lpstr>Recap from first session</vt:lpstr>
      <vt:lpstr>Policy from first session is an explore vs exploit tradeoff</vt:lpstr>
      <vt:lpstr>Quick check for DNN</vt:lpstr>
      <vt:lpstr>Fastest intro/summary of DNN</vt:lpstr>
      <vt:lpstr>Prior slide was the core – you also have</vt:lpstr>
      <vt:lpstr>Pytorch in context of RL</vt:lpstr>
      <vt:lpstr>Tensors – the data format for deep learning</vt:lpstr>
      <vt:lpstr>Try this</vt:lpstr>
      <vt:lpstr>Easy to convert from numpy to tensors</vt:lpstr>
      <vt:lpstr>One final tensor operation to remember fetching a single item from a single dimension (scalar)</vt:lpstr>
      <vt:lpstr>Let’s do a small sample using a DNN in Pytorch to classify iris data</vt:lpstr>
      <vt:lpstr>Visualizing the data </vt:lpstr>
      <vt:lpstr>Defining a dNN in pytorch  in a few lines of python</vt:lpstr>
      <vt:lpstr>Visual model of ads/sites problem also known and contextual bandits</vt:lpstr>
      <vt:lpstr>Demo – the pytorch code (notebooks.azure.com)</vt:lpstr>
      <vt:lpstr>training recipe for the notebook</vt:lpstr>
      <vt:lpstr>similar problem to last time one-armed bandit   but  a contextual bandit environment</vt:lpstr>
      <vt:lpstr>Note: next meetup will be May 23 – Markov Decision Processes and Reinforcement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with pytorch </dc:title>
  <dc:creator>Jim Williams</dc:creator>
  <cp:lastModifiedBy>Jim Williams</cp:lastModifiedBy>
  <cp:revision>21</cp:revision>
  <cp:lastPrinted>2019-04-24T19:26:11Z</cp:lastPrinted>
  <dcterms:created xsi:type="dcterms:W3CDTF">2019-04-21T15:06:00Z</dcterms:created>
  <dcterms:modified xsi:type="dcterms:W3CDTF">2019-04-28T12:17:53Z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jiwillia@microsoft.com</vt:lpwstr>
  </property>
  <property fmtid="{D5CDD505-2E9C-101B-9397-08002B2CF9AE}" pid="5" name="MSIP_Label_f42aa342-8706-4288-bd11-ebb85995028c_SetDate">
    <vt:lpwstr>2019-04-21T15:08:15.2269258Z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f24b8900-be32-41a6-9d55-6944b877602a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