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75" r:id="rId4"/>
    <p:sldId id="277" r:id="rId5"/>
    <p:sldId id="9581" r:id="rId6"/>
    <p:sldId id="279" r:id="rId7"/>
    <p:sldId id="1999" r:id="rId8"/>
    <p:sldId id="1826" r:id="rId9"/>
    <p:sldId id="368" r:id="rId10"/>
    <p:sldId id="9582" r:id="rId11"/>
    <p:sldId id="372" r:id="rId12"/>
    <p:sldId id="258" r:id="rId13"/>
    <p:sldId id="373" r:id="rId14"/>
    <p:sldId id="259" r:id="rId15"/>
    <p:sldId id="260" r:id="rId16"/>
    <p:sldId id="261" r:id="rId17"/>
    <p:sldId id="460" r:id="rId18"/>
    <p:sldId id="459" r:id="rId19"/>
    <p:sldId id="9579" r:id="rId20"/>
    <p:sldId id="9580" r:id="rId21"/>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3" autoAdjust="0"/>
    <p:restoredTop sz="94660"/>
  </p:normalViewPr>
  <p:slideViewPr>
    <p:cSldViewPr snapToGrid="0">
      <p:cViewPr varScale="1">
        <p:scale>
          <a:sx n="66" d="100"/>
          <a:sy n="66" d="100"/>
        </p:scale>
        <p:origin x="52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06T13:42:42.0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0 157 384,'2'-1'31,"-1"1"-9,0 0 1,0 0-1,0-1 1,0 1-1,0 0 1,0-1-1,0 1 1,0-1 0,0 1-1,-1-1 1,1 1-1,0-1 1,0 0-1,-1 1 1,1-1-1,0 0 1,-1 0-1,1 1 1,0-1-23,1-1 226,0 1 1,0 0 0,0 0-1,0 0 1,1 0 0,-1 0-1,0 0 1,1 1-227,56-15 1303,152-35 1068,-76 29-1981,118-12 1199,-165 23-1365,-16 5-138,-1 3 0,12 3-86,4 0 303,166-1 923,-208 2-1331,30 6 105,-35-4 148,52 11 535,-60-8-291,1-2 1,-1-1 0,10-2-393,-12-1 503,22 5-503,-23-3 260,23 0-260,170 2 485,302-5 1115,-395-6-1418,3-1-385,214 2 347,-121 14-37,-24-3 452,-70-4-366,167 2-39,151-2 292,-234-4-236,-177 2-192,592 9 775,-324-6-658,-69-2-126,49 0 265,63 2-132,-17-2-294,-14 0 181,49 3 207,-65-1-67,215 2-3,-153 3-204,173 5 70,-247 0-64,229 5 32,-91 5 0,-351-17 0,204 1 0,-5-1 0,57 0 0,-212-7 0,437-8 0,-254 6 15,3 1 40,-151 0-119,39 8 64,125-1 59,-16-1 4,-35 0 13,10 1 46,91 5 254,15 1-224,-125 0-98,-177-8 4,132 9 288,-47-2-143,51-8-203,-143-5 61,318-6 209,-161 2-149,-5 1-8,125-3-145,-132-1-48,19 10 80,-44 1-117,79 4 277,-52 1-157,1-9-3,-3 0-14,463 10 420,-467-7-348,-28-7-63,105-1 16,-19-5 172,-5 0-233,48-5 171,-144 5-66,-68 8-32,64-5-9,16-9-14,-95 9-23,42 2 23,92 5-93,-219 3 92,319 17 78,-212-8-159,110 18 76,-84-8 6,49-1 107,-128-10-49,33 3-95,41 14 37,-10 2 30,2-5-1,121 5-29,187-20-29,-17-2 21,-139 2-21,-19-1 47,-204-3-33,347 8-23,-292-13-2,-1-5 0,72-15 40,-155 17-4,265-41 24,4 16-31,-171 25-63,28 5 74,-100 3-282,-1 2 1,1 2-1,-2 2 1,17 7 281,-18-1-2765,42 18 2765,-67-22-1623,0 0 0,0 2-1,-1 1 1,9 8 1623,-7 0-2704,-9-1-144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06T13:42:45.5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82 1664,'3'-2'81,"0"0"1,0 0-1,0 0 0,0 0 1,0 1-1,1-1 0,-1 1 1,0 0-1,1 0 0,-1 0 1,1 1-1,3-1-81,8 0 178,0 0-1,9 2-177,0 0 642,21 1 1860,26 5-2502,-27-2 1578,28-1-1578,107-1 2080,-27 1-555,7-8-1525,192-25 779,178-9 789,-351 29-1248,188 3 298,-77 3-148,-120 5-134,-49 0 59,81 5 156,1-1-47,101 2 328,237 2 368,-265-11-966,478 5 524,-450-3-239,63 2-312,135-1-66,-267-3 128,449 1 259,-235 5-570,-72 3 159,450-5-74,-469 8-74,3 1 24,-89-4 7,-162-4 11,316-2-124,-225-3 93,425-4 20,391 5 37,-827 6 5,2 1 1,-81-8-51,193 5-21,17 3 6,-1-1 46,-259-2-12,122 5-70,190 7 115,-138-2-149,-54-14 135,-81-1 38,49 7-80,9 6 11,19-7-11,-96-5 35,214 4-33,-77 2-51,-78-4 61,354 24 47,-225-17-251,38 9 243,150 11 15,-249-2-59,-100-11-9,15-4 2,93 7 43,54 18-43,-170-25-24,1-5 0,68-5 24,24 3-32,-54 2 155,-2-1-166,-11-7 160,58-11-117,111-14-160,-103 12 171,30 7-11,-136 11-1064,0 4-1,82 19 1065,-98-15-1135,92 23-3925,-115-24 2574,1-1-1018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06T13:42:51.3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84 1664,'0'0'528,"15"0"2149,18-2-1246,0-2 1,-1 0-1,25-8-1431,5-1 410,72-8-53,1 6 1,0 6-1,8 6-357,-83 3 30,352 4 1385,-154-2-1133,47 1 508,-41 6-320,73 4-337,101 0-101,-170-6 411,-63-1-187,249 19 444,-334-17-659,211 4 9,-113-6 124,247-1 544,-289-6-588,123-6 23,7 1-93,-159 5 58,308 7 537,78-12-672,-288-2 29,-73 2 66,166 1-92,427 46 62,-457-25-175,-149-10 201,374 11 112,-209-8-186,-4-1 0,-203-7 20,396-6 254,-224 4-55,61-3-108,-155 2 301,24 10-412,-44-1 79,81 5 120,132 2-35,-219-9 115,-43 0-52,11 0-80,52 1 5,179 3 226,-165-1-351,-89-6 8,206 9-166,-179-5-101,34 1-832,-96-3 124,-26-1-3079,45 7 4019,-44 0-9979,30 10 9979,-37-7-2517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753852D9-285D-4106-B4F6-189714DFCC87}" type="datetimeFigureOut">
              <a:rPr lang="en-US" smtClean="0"/>
              <a:t>11/7/2019</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AF2E183A-7E33-4E9E-861A-09E85B9036D7}" type="slidenum">
              <a:rPr lang="en-US" smtClean="0"/>
              <a:t>‹#›</a:t>
            </a:fld>
            <a:endParaRPr lang="en-US"/>
          </a:p>
        </p:txBody>
      </p:sp>
    </p:spTree>
    <p:extLst>
      <p:ext uri="{BB962C8B-B14F-4D97-AF65-F5344CB8AC3E}">
        <p14:creationId xmlns:p14="http://schemas.microsoft.com/office/powerpoint/2010/main" val="768866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0CC32A-0B01-4172-9161-0CA320B0FFED}" type="slidenum">
              <a:rPr lang="en-US" smtClean="0"/>
              <a:t>3</a:t>
            </a:fld>
            <a:endParaRPr lang="en-US"/>
          </a:p>
        </p:txBody>
      </p:sp>
    </p:spTree>
    <p:extLst>
      <p:ext uri="{BB962C8B-B14F-4D97-AF65-F5344CB8AC3E}">
        <p14:creationId xmlns:p14="http://schemas.microsoft.com/office/powerpoint/2010/main" val="19207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11/7/2019 8:01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882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 machine learning training scripts in </a:t>
            </a:r>
            <a:r>
              <a:rPr lang="en-US" b="1" dirty="0"/>
              <a:t>Python</a:t>
            </a:r>
            <a:r>
              <a:rPr lang="en-US" dirty="0"/>
              <a:t>.</a:t>
            </a:r>
          </a:p>
          <a:p>
            <a:r>
              <a:rPr lang="en-US" dirty="0"/>
              <a:t>Create and configure a </a:t>
            </a:r>
            <a:r>
              <a:rPr lang="en-US" b="1" dirty="0"/>
              <a:t>compute target</a:t>
            </a:r>
            <a:r>
              <a:rPr lang="en-US" dirty="0"/>
              <a:t>.</a:t>
            </a:r>
          </a:p>
          <a:p>
            <a:r>
              <a:rPr lang="en-US" b="1" dirty="0"/>
              <a:t>Submit the scripts</a:t>
            </a:r>
            <a:r>
              <a:rPr lang="en-US" dirty="0"/>
              <a:t> to the configured compute target to run in that environment. During training, the scripts can read from or write to </a:t>
            </a:r>
            <a:r>
              <a:rPr lang="en-US" b="1" dirty="0"/>
              <a:t>datastore</a:t>
            </a:r>
            <a:r>
              <a:rPr lang="en-US" dirty="0"/>
              <a:t>. And the records of execution are saved as </a:t>
            </a:r>
            <a:r>
              <a:rPr lang="en-US" b="1" dirty="0"/>
              <a:t>runs</a:t>
            </a:r>
            <a:r>
              <a:rPr lang="en-US" dirty="0"/>
              <a:t> in the </a:t>
            </a:r>
            <a:r>
              <a:rPr lang="en-US" b="1" dirty="0"/>
              <a:t>workspace</a:t>
            </a:r>
            <a:r>
              <a:rPr lang="en-US" dirty="0"/>
              <a:t> and grouped under </a:t>
            </a:r>
            <a:r>
              <a:rPr lang="en-US" b="1" dirty="0"/>
              <a:t>experiments</a:t>
            </a:r>
            <a:r>
              <a:rPr lang="en-US" dirty="0"/>
              <a:t>.</a:t>
            </a:r>
          </a:p>
          <a:p>
            <a:r>
              <a:rPr lang="en-US" b="1" dirty="0"/>
              <a:t>Query the experiment</a:t>
            </a:r>
            <a:r>
              <a:rPr lang="en-US" dirty="0"/>
              <a:t> for logged metrics from the current and past runs. If the metrics don't indicate a desired outcome, loop back to step 1 and iterate on your scripts.</a:t>
            </a:r>
          </a:p>
          <a:p>
            <a:r>
              <a:rPr lang="en-US" dirty="0"/>
              <a:t>After a satisfactory run is found, register the persisted model in the </a:t>
            </a:r>
            <a:r>
              <a:rPr lang="en-US" b="1" dirty="0"/>
              <a:t>model registry</a:t>
            </a:r>
            <a:r>
              <a:rPr lang="en-US" dirty="0"/>
              <a:t>.</a:t>
            </a:r>
          </a:p>
          <a:p>
            <a:r>
              <a:rPr lang="en-US" dirty="0"/>
              <a:t>Develop a scoring script.</a:t>
            </a:r>
          </a:p>
          <a:p>
            <a:r>
              <a:rPr lang="en-US" b="1" dirty="0"/>
              <a:t>Create an image</a:t>
            </a:r>
            <a:r>
              <a:rPr lang="en-US" dirty="0"/>
              <a:t> and register it in the </a:t>
            </a:r>
            <a:r>
              <a:rPr lang="en-US" b="1" dirty="0"/>
              <a:t>image registry</a:t>
            </a:r>
            <a:r>
              <a:rPr lang="en-US" dirty="0"/>
              <a:t>.</a:t>
            </a:r>
          </a:p>
          <a:p>
            <a:r>
              <a:rPr lang="en-US" b="1" dirty="0"/>
              <a:t>Deploy the image</a:t>
            </a:r>
            <a:r>
              <a:rPr lang="en-US" dirty="0"/>
              <a:t> as a </a:t>
            </a:r>
            <a:r>
              <a:rPr lang="en-US" b="1" dirty="0"/>
              <a:t>web service</a:t>
            </a:r>
            <a:r>
              <a:rPr lang="en-US" dirty="0"/>
              <a:t> in Azure.</a:t>
            </a:r>
          </a:p>
        </p:txBody>
      </p:sp>
      <p:sp>
        <p:nvSpPr>
          <p:cNvPr id="4" name="Slide Number Placeholder 3"/>
          <p:cNvSpPr>
            <a:spLocks noGrp="1"/>
          </p:cNvSpPr>
          <p:nvPr>
            <p:ph type="sldNum" sz="quarter" idx="5"/>
          </p:nvPr>
        </p:nvSpPr>
        <p:spPr/>
        <p:txBody>
          <a:bodyPr/>
          <a:lstStyle/>
          <a:p>
            <a:fld id="{01DD111A-E7B4-4D1C-8204-E9053B101C95}" type="slidenum">
              <a:rPr lang="en-US" smtClean="0"/>
              <a:t>18</a:t>
            </a:fld>
            <a:endParaRPr lang="en-US"/>
          </a:p>
        </p:txBody>
      </p:sp>
    </p:spTree>
    <p:extLst>
      <p:ext uri="{BB962C8B-B14F-4D97-AF65-F5344CB8AC3E}">
        <p14:creationId xmlns:p14="http://schemas.microsoft.com/office/powerpoint/2010/main" val="379904404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5E146A-F7B7-48FA-BA26-AE5CDD6E11C2}"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76E8B02-B70C-41DA-A658-70B8E1F057C1}" type="slidenum">
              <a:rPr lang="en-US" smtClean="0"/>
              <a:t>‹#›</a:t>
            </a:fld>
            <a:endParaRPr lang="en-US"/>
          </a:p>
        </p:txBody>
      </p:sp>
    </p:spTree>
    <p:extLst>
      <p:ext uri="{BB962C8B-B14F-4D97-AF65-F5344CB8AC3E}">
        <p14:creationId xmlns:p14="http://schemas.microsoft.com/office/powerpoint/2010/main" val="2632637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E146A-F7B7-48FA-BA26-AE5CDD6E11C2}"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E8B02-B70C-41DA-A658-70B8E1F057C1}" type="slidenum">
              <a:rPr lang="en-US" smtClean="0"/>
              <a:t>‹#›</a:t>
            </a:fld>
            <a:endParaRPr lang="en-US"/>
          </a:p>
        </p:txBody>
      </p:sp>
    </p:spTree>
    <p:extLst>
      <p:ext uri="{BB962C8B-B14F-4D97-AF65-F5344CB8AC3E}">
        <p14:creationId xmlns:p14="http://schemas.microsoft.com/office/powerpoint/2010/main" val="638937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E146A-F7B7-48FA-BA26-AE5CDD6E11C2}"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E8B02-B70C-41DA-A658-70B8E1F057C1}" type="slidenum">
              <a:rPr lang="en-US" smtClean="0"/>
              <a:t>‹#›</a:t>
            </a:fld>
            <a:endParaRPr lang="en-US"/>
          </a:p>
        </p:txBody>
      </p:sp>
    </p:spTree>
    <p:extLst>
      <p:ext uri="{BB962C8B-B14F-4D97-AF65-F5344CB8AC3E}">
        <p14:creationId xmlns:p14="http://schemas.microsoft.com/office/powerpoint/2010/main" val="165160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3647147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127378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9644030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E146A-F7B7-48FA-BA26-AE5CDD6E11C2}"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E8B02-B70C-41DA-A658-70B8E1F057C1}" type="slidenum">
              <a:rPr lang="en-US" smtClean="0"/>
              <a:t>‹#›</a:t>
            </a:fld>
            <a:endParaRPr lang="en-US"/>
          </a:p>
        </p:txBody>
      </p:sp>
    </p:spTree>
    <p:extLst>
      <p:ext uri="{BB962C8B-B14F-4D97-AF65-F5344CB8AC3E}">
        <p14:creationId xmlns:p14="http://schemas.microsoft.com/office/powerpoint/2010/main" val="75953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95E146A-F7B7-48FA-BA26-AE5CDD6E11C2}" type="datetimeFigureOut">
              <a:rPr lang="en-US" smtClean="0"/>
              <a:t>11/7/2019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76E8B02-B70C-41DA-A658-70B8E1F057C1}" type="slidenum">
              <a:rPr lang="en-US" smtClean="0"/>
              <a:t>‹#›</a:t>
            </a:fld>
            <a:endParaRPr lang="en-US"/>
          </a:p>
        </p:txBody>
      </p:sp>
    </p:spTree>
    <p:extLst>
      <p:ext uri="{BB962C8B-B14F-4D97-AF65-F5344CB8AC3E}">
        <p14:creationId xmlns:p14="http://schemas.microsoft.com/office/powerpoint/2010/main" val="4056791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5E146A-F7B7-48FA-BA26-AE5CDD6E11C2}"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E8B02-B70C-41DA-A658-70B8E1F057C1}" type="slidenum">
              <a:rPr lang="en-US" smtClean="0"/>
              <a:t>‹#›</a:t>
            </a:fld>
            <a:endParaRPr lang="en-US"/>
          </a:p>
        </p:txBody>
      </p:sp>
    </p:spTree>
    <p:extLst>
      <p:ext uri="{BB962C8B-B14F-4D97-AF65-F5344CB8AC3E}">
        <p14:creationId xmlns:p14="http://schemas.microsoft.com/office/powerpoint/2010/main" val="258412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5E146A-F7B7-48FA-BA26-AE5CDD6E11C2}"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6E8B02-B70C-41DA-A658-70B8E1F057C1}" type="slidenum">
              <a:rPr lang="en-US" smtClean="0"/>
              <a:t>‹#›</a:t>
            </a:fld>
            <a:endParaRPr lang="en-US"/>
          </a:p>
        </p:txBody>
      </p:sp>
    </p:spTree>
    <p:extLst>
      <p:ext uri="{BB962C8B-B14F-4D97-AF65-F5344CB8AC3E}">
        <p14:creationId xmlns:p14="http://schemas.microsoft.com/office/powerpoint/2010/main" val="425233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5E146A-F7B7-48FA-BA26-AE5CDD6E11C2}"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6E8B02-B70C-41DA-A658-70B8E1F057C1}" type="slidenum">
              <a:rPr lang="en-US" smtClean="0"/>
              <a:t>‹#›</a:t>
            </a:fld>
            <a:endParaRPr lang="en-US"/>
          </a:p>
        </p:txBody>
      </p:sp>
    </p:spTree>
    <p:extLst>
      <p:ext uri="{BB962C8B-B14F-4D97-AF65-F5344CB8AC3E}">
        <p14:creationId xmlns:p14="http://schemas.microsoft.com/office/powerpoint/2010/main" val="173040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E146A-F7B7-48FA-BA26-AE5CDD6E11C2}"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6E8B02-B70C-41DA-A658-70B8E1F057C1}" type="slidenum">
              <a:rPr lang="en-US" smtClean="0"/>
              <a:t>‹#›</a:t>
            </a:fld>
            <a:endParaRPr lang="en-US"/>
          </a:p>
        </p:txBody>
      </p:sp>
    </p:spTree>
    <p:extLst>
      <p:ext uri="{BB962C8B-B14F-4D97-AF65-F5344CB8AC3E}">
        <p14:creationId xmlns:p14="http://schemas.microsoft.com/office/powerpoint/2010/main" val="29538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5E146A-F7B7-48FA-BA26-AE5CDD6E11C2}"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76E8B02-B70C-41DA-A658-70B8E1F057C1}" type="slidenum">
              <a:rPr lang="en-US" smtClean="0"/>
              <a:t>‹#›</a:t>
            </a:fld>
            <a:endParaRPr lang="en-US"/>
          </a:p>
        </p:txBody>
      </p:sp>
    </p:spTree>
    <p:extLst>
      <p:ext uri="{BB962C8B-B14F-4D97-AF65-F5344CB8AC3E}">
        <p14:creationId xmlns:p14="http://schemas.microsoft.com/office/powerpoint/2010/main" val="342160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5E146A-F7B7-48FA-BA26-AE5CDD6E11C2}" type="datetimeFigureOut">
              <a:rPr lang="en-US" smtClean="0"/>
              <a:t>11/7/2019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76E8B02-B70C-41DA-A658-70B8E1F057C1}" type="slidenum">
              <a:rPr lang="en-US" smtClean="0"/>
              <a:t>‹#›</a:t>
            </a:fld>
            <a:endParaRPr lang="en-US"/>
          </a:p>
        </p:txBody>
      </p:sp>
    </p:spTree>
    <p:extLst>
      <p:ext uri="{BB962C8B-B14F-4D97-AF65-F5344CB8AC3E}">
        <p14:creationId xmlns:p14="http://schemas.microsoft.com/office/powerpoint/2010/main" val="143255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95E146A-F7B7-48FA-BA26-AE5CDD6E11C2}" type="datetimeFigureOut">
              <a:rPr lang="en-US" smtClean="0"/>
              <a:t>11/7/2019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76E8B02-B70C-41DA-A658-70B8E1F057C1}" type="slidenum">
              <a:rPr lang="en-US" smtClean="0"/>
              <a:t>‹#›</a:t>
            </a:fld>
            <a:endParaRPr lang="en-US"/>
          </a:p>
        </p:txBody>
      </p:sp>
    </p:spTree>
    <p:extLst>
      <p:ext uri="{BB962C8B-B14F-4D97-AF65-F5344CB8AC3E}">
        <p14:creationId xmlns:p14="http://schemas.microsoft.com/office/powerpoint/2010/main" val="32190167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914400" rtl="0" eaLnBrk="1" latinLnBrk="0" hangingPunct="1">
        <a:lnSpc>
          <a:spcPct val="90000"/>
        </a:lnSpc>
        <a:spcBef>
          <a:spcPct val="0"/>
        </a:spcBef>
        <a:buNone/>
        <a:defRPr sz="540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shap.readthedocs.io/en/lates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zure/machine-learning/service/machine-learning-interpretability-explainabilit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aischool.microsoft.com/en-us/machine-learning/learning-paths/introduction-to-interpretml"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hannel9.msdn.com/Shows/AI-Show/Machine-Learning-Interpretability-Toolkit" TargetMode="External"/><Relationship Id="rId2" Type="http://schemas.openxmlformats.org/officeDocument/2006/relationships/hyperlink" Target="https://allennlp.org/interpret" TargetMode="External"/><Relationship Id="rId1" Type="http://schemas.openxmlformats.org/officeDocument/2006/relationships/slideLayout" Target="../slideLayouts/slideLayout2.xml"/><Relationship Id="rId5" Type="http://schemas.openxmlformats.org/officeDocument/2006/relationships/hyperlink" Target="https://github.com/jimwill3/NY-AZML-Meetup/tree/CNTK/explainAI" TargetMode="External"/><Relationship Id="rId4" Type="http://schemas.openxmlformats.org/officeDocument/2006/relationships/hyperlink" Target="https://github.com/fairlear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pulse/how-ensure-were-raising-ethical-ai-harry-shu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customXml" Target="../ink/ink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darpa.mil/program/explainable-artificial-intelligen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png"/><Relationship Id="rId17" Type="http://schemas.openxmlformats.org/officeDocument/2006/relationships/image" Target="../media/image114.pn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5" Type="http://schemas.openxmlformats.org/officeDocument/2006/relationships/hyperlink" Target="https://www.remix3d.com/details/G009SX7VFPR9" TargetMode="Externa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microsoft.com/office/2017/06/relationships/model3d" Target="../media/model3d1.glb"/></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DF842-ED0C-419E-A1D1-DEEF1DC35D0E}"/>
              </a:ext>
            </a:extLst>
          </p:cNvPr>
          <p:cNvSpPr>
            <a:spLocks noGrp="1"/>
          </p:cNvSpPr>
          <p:nvPr>
            <p:ph type="ctrTitle"/>
          </p:nvPr>
        </p:nvSpPr>
        <p:spPr/>
        <p:txBody>
          <a:bodyPr/>
          <a:lstStyle/>
          <a:p>
            <a:r>
              <a:rPr lang="en-US" dirty="0"/>
              <a:t>Interpretable AI</a:t>
            </a:r>
          </a:p>
        </p:txBody>
      </p:sp>
      <p:sp>
        <p:nvSpPr>
          <p:cNvPr id="3" name="Subtitle 2">
            <a:extLst>
              <a:ext uri="{FF2B5EF4-FFF2-40B4-BE49-F238E27FC236}">
                <a16:creationId xmlns:a16="http://schemas.microsoft.com/office/drawing/2014/main" id="{AF7F4DB6-3DFC-4F4B-818E-24EF3A26519F}"/>
              </a:ext>
            </a:extLst>
          </p:cNvPr>
          <p:cNvSpPr>
            <a:spLocks noGrp="1"/>
          </p:cNvSpPr>
          <p:nvPr>
            <p:ph type="subTitle" idx="1"/>
          </p:nvPr>
        </p:nvSpPr>
        <p:spPr/>
        <p:txBody>
          <a:bodyPr>
            <a:normAutofit fontScale="92500" lnSpcReduction="20000"/>
          </a:bodyPr>
          <a:lstStyle/>
          <a:p>
            <a:r>
              <a:rPr lang="en-US" dirty="0"/>
              <a:t>Azure Machine Learning Services</a:t>
            </a:r>
          </a:p>
          <a:p>
            <a:r>
              <a:rPr lang="en-US" dirty="0"/>
              <a:t>Azure Machine Learning Meetup</a:t>
            </a:r>
          </a:p>
          <a:p>
            <a:r>
              <a:rPr lang="en-US" dirty="0"/>
              <a:t>November 7 , 2019</a:t>
            </a:r>
          </a:p>
        </p:txBody>
      </p:sp>
    </p:spTree>
    <p:extLst>
      <p:ext uri="{BB962C8B-B14F-4D97-AF65-F5344CB8AC3E}">
        <p14:creationId xmlns:p14="http://schemas.microsoft.com/office/powerpoint/2010/main" val="1793094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43C4-62F7-4376-917E-B6D8D17A0DE4}"/>
              </a:ext>
            </a:extLst>
          </p:cNvPr>
          <p:cNvSpPr>
            <a:spLocks noGrp="1"/>
          </p:cNvSpPr>
          <p:nvPr>
            <p:ph type="title"/>
          </p:nvPr>
        </p:nvSpPr>
        <p:spPr>
          <a:xfrm>
            <a:off x="1069848" y="238159"/>
            <a:ext cx="10058400" cy="895281"/>
          </a:xfrm>
        </p:spPr>
        <p:txBody>
          <a:bodyPr/>
          <a:lstStyle/>
          <a:p>
            <a:r>
              <a:rPr lang="en-US" dirty="0"/>
              <a:t>General background - SHAP</a:t>
            </a:r>
          </a:p>
        </p:txBody>
      </p:sp>
      <p:sp>
        <p:nvSpPr>
          <p:cNvPr id="3" name="Content Placeholder 2">
            <a:extLst>
              <a:ext uri="{FF2B5EF4-FFF2-40B4-BE49-F238E27FC236}">
                <a16:creationId xmlns:a16="http://schemas.microsoft.com/office/drawing/2014/main" id="{15740C49-02A0-403E-ACC7-9733A890D102}"/>
              </a:ext>
            </a:extLst>
          </p:cNvPr>
          <p:cNvSpPr>
            <a:spLocks noGrp="1"/>
          </p:cNvSpPr>
          <p:nvPr>
            <p:ph idx="1"/>
          </p:nvPr>
        </p:nvSpPr>
        <p:spPr/>
        <p:txBody>
          <a:bodyPr/>
          <a:lstStyle/>
          <a:p>
            <a:r>
              <a:rPr lang="en-US" dirty="0"/>
              <a:t>SHAP (</a:t>
            </a:r>
            <a:r>
              <a:rPr lang="en-US" dirty="0" err="1"/>
              <a:t>SHapley</a:t>
            </a:r>
            <a:r>
              <a:rPr lang="en-US" dirty="0"/>
              <a:t> Additive </a:t>
            </a:r>
            <a:r>
              <a:rPr lang="en-US" dirty="0" err="1"/>
              <a:t>exPlanations</a:t>
            </a:r>
            <a:r>
              <a:rPr lang="en-US" dirty="0"/>
              <a:t>) unified approach to explain the output of any machine learning model </a:t>
            </a:r>
          </a:p>
          <a:p>
            <a:r>
              <a:rPr lang="en-US" dirty="0">
                <a:hlinkClick r:id="rId2"/>
              </a:rPr>
              <a:t>https://shap.readthedocs.io/en/latest/</a:t>
            </a:r>
            <a:r>
              <a:rPr lang="en-US" dirty="0"/>
              <a:t> </a:t>
            </a:r>
          </a:p>
          <a:p>
            <a:endParaRPr lang="en-US" dirty="0"/>
          </a:p>
          <a:p>
            <a:endParaRPr lang="en-US" dirty="0"/>
          </a:p>
        </p:txBody>
      </p:sp>
      <p:pic>
        <p:nvPicPr>
          <p:cNvPr id="4" name="Picture 3">
            <a:extLst>
              <a:ext uri="{FF2B5EF4-FFF2-40B4-BE49-F238E27FC236}">
                <a16:creationId xmlns:a16="http://schemas.microsoft.com/office/drawing/2014/main" id="{291DD810-3457-4437-8CCB-2757DFFEA3C8}"/>
              </a:ext>
            </a:extLst>
          </p:cNvPr>
          <p:cNvPicPr>
            <a:picLocks noChangeAspect="1"/>
          </p:cNvPicPr>
          <p:nvPr/>
        </p:nvPicPr>
        <p:blipFill>
          <a:blip r:embed="rId3"/>
          <a:stretch>
            <a:fillRect/>
          </a:stretch>
        </p:blipFill>
        <p:spPr>
          <a:xfrm>
            <a:off x="1687483" y="3485007"/>
            <a:ext cx="7620000" cy="2714625"/>
          </a:xfrm>
          <a:prstGeom prst="rect">
            <a:avLst/>
          </a:prstGeom>
        </p:spPr>
      </p:pic>
    </p:spTree>
    <p:extLst>
      <p:ext uri="{BB962C8B-B14F-4D97-AF65-F5344CB8AC3E}">
        <p14:creationId xmlns:p14="http://schemas.microsoft.com/office/powerpoint/2010/main" val="4022288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589D-1073-5B40-98C8-99CD9F57668A}"/>
              </a:ext>
            </a:extLst>
          </p:cNvPr>
          <p:cNvSpPr>
            <a:spLocks noGrp="1"/>
          </p:cNvSpPr>
          <p:nvPr>
            <p:ph type="title"/>
          </p:nvPr>
        </p:nvSpPr>
        <p:spPr>
          <a:xfrm>
            <a:off x="272935" y="440176"/>
            <a:ext cx="3494362" cy="2128458"/>
          </a:xfrm>
        </p:spPr>
        <p:txBody>
          <a:bodyPr>
            <a:normAutofit/>
          </a:bodyPr>
          <a:lstStyle/>
          <a:p>
            <a:pPr algn="r"/>
            <a:r>
              <a:rPr lang="en-US" sz="4100" dirty="0">
                <a:solidFill>
                  <a:schemeClr val="accent1"/>
                </a:solidFill>
              </a:rPr>
              <a:t>How is the toolkit designed?</a:t>
            </a:r>
          </a:p>
        </p:txBody>
      </p:sp>
      <p:sp>
        <p:nvSpPr>
          <p:cNvPr id="3" name="Content Placeholder 2">
            <a:extLst>
              <a:ext uri="{FF2B5EF4-FFF2-40B4-BE49-F238E27FC236}">
                <a16:creationId xmlns:a16="http://schemas.microsoft.com/office/drawing/2014/main" id="{98739CFD-6CBA-664A-B6EF-1B9510135EEF}"/>
              </a:ext>
            </a:extLst>
          </p:cNvPr>
          <p:cNvSpPr>
            <a:spLocks noGrp="1"/>
          </p:cNvSpPr>
          <p:nvPr>
            <p:ph idx="1"/>
          </p:nvPr>
        </p:nvSpPr>
        <p:spPr>
          <a:xfrm>
            <a:off x="4976031" y="963877"/>
            <a:ext cx="6377769" cy="4930246"/>
          </a:xfrm>
        </p:spPr>
        <p:txBody>
          <a:bodyPr anchor="ctr">
            <a:normAutofit/>
          </a:bodyPr>
          <a:lstStyle/>
          <a:p>
            <a:r>
              <a:rPr lang="en-US" sz="2200" dirty="0"/>
              <a:t>Incorporates interpretability solutions developed by Microsoft and leverages proven third-party libraries</a:t>
            </a:r>
          </a:p>
          <a:p>
            <a:r>
              <a:rPr lang="en-US" sz="2200" dirty="0"/>
              <a:t>Creates a common API and data structure across the integrated libraries and integrates AML services</a:t>
            </a:r>
          </a:p>
          <a:p>
            <a:r>
              <a:rPr lang="en-US" sz="2200" dirty="0"/>
              <a:t>You integrate the API into your existing python scripts and notebooks</a:t>
            </a:r>
          </a:p>
          <a:p>
            <a:r>
              <a:rPr lang="en-US" sz="2200" dirty="0"/>
              <a:t>You can use them without using any of the other AML services or features</a:t>
            </a:r>
          </a:p>
        </p:txBody>
      </p:sp>
      <p:sp>
        <p:nvSpPr>
          <p:cNvPr id="4" name="Rectangle 3">
            <a:extLst>
              <a:ext uri="{FF2B5EF4-FFF2-40B4-BE49-F238E27FC236}">
                <a16:creationId xmlns:a16="http://schemas.microsoft.com/office/drawing/2014/main" id="{7FF5AD2D-B120-46E0-993D-FECD78DC31A9}"/>
              </a:ext>
            </a:extLst>
          </p:cNvPr>
          <p:cNvSpPr/>
          <p:nvPr/>
        </p:nvSpPr>
        <p:spPr>
          <a:xfrm>
            <a:off x="113607" y="2997598"/>
            <a:ext cx="4632960" cy="258532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dirty="0"/>
              <a:t>#  Using SHAP TabularExplainer</a:t>
            </a:r>
          </a:p>
          <a:p>
            <a:r>
              <a:rPr lang="en-US" dirty="0"/>
              <a:t>explainer = TabularExplainer(model, </a:t>
            </a:r>
          </a:p>
          <a:p>
            <a:r>
              <a:rPr lang="en-US" dirty="0"/>
              <a:t>                             x_train, </a:t>
            </a:r>
          </a:p>
          <a:p>
            <a:r>
              <a:rPr lang="en-US" dirty="0"/>
              <a:t>                             features = boston_data.feature_names)</a:t>
            </a:r>
          </a:p>
          <a:p>
            <a:r>
              <a:rPr lang="en-US" dirty="0"/>
              <a:t>…</a:t>
            </a:r>
          </a:p>
          <a:p>
            <a:endParaRPr lang="en-US" dirty="0"/>
          </a:p>
          <a:p>
            <a:r>
              <a:rPr lang="en-US" dirty="0" err="1"/>
              <a:t>global_explanation</a:t>
            </a:r>
            <a:r>
              <a:rPr lang="en-US" dirty="0"/>
              <a:t> = explainer.explain_global(</a:t>
            </a:r>
            <a:r>
              <a:rPr lang="en-US" dirty="0" err="1"/>
              <a:t>x_test</a:t>
            </a:r>
            <a:r>
              <a:rPr lang="en-US" dirty="0"/>
              <a:t>)</a:t>
            </a:r>
          </a:p>
        </p:txBody>
      </p:sp>
    </p:spTree>
    <p:extLst>
      <p:ext uri="{BB962C8B-B14F-4D97-AF65-F5344CB8AC3E}">
        <p14:creationId xmlns:p14="http://schemas.microsoft.com/office/powerpoint/2010/main" val="3687764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10AD-E73B-4476-AE27-223756F6ACB0}"/>
              </a:ext>
            </a:extLst>
          </p:cNvPr>
          <p:cNvSpPr>
            <a:spLocks noGrp="1"/>
          </p:cNvSpPr>
          <p:nvPr>
            <p:ph type="title"/>
          </p:nvPr>
        </p:nvSpPr>
        <p:spPr>
          <a:xfrm>
            <a:off x="837149" y="131784"/>
            <a:ext cx="10515600" cy="1325563"/>
          </a:xfrm>
        </p:spPr>
        <p:txBody>
          <a:bodyPr>
            <a:normAutofit fontScale="90000"/>
          </a:bodyPr>
          <a:lstStyle/>
          <a:p>
            <a:r>
              <a:rPr lang="en-US" dirty="0"/>
              <a:t>The capabilities (what can I do with this)</a:t>
            </a:r>
          </a:p>
        </p:txBody>
      </p:sp>
      <p:sp>
        <p:nvSpPr>
          <p:cNvPr id="3" name="Content Placeholder 2">
            <a:extLst>
              <a:ext uri="{FF2B5EF4-FFF2-40B4-BE49-F238E27FC236}">
                <a16:creationId xmlns:a16="http://schemas.microsoft.com/office/drawing/2014/main" id="{06773D19-CE2C-4980-A42A-16567447EDDA}"/>
              </a:ext>
            </a:extLst>
          </p:cNvPr>
          <p:cNvSpPr>
            <a:spLocks noGrp="1"/>
          </p:cNvSpPr>
          <p:nvPr>
            <p:ph idx="1"/>
          </p:nvPr>
        </p:nvSpPr>
        <p:spPr>
          <a:xfrm>
            <a:off x="399394" y="1557633"/>
            <a:ext cx="10954406" cy="4619330"/>
          </a:xfrm>
        </p:spPr>
        <p:txBody>
          <a:bodyPr/>
          <a:lstStyle/>
          <a:p>
            <a:r>
              <a:rPr lang="en-US" dirty="0"/>
              <a:t>Using the classes and methods in the Azure ML SDK, you can get:</a:t>
            </a:r>
          </a:p>
          <a:p>
            <a:pPr lvl="1"/>
            <a:r>
              <a:rPr lang="en-US" dirty="0"/>
              <a:t>Feature importance values for both raw and engineered features</a:t>
            </a:r>
          </a:p>
          <a:p>
            <a:pPr lvl="1"/>
            <a:r>
              <a:rPr lang="en-US" dirty="0"/>
              <a:t>Interpretability on real-world datasets at scale, during training and inference.</a:t>
            </a:r>
          </a:p>
          <a:p>
            <a:pPr lvl="1"/>
            <a:r>
              <a:rPr lang="en-US" dirty="0"/>
              <a:t>Interactive visualizations to aid you in the discovery of patterns in data and explanations at training time</a:t>
            </a:r>
          </a:p>
          <a:p>
            <a:r>
              <a:rPr lang="en-US" dirty="0"/>
              <a:t>globally on all data, or locally on a specific data point </a:t>
            </a:r>
          </a:p>
          <a:p>
            <a:r>
              <a:rPr lang="en-US" dirty="0"/>
              <a:t>The interpretability classes are made available through multiple SDK packages</a:t>
            </a:r>
          </a:p>
          <a:p>
            <a:r>
              <a:rPr lang="en-US" dirty="0"/>
              <a:t>There is an independent package for general use that we won’t cover this evening, reference on last page.</a:t>
            </a:r>
          </a:p>
          <a:p>
            <a:endParaRPr lang="en-US" dirty="0"/>
          </a:p>
        </p:txBody>
      </p:sp>
      <p:sp>
        <p:nvSpPr>
          <p:cNvPr id="6" name="TextBox 5">
            <a:extLst>
              <a:ext uri="{FF2B5EF4-FFF2-40B4-BE49-F238E27FC236}">
                <a16:creationId xmlns:a16="http://schemas.microsoft.com/office/drawing/2014/main" id="{AC2170B4-63F3-4EC4-A3B0-2DDD58282AE7}"/>
              </a:ext>
            </a:extLst>
          </p:cNvPr>
          <p:cNvSpPr txBox="1"/>
          <p:nvPr/>
        </p:nvSpPr>
        <p:spPr>
          <a:xfrm>
            <a:off x="605395" y="5413912"/>
            <a:ext cx="11187211" cy="369332"/>
          </a:xfrm>
          <a:prstGeom prst="rect">
            <a:avLst/>
          </a:prstGeom>
          <a:noFill/>
        </p:spPr>
        <p:txBody>
          <a:bodyPr wrap="square" rtlCol="0">
            <a:spAutoFit/>
          </a:bodyPr>
          <a:lstStyle/>
          <a:p>
            <a:r>
              <a:rPr lang="en-US" dirty="0">
                <a:hlinkClick r:id="rId2"/>
              </a:rPr>
              <a:t>https://docs.microsoft.com/en-us/azure/machine-learning/service/machine-learning-interpretability-explainability</a:t>
            </a:r>
            <a:endParaRPr lang="en-US" dirty="0"/>
          </a:p>
        </p:txBody>
      </p:sp>
    </p:spTree>
    <p:extLst>
      <p:ext uri="{BB962C8B-B14F-4D97-AF65-F5344CB8AC3E}">
        <p14:creationId xmlns:p14="http://schemas.microsoft.com/office/powerpoint/2010/main" val="1054558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589D-1073-5B40-98C8-99CD9F57668A}"/>
              </a:ext>
            </a:extLst>
          </p:cNvPr>
          <p:cNvSpPr>
            <a:spLocks noGrp="1"/>
          </p:cNvSpPr>
          <p:nvPr>
            <p:ph type="title"/>
          </p:nvPr>
        </p:nvSpPr>
        <p:spPr>
          <a:xfrm>
            <a:off x="904877" y="2415322"/>
            <a:ext cx="3451730" cy="2399869"/>
          </a:xfrm>
        </p:spPr>
        <p:txBody>
          <a:bodyPr>
            <a:normAutofit/>
          </a:bodyPr>
          <a:lstStyle/>
          <a:p>
            <a:pPr algn="ctr"/>
            <a:r>
              <a:rPr lang="en-US" sz="4000" dirty="0">
                <a:solidFill>
                  <a:srgbClr val="FF0000"/>
                </a:solidFill>
              </a:rPr>
              <a:t>details</a:t>
            </a:r>
          </a:p>
        </p:txBody>
      </p:sp>
      <p:sp>
        <p:nvSpPr>
          <p:cNvPr id="3" name="Content Placeholder 2">
            <a:extLst>
              <a:ext uri="{FF2B5EF4-FFF2-40B4-BE49-F238E27FC236}">
                <a16:creationId xmlns:a16="http://schemas.microsoft.com/office/drawing/2014/main" id="{98739CFD-6CBA-664A-B6EF-1B9510135EEF}"/>
              </a:ext>
            </a:extLst>
          </p:cNvPr>
          <p:cNvSpPr>
            <a:spLocks noGrp="1"/>
          </p:cNvSpPr>
          <p:nvPr>
            <p:ph idx="1"/>
          </p:nvPr>
        </p:nvSpPr>
        <p:spPr>
          <a:xfrm>
            <a:off x="3757353" y="804672"/>
            <a:ext cx="7645215" cy="5248656"/>
          </a:xfrm>
        </p:spPr>
        <p:txBody>
          <a:bodyPr anchor="ctr">
            <a:normAutofit/>
          </a:bodyPr>
          <a:lstStyle/>
          <a:p>
            <a:r>
              <a:rPr lang="en-US" sz="2000" b="1" dirty="0"/>
              <a:t>Training Time Input</a:t>
            </a:r>
            <a:r>
              <a:rPr lang="en-US" sz="2000" dirty="0"/>
              <a:t>: model  + training data</a:t>
            </a:r>
          </a:p>
          <a:p>
            <a:pPr marL="457200" lvl="1" indent="0">
              <a:buNone/>
            </a:pPr>
            <a:endParaRPr lang="en-US" sz="2000" dirty="0"/>
          </a:p>
          <a:p>
            <a:pPr lvl="1"/>
            <a:r>
              <a:rPr lang="en-US" sz="2000" dirty="0"/>
              <a:t>Any models that are trained on datasets in Python </a:t>
            </a:r>
          </a:p>
          <a:p>
            <a:pPr lvl="1"/>
            <a:r>
              <a:rPr lang="en-US" sz="2000" dirty="0"/>
              <a:t>`</a:t>
            </a:r>
            <a:r>
              <a:rPr lang="en-US" sz="2000" dirty="0" err="1"/>
              <a:t>numpy.array</a:t>
            </a:r>
            <a:r>
              <a:rPr lang="en-US" sz="2000" dirty="0"/>
              <a:t>`, </a:t>
            </a:r>
          </a:p>
          <a:p>
            <a:pPr lvl="1"/>
            <a:r>
              <a:rPr lang="en-US" sz="2000" dirty="0"/>
              <a:t>`</a:t>
            </a:r>
            <a:r>
              <a:rPr lang="en-US" sz="2000" dirty="0" err="1"/>
              <a:t>pandas.DataFrame</a:t>
            </a:r>
            <a:r>
              <a:rPr lang="en-US" sz="2000" dirty="0"/>
              <a:t>`, </a:t>
            </a:r>
          </a:p>
          <a:p>
            <a:pPr lvl="1"/>
            <a:r>
              <a:rPr lang="en-US" sz="2000" dirty="0"/>
              <a:t>`</a:t>
            </a:r>
            <a:r>
              <a:rPr lang="en-US" sz="2000" dirty="0" err="1"/>
              <a:t>iml.datatypes.DenseData</a:t>
            </a:r>
            <a:r>
              <a:rPr lang="en-US" sz="2000" dirty="0"/>
              <a:t>`, </a:t>
            </a:r>
          </a:p>
          <a:p>
            <a:pPr lvl="1"/>
            <a:r>
              <a:rPr lang="en-US" sz="2000" dirty="0"/>
              <a:t>or `</a:t>
            </a:r>
            <a:r>
              <a:rPr lang="en-US" sz="2000" dirty="0" err="1"/>
              <a:t>scipy.sparse.csr_matrix</a:t>
            </a:r>
            <a:r>
              <a:rPr lang="en-US" sz="2000" dirty="0"/>
              <a:t>` format</a:t>
            </a:r>
          </a:p>
          <a:p>
            <a:pPr lvl="1"/>
            <a:endParaRPr lang="en-US" sz="2000" dirty="0"/>
          </a:p>
          <a:p>
            <a:pPr lvl="1"/>
            <a:r>
              <a:rPr lang="en-US" sz="2000" dirty="0"/>
              <a:t>Accepts both models and pipelines as input. </a:t>
            </a:r>
          </a:p>
          <a:p>
            <a:pPr lvl="2"/>
            <a:r>
              <a:rPr lang="en-US" dirty="0"/>
              <a:t>Model: model must implement the prediction function </a:t>
            </a:r>
            <a:r>
              <a:rPr lang="en-US" b="1" dirty="0"/>
              <a:t>`predict` or `</a:t>
            </a:r>
            <a:r>
              <a:rPr lang="en-US" b="1" dirty="0" err="1"/>
              <a:t>predict_proba</a:t>
            </a:r>
            <a:r>
              <a:rPr lang="en-US" b="1" dirty="0"/>
              <a:t>` that conforms to the Scikit convention. </a:t>
            </a:r>
          </a:p>
          <a:p>
            <a:pPr lvl="2"/>
            <a:r>
              <a:rPr lang="en-US" dirty="0"/>
              <a:t>Pipeline: the explanation function assumes that the running pipeline script returns a prediction.</a:t>
            </a:r>
          </a:p>
          <a:p>
            <a:pPr lvl="1"/>
            <a:endParaRPr lang="en-US" sz="2000" dirty="0"/>
          </a:p>
        </p:txBody>
      </p:sp>
    </p:spTree>
    <p:extLst>
      <p:ext uri="{BB962C8B-B14F-4D97-AF65-F5344CB8AC3E}">
        <p14:creationId xmlns:p14="http://schemas.microsoft.com/office/powerpoint/2010/main" val="3947360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DE8F9-FEC7-4DFA-9C72-2E60093F4DA2}"/>
              </a:ext>
            </a:extLst>
          </p:cNvPr>
          <p:cNvSpPr>
            <a:spLocks noGrp="1"/>
          </p:cNvSpPr>
          <p:nvPr>
            <p:ph type="title"/>
          </p:nvPr>
        </p:nvSpPr>
        <p:spPr>
          <a:xfrm>
            <a:off x="1069848" y="82296"/>
            <a:ext cx="10058400" cy="1033272"/>
          </a:xfrm>
        </p:spPr>
        <p:txBody>
          <a:bodyPr>
            <a:normAutofit fontScale="90000"/>
          </a:bodyPr>
          <a:lstStyle/>
          <a:p>
            <a:r>
              <a:rPr lang="en-US" b="1" dirty="0"/>
              <a:t>Model details</a:t>
            </a:r>
            <a:br>
              <a:rPr lang="en-US" b="1" dirty="0"/>
            </a:br>
            <a:endParaRPr lang="en-US" dirty="0"/>
          </a:p>
        </p:txBody>
      </p:sp>
      <p:sp>
        <p:nvSpPr>
          <p:cNvPr id="3" name="Content Placeholder 2">
            <a:extLst>
              <a:ext uri="{FF2B5EF4-FFF2-40B4-BE49-F238E27FC236}">
                <a16:creationId xmlns:a16="http://schemas.microsoft.com/office/drawing/2014/main" id="{EFF71032-E137-4391-969D-46C932503F87}"/>
              </a:ext>
            </a:extLst>
          </p:cNvPr>
          <p:cNvSpPr>
            <a:spLocks noGrp="1"/>
          </p:cNvSpPr>
          <p:nvPr>
            <p:ph idx="1"/>
          </p:nvPr>
        </p:nvSpPr>
        <p:spPr>
          <a:xfrm>
            <a:off x="1069848" y="1261873"/>
            <a:ext cx="10058400" cy="4910328"/>
          </a:xfrm>
        </p:spPr>
        <p:txBody>
          <a:bodyPr>
            <a:normAutofit lnSpcReduction="10000"/>
          </a:bodyPr>
          <a:lstStyle/>
          <a:p>
            <a:r>
              <a:rPr lang="en-US" dirty="0"/>
              <a:t>methods can be also categorized based on whether the method is model agnostic or model specific</a:t>
            </a:r>
          </a:p>
          <a:p>
            <a:r>
              <a:rPr lang="en-US" dirty="0"/>
              <a:t>Some methods treat the model as a black box, such as mimic explainer or SHAP’s kernel explainer. </a:t>
            </a:r>
          </a:p>
          <a:p>
            <a:r>
              <a:rPr lang="en-US" dirty="0"/>
              <a:t>The </a:t>
            </a:r>
            <a:r>
              <a:rPr lang="en-US" u="sng" dirty="0"/>
              <a:t>explain package </a:t>
            </a:r>
            <a:r>
              <a:rPr lang="en-US" dirty="0"/>
              <a:t>leverages these different approaches based on data sets, model types, and use cases.</a:t>
            </a:r>
          </a:p>
          <a:p>
            <a:r>
              <a:rPr lang="en-US" dirty="0"/>
              <a:t>The output is a set of information on how a given model makes its prediction, such as:</a:t>
            </a:r>
          </a:p>
          <a:p>
            <a:pPr lvl="1"/>
            <a:r>
              <a:rPr lang="en-US" dirty="0"/>
              <a:t>Global/local relative feature importance</a:t>
            </a:r>
          </a:p>
          <a:p>
            <a:pPr lvl="1"/>
            <a:r>
              <a:rPr lang="en-US" dirty="0"/>
              <a:t>Global/local feature and prediction relationship</a:t>
            </a:r>
          </a:p>
          <a:p>
            <a:pPr marL="274320" lvl="1" indent="0">
              <a:buNone/>
            </a:pPr>
            <a:endParaRPr lang="en-US" dirty="0"/>
          </a:p>
          <a:p>
            <a:pPr marL="274320" lvl="1" indent="0">
              <a:buNone/>
            </a:pPr>
            <a:r>
              <a:rPr lang="en-US" i="1" dirty="0"/>
              <a:t>print('ranked global importance names: {}'.format(global_explanation.get_ranked_global_names()))</a:t>
            </a:r>
          </a:p>
          <a:p>
            <a:pPr marL="274320" lvl="1" indent="0">
              <a:buNone/>
            </a:pPr>
            <a:endParaRPr lang="en-US" dirty="0"/>
          </a:p>
          <a:p>
            <a:pPr marL="274320" lvl="1" indent="0">
              <a:buNone/>
            </a:pPr>
            <a:r>
              <a:rPr lang="en-US" dirty="0"/>
              <a:t>&gt;ranked global importance names: ['LSTAT', 'RM', 'PTRATIO', 'DIS', 'NOX', 'CRIM’, …</a:t>
            </a:r>
          </a:p>
          <a:p>
            <a:endParaRPr lang="en-US" dirty="0"/>
          </a:p>
        </p:txBody>
      </p:sp>
    </p:spTree>
    <p:extLst>
      <p:ext uri="{BB962C8B-B14F-4D97-AF65-F5344CB8AC3E}">
        <p14:creationId xmlns:p14="http://schemas.microsoft.com/office/powerpoint/2010/main" val="1505016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C337-D6BF-46A7-9584-E3AF954E5180}"/>
              </a:ext>
            </a:extLst>
          </p:cNvPr>
          <p:cNvSpPr>
            <a:spLocks noGrp="1"/>
          </p:cNvSpPr>
          <p:nvPr>
            <p:ph type="title"/>
          </p:nvPr>
        </p:nvSpPr>
        <p:spPr>
          <a:xfrm>
            <a:off x="1118293" y="103127"/>
            <a:ext cx="10058400" cy="1609344"/>
          </a:xfrm>
        </p:spPr>
        <p:txBody>
          <a:bodyPr/>
          <a:lstStyle/>
          <a:p>
            <a:r>
              <a:rPr lang="en-US" dirty="0"/>
              <a:t>WHAT ARE Direct Explainers and Meta Explainers</a:t>
            </a:r>
          </a:p>
        </p:txBody>
      </p:sp>
      <p:sp>
        <p:nvSpPr>
          <p:cNvPr id="3" name="Content Placeholder 2">
            <a:extLst>
              <a:ext uri="{FF2B5EF4-FFF2-40B4-BE49-F238E27FC236}">
                <a16:creationId xmlns:a16="http://schemas.microsoft.com/office/drawing/2014/main" id="{D6ED2688-0119-445C-BE5C-747FD4007476}"/>
              </a:ext>
            </a:extLst>
          </p:cNvPr>
          <p:cNvSpPr>
            <a:spLocks noGrp="1"/>
          </p:cNvSpPr>
          <p:nvPr>
            <p:ph idx="1"/>
          </p:nvPr>
        </p:nvSpPr>
        <p:spPr/>
        <p:txBody>
          <a:bodyPr/>
          <a:lstStyle/>
          <a:p>
            <a:r>
              <a:rPr lang="en-US" b="1" dirty="0"/>
              <a:t>Direct explainers</a:t>
            </a:r>
            <a:r>
              <a:rPr lang="en-US" dirty="0"/>
              <a:t> come from integrated libraries. The SDK wraps all the explainers so that they expose a common API and output format.</a:t>
            </a:r>
          </a:p>
          <a:p>
            <a:r>
              <a:rPr lang="en-US" dirty="0"/>
              <a:t>There is a large number of direct explainers to choose from – they can be used individually or can serve as building blocks for automation such as…</a:t>
            </a:r>
          </a:p>
          <a:p>
            <a:r>
              <a:rPr lang="en-US" b="1" dirty="0"/>
              <a:t>Meta explainers</a:t>
            </a:r>
            <a:r>
              <a:rPr lang="en-US" dirty="0"/>
              <a:t> automatically select a suitable direct explainer and generate the best explanation info based on the given model and data sets.</a:t>
            </a:r>
          </a:p>
          <a:p>
            <a:pPr lvl="1"/>
            <a:r>
              <a:rPr lang="en-US" b="1" dirty="0"/>
              <a:t>Tabular Explainer</a:t>
            </a:r>
            <a:r>
              <a:rPr lang="en-US" dirty="0"/>
              <a:t>: Used with tabular datasets.</a:t>
            </a:r>
          </a:p>
          <a:p>
            <a:pPr lvl="1"/>
            <a:r>
              <a:rPr lang="en-US" b="1" dirty="0"/>
              <a:t>Text Explainer</a:t>
            </a:r>
            <a:r>
              <a:rPr lang="en-US" dirty="0"/>
              <a:t>: Used with text datasets.</a:t>
            </a:r>
          </a:p>
          <a:p>
            <a:pPr lvl="1"/>
            <a:r>
              <a:rPr lang="en-US" b="1" dirty="0"/>
              <a:t>Image Explainer</a:t>
            </a:r>
            <a:r>
              <a:rPr lang="en-US" dirty="0"/>
              <a:t>: Used with image datasets.</a:t>
            </a:r>
          </a:p>
          <a:p>
            <a:r>
              <a:rPr lang="en-US" dirty="0"/>
              <a:t>Meta explainers develop additional features on top of the underlying libraries and improve the speed and scalability over the direct explainers</a:t>
            </a:r>
          </a:p>
          <a:p>
            <a:endParaRPr lang="en-US" dirty="0"/>
          </a:p>
        </p:txBody>
      </p:sp>
    </p:spTree>
    <p:extLst>
      <p:ext uri="{BB962C8B-B14F-4D97-AF65-F5344CB8AC3E}">
        <p14:creationId xmlns:p14="http://schemas.microsoft.com/office/powerpoint/2010/main" val="71075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1041-F518-4381-AC83-86556A8DD755}"/>
              </a:ext>
            </a:extLst>
          </p:cNvPr>
          <p:cNvSpPr>
            <a:spLocks noGrp="1"/>
          </p:cNvSpPr>
          <p:nvPr>
            <p:ph type="title"/>
          </p:nvPr>
        </p:nvSpPr>
        <p:spPr>
          <a:xfrm>
            <a:off x="1066800" y="48627"/>
            <a:ext cx="10058400" cy="1609344"/>
          </a:xfrm>
        </p:spPr>
        <p:txBody>
          <a:bodyPr/>
          <a:lstStyle/>
          <a:p>
            <a:r>
              <a:rPr lang="en-US" dirty="0"/>
              <a:t>As of October 2019 the explainer map</a:t>
            </a:r>
          </a:p>
        </p:txBody>
      </p:sp>
      <p:pic>
        <p:nvPicPr>
          <p:cNvPr id="4" name="Content Placeholder 3">
            <a:extLst>
              <a:ext uri="{FF2B5EF4-FFF2-40B4-BE49-F238E27FC236}">
                <a16:creationId xmlns:a16="http://schemas.microsoft.com/office/drawing/2014/main" id="{41D8A712-313F-45B8-8ED6-9D821270964A}"/>
              </a:ext>
            </a:extLst>
          </p:cNvPr>
          <p:cNvPicPr>
            <a:picLocks noGrp="1" noChangeAspect="1"/>
          </p:cNvPicPr>
          <p:nvPr>
            <p:ph idx="1"/>
          </p:nvPr>
        </p:nvPicPr>
        <p:blipFill>
          <a:blip r:embed="rId2"/>
          <a:stretch>
            <a:fillRect/>
          </a:stretch>
        </p:blipFill>
        <p:spPr>
          <a:xfrm>
            <a:off x="515471" y="1495739"/>
            <a:ext cx="10838834" cy="5145633"/>
          </a:xfrm>
          <a:prstGeom prst="rect">
            <a:avLst/>
          </a:prstGeom>
        </p:spPr>
      </p:pic>
    </p:spTree>
    <p:extLst>
      <p:ext uri="{BB962C8B-B14F-4D97-AF65-F5344CB8AC3E}">
        <p14:creationId xmlns:p14="http://schemas.microsoft.com/office/powerpoint/2010/main" val="3616336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F46B-4BB2-49AE-BD92-030F2330E0DC}"/>
              </a:ext>
            </a:extLst>
          </p:cNvPr>
          <p:cNvSpPr>
            <a:spLocks noGrp="1"/>
          </p:cNvSpPr>
          <p:nvPr>
            <p:ph type="title"/>
          </p:nvPr>
        </p:nvSpPr>
        <p:spPr>
          <a:xfrm>
            <a:off x="1069848" y="0"/>
            <a:ext cx="10058400" cy="839585"/>
          </a:xfrm>
        </p:spPr>
        <p:txBody>
          <a:bodyPr/>
          <a:lstStyle/>
          <a:p>
            <a:r>
              <a:rPr lang="en-US" dirty="0"/>
              <a:t>Demo and walkthrough</a:t>
            </a:r>
          </a:p>
        </p:txBody>
      </p:sp>
      <p:sp>
        <p:nvSpPr>
          <p:cNvPr id="3" name="Content Placeholder 2">
            <a:extLst>
              <a:ext uri="{FF2B5EF4-FFF2-40B4-BE49-F238E27FC236}">
                <a16:creationId xmlns:a16="http://schemas.microsoft.com/office/drawing/2014/main" id="{96F64F90-C444-4549-A375-727669298528}"/>
              </a:ext>
            </a:extLst>
          </p:cNvPr>
          <p:cNvSpPr>
            <a:spLocks noGrp="1"/>
          </p:cNvSpPr>
          <p:nvPr>
            <p:ph idx="1"/>
          </p:nvPr>
        </p:nvSpPr>
        <p:spPr>
          <a:xfrm>
            <a:off x="853717" y="839585"/>
            <a:ext cx="10058400" cy="4050792"/>
          </a:xfrm>
        </p:spPr>
        <p:txBody>
          <a:bodyPr/>
          <a:lstStyle/>
          <a:p>
            <a:r>
              <a:rPr lang="en-US" dirty="0"/>
              <a:t>These are built in demos that you can also try since they are integrated with Azure Machine Learning Services.</a:t>
            </a:r>
          </a:p>
          <a:p>
            <a:r>
              <a:rPr lang="en-US" dirty="0"/>
              <a:t>What is ICE?</a:t>
            </a:r>
          </a:p>
          <a:p>
            <a:r>
              <a:rPr lang="en-US" dirty="0"/>
              <a:t>Individual Conditional Expectation (ICE)</a:t>
            </a:r>
          </a:p>
          <a:p>
            <a:pPr lvl="1"/>
            <a:r>
              <a:rPr lang="en-US" dirty="0"/>
              <a:t>Allows you to change a feature value from a minimum value to a maximum value to see how the data point's prediction changes when a feature changes.</a:t>
            </a:r>
          </a:p>
        </p:txBody>
      </p:sp>
      <p:pic>
        <p:nvPicPr>
          <p:cNvPr id="4" name="Picture 3">
            <a:extLst>
              <a:ext uri="{FF2B5EF4-FFF2-40B4-BE49-F238E27FC236}">
                <a16:creationId xmlns:a16="http://schemas.microsoft.com/office/drawing/2014/main" id="{948FFA39-190E-4F8C-8436-C1303D513C7D}"/>
              </a:ext>
            </a:extLst>
          </p:cNvPr>
          <p:cNvPicPr>
            <a:picLocks noChangeAspect="1"/>
          </p:cNvPicPr>
          <p:nvPr/>
        </p:nvPicPr>
        <p:blipFill>
          <a:blip r:embed="rId2"/>
          <a:stretch>
            <a:fillRect/>
          </a:stretch>
        </p:blipFill>
        <p:spPr>
          <a:xfrm>
            <a:off x="2225870" y="3006483"/>
            <a:ext cx="7740260" cy="3527322"/>
          </a:xfrm>
          <a:prstGeom prst="rect">
            <a:avLst/>
          </a:prstGeom>
        </p:spPr>
      </p:pic>
    </p:spTree>
    <p:extLst>
      <p:ext uri="{BB962C8B-B14F-4D97-AF65-F5344CB8AC3E}">
        <p14:creationId xmlns:p14="http://schemas.microsoft.com/office/powerpoint/2010/main" val="1816360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F52C173-9BF2-7148-8B62-AFC8B347C9D6}"/>
              </a:ext>
            </a:extLst>
          </p:cNvPr>
          <p:cNvSpPr>
            <a:spLocks noGrp="1"/>
          </p:cNvSpPr>
          <p:nvPr>
            <p:ph type="title"/>
          </p:nvPr>
        </p:nvSpPr>
        <p:spPr>
          <a:xfrm>
            <a:off x="76200" y="-177068"/>
            <a:ext cx="10515600" cy="1325563"/>
          </a:xfrm>
        </p:spPr>
        <p:txBody>
          <a:bodyPr>
            <a:normAutofit fontScale="90000"/>
          </a:bodyPr>
          <a:lstStyle/>
          <a:p>
            <a:r>
              <a:rPr lang="en-US" dirty="0">
                <a:cs typeface="Calibri Light"/>
              </a:rPr>
              <a:t>Machine Learning Interpretability Toolkit</a:t>
            </a:r>
            <a:endParaRPr lang="en-US" dirty="0"/>
          </a:p>
        </p:txBody>
      </p:sp>
      <p:pic>
        <p:nvPicPr>
          <p:cNvPr id="4" name="Picture 3">
            <a:extLst>
              <a:ext uri="{FF2B5EF4-FFF2-40B4-BE49-F238E27FC236}">
                <a16:creationId xmlns:a16="http://schemas.microsoft.com/office/drawing/2014/main" id="{AC92C74C-1E03-3540-83A1-B5608967D821}"/>
              </a:ext>
            </a:extLst>
          </p:cNvPr>
          <p:cNvPicPr>
            <a:picLocks noChangeAspect="1"/>
          </p:cNvPicPr>
          <p:nvPr/>
        </p:nvPicPr>
        <p:blipFill>
          <a:blip r:embed="rId3"/>
          <a:stretch>
            <a:fillRect/>
          </a:stretch>
        </p:blipFill>
        <p:spPr>
          <a:xfrm>
            <a:off x="1265992" y="1038797"/>
            <a:ext cx="8136016" cy="5546004"/>
          </a:xfrm>
          <a:prstGeom prst="rect">
            <a:avLst/>
          </a:prstGeom>
        </p:spPr>
      </p:pic>
      <p:sp>
        <p:nvSpPr>
          <p:cNvPr id="2" name="TextBox 1">
            <a:extLst>
              <a:ext uri="{FF2B5EF4-FFF2-40B4-BE49-F238E27FC236}">
                <a16:creationId xmlns:a16="http://schemas.microsoft.com/office/drawing/2014/main" id="{C53C906D-BE2E-1440-9360-23903ADE10DF}"/>
              </a:ext>
            </a:extLst>
          </p:cNvPr>
          <p:cNvSpPr txBox="1"/>
          <p:nvPr/>
        </p:nvSpPr>
        <p:spPr>
          <a:xfrm>
            <a:off x="1265992" y="1762697"/>
            <a:ext cx="1682448" cy="461665"/>
          </a:xfrm>
          <a:prstGeom prst="rect">
            <a:avLst/>
          </a:prstGeom>
          <a:solidFill>
            <a:srgbClr val="92D050"/>
          </a:solidFill>
        </p:spPr>
        <p:txBody>
          <a:bodyPr wrap="none" rtlCol="0">
            <a:spAutoFit/>
          </a:bodyPr>
          <a:lstStyle/>
          <a:p>
            <a:r>
              <a:rPr lang="en-US" sz="1200" b="1" dirty="0"/>
              <a:t>Train your model </a:t>
            </a:r>
          </a:p>
          <a:p>
            <a:r>
              <a:rPr lang="en-US" sz="1200" b="1" dirty="0"/>
              <a:t>and create an explainer</a:t>
            </a:r>
          </a:p>
        </p:txBody>
      </p:sp>
      <p:sp>
        <p:nvSpPr>
          <p:cNvPr id="6" name="TextBox 5">
            <a:extLst>
              <a:ext uri="{FF2B5EF4-FFF2-40B4-BE49-F238E27FC236}">
                <a16:creationId xmlns:a16="http://schemas.microsoft.com/office/drawing/2014/main" id="{940BFD3C-781C-4C43-A695-64FFD46994E1}"/>
              </a:ext>
            </a:extLst>
          </p:cNvPr>
          <p:cNvSpPr txBox="1"/>
          <p:nvPr/>
        </p:nvSpPr>
        <p:spPr>
          <a:xfrm>
            <a:off x="8657392" y="1788097"/>
            <a:ext cx="1682448" cy="461665"/>
          </a:xfrm>
          <a:prstGeom prst="rect">
            <a:avLst/>
          </a:prstGeom>
          <a:solidFill>
            <a:srgbClr val="92D050"/>
          </a:solidFill>
        </p:spPr>
        <p:txBody>
          <a:bodyPr wrap="square" rtlCol="0">
            <a:spAutoFit/>
          </a:bodyPr>
          <a:lstStyle/>
          <a:p>
            <a:r>
              <a:rPr lang="en-US" sz="1200" b="1" dirty="0"/>
              <a:t>Store explanations to the run history</a:t>
            </a:r>
          </a:p>
        </p:txBody>
      </p:sp>
      <p:sp>
        <p:nvSpPr>
          <p:cNvPr id="7" name="TextBox 6">
            <a:extLst>
              <a:ext uri="{FF2B5EF4-FFF2-40B4-BE49-F238E27FC236}">
                <a16:creationId xmlns:a16="http://schemas.microsoft.com/office/drawing/2014/main" id="{A2161D82-52CB-C04C-B723-C2890F7F3FED}"/>
              </a:ext>
            </a:extLst>
          </p:cNvPr>
          <p:cNvSpPr txBox="1"/>
          <p:nvPr/>
        </p:nvSpPr>
        <p:spPr>
          <a:xfrm>
            <a:off x="8758992" y="4110634"/>
            <a:ext cx="2531308" cy="276999"/>
          </a:xfrm>
          <a:prstGeom prst="rect">
            <a:avLst/>
          </a:prstGeom>
          <a:solidFill>
            <a:srgbClr val="92D050"/>
          </a:solidFill>
        </p:spPr>
        <p:txBody>
          <a:bodyPr wrap="square" rtlCol="0">
            <a:spAutoFit/>
          </a:bodyPr>
          <a:lstStyle/>
          <a:p>
            <a:r>
              <a:rPr lang="en-US" sz="1200" b="1" dirty="0"/>
              <a:t>Register corresponding explainer</a:t>
            </a:r>
          </a:p>
        </p:txBody>
      </p:sp>
      <p:sp>
        <p:nvSpPr>
          <p:cNvPr id="8" name="TextBox 7">
            <a:extLst>
              <a:ext uri="{FF2B5EF4-FFF2-40B4-BE49-F238E27FC236}">
                <a16:creationId xmlns:a16="http://schemas.microsoft.com/office/drawing/2014/main" id="{0A7ABB08-569A-B844-93CE-81A443A72981}"/>
              </a:ext>
            </a:extLst>
          </p:cNvPr>
          <p:cNvSpPr txBox="1"/>
          <p:nvPr/>
        </p:nvSpPr>
        <p:spPr>
          <a:xfrm>
            <a:off x="3564692" y="4387633"/>
            <a:ext cx="2531308" cy="276999"/>
          </a:xfrm>
          <a:prstGeom prst="rect">
            <a:avLst/>
          </a:prstGeom>
          <a:solidFill>
            <a:srgbClr val="92D050"/>
          </a:solidFill>
        </p:spPr>
        <p:txBody>
          <a:bodyPr wrap="square" rtlCol="0">
            <a:spAutoFit/>
          </a:bodyPr>
          <a:lstStyle/>
          <a:p>
            <a:r>
              <a:rPr lang="en-US" sz="1200" b="1" dirty="0"/>
              <a:t>And explain predictions</a:t>
            </a:r>
          </a:p>
        </p:txBody>
      </p:sp>
    </p:spTree>
    <p:extLst>
      <p:ext uri="{BB962C8B-B14F-4D97-AF65-F5344CB8AC3E}">
        <p14:creationId xmlns:p14="http://schemas.microsoft.com/office/powerpoint/2010/main" val="4036945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055C-60D3-4FCE-A5F0-34C7107F902F}"/>
              </a:ext>
            </a:extLst>
          </p:cNvPr>
          <p:cNvSpPr>
            <a:spLocks noGrp="1"/>
          </p:cNvSpPr>
          <p:nvPr>
            <p:ph type="title"/>
          </p:nvPr>
        </p:nvSpPr>
        <p:spPr>
          <a:xfrm>
            <a:off x="1066800" y="0"/>
            <a:ext cx="10058400" cy="1113905"/>
          </a:xfrm>
        </p:spPr>
        <p:txBody>
          <a:bodyPr>
            <a:normAutofit fontScale="90000"/>
          </a:bodyPr>
          <a:lstStyle/>
          <a:p>
            <a:r>
              <a:rPr lang="en-US" dirty="0"/>
              <a:t>Transparent AI – Part of the lifecycle</a:t>
            </a:r>
          </a:p>
        </p:txBody>
      </p:sp>
      <p:sp>
        <p:nvSpPr>
          <p:cNvPr id="3" name="Content Placeholder 2">
            <a:extLst>
              <a:ext uri="{FF2B5EF4-FFF2-40B4-BE49-F238E27FC236}">
                <a16:creationId xmlns:a16="http://schemas.microsoft.com/office/drawing/2014/main" id="{3665E9BE-1CB3-49B2-8B91-E983F0E9790A}"/>
              </a:ext>
            </a:extLst>
          </p:cNvPr>
          <p:cNvSpPr>
            <a:spLocks noGrp="1"/>
          </p:cNvSpPr>
          <p:nvPr>
            <p:ph sz="quarter" idx="10"/>
          </p:nvPr>
        </p:nvSpPr>
        <p:spPr>
          <a:xfrm>
            <a:off x="620427" y="1344156"/>
            <a:ext cx="5094592" cy="4222694"/>
          </a:xfrm>
        </p:spPr>
        <p:txBody>
          <a:bodyPr/>
          <a:lstStyle/>
          <a:p>
            <a:r>
              <a:rPr lang="en-US" dirty="0"/>
              <a:t>Dev Ops for Machine Learning on Azure</a:t>
            </a:r>
          </a:p>
          <a:p>
            <a:r>
              <a:rPr lang="en-US" dirty="0"/>
              <a:t>Model Interpretability in the Azure Machine Learning Service</a:t>
            </a:r>
          </a:p>
          <a:p>
            <a:r>
              <a:rPr lang="en-US" dirty="0" err="1"/>
              <a:t>InterpretML</a:t>
            </a:r>
            <a:r>
              <a:rPr lang="en-US" dirty="0"/>
              <a:t> toolkit for training &amp; editing interpretable models</a:t>
            </a:r>
          </a:p>
          <a:p>
            <a:r>
              <a:rPr lang="en-US" dirty="0">
                <a:hlinkClick r:id="rId2"/>
              </a:rPr>
              <a:t>https://aischool.microsoft.com/en-us/machine-learning/learning-paths/introduction-to-interpretml</a:t>
            </a:r>
            <a:endParaRPr lang="en-US" dirty="0"/>
          </a:p>
          <a:p>
            <a:endParaRPr lang="en-US" dirty="0"/>
          </a:p>
          <a:p>
            <a:endParaRPr lang="en-US" dirty="0"/>
          </a:p>
        </p:txBody>
      </p:sp>
      <p:pic>
        <p:nvPicPr>
          <p:cNvPr id="25602" name="Picture 2" descr="https://docs.microsoft.com/en-us/azure/machine-learning/service/media/machine-learning-interpretability-explainability/global-charts.png#lightbox">
            <a:extLst>
              <a:ext uri="{FF2B5EF4-FFF2-40B4-BE49-F238E27FC236}">
                <a16:creationId xmlns:a16="http://schemas.microsoft.com/office/drawing/2014/main" id="{053A183A-2137-4159-87D0-E9397F02F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19" y="2698057"/>
            <a:ext cx="6443728" cy="3590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7681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50F1-0365-46B2-BEE4-B59D4CC588B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1B98900-DBDD-47D6-957D-45B708DEF430}"/>
              </a:ext>
            </a:extLst>
          </p:cNvPr>
          <p:cNvSpPr>
            <a:spLocks noGrp="1"/>
          </p:cNvSpPr>
          <p:nvPr>
            <p:ph idx="1"/>
          </p:nvPr>
        </p:nvSpPr>
        <p:spPr/>
        <p:txBody>
          <a:bodyPr/>
          <a:lstStyle/>
          <a:p>
            <a:r>
              <a:rPr lang="en-US" dirty="0"/>
              <a:t>Welcome and intros</a:t>
            </a:r>
          </a:p>
          <a:p>
            <a:r>
              <a:rPr lang="en-US" dirty="0"/>
              <a:t>Background and context of interpretable and explainable AI</a:t>
            </a:r>
          </a:p>
          <a:p>
            <a:r>
              <a:rPr lang="en-US" dirty="0"/>
              <a:t>Azure ML capabilities</a:t>
            </a:r>
          </a:p>
          <a:p>
            <a:r>
              <a:rPr lang="en-US" dirty="0"/>
              <a:t>Demo/walkthrough</a:t>
            </a:r>
          </a:p>
          <a:p>
            <a:r>
              <a:rPr lang="en-US" dirty="0"/>
              <a:t>Additional tooling</a:t>
            </a:r>
          </a:p>
          <a:p>
            <a:r>
              <a:rPr lang="en-US" dirty="0"/>
              <a:t>Q&amp;A</a:t>
            </a:r>
          </a:p>
        </p:txBody>
      </p:sp>
    </p:spTree>
    <p:extLst>
      <p:ext uri="{BB962C8B-B14F-4D97-AF65-F5344CB8AC3E}">
        <p14:creationId xmlns:p14="http://schemas.microsoft.com/office/powerpoint/2010/main" val="2759033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2512-F6AB-4CA0-BE8C-15D42FDD8EFF}"/>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C52A4231-9F86-4241-9D11-87BA31DDA045}"/>
              </a:ext>
            </a:extLst>
          </p:cNvPr>
          <p:cNvSpPr>
            <a:spLocks noGrp="1"/>
          </p:cNvSpPr>
          <p:nvPr>
            <p:ph idx="1"/>
          </p:nvPr>
        </p:nvSpPr>
        <p:spPr/>
        <p:txBody>
          <a:bodyPr>
            <a:normAutofit fontScale="92500" lnSpcReduction="10000"/>
          </a:bodyPr>
          <a:lstStyle/>
          <a:p>
            <a:r>
              <a:rPr lang="en-US" dirty="0">
                <a:hlinkClick r:id="rId2"/>
              </a:rPr>
              <a:t>https://allennlp.org/interpret</a:t>
            </a:r>
            <a:endParaRPr lang="en-US" dirty="0"/>
          </a:p>
          <a:p>
            <a:r>
              <a:rPr lang="en-US" dirty="0">
                <a:hlinkClick r:id="rId3"/>
              </a:rPr>
              <a:t>https://channel9.msdn.com/Shows/AI-Show/Machine-Learning-Interpretability-Toolkit</a:t>
            </a:r>
            <a:r>
              <a:rPr lang="en-US" dirty="0"/>
              <a:t> (guide to azure explain visuals)</a:t>
            </a:r>
          </a:p>
          <a:p>
            <a:r>
              <a:rPr lang="en-US" dirty="0" err="1"/>
              <a:t>Fairlearn</a:t>
            </a:r>
            <a:r>
              <a:rPr lang="en-US" dirty="0"/>
              <a:t>: </a:t>
            </a:r>
            <a:r>
              <a:rPr lang="en-US" dirty="0">
                <a:hlinkClick r:id="rId4"/>
              </a:rPr>
              <a:t>https://github.com/fairlearn</a:t>
            </a:r>
            <a:r>
              <a:rPr lang="en-US" dirty="0"/>
              <a:t> (support in azure ml services coming)</a:t>
            </a:r>
          </a:p>
          <a:p>
            <a:endParaRPr lang="en-US" dirty="0"/>
          </a:p>
          <a:p>
            <a:r>
              <a:rPr lang="en-US" dirty="0"/>
              <a:t>Content for this meetup at:</a:t>
            </a:r>
          </a:p>
          <a:p>
            <a:pPr lvl="1"/>
            <a:r>
              <a:rPr lang="en-US" dirty="0">
                <a:hlinkClick r:id="rId5"/>
              </a:rPr>
              <a:t>https://github.com/jimwill3/NY-AZML-Meetup/tree/CNTK/explainAI</a:t>
            </a:r>
            <a:endParaRPr lang="en-US" dirty="0"/>
          </a:p>
          <a:p>
            <a:endParaRPr lang="en-US" dirty="0"/>
          </a:p>
          <a:p>
            <a:endParaRPr lang="en-US" dirty="0"/>
          </a:p>
          <a:p>
            <a:endParaRPr lang="en-US" dirty="0"/>
          </a:p>
          <a:p>
            <a:r>
              <a:rPr lang="en-US" dirty="0"/>
              <a:t>Thank you</a:t>
            </a:r>
          </a:p>
          <a:p>
            <a:endParaRPr lang="en-US" dirty="0"/>
          </a:p>
          <a:p>
            <a:endParaRPr lang="en-US" dirty="0"/>
          </a:p>
          <a:p>
            <a:endParaRPr lang="en-US" dirty="0"/>
          </a:p>
        </p:txBody>
      </p:sp>
    </p:spTree>
    <p:extLst>
      <p:ext uri="{BB962C8B-B14F-4D97-AF65-F5344CB8AC3E}">
        <p14:creationId xmlns:p14="http://schemas.microsoft.com/office/powerpoint/2010/main" val="641447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D8127-3B5E-4736-BEAB-9F6B4DF542A5}"/>
              </a:ext>
            </a:extLst>
          </p:cNvPr>
          <p:cNvSpPr>
            <a:spLocks noGrp="1"/>
          </p:cNvSpPr>
          <p:nvPr>
            <p:ph idx="1"/>
          </p:nvPr>
        </p:nvSpPr>
        <p:spPr>
          <a:xfrm>
            <a:off x="766157" y="3044824"/>
            <a:ext cx="10515600" cy="3813176"/>
          </a:xfrm>
        </p:spPr>
        <p:txBody>
          <a:bodyPr/>
          <a:lstStyle/>
          <a:p>
            <a:r>
              <a:rPr lang="en-US" b="1" dirty="0"/>
              <a:t>Transparency</a:t>
            </a:r>
            <a:r>
              <a:rPr lang="en-US" dirty="0"/>
              <a:t>—ensuring we can understand and see the decisions that AI is making—is an ethical imperative that centers around the field of what we call Explainable AI, or in other words, answering “why?” </a:t>
            </a:r>
          </a:p>
          <a:p>
            <a:r>
              <a:rPr lang="en-US" b="1" dirty="0"/>
              <a:t>Accountability</a:t>
            </a:r>
            <a:r>
              <a:rPr lang="en-US" dirty="0"/>
              <a:t> means making sure that we not only understand why AI has come to a certain conclusion but also ensure that there is direct human responsibility to oversee important decisions. We call this having a “human in the loop.”</a:t>
            </a:r>
          </a:p>
          <a:p>
            <a:pPr marL="0" indent="0" algn="ctr">
              <a:buNone/>
            </a:pPr>
            <a:r>
              <a:rPr lang="en-US" sz="1800" dirty="0">
                <a:hlinkClick r:id="rId3"/>
              </a:rPr>
              <a:t>https://www.linkedin.com/pulse/how-ensure-were-raising-ethical-ai-harry-shum/</a:t>
            </a:r>
            <a:r>
              <a:rPr lang="en-US" sz="1800" dirty="0"/>
              <a:t> </a:t>
            </a:r>
            <a:endParaRPr lang="en-US" dirty="0"/>
          </a:p>
          <a:p>
            <a:pPr marL="0" indent="0">
              <a:buNone/>
            </a:pPr>
            <a:endParaRPr lang="en-US" dirty="0"/>
          </a:p>
        </p:txBody>
      </p:sp>
      <p:pic>
        <p:nvPicPr>
          <p:cNvPr id="5" name="Picture 4">
            <a:extLst>
              <a:ext uri="{FF2B5EF4-FFF2-40B4-BE49-F238E27FC236}">
                <a16:creationId xmlns:a16="http://schemas.microsoft.com/office/drawing/2014/main" id="{E238EF49-CCF0-49EF-A962-3A2AB15EA00B}"/>
              </a:ext>
            </a:extLst>
          </p:cNvPr>
          <p:cNvPicPr>
            <a:picLocks noChangeAspect="1"/>
          </p:cNvPicPr>
          <p:nvPr/>
        </p:nvPicPr>
        <p:blipFill>
          <a:blip r:embed="rId4"/>
          <a:stretch>
            <a:fillRect/>
          </a:stretch>
        </p:blipFill>
        <p:spPr>
          <a:xfrm>
            <a:off x="3261648" y="215878"/>
            <a:ext cx="8020109" cy="2828946"/>
          </a:xfrm>
          <a:prstGeom prst="rect">
            <a:avLst/>
          </a:prstGeom>
        </p:spPr>
      </p:pic>
      <p:sp>
        <p:nvSpPr>
          <p:cNvPr id="2" name="TextBox 1">
            <a:extLst>
              <a:ext uri="{FF2B5EF4-FFF2-40B4-BE49-F238E27FC236}">
                <a16:creationId xmlns:a16="http://schemas.microsoft.com/office/drawing/2014/main" id="{20297AC5-4447-47DF-B9F8-04FFEDA7BBD5}"/>
              </a:ext>
            </a:extLst>
          </p:cNvPr>
          <p:cNvSpPr txBox="1"/>
          <p:nvPr/>
        </p:nvSpPr>
        <p:spPr>
          <a:xfrm>
            <a:off x="1732106" y="1521230"/>
            <a:ext cx="1396538" cy="369332"/>
          </a:xfrm>
          <a:prstGeom prst="rect">
            <a:avLst/>
          </a:prstGeom>
          <a:noFill/>
        </p:spPr>
        <p:txBody>
          <a:bodyPr wrap="square" rtlCol="0">
            <a:spAutoFit/>
          </a:bodyPr>
          <a:lstStyle/>
          <a:p>
            <a:r>
              <a:rPr lang="en-US" dirty="0"/>
              <a:t>Microsoft</a:t>
            </a:r>
          </a:p>
        </p:txBody>
      </p:sp>
    </p:spTree>
    <p:extLst>
      <p:ext uri="{BB962C8B-B14F-4D97-AF65-F5344CB8AC3E}">
        <p14:creationId xmlns:p14="http://schemas.microsoft.com/office/powerpoint/2010/main" val="804686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EEA6-8690-422B-80AE-8AE48BC45374}"/>
              </a:ext>
            </a:extLst>
          </p:cNvPr>
          <p:cNvSpPr>
            <a:spLocks noGrp="1"/>
          </p:cNvSpPr>
          <p:nvPr>
            <p:ph type="title"/>
          </p:nvPr>
        </p:nvSpPr>
        <p:spPr/>
        <p:txBody>
          <a:bodyPr/>
          <a:lstStyle/>
          <a:p>
            <a:r>
              <a:rPr lang="en-US" dirty="0"/>
              <a:t>GDPR – Right to Explain</a:t>
            </a:r>
          </a:p>
        </p:txBody>
      </p:sp>
      <p:pic>
        <p:nvPicPr>
          <p:cNvPr id="4" name="Picture 3">
            <a:extLst>
              <a:ext uri="{FF2B5EF4-FFF2-40B4-BE49-F238E27FC236}">
                <a16:creationId xmlns:a16="http://schemas.microsoft.com/office/drawing/2014/main" id="{CC77CC3C-8AC9-42F0-AE2A-10085F988147}"/>
              </a:ext>
            </a:extLst>
          </p:cNvPr>
          <p:cNvPicPr>
            <a:picLocks noChangeAspect="1"/>
          </p:cNvPicPr>
          <p:nvPr/>
        </p:nvPicPr>
        <p:blipFill>
          <a:blip r:embed="rId2"/>
          <a:stretch>
            <a:fillRect/>
          </a:stretch>
        </p:blipFill>
        <p:spPr>
          <a:xfrm>
            <a:off x="418720" y="1571567"/>
            <a:ext cx="11192608" cy="4568767"/>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B075FDD-33B1-497E-815D-C82E6C45EB63}"/>
                  </a:ext>
                </a:extLst>
              </p14:cNvPr>
              <p14:cNvContentPartPr/>
              <p14:nvPr/>
            </p14:nvContentPartPr>
            <p14:xfrm>
              <a:off x="1284622" y="2254920"/>
              <a:ext cx="10002600" cy="159840"/>
            </p14:xfrm>
          </p:contentPart>
        </mc:Choice>
        <mc:Fallback xmlns="">
          <p:pic>
            <p:nvPicPr>
              <p:cNvPr id="5" name="Ink 4">
                <a:extLst>
                  <a:ext uri="{FF2B5EF4-FFF2-40B4-BE49-F238E27FC236}">
                    <a16:creationId xmlns:a16="http://schemas.microsoft.com/office/drawing/2014/main" id="{1B075FDD-33B1-497E-815D-C82E6C45EB63}"/>
                  </a:ext>
                </a:extLst>
              </p:cNvPr>
              <p:cNvPicPr/>
              <p:nvPr/>
            </p:nvPicPr>
            <p:blipFill>
              <a:blip r:embed="rId4"/>
              <a:stretch>
                <a:fillRect/>
              </a:stretch>
            </p:blipFill>
            <p:spPr>
              <a:xfrm>
                <a:off x="1230622" y="2147280"/>
                <a:ext cx="1011024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C2E2BCD-AD45-437A-9E34-6FD5F60F3FD9}"/>
                  </a:ext>
                </a:extLst>
              </p14:cNvPr>
              <p14:cNvContentPartPr/>
              <p14:nvPr/>
            </p14:nvContentPartPr>
            <p14:xfrm>
              <a:off x="1324582" y="2499360"/>
              <a:ext cx="7539480" cy="171360"/>
            </p14:xfrm>
          </p:contentPart>
        </mc:Choice>
        <mc:Fallback xmlns="">
          <p:pic>
            <p:nvPicPr>
              <p:cNvPr id="6" name="Ink 5">
                <a:extLst>
                  <a:ext uri="{FF2B5EF4-FFF2-40B4-BE49-F238E27FC236}">
                    <a16:creationId xmlns:a16="http://schemas.microsoft.com/office/drawing/2014/main" id="{BC2E2BCD-AD45-437A-9E34-6FD5F60F3FD9}"/>
                  </a:ext>
                </a:extLst>
              </p:cNvPr>
              <p:cNvPicPr/>
              <p:nvPr/>
            </p:nvPicPr>
            <p:blipFill>
              <a:blip r:embed="rId6"/>
              <a:stretch>
                <a:fillRect/>
              </a:stretch>
            </p:blipFill>
            <p:spPr>
              <a:xfrm>
                <a:off x="1270942" y="2391360"/>
                <a:ext cx="764712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66E82AC-34BC-44CE-B80B-B815A952A2EF}"/>
                  </a:ext>
                </a:extLst>
              </p14:cNvPr>
              <p14:cNvContentPartPr/>
              <p14:nvPr/>
            </p14:nvContentPartPr>
            <p14:xfrm>
              <a:off x="3390262" y="1927680"/>
              <a:ext cx="5347440" cy="119160"/>
            </p14:xfrm>
          </p:contentPart>
        </mc:Choice>
        <mc:Fallback xmlns="">
          <p:pic>
            <p:nvPicPr>
              <p:cNvPr id="7" name="Ink 6">
                <a:extLst>
                  <a:ext uri="{FF2B5EF4-FFF2-40B4-BE49-F238E27FC236}">
                    <a16:creationId xmlns:a16="http://schemas.microsoft.com/office/drawing/2014/main" id="{C66E82AC-34BC-44CE-B80B-B815A952A2EF}"/>
                  </a:ext>
                </a:extLst>
              </p:cNvPr>
              <p:cNvPicPr/>
              <p:nvPr/>
            </p:nvPicPr>
            <p:blipFill>
              <a:blip r:embed="rId8"/>
              <a:stretch>
                <a:fillRect/>
              </a:stretch>
            </p:blipFill>
            <p:spPr>
              <a:xfrm>
                <a:off x="3336622" y="1820040"/>
                <a:ext cx="5455080" cy="334800"/>
              </a:xfrm>
              <a:prstGeom prst="rect">
                <a:avLst/>
              </a:prstGeom>
            </p:spPr>
          </p:pic>
        </mc:Fallback>
      </mc:AlternateContent>
    </p:spTree>
    <p:extLst>
      <p:ext uri="{BB962C8B-B14F-4D97-AF65-F5344CB8AC3E}">
        <p14:creationId xmlns:p14="http://schemas.microsoft.com/office/powerpoint/2010/main" val="314063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74E9-0694-4337-9536-276E62EA04DD}"/>
              </a:ext>
            </a:extLst>
          </p:cNvPr>
          <p:cNvSpPr>
            <a:spLocks noGrp="1"/>
          </p:cNvSpPr>
          <p:nvPr>
            <p:ph type="title"/>
          </p:nvPr>
        </p:nvSpPr>
        <p:spPr/>
        <p:txBody>
          <a:bodyPr/>
          <a:lstStyle/>
          <a:p>
            <a:r>
              <a:rPr lang="en-US" dirty="0"/>
              <a:t>Example of how learning differs</a:t>
            </a:r>
          </a:p>
        </p:txBody>
      </p:sp>
      <p:sp>
        <p:nvSpPr>
          <p:cNvPr id="3" name="Content Placeholder 2">
            <a:extLst>
              <a:ext uri="{FF2B5EF4-FFF2-40B4-BE49-F238E27FC236}">
                <a16:creationId xmlns:a16="http://schemas.microsoft.com/office/drawing/2014/main" id="{C745790D-F2E5-47E0-8429-59FEF6E5E7F8}"/>
              </a:ext>
            </a:extLst>
          </p:cNvPr>
          <p:cNvSpPr>
            <a:spLocks noGrp="1"/>
          </p:cNvSpPr>
          <p:nvPr>
            <p:ph idx="1"/>
          </p:nvPr>
        </p:nvSpPr>
        <p:spPr/>
        <p:txBody>
          <a:bodyPr>
            <a:normAutofit/>
          </a:bodyPr>
          <a:lstStyle/>
          <a:p>
            <a:pPr marL="0" indent="0">
              <a:buNone/>
            </a:pPr>
            <a:r>
              <a:rPr lang="en-US" dirty="0"/>
              <a:t>… In contrast, machine vision systems powered by deep neural networks can sometimes even outperform humans at recognizing a cat under fixed conditions, but images that are even a little novel, noisy or grainy can throw off those systems completely.</a:t>
            </a:r>
          </a:p>
          <a:p>
            <a:pPr marL="0" indent="0">
              <a:buNone/>
            </a:pPr>
            <a:r>
              <a:rPr lang="en-US" dirty="0"/>
              <a:t>	A research team in Germany has now discovered an unexpected reason why: While humans </a:t>
            </a:r>
            <a:r>
              <a:rPr lang="en-US" u="sng" dirty="0"/>
              <a:t>pay attention to the shapes</a:t>
            </a:r>
            <a:r>
              <a:rPr lang="en-US" dirty="0"/>
              <a:t> of pictured objects, deep learning computer vision </a:t>
            </a:r>
            <a:r>
              <a:rPr lang="en-US" u="sng" dirty="0"/>
              <a:t>algorithms routinely latch on to the objects’ textures </a:t>
            </a:r>
            <a:r>
              <a:rPr lang="en-US" dirty="0"/>
              <a:t>instead</a:t>
            </a:r>
          </a:p>
          <a:p>
            <a:pPr marL="0" indent="0">
              <a:buNone/>
            </a:pPr>
            <a:r>
              <a:rPr lang="en-US" dirty="0"/>
              <a:t>Source: </a:t>
            </a:r>
          </a:p>
          <a:p>
            <a:pPr marL="0" indent="0">
              <a:buNone/>
            </a:pPr>
            <a:r>
              <a:rPr lang="en-US" dirty="0"/>
              <a:t>https://www.quantamagazine.org/where-we-see-shapes-ai-sees-textures-20190701/</a:t>
            </a:r>
          </a:p>
        </p:txBody>
      </p:sp>
    </p:spTree>
    <p:extLst>
      <p:ext uri="{BB962C8B-B14F-4D97-AF65-F5344CB8AC3E}">
        <p14:creationId xmlns:p14="http://schemas.microsoft.com/office/powerpoint/2010/main" val="238983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6C64-5542-4281-8B5A-58757800BB7B}"/>
              </a:ext>
            </a:extLst>
          </p:cNvPr>
          <p:cNvSpPr>
            <a:spLocks noGrp="1"/>
          </p:cNvSpPr>
          <p:nvPr>
            <p:ph type="title"/>
          </p:nvPr>
        </p:nvSpPr>
        <p:spPr>
          <a:xfrm>
            <a:off x="997689" y="-64008"/>
            <a:ext cx="10058400" cy="1609344"/>
          </a:xfrm>
        </p:spPr>
        <p:txBody>
          <a:bodyPr/>
          <a:lstStyle/>
          <a:p>
            <a:r>
              <a:rPr lang="en-US" dirty="0"/>
              <a:t>DARPA Explainable AI (XAI) Initiative</a:t>
            </a:r>
          </a:p>
        </p:txBody>
      </p:sp>
      <p:sp>
        <p:nvSpPr>
          <p:cNvPr id="3" name="Content Placeholder 2">
            <a:extLst>
              <a:ext uri="{FF2B5EF4-FFF2-40B4-BE49-F238E27FC236}">
                <a16:creationId xmlns:a16="http://schemas.microsoft.com/office/drawing/2014/main" id="{ED19A19C-C91E-4A29-9F79-0EDFCFDAB123}"/>
              </a:ext>
            </a:extLst>
          </p:cNvPr>
          <p:cNvSpPr>
            <a:spLocks noGrp="1"/>
          </p:cNvSpPr>
          <p:nvPr>
            <p:ph idx="1"/>
          </p:nvPr>
        </p:nvSpPr>
        <p:spPr>
          <a:xfrm>
            <a:off x="997689" y="5178055"/>
            <a:ext cx="9804991" cy="1435396"/>
          </a:xfrm>
        </p:spPr>
        <p:txBody>
          <a:bodyPr>
            <a:normAutofit/>
          </a:bodyPr>
          <a:lstStyle/>
          <a:p>
            <a:r>
              <a:rPr lang="en-US" dirty="0"/>
              <a:t>DARPA = Defense Advanced Research Projects Agency</a:t>
            </a:r>
          </a:p>
          <a:p>
            <a:r>
              <a:rPr lang="en-US" dirty="0"/>
              <a:t>$75 million project involving 100 researchers from 30 universities</a:t>
            </a:r>
          </a:p>
          <a:p>
            <a:r>
              <a:rPr lang="en-US" dirty="0">
                <a:hlinkClick r:id="rId2"/>
              </a:rPr>
              <a:t>https://www.darpa.mil/program/explainable-artificial-intelligence</a:t>
            </a:r>
            <a:r>
              <a:rPr lang="en-US" dirty="0"/>
              <a:t> </a:t>
            </a:r>
          </a:p>
        </p:txBody>
      </p:sp>
      <p:pic>
        <p:nvPicPr>
          <p:cNvPr id="4" name="Picture 3">
            <a:extLst>
              <a:ext uri="{FF2B5EF4-FFF2-40B4-BE49-F238E27FC236}">
                <a16:creationId xmlns:a16="http://schemas.microsoft.com/office/drawing/2014/main" id="{10D1BB42-9D98-492C-A245-6D61CE5D4446}"/>
              </a:ext>
            </a:extLst>
          </p:cNvPr>
          <p:cNvPicPr>
            <a:picLocks noChangeAspect="1"/>
          </p:cNvPicPr>
          <p:nvPr/>
        </p:nvPicPr>
        <p:blipFill>
          <a:blip r:embed="rId3"/>
          <a:stretch>
            <a:fillRect/>
          </a:stretch>
        </p:blipFill>
        <p:spPr>
          <a:xfrm>
            <a:off x="1988426" y="1459692"/>
            <a:ext cx="6744365" cy="3505713"/>
          </a:xfrm>
          <a:prstGeom prst="rect">
            <a:avLst/>
          </a:prstGeom>
        </p:spPr>
      </p:pic>
    </p:spTree>
    <p:extLst>
      <p:ext uri="{BB962C8B-B14F-4D97-AF65-F5344CB8AC3E}">
        <p14:creationId xmlns:p14="http://schemas.microsoft.com/office/powerpoint/2010/main" val="554807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81CD-F18F-4568-B501-0669FBE46C9C}"/>
              </a:ext>
            </a:extLst>
          </p:cNvPr>
          <p:cNvSpPr>
            <a:spLocks noGrp="1"/>
          </p:cNvSpPr>
          <p:nvPr>
            <p:ph type="title"/>
          </p:nvPr>
        </p:nvSpPr>
        <p:spPr>
          <a:xfrm>
            <a:off x="986721" y="21980"/>
            <a:ext cx="8348472" cy="834231"/>
          </a:xfrm>
        </p:spPr>
        <p:txBody>
          <a:bodyPr/>
          <a:lstStyle/>
          <a:p>
            <a:r>
              <a:rPr lang="en-US" dirty="0"/>
              <a:t>Responsible &amp; Transparent AI </a:t>
            </a:r>
          </a:p>
        </p:txBody>
      </p:sp>
      <p:sp>
        <p:nvSpPr>
          <p:cNvPr id="4" name="Rectangle 3">
            <a:extLst>
              <a:ext uri="{FF2B5EF4-FFF2-40B4-BE49-F238E27FC236}">
                <a16:creationId xmlns:a16="http://schemas.microsoft.com/office/drawing/2014/main" id="{E7DEE351-B55F-40DB-8383-76D51B5716C9}"/>
              </a:ext>
            </a:extLst>
          </p:cNvPr>
          <p:cNvSpPr/>
          <p:nvPr/>
        </p:nvSpPr>
        <p:spPr bwMode="auto">
          <a:xfrm>
            <a:off x="635418" y="1435098"/>
            <a:ext cx="5306389" cy="483393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Responsible AI - </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Sensitive Use Cases </a:t>
            </a:r>
          </a:p>
        </p:txBody>
      </p:sp>
      <p:sp>
        <p:nvSpPr>
          <p:cNvPr id="5" name="Rectangle 4">
            <a:extLst>
              <a:ext uri="{FF2B5EF4-FFF2-40B4-BE49-F238E27FC236}">
                <a16:creationId xmlns:a16="http://schemas.microsoft.com/office/drawing/2014/main" id="{3A0F69B4-C2DC-4924-AD37-A2935977E152}"/>
              </a:ext>
            </a:extLst>
          </p:cNvPr>
          <p:cNvSpPr/>
          <p:nvPr/>
        </p:nvSpPr>
        <p:spPr bwMode="auto">
          <a:xfrm>
            <a:off x="6286610" y="1435099"/>
            <a:ext cx="5755341" cy="483393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Accountability - Transparency </a:t>
            </a:r>
          </a:p>
        </p:txBody>
      </p:sp>
      <p:sp>
        <p:nvSpPr>
          <p:cNvPr id="6" name="Rectangle 5">
            <a:extLst>
              <a:ext uri="{FF2B5EF4-FFF2-40B4-BE49-F238E27FC236}">
                <a16:creationId xmlns:a16="http://schemas.microsoft.com/office/drawing/2014/main" id="{45BE960C-599D-40F6-96E0-8D005DEECF00}"/>
              </a:ext>
            </a:extLst>
          </p:cNvPr>
          <p:cNvSpPr/>
          <p:nvPr/>
        </p:nvSpPr>
        <p:spPr bwMode="auto">
          <a:xfrm>
            <a:off x="2499718" y="4582758"/>
            <a:ext cx="1577787" cy="152758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Risk of Harm</a:t>
            </a:r>
          </a:p>
        </p:txBody>
      </p:sp>
      <p:sp>
        <p:nvSpPr>
          <p:cNvPr id="9" name="Rectangle 8">
            <a:extLst>
              <a:ext uri="{FF2B5EF4-FFF2-40B4-BE49-F238E27FC236}">
                <a16:creationId xmlns:a16="http://schemas.microsoft.com/office/drawing/2014/main" id="{25039BD8-530E-40E5-9FE6-62C342E164E3}"/>
              </a:ext>
            </a:extLst>
          </p:cNvPr>
          <p:cNvSpPr/>
          <p:nvPr/>
        </p:nvSpPr>
        <p:spPr bwMode="auto">
          <a:xfrm>
            <a:off x="842414" y="4582758"/>
            <a:ext cx="1577787" cy="1527586"/>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Denial Of Service </a:t>
            </a:r>
          </a:p>
        </p:txBody>
      </p:sp>
      <p:sp>
        <p:nvSpPr>
          <p:cNvPr id="10" name="Rectangle 9">
            <a:extLst>
              <a:ext uri="{FF2B5EF4-FFF2-40B4-BE49-F238E27FC236}">
                <a16:creationId xmlns:a16="http://schemas.microsoft.com/office/drawing/2014/main" id="{1E8FC4A3-B376-49F4-BAC3-6D91A48D3D16}"/>
              </a:ext>
            </a:extLst>
          </p:cNvPr>
          <p:cNvSpPr/>
          <p:nvPr/>
        </p:nvSpPr>
        <p:spPr bwMode="auto">
          <a:xfrm>
            <a:off x="4157022" y="4582758"/>
            <a:ext cx="1577787" cy="152758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Infringe on human rights  </a:t>
            </a:r>
          </a:p>
        </p:txBody>
      </p:sp>
      <p:sp>
        <p:nvSpPr>
          <p:cNvPr id="11" name="Rectangle 10">
            <a:extLst>
              <a:ext uri="{FF2B5EF4-FFF2-40B4-BE49-F238E27FC236}">
                <a16:creationId xmlns:a16="http://schemas.microsoft.com/office/drawing/2014/main" id="{1CDDF899-DB62-42BC-A155-6591AAE9691C}"/>
              </a:ext>
            </a:extLst>
          </p:cNvPr>
          <p:cNvSpPr/>
          <p:nvPr/>
        </p:nvSpPr>
        <p:spPr bwMode="auto">
          <a:xfrm>
            <a:off x="6443595" y="4582758"/>
            <a:ext cx="1577787" cy="1527586"/>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Intelligibility </a:t>
            </a:r>
          </a:p>
        </p:txBody>
      </p:sp>
      <p:sp>
        <p:nvSpPr>
          <p:cNvPr id="12" name="Rectangle 11">
            <a:extLst>
              <a:ext uri="{FF2B5EF4-FFF2-40B4-BE49-F238E27FC236}">
                <a16:creationId xmlns:a16="http://schemas.microsoft.com/office/drawing/2014/main" id="{83EF075B-EE03-4983-ADE0-7EE43785337F}"/>
              </a:ext>
            </a:extLst>
          </p:cNvPr>
          <p:cNvSpPr/>
          <p:nvPr/>
        </p:nvSpPr>
        <p:spPr bwMode="auto">
          <a:xfrm>
            <a:off x="8188564" y="4582758"/>
            <a:ext cx="1707237" cy="152758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Reproducibility </a:t>
            </a:r>
          </a:p>
        </p:txBody>
      </p:sp>
      <p:sp>
        <p:nvSpPr>
          <p:cNvPr id="13" name="Rectangle 12">
            <a:extLst>
              <a:ext uri="{FF2B5EF4-FFF2-40B4-BE49-F238E27FC236}">
                <a16:creationId xmlns:a16="http://schemas.microsoft.com/office/drawing/2014/main" id="{59299BFE-9D7C-4848-9EB5-50C84793375B}"/>
              </a:ext>
            </a:extLst>
          </p:cNvPr>
          <p:cNvSpPr/>
          <p:nvPr/>
        </p:nvSpPr>
        <p:spPr bwMode="auto">
          <a:xfrm>
            <a:off x="10062983" y="4582758"/>
            <a:ext cx="1707237" cy="1527586"/>
          </a:xfrm>
          <a:prstGeom prst="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 Lineage  </a:t>
            </a:r>
          </a:p>
        </p:txBody>
      </p:sp>
      <p:pic>
        <p:nvPicPr>
          <p:cNvPr id="15" name="Content Placeholder 14" descr="Forbidden">
            <a:extLst>
              <a:ext uri="{FF2B5EF4-FFF2-40B4-BE49-F238E27FC236}">
                <a16:creationId xmlns:a16="http://schemas.microsoft.com/office/drawing/2014/main" id="{8D6081F0-499E-4225-B749-3034971FC925}"/>
              </a:ext>
            </a:extLst>
          </p:cNvPr>
          <p:cNvPicPr>
            <a:picLocks noGrp="1" noChangeAspect="1"/>
          </p:cNvPicPr>
          <p:nvPr>
            <p:ph sz="quarter" idx="10"/>
          </p:nvPr>
        </p:nvPicPr>
        <p:blipFill>
          <a:blip r:embed="rId2">
            <a:extLst>
              <a:ext uri="{96DAC541-7B7A-43D3-8B79-37D633B846F1}">
                <asvg:svgBlip xmlns:asvg="http://schemas.microsoft.com/office/drawing/2016/SVG/main" r:embed="rId3"/>
              </a:ext>
            </a:extLst>
          </a:blip>
          <a:stretch>
            <a:fillRect/>
          </a:stretch>
        </p:blipFill>
        <p:spPr>
          <a:xfrm>
            <a:off x="1814045" y="5515087"/>
            <a:ext cx="631572" cy="631572"/>
          </a:xfrm>
        </p:spPr>
      </p:pic>
      <p:pic>
        <p:nvPicPr>
          <p:cNvPr id="17" name="Graphic 16" descr="Medical">
            <a:extLst>
              <a:ext uri="{FF2B5EF4-FFF2-40B4-BE49-F238E27FC236}">
                <a16:creationId xmlns:a16="http://schemas.microsoft.com/office/drawing/2014/main" id="{E4F394D3-8ED9-4F45-A46E-883EB59232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17248" y="5459167"/>
            <a:ext cx="687492" cy="687492"/>
          </a:xfrm>
          <a:prstGeom prst="rect">
            <a:avLst/>
          </a:prstGeom>
        </p:spPr>
      </p:pic>
      <p:pic>
        <p:nvPicPr>
          <p:cNvPr id="19" name="Graphic 18" descr="Group">
            <a:extLst>
              <a:ext uri="{FF2B5EF4-FFF2-40B4-BE49-F238E27FC236}">
                <a16:creationId xmlns:a16="http://schemas.microsoft.com/office/drawing/2014/main" id="{0BF26389-885E-404A-9E3A-168877E8FC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72691" y="5345713"/>
            <a:ext cx="914400" cy="914400"/>
          </a:xfrm>
          <a:prstGeom prst="rect">
            <a:avLst/>
          </a:prstGeom>
        </p:spPr>
      </p:pic>
      <p:pic>
        <p:nvPicPr>
          <p:cNvPr id="21" name="Graphic 20" descr="Zoom in">
            <a:extLst>
              <a:ext uri="{FF2B5EF4-FFF2-40B4-BE49-F238E27FC236}">
                <a16:creationId xmlns:a16="http://schemas.microsoft.com/office/drawing/2014/main" id="{9CB1BD8D-77E1-4203-B8FE-28A1CC4F704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40300" y="5415810"/>
            <a:ext cx="694533" cy="694533"/>
          </a:xfrm>
          <a:prstGeom prst="rect">
            <a:avLst/>
          </a:prstGeom>
        </p:spPr>
      </p:pic>
      <p:pic>
        <p:nvPicPr>
          <p:cNvPr id="23" name="Graphic 22" descr="Fingerprint">
            <a:extLst>
              <a:ext uri="{FF2B5EF4-FFF2-40B4-BE49-F238E27FC236}">
                <a16:creationId xmlns:a16="http://schemas.microsoft.com/office/drawing/2014/main" id="{EAB51738-F5F6-4EA8-8202-F533047A298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192220" y="5452125"/>
            <a:ext cx="694533" cy="694533"/>
          </a:xfrm>
          <a:prstGeom prst="rect">
            <a:avLst/>
          </a:prstGeom>
        </p:spPr>
      </p:pic>
      <p:pic>
        <p:nvPicPr>
          <p:cNvPr id="25" name="Graphic 24" descr="Tools">
            <a:extLst>
              <a:ext uri="{FF2B5EF4-FFF2-40B4-BE49-F238E27FC236}">
                <a16:creationId xmlns:a16="http://schemas.microsoft.com/office/drawing/2014/main" id="{8E793AC6-0303-481C-A231-31D78E70697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64281" y="5378823"/>
            <a:ext cx="731519" cy="731519"/>
          </a:xfrm>
          <a:prstGeom prst="rect">
            <a:avLst/>
          </a:prstGeom>
        </p:spPr>
      </p:pic>
      <mc:AlternateContent xmlns:mc="http://schemas.openxmlformats.org/markup-compatibility/2006" xmlns:am3d="http://schemas.microsoft.com/office/drawing/2017/model3d">
        <mc:Choice Requires="am3d">
          <p:graphicFrame>
            <p:nvGraphicFramePr>
              <p:cNvPr id="26" name="3D Model 25" descr="Cuboid">
                <a:extLst>
                  <a:ext uri="{FF2B5EF4-FFF2-40B4-BE49-F238E27FC236}">
                    <a16:creationId xmlns:a16="http://schemas.microsoft.com/office/drawing/2014/main" id="{52CBA636-E8E9-4126-A708-2EEE99F198A2}"/>
                  </a:ext>
                </a:extLst>
              </p:cNvPr>
              <p:cNvGraphicFramePr>
                <a:graphicFrameLocks noChangeAspect="1"/>
              </p:cNvGraphicFramePr>
              <p:nvPr/>
            </p:nvGraphicFramePr>
            <p:xfrm>
              <a:off x="8356938" y="1753700"/>
              <a:ext cx="1552140" cy="1552210"/>
            </p:xfrm>
            <a:graphic>
              <a:graphicData uri="http://schemas.microsoft.com/office/drawing/2017/model3d">
                <am3d:model3d r:embed="rId14">
                  <am3d:spPr>
                    <a:xfrm>
                      <a:off x="0" y="0"/>
                      <a:ext cx="1552140" cy="1552210"/>
                    </a:xfrm>
                    <a:prstGeom prst="rect">
                      <a:avLst/>
                    </a:prstGeom>
                    <a:noFill/>
                  </am3d:spPr>
                  <am3d:camera>
                    <am3d:pos x="0" y="0" z="57664451"/>
                    <am3d:up dx="0" dy="36000000" dz="0"/>
                    <am3d:lookAt x="0" y="0" z="0"/>
                    <am3d:perspective fov="2700000"/>
                  </am3d:camera>
                  <am3d:trans>
                    <am3d:meterPerModelUnit n="4361393" d="1000000"/>
                    <am3d:preTrans dx="0" dy="-6493603" dz="0"/>
                    <am3d:scale>
                      <am3d:sx n="1000000" d="1000000"/>
                      <am3d:sy n="1000000" d="1000000"/>
                      <am3d:sz n="1000000" d="1000000"/>
                    </am3d:scale>
                    <am3d:rot ax="20400000" ay="10800000"/>
                    <am3d:postTrans dx="0" dy="0" dz="0"/>
                  </am3d:trans>
                  <am3d:attrSrcUrl r:id="rId15"/>
                  <am3d:raster rName="Office3DRenderer" rVer="16.0.8326">
                    <am3d:blip r:embed="rId16"/>
                  </am3d:raster>
                  <am3d:objViewport viewportSz="225381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26" name="3D Model 25" descr="Cuboid">
                <a:extLst>
                  <a:ext uri="{FF2B5EF4-FFF2-40B4-BE49-F238E27FC236}">
                    <a16:creationId xmlns:a16="http://schemas.microsoft.com/office/drawing/2014/main" id="{52CBA636-E8E9-4126-A708-2EEE99F198A2}"/>
                  </a:ext>
                </a:extLst>
              </p:cNvPr>
              <p:cNvPicPr>
                <a:picLocks noGrp="1" noRot="1" noChangeAspect="1" noMove="1" noResize="1" noEditPoints="1" noAdjustHandles="1" noChangeArrowheads="1" noChangeShapeType="1" noCrop="1"/>
              </p:cNvPicPr>
              <p:nvPr/>
            </p:nvPicPr>
            <p:blipFill>
              <a:blip r:embed="rId17"/>
              <a:stretch>
                <a:fillRect/>
              </a:stretch>
            </p:blipFill>
            <p:spPr>
              <a:xfrm>
                <a:off x="8356938" y="1753700"/>
                <a:ext cx="1552140" cy="1552210"/>
              </a:xfrm>
              <a:prstGeom prst="rect">
                <a:avLst/>
              </a:prstGeom>
              <a:noFill/>
            </p:spPr>
          </p:pic>
        </mc:Fallback>
      </mc:AlternateContent>
      <p:sp>
        <p:nvSpPr>
          <p:cNvPr id="3" name="TextBox 2">
            <a:extLst>
              <a:ext uri="{FF2B5EF4-FFF2-40B4-BE49-F238E27FC236}">
                <a16:creationId xmlns:a16="http://schemas.microsoft.com/office/drawing/2014/main" id="{BF889B71-A6B4-47D8-A138-CD8C3C8A9104}"/>
              </a:ext>
            </a:extLst>
          </p:cNvPr>
          <p:cNvSpPr txBox="1"/>
          <p:nvPr/>
        </p:nvSpPr>
        <p:spPr>
          <a:xfrm>
            <a:off x="6714976" y="6260113"/>
            <a:ext cx="1945179" cy="369332"/>
          </a:xfrm>
          <a:prstGeom prst="rect">
            <a:avLst/>
          </a:prstGeom>
          <a:noFill/>
        </p:spPr>
        <p:txBody>
          <a:bodyPr wrap="square" rtlCol="0">
            <a:spAutoFit/>
          </a:bodyPr>
          <a:lstStyle/>
          <a:p>
            <a:r>
              <a:rPr lang="en-US" dirty="0"/>
              <a:t>This session</a:t>
            </a:r>
          </a:p>
        </p:txBody>
      </p:sp>
    </p:spTree>
    <p:extLst>
      <p:ext uri="{BB962C8B-B14F-4D97-AF65-F5344CB8AC3E}">
        <p14:creationId xmlns:p14="http://schemas.microsoft.com/office/powerpoint/2010/main" val="2243501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mph" presetSubtype="128" accel="10000" decel="10000" fill="hold" nodeType="clickEffect">
                                  <p:stCondLst>
                                    <p:cond delay="0"/>
                                  </p:stCondLst>
                                  <p:childTnLst>
                                    <p:animRot by="21600000">
                                      <p:cBhvr>
                                        <p:cTn id="6" dur="20000" fill="hold"/>
                                        <p:tgtEl>
                                          <p:spTgt spid="26"/>
                                        </p:tgtEl>
                                        <p:attrNameLst>
                                          <p:attrName>3d.view.rotation.y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A84FE-4D8F-A348-BB23-23CB7F69D80B}"/>
              </a:ext>
            </a:extLst>
          </p:cNvPr>
          <p:cNvSpPr>
            <a:spLocks noGrp="1"/>
          </p:cNvSpPr>
          <p:nvPr>
            <p:ph type="title"/>
          </p:nvPr>
        </p:nvSpPr>
        <p:spPr>
          <a:xfrm>
            <a:off x="656091" y="365560"/>
            <a:ext cx="5119388" cy="1692554"/>
          </a:xfrm>
        </p:spPr>
        <p:txBody>
          <a:bodyPr vert="horz" wrap="square" lIns="91427" tIns="45713" rIns="91427" bIns="45713" rtlCol="0" anchor="ctr">
            <a:normAutofit/>
          </a:bodyPr>
          <a:lstStyle/>
          <a:p>
            <a:pPr defTabSz="914225">
              <a:lnSpc>
                <a:spcPct val="90000"/>
              </a:lnSpc>
            </a:pPr>
            <a:r>
              <a:rPr lang="en-US" sz="4400">
                <a:ea typeface="+mj-ea"/>
                <a:cs typeface="+mj-cs"/>
              </a:rPr>
              <a:t>Why adopt DevOps for AI? </a:t>
            </a:r>
          </a:p>
        </p:txBody>
      </p:sp>
      <p:sp>
        <p:nvSpPr>
          <p:cNvPr id="3" name="Text Placeholder 2">
            <a:extLst>
              <a:ext uri="{FF2B5EF4-FFF2-40B4-BE49-F238E27FC236}">
                <a16:creationId xmlns:a16="http://schemas.microsoft.com/office/drawing/2014/main" id="{D56687A2-2849-5245-9751-FA219341C179}"/>
              </a:ext>
            </a:extLst>
          </p:cNvPr>
          <p:cNvSpPr>
            <a:spLocks noGrp="1"/>
          </p:cNvSpPr>
          <p:nvPr>
            <p:ph type="body" sz="quarter" idx="10"/>
          </p:nvPr>
        </p:nvSpPr>
        <p:spPr>
          <a:xfrm>
            <a:off x="579427" y="2471884"/>
            <a:ext cx="5516574" cy="4164183"/>
          </a:xfrm>
        </p:spPr>
        <p:txBody>
          <a:bodyPr vert="horz" wrap="square" lIns="91427" tIns="45713" rIns="91427" bIns="45713" rtlCol="0">
            <a:normAutofit fontScale="85000" lnSpcReduction="10000"/>
          </a:bodyPr>
          <a:lstStyle/>
          <a:p>
            <a:pPr marL="0" indent="0" defTabSz="914225">
              <a:lnSpc>
                <a:spcPct val="150000"/>
              </a:lnSpc>
              <a:buNone/>
            </a:pPr>
            <a:r>
              <a:rPr lang="en-US" sz="2400">
                <a:solidFill>
                  <a:schemeClr val="tx1"/>
                </a:solidFill>
                <a:cs typeface="+mn-cs"/>
              </a:rPr>
              <a:t>Manage pain points:</a:t>
            </a:r>
          </a:p>
          <a:p>
            <a:pPr lvl="1" defTabSz="914225">
              <a:lnSpc>
                <a:spcPct val="150000"/>
              </a:lnSpc>
              <a:buFont typeface="Arial" panose="020B0604020202020204" pitchFamily="34" charset="0"/>
              <a:buChar char="•"/>
            </a:pPr>
            <a:r>
              <a:rPr lang="en-US" sz="1800">
                <a:solidFill>
                  <a:schemeClr val="tx1"/>
                </a:solidFill>
              </a:rPr>
              <a:t>data scientists and software engineers</a:t>
            </a:r>
          </a:p>
          <a:p>
            <a:pPr lvl="1" defTabSz="914225">
              <a:lnSpc>
                <a:spcPct val="150000"/>
              </a:lnSpc>
              <a:buFont typeface="Arial" panose="020B0604020202020204" pitchFamily="34" charset="0"/>
              <a:buChar char="•"/>
            </a:pPr>
            <a:r>
              <a:rPr lang="en-US" sz="1800">
                <a:solidFill>
                  <a:schemeClr val="tx1"/>
                </a:solidFill>
              </a:rPr>
              <a:t>Scripts stored on one person's machine and process not repeatable</a:t>
            </a:r>
          </a:p>
          <a:p>
            <a:pPr lvl="1" defTabSz="914225">
              <a:lnSpc>
                <a:spcPct val="150000"/>
              </a:lnSpc>
              <a:buFont typeface="Arial" panose="020B0604020202020204" pitchFamily="34" charset="0"/>
              <a:buChar char="•"/>
            </a:pPr>
            <a:r>
              <a:rPr lang="en-US" sz="1800">
                <a:solidFill>
                  <a:schemeClr val="tx1"/>
                </a:solidFill>
              </a:rPr>
              <a:t>Model versioning based on names, hard to know where model is deployed</a:t>
            </a:r>
          </a:p>
          <a:p>
            <a:pPr lvl="1" defTabSz="914225">
              <a:lnSpc>
                <a:spcPct val="150000"/>
              </a:lnSpc>
              <a:buFont typeface="Arial" panose="020B0604020202020204" pitchFamily="34" charset="0"/>
              <a:buChar char="•"/>
            </a:pPr>
            <a:r>
              <a:rPr lang="en-US" sz="1800">
                <a:solidFill>
                  <a:schemeClr val="tx1"/>
                </a:solidFill>
              </a:rPr>
              <a:t>Accuracy of model is determined during training and might change over time because of the data drift</a:t>
            </a:r>
          </a:p>
          <a:p>
            <a:pPr lvl="1" defTabSz="914225">
              <a:lnSpc>
                <a:spcPct val="150000"/>
              </a:lnSpc>
              <a:buFont typeface="Arial" panose="020B0604020202020204" pitchFamily="34" charset="0"/>
              <a:buChar char="•"/>
            </a:pPr>
            <a:r>
              <a:rPr lang="en-US" sz="1800">
                <a:solidFill>
                  <a:schemeClr val="tx1"/>
                </a:solidFill>
              </a:rPr>
              <a:t>Determine the value of the trained model, decide if it should be deployed</a:t>
            </a:r>
          </a:p>
        </p:txBody>
      </p:sp>
      <p:pic>
        <p:nvPicPr>
          <p:cNvPr id="6" name="Picture 5" descr="A person with collar shirt&#10;&#10;Description automatically generated">
            <a:extLst>
              <a:ext uri="{FF2B5EF4-FFF2-40B4-BE49-F238E27FC236}">
                <a16:creationId xmlns:a16="http://schemas.microsoft.com/office/drawing/2014/main" id="{DA0C397D-F59B-4AB8-B68C-6BCEC7830589}"/>
              </a:ext>
            </a:extLst>
          </p:cNvPr>
          <p:cNvPicPr>
            <a:picLocks noChangeAspect="1"/>
          </p:cNvPicPr>
          <p:nvPr/>
        </p:nvPicPr>
        <p:blipFill rotWithShape="1">
          <a:blip r:embed="rId3"/>
          <a:srcRect l="26812" r="25088" b="-1"/>
          <a:stretch/>
        </p:blipFill>
        <p:spPr>
          <a:xfrm>
            <a:off x="5878880" y="496"/>
            <a:ext cx="6312254" cy="6857015"/>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0849787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589D-1073-5B40-98C8-99CD9F57668A}"/>
              </a:ext>
            </a:extLst>
          </p:cNvPr>
          <p:cNvSpPr>
            <a:spLocks noGrp="1"/>
          </p:cNvSpPr>
          <p:nvPr>
            <p:ph type="title"/>
          </p:nvPr>
        </p:nvSpPr>
        <p:spPr>
          <a:xfrm>
            <a:off x="838200" y="963877"/>
            <a:ext cx="4008120" cy="4930246"/>
          </a:xfrm>
        </p:spPr>
        <p:txBody>
          <a:bodyPr>
            <a:normAutofit/>
          </a:bodyPr>
          <a:lstStyle/>
          <a:p>
            <a:pPr algn="r"/>
            <a:r>
              <a:rPr lang="en-US" sz="4100" dirty="0">
                <a:solidFill>
                  <a:schemeClr val="accent1"/>
                </a:solidFill>
              </a:rPr>
              <a:t>What does azure machine learning </a:t>
            </a:r>
            <a:r>
              <a:rPr lang="en-US" sz="4100" dirty="0" err="1">
                <a:solidFill>
                  <a:schemeClr val="accent1"/>
                </a:solidFill>
              </a:rPr>
              <a:t>explaninability</a:t>
            </a:r>
            <a:r>
              <a:rPr lang="en-US" sz="4100" dirty="0">
                <a:solidFill>
                  <a:schemeClr val="accent1"/>
                </a:solidFill>
              </a:rPr>
              <a:t> packages offer?</a:t>
            </a:r>
          </a:p>
        </p:txBody>
      </p:sp>
      <p:sp>
        <p:nvSpPr>
          <p:cNvPr id="3" name="Content Placeholder 2">
            <a:extLst>
              <a:ext uri="{FF2B5EF4-FFF2-40B4-BE49-F238E27FC236}">
                <a16:creationId xmlns:a16="http://schemas.microsoft.com/office/drawing/2014/main" id="{98739CFD-6CBA-664A-B6EF-1B9510135EEF}"/>
              </a:ext>
            </a:extLst>
          </p:cNvPr>
          <p:cNvSpPr>
            <a:spLocks noGrp="1"/>
          </p:cNvSpPr>
          <p:nvPr>
            <p:ph idx="1"/>
          </p:nvPr>
        </p:nvSpPr>
        <p:spPr>
          <a:xfrm>
            <a:off x="4976031" y="963877"/>
            <a:ext cx="6377769" cy="4930246"/>
          </a:xfrm>
        </p:spPr>
        <p:txBody>
          <a:bodyPr anchor="ctr">
            <a:normAutofit/>
          </a:bodyPr>
          <a:lstStyle/>
          <a:p>
            <a:r>
              <a:rPr lang="en-US" sz="2400" b="1" dirty="0"/>
              <a:t>Goal</a:t>
            </a:r>
            <a:r>
              <a:rPr lang="en-US" sz="2400" dirty="0"/>
              <a:t>: to explain machine learning models globally on all data, or locally on a specific data point using the state-of-art technologies in an easy-to-use and scalable fashion.  </a:t>
            </a:r>
          </a:p>
          <a:p>
            <a:r>
              <a:rPr lang="en-US" sz="2400" dirty="0"/>
              <a:t>There are multiple frameworks – we’ll focus on one set integrated into azure machine learning services </a:t>
            </a:r>
          </a:p>
        </p:txBody>
      </p:sp>
    </p:spTree>
    <p:extLst>
      <p:ext uri="{BB962C8B-B14F-4D97-AF65-F5344CB8AC3E}">
        <p14:creationId xmlns:p14="http://schemas.microsoft.com/office/powerpoint/2010/main" val="2443905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4949</TotalTime>
  <Words>1399</Words>
  <Application>Microsoft Office PowerPoint</Application>
  <PresentationFormat>Widescreen</PresentationFormat>
  <Paragraphs>143</Paragraphs>
  <Slides>20</Slides>
  <Notes>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Rockwell</vt:lpstr>
      <vt:lpstr>Rockwell Condensed</vt:lpstr>
      <vt:lpstr>Segoe UI</vt:lpstr>
      <vt:lpstr>Wingdings</vt:lpstr>
      <vt:lpstr>Wood Type</vt:lpstr>
      <vt:lpstr>Interpretable AI</vt:lpstr>
      <vt:lpstr>agenda</vt:lpstr>
      <vt:lpstr>PowerPoint Presentation</vt:lpstr>
      <vt:lpstr>GDPR – Right to Explain</vt:lpstr>
      <vt:lpstr>Example of how learning differs</vt:lpstr>
      <vt:lpstr>DARPA Explainable AI (XAI) Initiative</vt:lpstr>
      <vt:lpstr>Responsible &amp; Transparent AI </vt:lpstr>
      <vt:lpstr>Why adopt DevOps for AI? </vt:lpstr>
      <vt:lpstr>What does azure machine learning explaninability packages offer?</vt:lpstr>
      <vt:lpstr>General background - SHAP</vt:lpstr>
      <vt:lpstr>How is the toolkit designed?</vt:lpstr>
      <vt:lpstr>The capabilities (what can I do with this)</vt:lpstr>
      <vt:lpstr>details</vt:lpstr>
      <vt:lpstr>Model details </vt:lpstr>
      <vt:lpstr>WHAT ARE Direct Explainers and Meta Explainers</vt:lpstr>
      <vt:lpstr>As of October 2019 the explainer map</vt:lpstr>
      <vt:lpstr>Demo and walkthrough</vt:lpstr>
      <vt:lpstr>Machine Learning Interpretability Toolkit</vt:lpstr>
      <vt:lpstr>Transparent AI – Part of the lifecycle</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Interpretable AI</dc:title>
  <dc:creator>jimwill</dc:creator>
  <cp:lastModifiedBy>Jim Williams</cp:lastModifiedBy>
  <cp:revision>26</cp:revision>
  <cp:lastPrinted>2019-11-05T14:17:59Z</cp:lastPrinted>
  <dcterms:created xsi:type="dcterms:W3CDTF">2019-10-14T23:09:30Z</dcterms:created>
  <dcterms:modified xsi:type="dcterms:W3CDTF">2019-11-08T13:32:29Z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jiwillia@microsoft.com</vt:lpwstr>
  </property>
  <property fmtid="{D5CDD505-2E9C-101B-9397-08002B2CF9AE}" pid="5" name="MSIP_Label_f42aa342-8706-4288-bd11-ebb85995028c_SetDate">
    <vt:lpwstr>2019-10-15T12:33:52.0978895Z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ca7b3d0c-0e28-4a6b-959d-0e30321f2a67</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