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36"/>
  </p:notesMasterIdLst>
  <p:sldIdLst>
    <p:sldId id="256" r:id="rId2"/>
    <p:sldId id="266" r:id="rId3"/>
    <p:sldId id="267" r:id="rId4"/>
    <p:sldId id="268" r:id="rId5"/>
    <p:sldId id="270" r:id="rId6"/>
    <p:sldId id="271" r:id="rId7"/>
    <p:sldId id="286" r:id="rId8"/>
    <p:sldId id="259" r:id="rId9"/>
    <p:sldId id="260" r:id="rId10"/>
    <p:sldId id="257" r:id="rId11"/>
    <p:sldId id="258" r:id="rId12"/>
    <p:sldId id="261" r:id="rId13"/>
    <p:sldId id="262" r:id="rId14"/>
    <p:sldId id="263" r:id="rId15"/>
    <p:sldId id="287" r:id="rId16"/>
    <p:sldId id="269" r:id="rId17"/>
    <p:sldId id="288" r:id="rId18"/>
    <p:sldId id="272" r:id="rId19"/>
    <p:sldId id="273" r:id="rId20"/>
    <p:sldId id="274" r:id="rId21"/>
    <p:sldId id="275" r:id="rId22"/>
    <p:sldId id="276" r:id="rId23"/>
    <p:sldId id="282" r:id="rId24"/>
    <p:sldId id="277" r:id="rId25"/>
    <p:sldId id="283" r:id="rId26"/>
    <p:sldId id="278" r:id="rId27"/>
    <p:sldId id="279" r:id="rId28"/>
    <p:sldId id="280" r:id="rId29"/>
    <p:sldId id="281" r:id="rId30"/>
    <p:sldId id="289" r:id="rId31"/>
    <p:sldId id="290" r:id="rId32"/>
    <p:sldId id="285" r:id="rId33"/>
    <p:sldId id="291" r:id="rId34"/>
    <p:sldId id="284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8" autoAdjust="0"/>
    <p:restoredTop sz="94660"/>
  </p:normalViewPr>
  <p:slideViewPr>
    <p:cSldViewPr snapToGrid="0">
      <p:cViewPr varScale="1">
        <p:scale>
          <a:sx n="69" d="100"/>
          <a:sy n="69" d="100"/>
        </p:scale>
        <p:origin x="41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E9805-229D-47F5-BFD4-C13A8EE2E0AA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9722F-D03E-4E14-B6A4-FD40453BE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55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13BF6-3541-4D28-834E-4F850F02E2BD}" type="datetime1">
              <a:rPr lang="en-US" smtClean="0"/>
              <a:t>12/10/2018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MSFTGUEST        msevent427vw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B197-25A3-421B-83D5-7433D57EF782}" type="datetime1">
              <a:rPr lang="en-US" smtClean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MSFTGUEST        msevent427vw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F9BDE-883F-4E76-BBBD-6379A2340D7B}" type="datetime1">
              <a:rPr lang="en-US" smtClean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MSFTGUEST        msevent427vw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4A9F-D41F-449E-A154-985656009647}" type="datetime1">
              <a:rPr lang="en-US" smtClean="0"/>
              <a:t>12/10/2018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MSFTGUEST        msevent427vw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A46B-0E4A-4ED0-9794-2B6D6B6ADA76}" type="datetime1">
              <a:rPr lang="en-US" smtClean="0"/>
              <a:t>12/10/2018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MSFTGUEST        msevent427vw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EBC9-66CF-4DD6-A339-04BF3EE3DB4D}" type="datetime1">
              <a:rPr lang="en-US" smtClean="0"/>
              <a:t>12/10/2018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MSFTGUEST        msevent427vw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B8B8-2EFE-46CD-9944-AE041F19CD3F}" type="datetime1">
              <a:rPr lang="en-US" smtClean="0"/>
              <a:t>12/10/2018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MSFTGUEST        msevent427vw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D61D-BEB8-4BF6-9A41-3F2846FDB779}" type="datetime1">
              <a:rPr lang="en-US" smtClean="0"/>
              <a:t>12/10/2018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MSFTGUEST        msevent427vw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E6EC-24D7-4395-B805-8309235FA7D5}" type="datetime1">
              <a:rPr lang="en-US" smtClean="0"/>
              <a:t>12/10/2018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MSFTGUEST        msevent427vw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F2E6-0407-4900-8079-19A869E37582}" type="datetime1">
              <a:rPr lang="en-US" smtClean="0"/>
              <a:t>12/10/2018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MSFTGUEST        msevent427vw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BA68D53-1312-4A26-BB49-734F03768548}" type="datetime1">
              <a:rPr lang="en-US" smtClean="0"/>
              <a:t>12/10/2018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MSFTGUEST        msevent427vw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88C7C09-7F75-41AC-99F1-89EC32BB56C0}" type="datetime1">
              <a:rPr lang="en-US" smtClean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MSFTGUEST        msevent427vw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45159-06B1-41A5-85C3-5C18578202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Analytics and processing SEC Filings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216EB-019E-4179-9703-4ABB0600A1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Azure Machine Learning Meetup</a:t>
            </a:r>
          </a:p>
          <a:p>
            <a:r>
              <a:rPr lang="en-US" dirty="0"/>
              <a:t>December 2018</a:t>
            </a:r>
          </a:p>
          <a:p>
            <a:r>
              <a:rPr lang="en-US" dirty="0"/>
              <a:t>Andrew &amp; Jim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B12FCF-E3DC-441F-910F-E6F34C72C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800" dirty="0"/>
              <a:t>MSFTGUEST        msevent427vw</a:t>
            </a:r>
          </a:p>
        </p:txBody>
      </p:sp>
    </p:spTree>
    <p:extLst>
      <p:ext uri="{BB962C8B-B14F-4D97-AF65-F5344CB8AC3E}">
        <p14:creationId xmlns:p14="http://schemas.microsoft.com/office/powerpoint/2010/main" val="587993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B3F8A66-ECCA-4EE4-9CB7-2ACAE1F77302}"/>
              </a:ext>
            </a:extLst>
          </p:cNvPr>
          <p:cNvSpPr txBox="1"/>
          <p:nvPr/>
        </p:nvSpPr>
        <p:spPr>
          <a:xfrm>
            <a:off x="490537" y="4373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b="1" dirty="0">
                <a:latin typeface="+mj-lt"/>
                <a:ea typeface="+mj-ea"/>
                <a:cs typeface="+mj-cs"/>
              </a:rPr>
              <a:t>Sentiment Analyses - Item 1A – 2017 Risk Factors</a:t>
            </a:r>
            <a:endParaRPr lang="en-US" sz="2500" b="1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444C920C-A63D-42AD-9073-A24319451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048" y="651752"/>
            <a:ext cx="9317131" cy="6211421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0BCF19E-8BDB-410E-A820-C41038684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MSFTGUEST        msevent427vw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69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B3F8A66-ECCA-4EE4-9CB7-2ACAE1F77302}"/>
              </a:ext>
            </a:extLst>
          </p:cNvPr>
          <p:cNvSpPr txBox="1"/>
          <p:nvPr/>
        </p:nvSpPr>
        <p:spPr>
          <a:xfrm>
            <a:off x="490537" y="4373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b="1" dirty="0">
                <a:latin typeface="+mj-lt"/>
                <a:ea typeface="+mj-ea"/>
                <a:cs typeface="+mj-cs"/>
              </a:rPr>
              <a:t>Word Clouds-  MSFT Item 1A – 2017 Risk Factors</a:t>
            </a:r>
            <a:endParaRPr lang="en-US" sz="2500" b="1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close up of a newspaper&#10;&#10;Description automatically generated">
            <a:extLst>
              <a:ext uri="{FF2B5EF4-FFF2-40B4-BE49-F238E27FC236}">
                <a16:creationId xmlns:a16="http://schemas.microsoft.com/office/drawing/2014/main" id="{CD7D3106-8EE2-4BDF-9F96-E8B024D85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48" y="650772"/>
            <a:ext cx="9245237" cy="61634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A5A3DC-D952-4210-8A0E-9B63DC492A32}"/>
              </a:ext>
            </a:extLst>
          </p:cNvPr>
          <p:cNvSpPr txBox="1"/>
          <p:nvPr/>
        </p:nvSpPr>
        <p:spPr>
          <a:xfrm>
            <a:off x="10291627" y="4838700"/>
            <a:ext cx="140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Services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C0A012-B7BD-4208-B980-ACCFE5AB01AE}"/>
              </a:ext>
            </a:extLst>
          </p:cNvPr>
          <p:cNvCxnSpPr/>
          <p:nvPr/>
        </p:nvCxnSpPr>
        <p:spPr>
          <a:xfrm flipH="1">
            <a:off x="10029825" y="4838700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001B1D-04B4-43D8-A3F1-B3CC53AC7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MSFTGUEST        msevent427vw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38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B3F8A66-ECCA-4EE4-9CB7-2ACAE1F77302}"/>
              </a:ext>
            </a:extLst>
          </p:cNvPr>
          <p:cNvSpPr txBox="1"/>
          <p:nvPr/>
        </p:nvSpPr>
        <p:spPr>
          <a:xfrm>
            <a:off x="490537" y="4373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b="1" dirty="0">
                <a:latin typeface="+mj-lt"/>
                <a:ea typeface="+mj-ea"/>
                <a:cs typeface="+mj-cs"/>
              </a:rPr>
              <a:t>Word Clouds-  Amazon Item 1 – Business</a:t>
            </a:r>
            <a:endParaRPr lang="en-US" sz="2500" b="1" kern="1200" dirty="0">
              <a:latin typeface="+mj-lt"/>
              <a:ea typeface="+mj-ea"/>
              <a:cs typeface="+mj-cs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C0A012-B7BD-4208-B980-ACCFE5AB01AE}"/>
              </a:ext>
            </a:extLst>
          </p:cNvPr>
          <p:cNvCxnSpPr/>
          <p:nvPr/>
        </p:nvCxnSpPr>
        <p:spPr>
          <a:xfrm flipH="1">
            <a:off x="10029825" y="4838700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newspaper&#10;&#10;Description automatically generated">
            <a:extLst>
              <a:ext uri="{FF2B5EF4-FFF2-40B4-BE49-F238E27FC236}">
                <a16:creationId xmlns:a16="http://schemas.microsoft.com/office/drawing/2014/main" id="{CA1EDA67-5997-4F05-91F0-3BCFE66EF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88" y="651752"/>
            <a:ext cx="9301085" cy="620072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C96CB05-11F7-4635-9B74-88B5A1F69B5E}"/>
              </a:ext>
            </a:extLst>
          </p:cNvPr>
          <p:cNvSpPr/>
          <p:nvPr/>
        </p:nvSpPr>
        <p:spPr>
          <a:xfrm>
            <a:off x="7492181" y="3780889"/>
            <a:ext cx="1278193" cy="51580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FBE133E-673F-446C-A18C-F142CC5B2274}"/>
              </a:ext>
            </a:extLst>
          </p:cNvPr>
          <p:cNvSpPr/>
          <p:nvPr/>
        </p:nvSpPr>
        <p:spPr>
          <a:xfrm>
            <a:off x="6688476" y="5490544"/>
            <a:ext cx="421241" cy="12148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C45BC5-9148-4009-BAAC-A5459675C54B}"/>
              </a:ext>
            </a:extLst>
          </p:cNvPr>
          <p:cNvSpPr/>
          <p:nvPr/>
        </p:nvSpPr>
        <p:spPr>
          <a:xfrm>
            <a:off x="1469204" y="3947708"/>
            <a:ext cx="428423" cy="12148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E3535B1-EAEF-4975-9193-1E06B71A69BC}"/>
              </a:ext>
            </a:extLst>
          </p:cNvPr>
          <p:cNvSpPr/>
          <p:nvPr/>
        </p:nvSpPr>
        <p:spPr>
          <a:xfrm>
            <a:off x="8770374" y="3122564"/>
            <a:ext cx="1278193" cy="41306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FD3E9F5-446B-44C1-AD5B-83AE2721777D}"/>
              </a:ext>
            </a:extLst>
          </p:cNvPr>
          <p:cNvSpPr/>
          <p:nvPr/>
        </p:nvSpPr>
        <p:spPr>
          <a:xfrm>
            <a:off x="993288" y="2794570"/>
            <a:ext cx="1278193" cy="3279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412564-AEEC-4D49-8066-2E769C04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MSFTGUEST        msevent427vw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82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B3F8A66-ECCA-4EE4-9CB7-2ACAE1F77302}"/>
              </a:ext>
            </a:extLst>
          </p:cNvPr>
          <p:cNvSpPr txBox="1"/>
          <p:nvPr/>
        </p:nvSpPr>
        <p:spPr>
          <a:xfrm>
            <a:off x="490537" y="4373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b="1" dirty="0">
                <a:latin typeface="+mj-lt"/>
                <a:ea typeface="+mj-ea"/>
                <a:cs typeface="+mj-cs"/>
              </a:rPr>
              <a:t>Word Clouds-  FB Item 1A –Risk Factors</a:t>
            </a:r>
            <a:endParaRPr lang="en-US" sz="2500" b="1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close up of a newspaper&#10;&#10;Description automatically generated">
            <a:extLst>
              <a:ext uri="{FF2B5EF4-FFF2-40B4-BE49-F238E27FC236}">
                <a16:creationId xmlns:a16="http://schemas.microsoft.com/office/drawing/2014/main" id="{62CB8947-6DC6-4F91-945C-FA736361A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428" y="604518"/>
            <a:ext cx="9380221" cy="6253481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DEF9C7-2A08-4A11-A604-DFDBB1852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MSFTGUEST        msevent427vw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58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B3F8A66-ECCA-4EE4-9CB7-2ACAE1F77302}"/>
              </a:ext>
            </a:extLst>
          </p:cNvPr>
          <p:cNvSpPr txBox="1"/>
          <p:nvPr/>
        </p:nvSpPr>
        <p:spPr>
          <a:xfrm>
            <a:off x="490537" y="4373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b="1" dirty="0">
                <a:latin typeface="+mj-lt"/>
                <a:ea typeface="+mj-ea"/>
                <a:cs typeface="+mj-cs"/>
              </a:rPr>
              <a:t>Word Clouds-  FB Item 1A –Risk Factors</a:t>
            </a:r>
            <a:endParaRPr lang="en-US" sz="2500" b="1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picture containing chime, music&#10;&#10;Description automatically generated">
            <a:extLst>
              <a:ext uri="{FF2B5EF4-FFF2-40B4-BE49-F238E27FC236}">
                <a16:creationId xmlns:a16="http://schemas.microsoft.com/office/drawing/2014/main" id="{A5D6C938-DC67-4BC3-89AC-42E9CB412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718" y="616663"/>
            <a:ext cx="9320646" cy="6213764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32B4E95-0A40-45D4-A940-D1A2E7178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MSFTGUEST        msevent427vw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997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CC564DAE-ABEC-428F-A868-4E811A401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480" y="1575229"/>
            <a:ext cx="5374229" cy="35828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3F8A66-ECCA-4EE4-9CB7-2ACAE1F77302}"/>
              </a:ext>
            </a:extLst>
          </p:cNvPr>
          <p:cNvSpPr txBox="1"/>
          <p:nvPr/>
        </p:nvSpPr>
        <p:spPr>
          <a:xfrm>
            <a:off x="964031" y="658892"/>
            <a:ext cx="10584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MSFT vs AMZN - Item 7A – Quantitative and Qualitative Disclosures about Market Risks</a:t>
            </a:r>
          </a:p>
        </p:txBody>
      </p:sp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D2FF1E58-71CF-4B10-A9DE-D6DB85FE97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06" y="1512332"/>
            <a:ext cx="5468574" cy="36457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288120-02CE-41ED-A5C5-289B1F818A4C}"/>
              </a:ext>
            </a:extLst>
          </p:cNvPr>
          <p:cNvSpPr txBox="1"/>
          <p:nvPr/>
        </p:nvSpPr>
        <p:spPr>
          <a:xfrm>
            <a:off x="1297858" y="5633884"/>
            <a:ext cx="324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MSFT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8C5322-0545-4392-A10F-6FF41F3D5FF8}"/>
              </a:ext>
            </a:extLst>
          </p:cNvPr>
          <p:cNvSpPr txBox="1"/>
          <p:nvPr/>
        </p:nvSpPr>
        <p:spPr>
          <a:xfrm>
            <a:off x="7086539" y="5638800"/>
            <a:ext cx="324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Amazon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3001F4-5BB4-4567-95D8-025AED738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MSFTGUEST        msevent427vw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715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777F-DC03-43DC-B5D2-242787E47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General approach</a:t>
            </a:r>
            <a:br>
              <a:rPr lang="en-US" sz="2400">
                <a:solidFill>
                  <a:schemeClr val="tx1"/>
                </a:solidFill>
              </a:rPr>
            </a:br>
            <a:r>
              <a:rPr lang="en-US" sz="2400">
                <a:solidFill>
                  <a:schemeClr val="tx1"/>
                </a:solidFill>
              </a:rPr>
              <a:t>and some observations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E74D0-7504-4CDA-95A4-9E35639BD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Ingest</a:t>
            </a:r>
          </a:p>
          <a:p>
            <a:r>
              <a:rPr lang="en-US" dirty="0">
                <a:solidFill>
                  <a:schemeClr val="bg1"/>
                </a:solidFill>
              </a:rPr>
              <a:t>Clean</a:t>
            </a:r>
          </a:p>
          <a:p>
            <a:r>
              <a:rPr lang="en-US" dirty="0">
                <a:solidFill>
                  <a:schemeClr val="bg1"/>
                </a:solidFill>
              </a:rPr>
              <a:t>Extract a variety of metrics</a:t>
            </a:r>
          </a:p>
          <a:p>
            <a:r>
              <a:rPr lang="en-US" dirty="0">
                <a:solidFill>
                  <a:schemeClr val="bg1"/>
                </a:solidFill>
              </a:rPr>
              <a:t>Search for patterns</a:t>
            </a:r>
          </a:p>
          <a:p>
            <a:r>
              <a:rPr lang="en-US" dirty="0">
                <a:solidFill>
                  <a:schemeClr val="bg1"/>
                </a:solidFill>
              </a:rPr>
              <a:t>Compare results within a company over time</a:t>
            </a:r>
          </a:p>
          <a:p>
            <a:r>
              <a:rPr lang="en-US" dirty="0">
                <a:solidFill>
                  <a:schemeClr val="bg1"/>
                </a:solidFill>
              </a:rPr>
              <a:t>Compare results across companies</a:t>
            </a:r>
          </a:p>
          <a:p>
            <a:r>
              <a:rPr lang="en-US" dirty="0">
                <a:solidFill>
                  <a:schemeClr val="bg1"/>
                </a:solidFill>
              </a:rPr>
              <a:t>Note: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Many acronyms to handle (AI) and entities with unusual meaning (Alexa, Siri, Watson)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About 50% of the words analyzed were </a:t>
            </a:r>
            <a:r>
              <a:rPr lang="en-US" dirty="0" err="1">
                <a:solidFill>
                  <a:schemeClr val="bg1"/>
                </a:solidFill>
              </a:rPr>
              <a:t>stopwords</a:t>
            </a:r>
            <a:r>
              <a:rPr lang="en-US" dirty="0">
                <a:solidFill>
                  <a:schemeClr val="bg1"/>
                </a:solidFill>
              </a:rPr>
              <a:t> (we, the, it, that…)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Lemmatization drops another 10 to 20% so use it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SEC filings tend to have a heavy dose of cautionary phrasing even when facts are generally positive  So , sentiment analysis was </a:t>
            </a:r>
            <a:r>
              <a:rPr lang="en-US" u="sng" dirty="0">
                <a:solidFill>
                  <a:schemeClr val="bg1"/>
                </a:solidFill>
              </a:rPr>
              <a:t>mostly</a:t>
            </a:r>
            <a:r>
              <a:rPr lang="en-US" dirty="0">
                <a:solidFill>
                  <a:schemeClr val="bg1"/>
                </a:solidFill>
              </a:rPr>
              <a:t> unexciting,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6D419F-F839-4C71-88D6-CC0C8DA2A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MSFTGUEST        msevent427vw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7024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E0082-2636-4A80-807F-FA69CA5D5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Jim python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4F05C-A5AD-42E2-B165-F1B81103E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17198"/>
            <a:ext cx="7729728" cy="3322830"/>
          </a:xfrm>
        </p:spPr>
        <p:txBody>
          <a:bodyPr>
            <a:normAutofit/>
          </a:bodyPr>
          <a:lstStyle/>
          <a:p>
            <a:r>
              <a:rPr lang="en-US" dirty="0"/>
              <a:t>Gather some basic statistics and visuals</a:t>
            </a:r>
          </a:p>
          <a:p>
            <a:r>
              <a:rPr lang="en-US" dirty="0"/>
              <a:t>Take advantage of the </a:t>
            </a:r>
            <a:r>
              <a:rPr lang="en-US" dirty="0" err="1"/>
              <a:t>TexTBlob</a:t>
            </a:r>
            <a:r>
              <a:rPr lang="en-US" dirty="0"/>
              <a:t> package as it also offers subjectivity measures</a:t>
            </a:r>
          </a:p>
          <a:p>
            <a:r>
              <a:rPr lang="en-US" dirty="0"/>
              <a:t>Use a separate entity recognition service instead of </a:t>
            </a:r>
            <a:r>
              <a:rPr lang="en-US" dirty="0" err="1"/>
              <a:t>keyphrases</a:t>
            </a:r>
            <a:r>
              <a:rPr lang="en-US" dirty="0"/>
              <a:t> (could have done both)</a:t>
            </a:r>
          </a:p>
          <a:p>
            <a:r>
              <a:rPr lang="en-US" dirty="0"/>
              <a:t>Use bigrams and trigrams</a:t>
            </a:r>
          </a:p>
          <a:p>
            <a:r>
              <a:rPr lang="en-US" dirty="0"/>
              <a:t>Customize </a:t>
            </a:r>
            <a:r>
              <a:rPr lang="en-US" dirty="0" err="1"/>
              <a:t>stopwords</a:t>
            </a:r>
            <a:r>
              <a:rPr lang="en-US" dirty="0"/>
              <a:t> (as did Andrew)</a:t>
            </a:r>
          </a:p>
          <a:p>
            <a:r>
              <a:rPr lang="en-US" dirty="0"/>
              <a:t>Also – try some topic analysis and simple document comparisons using linear algebra</a:t>
            </a:r>
          </a:p>
          <a:p>
            <a:r>
              <a:rPr lang="en-US" dirty="0"/>
              <a:t>Crammed into one Jupyter notebook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9A2755-97EF-4041-8970-DF521FFF5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MSFTGUEST        msevent427vw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793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509F6A-F912-4AE5-A63B-C6145656F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600"/>
              <a:t>Do the docs follow zipf’s law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C6D878-C21C-4552-867E-587F08A71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4376" y="925068"/>
            <a:ext cx="6257544" cy="469315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AF7B5C-FEA7-4EC9-9CC0-C36399010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MSFTGUEST        msevent427vw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113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FFB650-C7F2-4EDB-8ACE-E55957821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400"/>
              <a:t>Top 30 distribution</a:t>
            </a:r>
          </a:p>
        </p:txBody>
      </p:sp>
      <p:pic>
        <p:nvPicPr>
          <p:cNvPr id="5" name="Content Placeholder 4" descr="A screenshot of a cell phone&#10;&#10;Description automatically generate">
            <a:extLst>
              <a:ext uri="{FF2B5EF4-FFF2-40B4-BE49-F238E27FC236}">
                <a16:creationId xmlns:a16="http://schemas.microsoft.com/office/drawing/2014/main" id="{46ED643B-5591-4E2B-A21B-CE3D3B707C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4376" y="1214479"/>
            <a:ext cx="6257544" cy="411433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EAF39B-62EA-4078-B463-B28DD2A2F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MSFTGUEST        msevent427vw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47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0964A-AD8B-478A-A487-3303E85D9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and extracting SEC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D4695-BEC5-4625-9C91-A98890C89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4017793"/>
          </a:xfrm>
        </p:spPr>
        <p:txBody>
          <a:bodyPr>
            <a:normAutofit/>
          </a:bodyPr>
          <a:lstStyle/>
          <a:p>
            <a:r>
              <a:rPr lang="en-US" dirty="0"/>
              <a:t>Goals</a:t>
            </a:r>
          </a:p>
          <a:p>
            <a:r>
              <a:rPr lang="en-US" dirty="0"/>
              <a:t>Learn what we can learn by extracting and analyzing text based information from sections of company SEC filings – EDGAR reports</a:t>
            </a:r>
          </a:p>
          <a:p>
            <a:r>
              <a:rPr lang="en-US" dirty="0"/>
              <a:t>Search and identify any trends or patterns that can emerge based on the appearance, propensity, disappearance of “interesting” words, phrases, or entities.</a:t>
            </a:r>
          </a:p>
          <a:p>
            <a:r>
              <a:rPr lang="en-US" dirty="0"/>
              <a:t>To </a:t>
            </a:r>
            <a:r>
              <a:rPr lang="en-US" dirty="0" err="1"/>
              <a:t>to</a:t>
            </a:r>
            <a:r>
              <a:rPr lang="en-US" dirty="0"/>
              <a:t> reduce the effort to capture details that can be embedded into management commentaries on risk and finance. </a:t>
            </a:r>
          </a:p>
          <a:p>
            <a:r>
              <a:rPr lang="en-US" dirty="0"/>
              <a:t>Not focusing on numerical and financial data</a:t>
            </a:r>
          </a:p>
          <a:p>
            <a:r>
              <a:rPr lang="en-US" dirty="0"/>
              <a:t>Attempt to determine shifts in subjectivity within the documents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6AF70F-AB1D-41E3-B220-11E5726F0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MSFTGUEST        msevent427vw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183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719464-A23C-4589-95B2-ED8CF1740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200"/>
              <a:t>Full distribution (stop words removed)</a:t>
            </a:r>
          </a:p>
        </p:txBody>
      </p:sp>
      <p:pic>
        <p:nvPicPr>
          <p:cNvPr id="5" name="Content Placeholder 4" descr="A screenshot of a cell phone&#10;&#10;Description automatically generate">
            <a:extLst>
              <a:ext uri="{FF2B5EF4-FFF2-40B4-BE49-F238E27FC236}">
                <a16:creationId xmlns:a16="http://schemas.microsoft.com/office/drawing/2014/main" id="{D32A152F-B522-4A7D-9B1C-456DA90296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4259" y="826477"/>
            <a:ext cx="6847661" cy="4502337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3AF42F-FA2E-4B1D-B48D-232B98CAE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MSFTGUEST        msevent427vw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864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F56981-E093-4892-894D-C101B4F8B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800"/>
              <a:t>Google 2016 1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717AC1-6668-498B-BFB6-70364321C1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6349" y="540690"/>
            <a:ext cx="7020163" cy="533532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426A42-54F2-4EE5-B3DB-5D349FA34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MSFTGUEST        msevent427vw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594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E95081-EC4B-4F14-9D05-7A6DE0396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Google 2016 1 Subjectivity index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5BD1CB-A452-468C-A368-B4F760995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Per sentence scores on a scale from 0 (objective) to 1.0 (more subjective)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Based on words associated with opinion and/or judgement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Compare these to investor Q&amp;A transcripts as an exercise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E0867C-C815-444B-B3CF-700441C112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4608" y="1124713"/>
            <a:ext cx="7360001" cy="43056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017900-6411-4AC3-820F-AA5E1C78B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MSFTGUEST        msevent427vw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340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89707-D7A5-442F-8542-75577DB49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2016 Item 1</a:t>
            </a:r>
            <a:br>
              <a:rPr lang="en-US" dirty="0"/>
            </a:br>
            <a:r>
              <a:rPr lang="en-US" dirty="0"/>
              <a:t>subjectivity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08E171-6F57-4079-ABE1-3731C52F6E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4400" y="1034762"/>
            <a:ext cx="6052255" cy="397652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BA8C5A-5097-4FA2-A199-54CF9C3F3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MSFTGUEST        msevent427vw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764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050A9-C180-48E0-85AA-7E5EFD667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 vert="horz" lIns="182880" tIns="182880" rIns="182880" bIns="182880" rtlCol="0" anchor="ctr">
            <a:normAutofit fontScale="90000"/>
          </a:bodyPr>
          <a:lstStyle/>
          <a:p>
            <a:r>
              <a:rPr lang="en-US" sz="2400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Google 2016 I sentiment</a:t>
            </a:r>
            <a:br>
              <a:rPr lang="en-US" sz="2400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by sentence</a:t>
            </a:r>
            <a:br>
              <a:rPr lang="en-US" sz="2400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400" kern="1200" cap="all" spc="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021BA41-0F8C-4E64-892D-7B80A77C3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0120" y="987552"/>
            <a:ext cx="6619693" cy="412772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EE56A3-6BAE-434A-84E2-9B035B277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MSFTGUEST        msevent427vw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782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BEF3-9577-4B12-86A9-B174B3EE9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2016 item 1</a:t>
            </a:r>
            <a:br>
              <a:rPr lang="en-US" dirty="0"/>
            </a:br>
            <a:r>
              <a:rPr lang="en-US" dirty="0"/>
              <a:t>sentiment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229EC5-6C50-45BC-B18F-74A14316A2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8611" y="1078992"/>
            <a:ext cx="5915923" cy="396343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9BF01-2C8D-46AA-BF40-2666A102F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99B2F9-AE70-42B2-894F-D289562F6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MSFTGUEST        msevent427vw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24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3C07B-7F48-4E7D-95E3-9C6B19F04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Concordance</a:t>
            </a:r>
            <a:br>
              <a:rPr lang="en-US" dirty="0"/>
            </a:br>
            <a:r>
              <a:rPr lang="en-US" dirty="0"/>
              <a:t>(google snippet)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01C23-FFB1-42C5-8D12-40709BABB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servconc</a:t>
            </a:r>
            <a:r>
              <a:rPr lang="en-US" dirty="0"/>
              <a:t> = </a:t>
            </a:r>
            <a:r>
              <a:rPr lang="en-US" dirty="0" err="1"/>
              <a:t>ntext.concordance</a:t>
            </a:r>
            <a:r>
              <a:rPr lang="en-US" dirty="0"/>
              <a:t>('</a:t>
            </a:r>
            <a:r>
              <a:rPr lang="en-US" dirty="0" err="1"/>
              <a:t>competition’,width</a:t>
            </a:r>
            <a:r>
              <a:rPr lang="en-US" dirty="0"/>
              <a:t>=120)</a:t>
            </a:r>
          </a:p>
          <a:p>
            <a:endParaRPr lang="en-US" dirty="0"/>
          </a:p>
          <a:p>
            <a:r>
              <a:rPr lang="en-US" dirty="0"/>
              <a:t>Our business is characterized by rapid change as well new and disruptive technologies . We face formidable competition in every aspect of our business , particularly from companies that are in information and provide them with relevant advertising .</a:t>
            </a:r>
          </a:p>
          <a:p>
            <a:r>
              <a:rPr lang="en-US" dirty="0"/>
              <a:t>our U.S. employees are not represented by a labor union</a:t>
            </a:r>
          </a:p>
          <a:p>
            <a:r>
              <a:rPr lang="en-US" dirty="0"/>
              <a:t>Competition for qualified personnel in our industry is intense ,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6FF17D-DD99-4147-B4FE-A0356024B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MSFTGUEST        msevent427vw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6740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81ED0-D85E-4A1E-96FC-BEF01D18F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Google colocations top 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43621-5ACD-451F-A0EA-4DE2F1890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ntext.collocations(num=10)</a:t>
            </a:r>
          </a:p>
          <a:p>
            <a:r>
              <a:rPr lang="en-US">
                <a:solidFill>
                  <a:schemeClr val="bg1"/>
                </a:solidFill>
              </a:rPr>
              <a:t>investor relations; </a:t>
            </a:r>
          </a:p>
          <a:p>
            <a:r>
              <a:rPr lang="en-US">
                <a:solidFill>
                  <a:schemeClr val="bg1"/>
                </a:solidFill>
              </a:rPr>
              <a:t>elations website; </a:t>
            </a:r>
          </a:p>
          <a:p>
            <a:r>
              <a:rPr lang="en-US">
                <a:solidFill>
                  <a:schemeClr val="bg1"/>
                </a:solidFill>
              </a:rPr>
              <a:t>machine learning; </a:t>
            </a:r>
          </a:p>
          <a:p>
            <a:r>
              <a:rPr lang="en-US">
                <a:solidFill>
                  <a:schemeClr val="bg1"/>
                </a:solidFill>
              </a:rPr>
              <a:t>generate revenues; </a:t>
            </a:r>
          </a:p>
          <a:p>
            <a:r>
              <a:rPr lang="en-US">
                <a:solidFill>
                  <a:schemeClr val="bg1"/>
                </a:solidFill>
              </a:rPr>
              <a:t>Network Members; </a:t>
            </a:r>
          </a:p>
          <a:p>
            <a:r>
              <a:rPr lang="en-US">
                <a:solidFill>
                  <a:schemeClr val="bg1"/>
                </a:solidFill>
              </a:rPr>
              <a:t>Annual Report; </a:t>
            </a:r>
          </a:p>
          <a:p>
            <a:r>
              <a:rPr lang="en-US">
                <a:solidFill>
                  <a:schemeClr val="bg1"/>
                </a:solidFill>
              </a:rPr>
              <a:t>across screens; </a:t>
            </a:r>
          </a:p>
          <a:p>
            <a:r>
              <a:rPr lang="en-US">
                <a:solidFill>
                  <a:schemeClr val="bg1"/>
                </a:solidFill>
              </a:rPr>
              <a:t>ContentsAlphabet Inc.; </a:t>
            </a:r>
          </a:p>
          <a:p>
            <a:r>
              <a:rPr lang="en-US">
                <a:solidFill>
                  <a:schemeClr val="bg1"/>
                </a:solidFill>
              </a:rPr>
              <a:t>relevant ads; </a:t>
            </a:r>
          </a:p>
          <a:p>
            <a:r>
              <a:rPr lang="en-US">
                <a:solidFill>
                  <a:schemeClr val="bg1"/>
                </a:solidFill>
              </a:rPr>
              <a:t>search engines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7FFC6D-407A-43C2-8158-4B7BA51E1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MSFTGUEST        msevent427vw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395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C6726-4E29-455C-BDCF-9789E655F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0552" y="0"/>
            <a:ext cx="7729728" cy="1188720"/>
          </a:xfrm>
        </p:spPr>
        <p:txBody>
          <a:bodyPr/>
          <a:lstStyle/>
          <a:p>
            <a:r>
              <a:rPr lang="en-US" dirty="0"/>
              <a:t>Google 2015 to 2017 </a:t>
            </a:r>
            <a:br>
              <a:rPr lang="en-US" dirty="0"/>
            </a:br>
            <a:r>
              <a:rPr lang="en-US" dirty="0"/>
              <a:t>top 10 bigrams Item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D3AC15-255C-4713-BBD8-41DDF307DF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1912" y="1517904"/>
            <a:ext cx="4271771" cy="4222122"/>
          </a:xfrm>
        </p:spPr>
        <p:txBody>
          <a:bodyPr>
            <a:normAutofit/>
          </a:bodyPr>
          <a:lstStyle/>
          <a:p>
            <a:r>
              <a:rPr lang="en-US" dirty="0"/>
              <a:t>0 (products, services) 8  </a:t>
            </a:r>
          </a:p>
          <a:p>
            <a:r>
              <a:rPr lang="en-US" dirty="0"/>
              <a:t>1 (relations, website) 5 </a:t>
            </a:r>
          </a:p>
          <a:p>
            <a:r>
              <a:rPr lang="en-US" dirty="0"/>
              <a:t>2 (</a:t>
            </a:r>
            <a:r>
              <a:rPr lang="en-US" dirty="0" err="1"/>
              <a:t>contentsalphabet</a:t>
            </a:r>
            <a:r>
              <a:rPr lang="en-US" dirty="0"/>
              <a:t>, google) 4 </a:t>
            </a:r>
          </a:p>
          <a:p>
            <a:r>
              <a:rPr lang="en-US" dirty="0"/>
              <a:t>3 (generate, revenues) 4 </a:t>
            </a:r>
          </a:p>
          <a:p>
            <a:r>
              <a:rPr lang="en-US" dirty="0"/>
              <a:t>4 (relevant, ads) 4 </a:t>
            </a:r>
          </a:p>
          <a:p>
            <a:r>
              <a:rPr lang="en-US" dirty="0"/>
              <a:t>5 (deliver, relevant) 4 </a:t>
            </a:r>
          </a:p>
          <a:p>
            <a:r>
              <a:rPr lang="en-US" dirty="0"/>
              <a:t>6 (internet, connection) 3 </a:t>
            </a:r>
          </a:p>
          <a:p>
            <a:r>
              <a:rPr lang="en-US" dirty="0"/>
              <a:t>7 (research, development) 3 </a:t>
            </a:r>
          </a:p>
          <a:p>
            <a:r>
              <a:rPr lang="en-US" dirty="0"/>
              <a:t>8 (google, network) 3 </a:t>
            </a:r>
          </a:p>
          <a:p>
            <a:r>
              <a:rPr lang="en-US" dirty="0"/>
              <a:t>9 (brand, advertising) 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6CD3B1-CBC2-4B9B-9D47-21CF90941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5" y="1517904"/>
            <a:ext cx="4270247" cy="4222122"/>
          </a:xfrm>
        </p:spPr>
        <p:txBody>
          <a:bodyPr>
            <a:normAutofit/>
          </a:bodyPr>
          <a:lstStyle/>
          <a:p>
            <a:r>
              <a:rPr lang="en-US" dirty="0"/>
              <a:t>0 (machine, learning) 6 </a:t>
            </a:r>
          </a:p>
          <a:p>
            <a:r>
              <a:rPr lang="en-US" dirty="0"/>
              <a:t>1 (products, services) 6 </a:t>
            </a:r>
          </a:p>
          <a:p>
            <a:r>
              <a:rPr lang="en-US" dirty="0"/>
              <a:t>2 (relations, website) 5 </a:t>
            </a:r>
          </a:p>
          <a:p>
            <a:r>
              <a:rPr lang="en-US" dirty="0"/>
              <a:t>3 (digital, content) 4 </a:t>
            </a:r>
          </a:p>
          <a:p>
            <a:r>
              <a:rPr lang="en-US" dirty="0"/>
              <a:t>4 (generate, revenues) 4 </a:t>
            </a:r>
          </a:p>
          <a:p>
            <a:r>
              <a:rPr lang="en-US" dirty="0"/>
              <a:t>5 (continue, invest) 4 </a:t>
            </a:r>
          </a:p>
          <a:p>
            <a:r>
              <a:rPr lang="en-US" dirty="0"/>
              <a:t>6 (brand, advertising) 3 </a:t>
            </a:r>
          </a:p>
          <a:p>
            <a:r>
              <a:rPr lang="en-US" dirty="0"/>
              <a:t>7 (google, maps) 3 </a:t>
            </a:r>
          </a:p>
          <a:p>
            <a:r>
              <a:rPr lang="en-US" dirty="0"/>
              <a:t>8 (search, engines) 3 </a:t>
            </a:r>
          </a:p>
          <a:p>
            <a:r>
              <a:rPr lang="en-US" dirty="0"/>
              <a:t>9 (make, sure) 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B62D10-7E1D-493E-B093-C5290683C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MSFTGUEST        msevent427vw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1103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C7B1B7-A6B2-422F-ABCC-12C3EFFEB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6588" y="1444752"/>
            <a:ext cx="4270248" cy="704087"/>
          </a:xfrm>
        </p:spPr>
        <p:txBody>
          <a:bodyPr/>
          <a:lstStyle/>
          <a:p>
            <a:r>
              <a:rPr lang="en-US" dirty="0"/>
              <a:t>2012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2F55A-A982-4B6F-A968-D101C598C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83436" y="2148839"/>
            <a:ext cx="4270248" cy="35911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0 (products, services) 27 </a:t>
            </a:r>
          </a:p>
          <a:p>
            <a:r>
              <a:rPr lang="en-US" dirty="0"/>
              <a:t>1 (online, services) 14 </a:t>
            </a:r>
          </a:p>
          <a:p>
            <a:r>
              <a:rPr lang="en-US" dirty="0"/>
              <a:t>2 (</a:t>
            </a:r>
            <a:r>
              <a:rPr lang="en-US" dirty="0" err="1"/>
              <a:t>xbox</a:t>
            </a:r>
            <a:r>
              <a:rPr lang="en-US" dirty="0"/>
              <a:t>, 360) 14 </a:t>
            </a:r>
          </a:p>
          <a:p>
            <a:r>
              <a:rPr lang="en-US" dirty="0"/>
              <a:t>3 (operating, system) 12 </a:t>
            </a:r>
          </a:p>
          <a:p>
            <a:r>
              <a:rPr lang="en-US" dirty="0"/>
              <a:t>4 (</a:t>
            </a:r>
            <a:r>
              <a:rPr lang="en-US" dirty="0" err="1"/>
              <a:t>microsoft</a:t>
            </a:r>
            <a:r>
              <a:rPr lang="en-US" dirty="0"/>
              <a:t>, dynamics) 11 </a:t>
            </a:r>
          </a:p>
          <a:p>
            <a:r>
              <a:rPr lang="en-US" dirty="0"/>
              <a:t>5 (research, development) 11 </a:t>
            </a:r>
          </a:p>
          <a:p>
            <a:r>
              <a:rPr lang="en-US" dirty="0"/>
              <a:t>6 (contents, part) 10 </a:t>
            </a:r>
          </a:p>
          <a:p>
            <a:r>
              <a:rPr lang="en-US" dirty="0"/>
              <a:t>7 (server, tools) 10 </a:t>
            </a:r>
          </a:p>
          <a:p>
            <a:r>
              <a:rPr lang="en-US" dirty="0"/>
              <a:t>8 (part, 1) 10 </a:t>
            </a:r>
          </a:p>
          <a:p>
            <a:r>
              <a:rPr lang="en-US" dirty="0"/>
              <a:t>9 (</a:t>
            </a:r>
            <a:r>
              <a:rPr lang="en-US" dirty="0" err="1"/>
              <a:t>microsoft</a:t>
            </a:r>
            <a:r>
              <a:rPr lang="en-US" dirty="0"/>
              <a:t>, office) 10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76359-F9AA-4A9F-9A67-A77DFAF01D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8316" y="2249424"/>
            <a:ext cx="4253484" cy="349060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0 (products, services) 28 </a:t>
            </a:r>
          </a:p>
          <a:p>
            <a:r>
              <a:rPr lang="en-US" dirty="0"/>
              <a:t>1 (cloud, services) 17 </a:t>
            </a:r>
          </a:p>
          <a:p>
            <a:r>
              <a:rPr lang="en-US" dirty="0"/>
              <a:t>2 (part, 1) 13 </a:t>
            </a:r>
          </a:p>
          <a:p>
            <a:r>
              <a:rPr lang="en-US" dirty="0"/>
              <a:t>3 (operating, system) 13 </a:t>
            </a:r>
          </a:p>
          <a:p>
            <a:r>
              <a:rPr lang="en-US" dirty="0"/>
              <a:t>4 (research, development) 12 </a:t>
            </a:r>
          </a:p>
          <a:p>
            <a:r>
              <a:rPr lang="en-US" dirty="0"/>
              <a:t>5 (server, products) 10 </a:t>
            </a:r>
          </a:p>
          <a:p>
            <a:r>
              <a:rPr lang="en-US" dirty="0"/>
              <a:t>6 (volume, licensing) 10 </a:t>
            </a:r>
          </a:p>
          <a:p>
            <a:r>
              <a:rPr lang="en-US" dirty="0"/>
              <a:t>7 (software, assurance) 10 </a:t>
            </a:r>
          </a:p>
          <a:p>
            <a:r>
              <a:rPr lang="en-US" dirty="0"/>
              <a:t>8 (office, 365) 9 </a:t>
            </a:r>
          </a:p>
          <a:p>
            <a:r>
              <a:rPr lang="en-US" dirty="0"/>
              <a:t>9 (personal, computing) 8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AAD0A7-4FFC-4C11-A1D8-8EA89CD8C4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38316" y="1444753"/>
            <a:ext cx="4270248" cy="704087"/>
          </a:xfrm>
        </p:spPr>
        <p:txBody>
          <a:bodyPr/>
          <a:lstStyle/>
          <a:p>
            <a:r>
              <a:rPr lang="en-US" dirty="0"/>
              <a:t>2016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A57E194-92AF-4F5B-9187-0F81E9343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04158"/>
            <a:ext cx="7729728" cy="1350906"/>
          </a:xfrm>
        </p:spPr>
        <p:txBody>
          <a:bodyPr/>
          <a:lstStyle/>
          <a:p>
            <a:r>
              <a:rPr lang="en-US" dirty="0"/>
              <a:t>MSFT top 10 Item 1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C7EDF23-B19D-4667-82CD-95396EB8B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MSFTGUEST        msevent427vw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345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E2569-4593-4725-98E7-FBAA1483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5F53C-04DA-4D84-96C3-6DA3BEEAC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Redgar</a:t>
            </a:r>
            <a:r>
              <a:rPr lang="en-US" dirty="0"/>
              <a:t> to extract relevant sections of the filings</a:t>
            </a:r>
          </a:p>
          <a:p>
            <a:r>
              <a:rPr lang="en-US" dirty="0"/>
              <a:t>Text and NLP routines in both R and Python</a:t>
            </a:r>
          </a:p>
          <a:p>
            <a:r>
              <a:rPr lang="en-US" dirty="0"/>
              <a:t>Small enough to run in a notebook on a desktop, cloud service, cloud VM</a:t>
            </a:r>
          </a:p>
          <a:p>
            <a:r>
              <a:rPr lang="en-US" dirty="0"/>
              <a:t>Use an entity recognition service from Azure to ease the effort in detecting entities in the text (person, location, perhaps a brand) </a:t>
            </a:r>
          </a:p>
          <a:p>
            <a:pPr lvl="1"/>
            <a:r>
              <a:rPr lang="en-US" dirty="0"/>
              <a:t>(first 5000 invocations are free per month – after that – billing occurs).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2B2A76-919D-4FCB-BC66-190569328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MSFTGUEST        msevent427vw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3016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A48C-4A4F-4347-A219-AD1D987B7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2556"/>
            <a:ext cx="7729728" cy="1188720"/>
          </a:xfrm>
        </p:spPr>
        <p:txBody>
          <a:bodyPr/>
          <a:lstStyle/>
          <a:p>
            <a:r>
              <a:rPr lang="en-US" dirty="0"/>
              <a:t>Sample topic analysis output</a:t>
            </a:r>
            <a:br>
              <a:rPr lang="en-US" dirty="0"/>
            </a:br>
            <a:r>
              <a:rPr lang="en-US" dirty="0"/>
              <a:t>Microsoft content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8A897C-F7D9-49CD-94E5-09826ED881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0354" y="1426464"/>
            <a:ext cx="11028302" cy="485546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5981C8-9C67-422F-9BF2-27CB04B44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MSFTGUEST        msevent427vw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685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40E89-C0AE-49A2-8A65-BAA1B4287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86868"/>
            <a:ext cx="7729728" cy="1188720"/>
          </a:xfrm>
        </p:spPr>
        <p:txBody>
          <a:bodyPr/>
          <a:lstStyle/>
          <a:p>
            <a:r>
              <a:rPr lang="en-US" dirty="0"/>
              <a:t>LDA for topic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7AE2A2-2AFA-4A61-9AE3-3A72DC745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800" y="1517904"/>
            <a:ext cx="11295549" cy="5001767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1D58A6-F86F-4615-B228-B60F9A138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MSFTGUEST        msevent427vw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6799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789BD-F7FD-4C60-952A-73FD22CA2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173" y="90048"/>
            <a:ext cx="6160141" cy="705082"/>
          </a:xfrm>
        </p:spPr>
        <p:txBody>
          <a:bodyPr>
            <a:normAutofit fontScale="90000"/>
          </a:bodyPr>
          <a:lstStyle/>
          <a:p>
            <a:r>
              <a:rPr lang="en-US" dirty="0"/>
              <a:t>Entity service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E00EB-ED2D-49F8-B795-8986E350A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501" y="930302"/>
            <a:ext cx="9096292" cy="561362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Give it text (can be up to 5000 characters – multiple sentences is fine)</a:t>
            </a:r>
          </a:p>
          <a:p>
            <a:r>
              <a:rPr lang="en-US" dirty="0"/>
              <a:t>segment=‘ a string of text - representing a coherent chunk of a document’</a:t>
            </a:r>
          </a:p>
          <a:p>
            <a:r>
              <a:rPr lang="en-US" dirty="0"/>
              <a:t>Returns json that can be parsed into:</a:t>
            </a:r>
          </a:p>
          <a:p>
            <a:r>
              <a:rPr lang="en-US" dirty="0"/>
              <a:t>Entity                Count </a:t>
            </a:r>
          </a:p>
          <a:p>
            <a:r>
              <a:rPr lang="en-US" dirty="0"/>
              <a:t>Microsoft                1 </a:t>
            </a:r>
          </a:p>
          <a:p>
            <a:r>
              <a:rPr lang="en-US" dirty="0"/>
              <a:t>Tablet computer      1 </a:t>
            </a:r>
          </a:p>
          <a:p>
            <a:r>
              <a:rPr lang="en-US" dirty="0"/>
              <a:t>Personal computer   1 </a:t>
            </a:r>
          </a:p>
          <a:p>
            <a:r>
              <a:rPr lang="en-US" dirty="0"/>
              <a:t>Artificial intelligence 1</a:t>
            </a:r>
          </a:p>
          <a:p>
            <a:pPr marL="0" indent="0">
              <a:buNone/>
            </a:pPr>
            <a:r>
              <a:rPr lang="en-US" dirty="0" err="1"/>
              <a:t>baseuri</a:t>
            </a:r>
            <a:r>
              <a:rPr lang="en-US" dirty="0"/>
              <a:t>   = 'https://westus2.api.cognitive.microsoft.com/text/analytics/v2.0'</a:t>
            </a:r>
          </a:p>
          <a:p>
            <a:pPr marL="0" indent="0">
              <a:buNone/>
            </a:pPr>
            <a:r>
              <a:rPr lang="en-US" dirty="0" err="1"/>
              <a:t>entapi</a:t>
            </a:r>
            <a:r>
              <a:rPr lang="en-US" dirty="0"/>
              <a:t>    = </a:t>
            </a:r>
            <a:r>
              <a:rPr lang="en-US" dirty="0" err="1"/>
              <a:t>baseuri</a:t>
            </a:r>
            <a:r>
              <a:rPr lang="en-US" dirty="0"/>
              <a:t> + '/entities'</a:t>
            </a:r>
          </a:p>
          <a:p>
            <a:pPr marL="0" indent="0">
              <a:buNone/>
            </a:pPr>
            <a:r>
              <a:rPr lang="en-US" dirty="0"/>
              <a:t>headers   = {'Content-Type': 'application/json', '</a:t>
            </a:r>
            <a:r>
              <a:rPr lang="en-US" dirty="0" err="1"/>
              <a:t>Ocp</a:t>
            </a:r>
            <a:r>
              <a:rPr lang="en-US" dirty="0"/>
              <a:t>-</a:t>
            </a:r>
            <a:r>
              <a:rPr lang="en-US" dirty="0" err="1"/>
              <a:t>Apim</a:t>
            </a:r>
            <a:r>
              <a:rPr lang="en-US" dirty="0"/>
              <a:t>-</a:t>
            </a:r>
            <a:r>
              <a:rPr lang="en-US" dirty="0" err="1"/>
              <a:t>Subscription-Key’:key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segtogo</a:t>
            </a:r>
            <a:r>
              <a:rPr lang="en-US" dirty="0"/>
              <a:t> ={"documents": [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"language": "</a:t>
            </a:r>
            <a:r>
              <a:rPr lang="en-US" dirty="0" err="1"/>
              <a:t>en</a:t>
            </a:r>
            <a:r>
              <a:rPr lang="en-US" dirty="0"/>
              <a:t>",     #language the chunk – can mix across id in the same invocation</a:t>
            </a:r>
          </a:p>
          <a:p>
            <a:pPr marL="0" indent="0">
              <a:buNone/>
            </a:pPr>
            <a:r>
              <a:rPr lang="en-US" dirty="0"/>
              <a:t>      "id": "1",                #you can send multiple chunks (id) per invocation – this id is returned with the score</a:t>
            </a:r>
          </a:p>
          <a:p>
            <a:pPr marL="0" indent="0">
              <a:buNone/>
            </a:pPr>
            <a:r>
              <a:rPr lang="en-US" dirty="0"/>
              <a:t>      "text": segment     # should be a groups of words or phrases</a:t>
            </a:r>
          </a:p>
          <a:p>
            <a:pPr marL="0" indent="0">
              <a:buNone/>
            </a:pPr>
            <a:r>
              <a:rPr lang="en-US" dirty="0"/>
              <a:t>      } ]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response  = </a:t>
            </a:r>
            <a:r>
              <a:rPr lang="en-US" dirty="0" err="1"/>
              <a:t>requests.post</a:t>
            </a:r>
            <a:r>
              <a:rPr lang="en-US" dirty="0"/>
              <a:t>(</a:t>
            </a:r>
            <a:r>
              <a:rPr lang="en-US" dirty="0" err="1"/>
              <a:t>entapi,headers</a:t>
            </a:r>
            <a:r>
              <a:rPr lang="en-US" dirty="0"/>
              <a:t>=</a:t>
            </a:r>
            <a:r>
              <a:rPr lang="en-US" dirty="0" err="1"/>
              <a:t>headers,json</a:t>
            </a:r>
            <a:r>
              <a:rPr lang="en-US" dirty="0"/>
              <a:t>=</a:t>
            </a:r>
            <a:r>
              <a:rPr lang="en-US" dirty="0" err="1"/>
              <a:t>segtogo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E2BCD-D681-4F5C-932E-FCE13A491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MSFTGUEST        msevent427vw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1965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0E2944-6B4B-4410-BEC4-1354A117E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Sample entity output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Microsoft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3B30F9-88A4-4D86-A85F-E6AE2AD3C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is just from one document and only shows names – the service also returns Wikipedia entries, and will eventually support type tagging where type is ‘company’, ‘person’, ‘brand</a:t>
            </a:r>
            <a:r>
              <a:rPr lang="en-US">
                <a:solidFill>
                  <a:schemeClr val="bg1"/>
                </a:solidFill>
              </a:rPr>
              <a:t>’ etc.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33214D8F-5EA3-47B2-ACC5-98EF7E581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148" y="643467"/>
            <a:ext cx="5679998" cy="541019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5BF33A-2C0A-4685-9205-195722EA2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MSFTGUEST        msevent427vw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6793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A52DA7-12AD-437A-8D1A-ED5E17CF95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89682-96A0-4A36-8E87-70483A1FA9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NLTK</a:t>
            </a:r>
          </a:p>
          <a:p>
            <a:r>
              <a:rPr lang="en-US" dirty="0" err="1"/>
              <a:t>TextBlob</a:t>
            </a:r>
            <a:endParaRPr lang="en-US" dirty="0"/>
          </a:p>
          <a:p>
            <a:r>
              <a:rPr lang="en-US" dirty="0"/>
              <a:t>Scikit-learn (TFID and genism)</a:t>
            </a:r>
          </a:p>
          <a:p>
            <a:r>
              <a:rPr lang="en-US" dirty="0"/>
              <a:t>(there is overlap – </a:t>
            </a:r>
            <a:r>
              <a:rPr lang="en-US" dirty="0" err="1"/>
              <a:t>TextBlob</a:t>
            </a:r>
            <a:r>
              <a:rPr lang="en-US" dirty="0"/>
              <a:t> offers a nice starting point)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ADCC2-5C79-4354-92F9-367491C9D83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/>
              <a:t>Redgar</a:t>
            </a:r>
            <a:r>
              <a:rPr lang="en-US" dirty="0"/>
              <a:t> package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4F6660-973C-4A94-A8C0-9407839D4B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E12732D-C8F8-42D2-912D-8713B46A0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frameworks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A658F3-1652-4FD6-B163-99D452A5E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MSFTGUEST        msevent427vw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68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0403F-C1DF-43D3-B73C-3CEB3E8BB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4051" y="317770"/>
            <a:ext cx="7729728" cy="1188720"/>
          </a:xfrm>
        </p:spPr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9A03E-B614-489C-B20D-F60555962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6883" y="2009783"/>
            <a:ext cx="7729728" cy="4117319"/>
          </a:xfrm>
        </p:spPr>
        <p:txBody>
          <a:bodyPr/>
          <a:lstStyle/>
          <a:p>
            <a:r>
              <a:rPr lang="en-US" dirty="0"/>
              <a:t>Keep the number of companies &lt; 10</a:t>
            </a:r>
          </a:p>
          <a:p>
            <a:r>
              <a:rPr lang="en-US" dirty="0"/>
              <a:t>Keep the subsections used at 4 (1, 1A, 7, 7A)</a:t>
            </a:r>
          </a:p>
          <a:p>
            <a:r>
              <a:rPr lang="en-US" dirty="0"/>
              <a:t>Select companies in not terribly dissimilar domains</a:t>
            </a:r>
          </a:p>
          <a:p>
            <a:pPr lvl="1"/>
            <a:r>
              <a:rPr lang="en-US" dirty="0"/>
              <a:t>Microsoft, Amazon, Google, IBM, Facebook</a:t>
            </a:r>
          </a:p>
          <a:p>
            <a:pPr lvl="1"/>
            <a:r>
              <a:rPr lang="en-US" dirty="0"/>
              <a:t>Anywhere from 3 to 6 years of text 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0BF95-3594-4B54-9860-F86ED5630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MSFTGUEST        msevent427vw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292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6E4024-F037-4CE3-A0C1-365A1CC4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Sample table of contents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2B3751-77F5-4DF0-BE9D-44555D05B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953" y="786213"/>
            <a:ext cx="7341373" cy="433140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69CC98-29BF-40D1-8969-0DFDC9132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MSFTGUEST        msevent427vw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838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9BD49-E368-4BE1-A93F-F62272F05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snippet from Risk 1a</a:t>
            </a:r>
            <a:br>
              <a:rPr lang="en-US" dirty="0"/>
            </a:br>
            <a:r>
              <a:rPr lang="en-US" dirty="0"/>
              <a:t>(Microsoft June 2018)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AF6EB8-192D-48BE-BDD6-7B82CBC726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724" y="2963254"/>
            <a:ext cx="11500551" cy="931491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C1C070-399E-45BA-8398-629894033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MSFTGUEST        msevent427vw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538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F81B-1C73-47C5-A5E9-CE1CE2B9D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Andrew on “R”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B0B80-7125-47B0-8F5D-DB32FFA90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89FAE1-26D7-458B-A0AB-1F9D2F927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MSFTGUEST        msevent427vw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159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17248-D34E-460E-9CAB-5FFD49959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edgarWeb</a:t>
            </a:r>
            <a:r>
              <a:rPr lang="en-US" b="1" dirty="0"/>
              <a:t>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9CA2E-81F6-40CA-811A-8F441DEB3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company_filings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Fetch a bunch of 10-K and 10-Q filings for our given company using</a:t>
            </a:r>
          </a:p>
          <a:p>
            <a:r>
              <a:rPr lang="en-US" dirty="0" err="1"/>
              <a:t>parse_submission</a:t>
            </a:r>
            <a:r>
              <a:rPr lang="en-US" dirty="0"/>
              <a:t>() </a:t>
            </a:r>
          </a:p>
          <a:p>
            <a:pPr lvl="1"/>
            <a:r>
              <a:rPr lang="en-US" dirty="0"/>
              <a:t>Processes a raw SGML filing into component documents</a:t>
            </a:r>
          </a:p>
          <a:p>
            <a:r>
              <a:rPr lang="en-US" dirty="0" err="1"/>
              <a:t>parse_filing</a:t>
            </a:r>
            <a:r>
              <a:rPr lang="en-US" dirty="0"/>
              <a:t>() </a:t>
            </a:r>
          </a:p>
          <a:p>
            <a:pPr lvl="1"/>
            <a:r>
              <a:rPr lang="en-US" dirty="0"/>
              <a:t>Processes a narrative filing (e.g. 10-K, 10-Q) into paragraphs annotated with part and item numbers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437EE4-DE7C-432F-B328-6DE35F6F0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MSFTGUEST        msevent427vw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099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17248-D34E-460E-9CAB-5FFD49959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85464"/>
            <a:ext cx="7729728" cy="1188720"/>
          </a:xfrm>
        </p:spPr>
        <p:txBody>
          <a:bodyPr/>
          <a:lstStyle/>
          <a:p>
            <a:r>
              <a:rPr lang="en-US" b="1" dirty="0"/>
              <a:t>Fun with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9CA2E-81F6-40CA-811A-8F441DEB3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3195"/>
            <a:ext cx="10515600" cy="4553768"/>
          </a:xfrm>
        </p:spPr>
        <p:txBody>
          <a:bodyPr>
            <a:normAutofit/>
          </a:bodyPr>
          <a:lstStyle/>
          <a:p>
            <a:r>
              <a:rPr lang="en-US" dirty="0"/>
              <a:t>Pipelines (which is easier to read?)</a:t>
            </a:r>
          </a:p>
          <a:p>
            <a:pPr lvl="1"/>
            <a:r>
              <a:rPr lang="en-US" dirty="0"/>
              <a:t>A &lt;- c(1,2,3,4,5,6) # how to get 3,4 out?</a:t>
            </a:r>
          </a:p>
          <a:p>
            <a:pPr lvl="1"/>
            <a:r>
              <a:rPr lang="en-US" dirty="0"/>
              <a:t>O-O Code -&gt;  </a:t>
            </a:r>
            <a:br>
              <a:rPr lang="en-US" dirty="0"/>
            </a:br>
            <a:r>
              <a:rPr lang="en-US" dirty="0"/>
              <a:t>	tail(head(A, 4), 2)</a:t>
            </a:r>
          </a:p>
          <a:p>
            <a:pPr lvl="1"/>
            <a:r>
              <a:rPr lang="en-US" dirty="0"/>
              <a:t>Functional Code -&gt; </a:t>
            </a:r>
            <a:br>
              <a:rPr lang="en-US" dirty="0"/>
            </a:br>
            <a:r>
              <a:rPr lang="en-US" dirty="0"/>
              <a:t>	A %&gt;% head(4) %&gt;% tail(2)</a:t>
            </a:r>
          </a:p>
          <a:p>
            <a:pPr lvl="1"/>
            <a:endParaRPr lang="en-US" dirty="0"/>
          </a:p>
          <a:p>
            <a:r>
              <a:rPr lang="en-US" dirty="0" err="1"/>
              <a:t>lapply</a:t>
            </a:r>
            <a:r>
              <a:rPr lang="en-US" dirty="0"/>
              <a:t>(X, FUN) – apply a function to each element in the list</a:t>
            </a:r>
          </a:p>
          <a:p>
            <a:pPr lvl="1"/>
            <a:r>
              <a:rPr lang="en-US" dirty="0" err="1"/>
              <a:t>lapply</a:t>
            </a:r>
            <a:r>
              <a:rPr lang="en-US" dirty="0"/>
              <a:t>(A, fun(x) x * 2)</a:t>
            </a:r>
          </a:p>
          <a:p>
            <a:pPr lvl="2"/>
            <a:r>
              <a:rPr lang="en-US" sz="2400" dirty="0"/>
              <a:t>Output:  c(2,4,6,8,10,12)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FF965-055A-44A9-898A-2D513CCAF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MSFTGUEST        msevent427vw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55032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2486</TotalTime>
  <Words>1354</Words>
  <Application>Microsoft Office PowerPoint</Application>
  <PresentationFormat>Widescreen</PresentationFormat>
  <Paragraphs>210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Gill Sans MT</vt:lpstr>
      <vt:lpstr>Parcel</vt:lpstr>
      <vt:lpstr>Text Analytics and processing SEC Filings</vt:lpstr>
      <vt:lpstr>Analyzing and extracting SEC Reports</vt:lpstr>
      <vt:lpstr>tools</vt:lpstr>
      <vt:lpstr>Scope</vt:lpstr>
      <vt:lpstr>Sample table of contents</vt:lpstr>
      <vt:lpstr>Sample snippet from Risk 1a (Microsoft June 2018) </vt:lpstr>
      <vt:lpstr>Andrew on “R”</vt:lpstr>
      <vt:lpstr>edgarWeb R</vt:lpstr>
      <vt:lpstr>Fun with 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General approach and some observations</vt:lpstr>
      <vt:lpstr>Jim python approach</vt:lpstr>
      <vt:lpstr>Do the docs follow zipf’s law</vt:lpstr>
      <vt:lpstr>Top 30 distribution</vt:lpstr>
      <vt:lpstr>Full distribution (stop words removed)</vt:lpstr>
      <vt:lpstr>Google 2016 1</vt:lpstr>
      <vt:lpstr>Google 2016 1 Subjectivity index</vt:lpstr>
      <vt:lpstr>Microsoft 2016 Item 1 subjectivity</vt:lpstr>
      <vt:lpstr>Google 2016 I sentiment by sentence </vt:lpstr>
      <vt:lpstr>Microsoft 2016 item 1 sentiment</vt:lpstr>
      <vt:lpstr>Concordance (google snippet)</vt:lpstr>
      <vt:lpstr>Google colocations top 10</vt:lpstr>
      <vt:lpstr>Google 2015 to 2017  top 10 bigrams Item 1</vt:lpstr>
      <vt:lpstr>MSFT top 10 Item 1  </vt:lpstr>
      <vt:lpstr>Sample topic analysis output Microsoft content</vt:lpstr>
      <vt:lpstr>LDA for topic</vt:lpstr>
      <vt:lpstr>Entity service used</vt:lpstr>
      <vt:lpstr>Sample entity output Microsoft </vt:lpstr>
      <vt:lpstr>Tools and frameworks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Analytics and processing SEC Filings</dc:title>
  <dc:creator>Jim Williams</dc:creator>
  <cp:lastModifiedBy>Jim Williams</cp:lastModifiedBy>
  <cp:revision>4</cp:revision>
  <dcterms:created xsi:type="dcterms:W3CDTF">2018-12-04T18:34:34Z</dcterms:created>
  <dcterms:modified xsi:type="dcterms:W3CDTF">2018-12-10T13:40:31Z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jiwillia@microsoft.com</vt:lpwstr>
  </property>
  <property fmtid="{D5CDD505-2E9C-101B-9397-08002B2CF9AE}" pid="5" name="MSIP_Label_f42aa342-8706-4288-bd11-ebb85995028c_SetDate">
    <vt:lpwstr>2018-12-04T18:36:00.9201871Z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