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 id="2147483708" r:id="rId2"/>
  </p:sldMasterIdLst>
  <p:notesMasterIdLst>
    <p:notesMasterId r:id="rId47"/>
  </p:notesMasterIdLst>
  <p:sldIdLst>
    <p:sldId id="256" r:id="rId3"/>
    <p:sldId id="310" r:id="rId4"/>
    <p:sldId id="311" r:id="rId5"/>
    <p:sldId id="309" r:id="rId6"/>
    <p:sldId id="267" r:id="rId7"/>
    <p:sldId id="301"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2" r:id="rId41"/>
    <p:sldId id="303" r:id="rId42"/>
    <p:sldId id="312" r:id="rId43"/>
    <p:sldId id="313" r:id="rId44"/>
    <p:sldId id="306" r:id="rId45"/>
    <p:sldId id="308" r:id="rId46"/>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87" d="100"/>
          <a:sy n="87" d="100"/>
        </p:scale>
        <p:origin x="61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54C7B89C-5851-4F8E-BCEB-CBB81DEDCD78}" type="datetimeFigureOut">
              <a:rPr lang="en-US" smtClean="0"/>
              <a:t>2/22/2018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88718304-7608-4D4F-A8D1-19B0629F8593}" type="slidenum">
              <a:rPr lang="en-US" smtClean="0"/>
              <a:t>‹#›</a:t>
            </a:fld>
            <a:endParaRPr lang="en-US"/>
          </a:p>
        </p:txBody>
      </p:sp>
    </p:spTree>
    <p:extLst>
      <p:ext uri="{BB962C8B-B14F-4D97-AF65-F5344CB8AC3E}">
        <p14:creationId xmlns:p14="http://schemas.microsoft.com/office/powerpoint/2010/main" val="1872689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18304-7608-4D4F-A8D1-19B0629F8593}" type="slidenum">
              <a:rPr lang="en-US" smtClean="0"/>
              <a:t>1</a:t>
            </a:fld>
            <a:endParaRPr lang="en-US"/>
          </a:p>
        </p:txBody>
      </p:sp>
    </p:spTree>
    <p:extLst>
      <p:ext uri="{BB962C8B-B14F-4D97-AF65-F5344CB8AC3E}">
        <p14:creationId xmlns:p14="http://schemas.microsoft.com/office/powerpoint/2010/main" val="3820059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pPr defTabSz="931774" fontAlgn="base">
              <a:spcBef>
                <a:spcPct val="0"/>
              </a:spcBef>
              <a:spcAft>
                <a:spcPct val="0"/>
              </a:spcAft>
            </a:pPr>
            <a:fld id="{ABE383AF-40C9-E847-ACCB-98F997084513}" type="slidenum">
              <a:rPr lang="en-US">
                <a:solidFill>
                  <a:srgbClr val="000000"/>
                </a:solidFill>
                <a:latin typeface="Lucida Sans" charset="0"/>
                <a:ea typeface="ＭＳ Ｐゴシック" charset="0"/>
              </a:rPr>
              <a:pPr defTabSz="931774" fontAlgn="base">
                <a:spcBef>
                  <a:spcPct val="0"/>
                </a:spcBef>
                <a:spcAft>
                  <a:spcPct val="0"/>
                </a:spcAft>
              </a:pPr>
              <a:t>10</a:t>
            </a:fld>
            <a:endParaRPr lang="en-US">
              <a:solidFill>
                <a:srgbClr val="000000"/>
              </a:solidFill>
              <a:latin typeface="Lucida Sans" charset="0"/>
              <a:ea typeface="ＭＳ Ｐゴシック"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822740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931774" fontAlgn="base">
              <a:spcBef>
                <a:spcPct val="0"/>
              </a:spcBef>
              <a:spcAft>
                <a:spcPct val="0"/>
              </a:spcAft>
            </a:pPr>
            <a:fld id="{3EB9031F-EB71-7642-8F3C-6FDC1408CB92}" type="slidenum">
              <a:rPr lang="en-US">
                <a:solidFill>
                  <a:srgbClr val="000000"/>
                </a:solidFill>
                <a:latin typeface="Lucida Sans" charset="0"/>
                <a:ea typeface="ＭＳ Ｐゴシック" charset="0"/>
              </a:rPr>
              <a:pPr defTabSz="931774" fontAlgn="base">
                <a:spcBef>
                  <a:spcPct val="0"/>
                </a:spcBef>
                <a:spcAft>
                  <a:spcPct val="0"/>
                </a:spcAft>
              </a:pPr>
              <a:t>11</a:t>
            </a:fld>
            <a:endParaRPr lang="en-US">
              <a:solidFill>
                <a:srgbClr val="000000"/>
              </a:solidFill>
              <a:latin typeface="Lucida Sans" charset="0"/>
              <a:ea typeface="ＭＳ Ｐゴシック" charset="0"/>
            </a:endParaRPr>
          </a:p>
        </p:txBody>
      </p:sp>
    </p:spTree>
    <p:extLst>
      <p:ext uri="{BB962C8B-B14F-4D97-AF65-F5344CB8AC3E}">
        <p14:creationId xmlns:p14="http://schemas.microsoft.com/office/powerpoint/2010/main" val="2594538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931774" fontAlgn="base">
              <a:spcBef>
                <a:spcPct val="0"/>
              </a:spcBef>
              <a:spcAft>
                <a:spcPct val="0"/>
              </a:spcAft>
            </a:pPr>
            <a:fld id="{3EB9031F-EB71-7642-8F3C-6FDC1408CB92}" type="slidenum">
              <a:rPr lang="en-US">
                <a:solidFill>
                  <a:srgbClr val="000000"/>
                </a:solidFill>
                <a:latin typeface="Lucida Sans" charset="0"/>
                <a:ea typeface="ＭＳ Ｐゴシック" charset="0"/>
              </a:rPr>
              <a:pPr defTabSz="931774" fontAlgn="base">
                <a:spcBef>
                  <a:spcPct val="0"/>
                </a:spcBef>
                <a:spcAft>
                  <a:spcPct val="0"/>
                </a:spcAft>
              </a:pPr>
              <a:t>12</a:t>
            </a:fld>
            <a:endParaRPr lang="en-US">
              <a:solidFill>
                <a:srgbClr val="000000"/>
              </a:solidFill>
              <a:latin typeface="Lucida Sans" charset="0"/>
              <a:ea typeface="ＭＳ Ｐゴシック" charset="0"/>
            </a:endParaRPr>
          </a:p>
        </p:txBody>
      </p:sp>
    </p:spTree>
    <p:extLst>
      <p:ext uri="{BB962C8B-B14F-4D97-AF65-F5344CB8AC3E}">
        <p14:creationId xmlns:p14="http://schemas.microsoft.com/office/powerpoint/2010/main" val="31467431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931774" fontAlgn="base">
              <a:spcBef>
                <a:spcPct val="0"/>
              </a:spcBef>
              <a:spcAft>
                <a:spcPct val="0"/>
              </a:spcAft>
            </a:pPr>
            <a:fld id="{3EB9031F-EB71-7642-8F3C-6FDC1408CB92}" type="slidenum">
              <a:rPr lang="en-US">
                <a:solidFill>
                  <a:srgbClr val="000000"/>
                </a:solidFill>
                <a:latin typeface="Lucida Sans" charset="0"/>
                <a:ea typeface="ＭＳ Ｐゴシック" charset="0"/>
              </a:rPr>
              <a:pPr defTabSz="931774" fontAlgn="base">
                <a:spcBef>
                  <a:spcPct val="0"/>
                </a:spcBef>
                <a:spcAft>
                  <a:spcPct val="0"/>
                </a:spcAft>
              </a:pPr>
              <a:t>13</a:t>
            </a:fld>
            <a:endParaRPr lang="en-US">
              <a:solidFill>
                <a:srgbClr val="000000"/>
              </a:solidFill>
              <a:latin typeface="Lucida Sans" charset="0"/>
              <a:ea typeface="ＭＳ Ｐゴシック" charset="0"/>
            </a:endParaRPr>
          </a:p>
        </p:txBody>
      </p:sp>
    </p:spTree>
    <p:extLst>
      <p:ext uri="{BB962C8B-B14F-4D97-AF65-F5344CB8AC3E}">
        <p14:creationId xmlns:p14="http://schemas.microsoft.com/office/powerpoint/2010/main" val="29541772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931774" fontAlgn="base">
              <a:spcBef>
                <a:spcPct val="0"/>
              </a:spcBef>
              <a:spcAft>
                <a:spcPct val="0"/>
              </a:spcAft>
            </a:pPr>
            <a:fld id="{3EB9031F-EB71-7642-8F3C-6FDC1408CB92}" type="slidenum">
              <a:rPr lang="en-US">
                <a:solidFill>
                  <a:srgbClr val="000000"/>
                </a:solidFill>
                <a:latin typeface="Lucida Sans" charset="0"/>
                <a:ea typeface="ＭＳ Ｐゴシック" charset="0"/>
              </a:rPr>
              <a:pPr defTabSz="931774" fontAlgn="base">
                <a:spcBef>
                  <a:spcPct val="0"/>
                </a:spcBef>
                <a:spcAft>
                  <a:spcPct val="0"/>
                </a:spcAft>
              </a:pPr>
              <a:t>14</a:t>
            </a:fld>
            <a:endParaRPr lang="en-US">
              <a:solidFill>
                <a:srgbClr val="000000"/>
              </a:solidFill>
              <a:latin typeface="Lucida Sans" charset="0"/>
              <a:ea typeface="ＭＳ Ｐゴシック" charset="0"/>
            </a:endParaRPr>
          </a:p>
        </p:txBody>
      </p:sp>
    </p:spTree>
    <p:extLst>
      <p:ext uri="{BB962C8B-B14F-4D97-AF65-F5344CB8AC3E}">
        <p14:creationId xmlns:p14="http://schemas.microsoft.com/office/powerpoint/2010/main" val="27944839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931774" fontAlgn="base">
              <a:spcBef>
                <a:spcPct val="0"/>
              </a:spcBef>
              <a:spcAft>
                <a:spcPct val="0"/>
              </a:spcAft>
            </a:pPr>
            <a:fld id="{3EB9031F-EB71-7642-8F3C-6FDC1408CB92}" type="slidenum">
              <a:rPr lang="en-US">
                <a:solidFill>
                  <a:srgbClr val="000000"/>
                </a:solidFill>
                <a:latin typeface="Lucida Sans" charset="0"/>
                <a:ea typeface="ＭＳ Ｐゴシック" charset="0"/>
              </a:rPr>
              <a:pPr defTabSz="931774" fontAlgn="base">
                <a:spcBef>
                  <a:spcPct val="0"/>
                </a:spcBef>
                <a:spcAft>
                  <a:spcPct val="0"/>
                </a:spcAft>
              </a:pPr>
              <a:t>15</a:t>
            </a:fld>
            <a:endParaRPr lang="en-US">
              <a:solidFill>
                <a:srgbClr val="000000"/>
              </a:solidFill>
              <a:latin typeface="Lucida Sans" charset="0"/>
              <a:ea typeface="ＭＳ Ｐゴシック" charset="0"/>
            </a:endParaRPr>
          </a:p>
        </p:txBody>
      </p:sp>
    </p:spTree>
    <p:extLst>
      <p:ext uri="{BB962C8B-B14F-4D97-AF65-F5344CB8AC3E}">
        <p14:creationId xmlns:p14="http://schemas.microsoft.com/office/powerpoint/2010/main" val="27795955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931774" fontAlgn="base">
              <a:spcBef>
                <a:spcPct val="0"/>
              </a:spcBef>
              <a:spcAft>
                <a:spcPct val="0"/>
              </a:spcAft>
            </a:pPr>
            <a:fld id="{3EB9031F-EB71-7642-8F3C-6FDC1408CB92}" type="slidenum">
              <a:rPr lang="en-US">
                <a:solidFill>
                  <a:srgbClr val="000000"/>
                </a:solidFill>
                <a:latin typeface="Lucida Sans" charset="0"/>
                <a:ea typeface="ＭＳ Ｐゴシック" charset="0"/>
              </a:rPr>
              <a:pPr defTabSz="931774" fontAlgn="base">
                <a:spcBef>
                  <a:spcPct val="0"/>
                </a:spcBef>
                <a:spcAft>
                  <a:spcPct val="0"/>
                </a:spcAft>
              </a:pPr>
              <a:t>16</a:t>
            </a:fld>
            <a:endParaRPr lang="en-US">
              <a:solidFill>
                <a:srgbClr val="000000"/>
              </a:solidFill>
              <a:latin typeface="Lucida Sans" charset="0"/>
              <a:ea typeface="ＭＳ Ｐゴシック" charset="0"/>
            </a:endParaRPr>
          </a:p>
        </p:txBody>
      </p:sp>
    </p:spTree>
    <p:extLst>
      <p:ext uri="{BB962C8B-B14F-4D97-AF65-F5344CB8AC3E}">
        <p14:creationId xmlns:p14="http://schemas.microsoft.com/office/powerpoint/2010/main" val="1203066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931774" fontAlgn="base">
              <a:spcBef>
                <a:spcPct val="0"/>
              </a:spcBef>
              <a:spcAft>
                <a:spcPct val="0"/>
              </a:spcAft>
            </a:pPr>
            <a:fld id="{3EB9031F-EB71-7642-8F3C-6FDC1408CB92}" type="slidenum">
              <a:rPr lang="en-US">
                <a:solidFill>
                  <a:srgbClr val="000000"/>
                </a:solidFill>
                <a:latin typeface="Lucida Sans" charset="0"/>
                <a:ea typeface="ＭＳ Ｐゴシック" charset="0"/>
              </a:rPr>
              <a:pPr defTabSz="931774" fontAlgn="base">
                <a:spcBef>
                  <a:spcPct val="0"/>
                </a:spcBef>
                <a:spcAft>
                  <a:spcPct val="0"/>
                </a:spcAft>
              </a:pPr>
              <a:t>17</a:t>
            </a:fld>
            <a:endParaRPr lang="en-US">
              <a:solidFill>
                <a:srgbClr val="000000"/>
              </a:solidFill>
              <a:latin typeface="Lucida Sans" charset="0"/>
              <a:ea typeface="ＭＳ Ｐゴシック" charset="0"/>
            </a:endParaRPr>
          </a:p>
        </p:txBody>
      </p:sp>
    </p:spTree>
    <p:extLst>
      <p:ext uri="{BB962C8B-B14F-4D97-AF65-F5344CB8AC3E}">
        <p14:creationId xmlns:p14="http://schemas.microsoft.com/office/powerpoint/2010/main" val="10626953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pPr defTabSz="931774" fontAlgn="base">
              <a:spcBef>
                <a:spcPct val="0"/>
              </a:spcBef>
              <a:spcAft>
                <a:spcPct val="0"/>
              </a:spcAft>
            </a:pPr>
            <a:fld id="{C1186323-23FC-C745-A59E-E7A0F69F23C3}" type="slidenum">
              <a:rPr lang="en-US">
                <a:solidFill>
                  <a:srgbClr val="000000"/>
                </a:solidFill>
                <a:latin typeface="Lucida Sans" charset="0"/>
                <a:ea typeface="ＭＳ Ｐゴシック" charset="0"/>
              </a:rPr>
              <a:pPr defTabSz="931774" fontAlgn="base">
                <a:spcBef>
                  <a:spcPct val="0"/>
                </a:spcBef>
                <a:spcAft>
                  <a:spcPct val="0"/>
                </a:spcAft>
              </a:pPr>
              <a:t>18</a:t>
            </a:fld>
            <a:endParaRPr lang="en-US">
              <a:solidFill>
                <a:srgbClr val="000000"/>
              </a:solidFill>
              <a:latin typeface="Lucida Sans" charset="0"/>
              <a:ea typeface="ＭＳ Ｐゴシック" charset="0"/>
            </a:endParaRPr>
          </a:p>
        </p:txBody>
      </p:sp>
      <p:sp>
        <p:nvSpPr>
          <p:cNvPr id="30723" name="Rectangle 2"/>
          <p:cNvSpPr>
            <a:spLocks noGrp="1" noRot="1" noChangeAspect="1" noChangeArrowheads="1"/>
          </p:cNvSpPr>
          <p:nvPr>
            <p:ph type="sldImg"/>
          </p:nvPr>
        </p:nvSpPr>
        <p:spPr>
          <a:solidFill>
            <a:srgbClr val="FFFFFF"/>
          </a:solidFill>
          <a:ln/>
        </p:spPr>
      </p:sp>
      <p:sp>
        <p:nvSpPr>
          <p:cNvPr id="30724"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13139476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pPr defTabSz="931774" fontAlgn="base">
              <a:spcBef>
                <a:spcPct val="0"/>
              </a:spcBef>
              <a:spcAft>
                <a:spcPct val="0"/>
              </a:spcAft>
            </a:pPr>
            <a:fld id="{0C9BB694-CB85-1C42-BB21-6EC89F24E5E0}" type="slidenum">
              <a:rPr lang="en-US">
                <a:solidFill>
                  <a:srgbClr val="000000"/>
                </a:solidFill>
                <a:latin typeface="Lucida Sans" charset="0"/>
                <a:ea typeface="ＭＳ Ｐゴシック" charset="0"/>
              </a:rPr>
              <a:pPr defTabSz="931774" fontAlgn="base">
                <a:spcBef>
                  <a:spcPct val="0"/>
                </a:spcBef>
                <a:spcAft>
                  <a:spcPct val="0"/>
                </a:spcAft>
              </a:pPr>
              <a:t>19</a:t>
            </a:fld>
            <a:endParaRPr lang="en-US">
              <a:solidFill>
                <a:srgbClr val="000000"/>
              </a:solidFill>
              <a:latin typeface="Lucida Sans" charset="0"/>
              <a:ea typeface="ＭＳ Ｐゴシック" charset="0"/>
            </a:endParaRPr>
          </a:p>
        </p:txBody>
      </p:sp>
      <p:sp>
        <p:nvSpPr>
          <p:cNvPr id="32771" name="Rectangle 2"/>
          <p:cNvSpPr>
            <a:spLocks noGrp="1" noRot="1" noChangeAspect="1" noChangeArrowheads="1"/>
          </p:cNvSpPr>
          <p:nvPr>
            <p:ph type="sldImg"/>
          </p:nvPr>
        </p:nvSpPr>
        <p:spPr>
          <a:solidFill>
            <a:srgbClr val="FFFFFF"/>
          </a:solidFill>
          <a:ln/>
        </p:spPr>
      </p:sp>
      <p:sp>
        <p:nvSpPr>
          <p:cNvPr id="32772"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2426459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18304-7608-4D4F-A8D1-19B0629F8593}" type="slidenum">
              <a:rPr lang="en-US" smtClean="0"/>
              <a:t>2</a:t>
            </a:fld>
            <a:endParaRPr lang="en-US"/>
          </a:p>
        </p:txBody>
      </p:sp>
    </p:spTree>
    <p:extLst>
      <p:ext uri="{BB962C8B-B14F-4D97-AF65-F5344CB8AC3E}">
        <p14:creationId xmlns:p14="http://schemas.microsoft.com/office/powerpoint/2010/main" val="29460181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pPr defTabSz="931774" fontAlgn="base">
              <a:spcBef>
                <a:spcPct val="0"/>
              </a:spcBef>
              <a:spcAft>
                <a:spcPct val="0"/>
              </a:spcAft>
            </a:pPr>
            <a:fld id="{CA24F83C-53AC-F24F-80E2-C55109AFC467}" type="slidenum">
              <a:rPr lang="en-US">
                <a:solidFill>
                  <a:srgbClr val="000000"/>
                </a:solidFill>
                <a:latin typeface="Lucida Sans" charset="0"/>
                <a:ea typeface="ＭＳ Ｐゴシック" charset="0"/>
              </a:rPr>
              <a:pPr defTabSz="931774" fontAlgn="base">
                <a:spcBef>
                  <a:spcPct val="0"/>
                </a:spcBef>
                <a:spcAft>
                  <a:spcPct val="0"/>
                </a:spcAft>
              </a:pPr>
              <a:t>20</a:t>
            </a:fld>
            <a:endParaRPr lang="en-US">
              <a:solidFill>
                <a:srgbClr val="000000"/>
              </a:solidFill>
              <a:latin typeface="Lucida Sans" charset="0"/>
              <a:ea typeface="ＭＳ Ｐゴシック" charset="0"/>
            </a:endParaRPr>
          </a:p>
        </p:txBody>
      </p:sp>
      <p:sp>
        <p:nvSpPr>
          <p:cNvPr id="34819" name="Rectangle 2"/>
          <p:cNvSpPr>
            <a:spLocks noGrp="1" noRot="1" noChangeAspect="1" noChangeArrowheads="1"/>
          </p:cNvSpPr>
          <p:nvPr>
            <p:ph type="sldImg"/>
          </p:nvPr>
        </p:nvSpPr>
        <p:spPr>
          <a:solidFill>
            <a:srgbClr val="FFFFFF"/>
          </a:solidFill>
          <a:ln/>
        </p:spPr>
      </p:sp>
      <p:sp>
        <p:nvSpPr>
          <p:cNvPr id="3482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6870584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pPr defTabSz="931774" fontAlgn="base">
              <a:spcBef>
                <a:spcPct val="0"/>
              </a:spcBef>
              <a:spcAft>
                <a:spcPct val="0"/>
              </a:spcAft>
            </a:pPr>
            <a:fld id="{68346639-C8C4-9A48-A995-2E425D4B1E5C}" type="slidenum">
              <a:rPr lang="en-US">
                <a:solidFill>
                  <a:srgbClr val="000000"/>
                </a:solidFill>
                <a:latin typeface="Lucida Sans" charset="0"/>
                <a:ea typeface="ＭＳ Ｐゴシック" charset="0"/>
              </a:rPr>
              <a:pPr defTabSz="931774" fontAlgn="base">
                <a:spcBef>
                  <a:spcPct val="0"/>
                </a:spcBef>
                <a:spcAft>
                  <a:spcPct val="0"/>
                </a:spcAft>
              </a:pPr>
              <a:t>21</a:t>
            </a:fld>
            <a:endParaRPr lang="en-US">
              <a:solidFill>
                <a:srgbClr val="000000"/>
              </a:solidFill>
              <a:latin typeface="Lucida Sans" charset="0"/>
              <a:ea typeface="ＭＳ Ｐゴシック"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575491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931774" fontAlgn="base">
              <a:spcBef>
                <a:spcPct val="0"/>
              </a:spcBef>
              <a:spcAft>
                <a:spcPct val="0"/>
              </a:spcAft>
            </a:pPr>
            <a:fld id="{3EB9031F-EB71-7642-8F3C-6FDC1408CB92}" type="slidenum">
              <a:rPr lang="en-US">
                <a:solidFill>
                  <a:srgbClr val="000000"/>
                </a:solidFill>
                <a:latin typeface="Lucida Sans" charset="0"/>
                <a:ea typeface="ＭＳ Ｐゴシック" charset="0"/>
              </a:rPr>
              <a:pPr defTabSz="931774" fontAlgn="base">
                <a:spcBef>
                  <a:spcPct val="0"/>
                </a:spcBef>
                <a:spcAft>
                  <a:spcPct val="0"/>
                </a:spcAft>
              </a:pPr>
              <a:t>22</a:t>
            </a:fld>
            <a:endParaRPr lang="en-US">
              <a:solidFill>
                <a:srgbClr val="000000"/>
              </a:solidFill>
              <a:latin typeface="Lucida Sans" charset="0"/>
              <a:ea typeface="ＭＳ Ｐゴシック" charset="0"/>
            </a:endParaRPr>
          </a:p>
        </p:txBody>
      </p:sp>
    </p:spTree>
    <p:extLst>
      <p:ext uri="{BB962C8B-B14F-4D97-AF65-F5344CB8AC3E}">
        <p14:creationId xmlns:p14="http://schemas.microsoft.com/office/powerpoint/2010/main" val="21629623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931774" fontAlgn="base">
              <a:spcBef>
                <a:spcPct val="0"/>
              </a:spcBef>
              <a:spcAft>
                <a:spcPct val="0"/>
              </a:spcAft>
            </a:pPr>
            <a:fld id="{3EB9031F-EB71-7642-8F3C-6FDC1408CB92}" type="slidenum">
              <a:rPr lang="en-US">
                <a:solidFill>
                  <a:srgbClr val="000000"/>
                </a:solidFill>
                <a:latin typeface="Lucida Sans" charset="0"/>
                <a:ea typeface="ＭＳ Ｐゴシック" charset="0"/>
              </a:rPr>
              <a:pPr defTabSz="931774" fontAlgn="base">
                <a:spcBef>
                  <a:spcPct val="0"/>
                </a:spcBef>
                <a:spcAft>
                  <a:spcPct val="0"/>
                </a:spcAft>
              </a:pPr>
              <a:t>23</a:t>
            </a:fld>
            <a:endParaRPr lang="en-US">
              <a:solidFill>
                <a:srgbClr val="000000"/>
              </a:solidFill>
              <a:latin typeface="Lucida Sans" charset="0"/>
              <a:ea typeface="ＭＳ Ｐゴシック" charset="0"/>
            </a:endParaRPr>
          </a:p>
        </p:txBody>
      </p:sp>
    </p:spTree>
    <p:extLst>
      <p:ext uri="{BB962C8B-B14F-4D97-AF65-F5344CB8AC3E}">
        <p14:creationId xmlns:p14="http://schemas.microsoft.com/office/powerpoint/2010/main" val="27152017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931774" fontAlgn="base">
              <a:spcBef>
                <a:spcPct val="0"/>
              </a:spcBef>
              <a:spcAft>
                <a:spcPct val="0"/>
              </a:spcAft>
            </a:pPr>
            <a:fld id="{3EB9031F-EB71-7642-8F3C-6FDC1408CB92}" type="slidenum">
              <a:rPr lang="en-US">
                <a:solidFill>
                  <a:srgbClr val="000000"/>
                </a:solidFill>
                <a:latin typeface="Lucida Sans" charset="0"/>
                <a:ea typeface="ＭＳ Ｐゴシック" charset="0"/>
              </a:rPr>
              <a:pPr defTabSz="931774" fontAlgn="base">
                <a:spcBef>
                  <a:spcPct val="0"/>
                </a:spcBef>
                <a:spcAft>
                  <a:spcPct val="0"/>
                </a:spcAft>
              </a:pPr>
              <a:t>24</a:t>
            </a:fld>
            <a:endParaRPr lang="en-US">
              <a:solidFill>
                <a:srgbClr val="000000"/>
              </a:solidFill>
              <a:latin typeface="Lucida Sans" charset="0"/>
              <a:ea typeface="ＭＳ Ｐゴシック" charset="0"/>
            </a:endParaRPr>
          </a:p>
        </p:txBody>
      </p:sp>
    </p:spTree>
    <p:extLst>
      <p:ext uri="{BB962C8B-B14F-4D97-AF65-F5344CB8AC3E}">
        <p14:creationId xmlns:p14="http://schemas.microsoft.com/office/powerpoint/2010/main" val="37303732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pPr defTabSz="931774" fontAlgn="base">
              <a:spcBef>
                <a:spcPct val="0"/>
              </a:spcBef>
              <a:spcAft>
                <a:spcPct val="0"/>
              </a:spcAft>
            </a:pPr>
            <a:fld id="{C01B9DA1-D091-A64A-A0FC-8E8CCCAFB71C}" type="slidenum">
              <a:rPr lang="en-US">
                <a:solidFill>
                  <a:srgbClr val="000000"/>
                </a:solidFill>
                <a:latin typeface="Lucida Sans" charset="0"/>
                <a:ea typeface="ＭＳ Ｐゴシック" charset="0"/>
              </a:rPr>
              <a:pPr defTabSz="931774" fontAlgn="base">
                <a:spcBef>
                  <a:spcPct val="0"/>
                </a:spcBef>
                <a:spcAft>
                  <a:spcPct val="0"/>
                </a:spcAft>
              </a:pPr>
              <a:t>25</a:t>
            </a:fld>
            <a:endParaRPr lang="en-US">
              <a:solidFill>
                <a:srgbClr val="000000"/>
              </a:solidFill>
              <a:latin typeface="Lucida Sans" charset="0"/>
              <a:ea typeface="ＭＳ Ｐゴシック"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4965200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931774" fontAlgn="base">
              <a:spcBef>
                <a:spcPct val="0"/>
              </a:spcBef>
              <a:spcAft>
                <a:spcPct val="0"/>
              </a:spcAft>
            </a:pPr>
            <a:fld id="{3EB9031F-EB71-7642-8F3C-6FDC1408CB92}" type="slidenum">
              <a:rPr lang="en-US">
                <a:solidFill>
                  <a:srgbClr val="000000"/>
                </a:solidFill>
                <a:latin typeface="Lucida Sans" charset="0"/>
                <a:ea typeface="ＭＳ Ｐゴシック" charset="0"/>
              </a:rPr>
              <a:pPr defTabSz="931774" fontAlgn="base">
                <a:spcBef>
                  <a:spcPct val="0"/>
                </a:spcBef>
                <a:spcAft>
                  <a:spcPct val="0"/>
                </a:spcAft>
              </a:pPr>
              <a:t>26</a:t>
            </a:fld>
            <a:endParaRPr lang="en-US">
              <a:solidFill>
                <a:srgbClr val="000000"/>
              </a:solidFill>
              <a:latin typeface="Lucida Sans" charset="0"/>
              <a:ea typeface="ＭＳ Ｐゴシック" charset="0"/>
            </a:endParaRPr>
          </a:p>
        </p:txBody>
      </p:sp>
    </p:spTree>
    <p:extLst>
      <p:ext uri="{BB962C8B-B14F-4D97-AF65-F5344CB8AC3E}">
        <p14:creationId xmlns:p14="http://schemas.microsoft.com/office/powerpoint/2010/main" val="24086300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931774" fontAlgn="base">
              <a:spcBef>
                <a:spcPct val="0"/>
              </a:spcBef>
              <a:spcAft>
                <a:spcPct val="0"/>
              </a:spcAft>
            </a:pPr>
            <a:fld id="{3EB9031F-EB71-7642-8F3C-6FDC1408CB92}" type="slidenum">
              <a:rPr lang="en-US">
                <a:solidFill>
                  <a:srgbClr val="000000"/>
                </a:solidFill>
                <a:latin typeface="Lucida Sans" charset="0"/>
                <a:ea typeface="ＭＳ Ｐゴシック" charset="0"/>
              </a:rPr>
              <a:pPr defTabSz="931774" fontAlgn="base">
                <a:spcBef>
                  <a:spcPct val="0"/>
                </a:spcBef>
                <a:spcAft>
                  <a:spcPct val="0"/>
                </a:spcAft>
              </a:pPr>
              <a:t>27</a:t>
            </a:fld>
            <a:endParaRPr lang="en-US">
              <a:solidFill>
                <a:srgbClr val="000000"/>
              </a:solidFill>
              <a:latin typeface="Lucida Sans" charset="0"/>
              <a:ea typeface="ＭＳ Ｐゴシック" charset="0"/>
            </a:endParaRPr>
          </a:p>
        </p:txBody>
      </p:sp>
    </p:spTree>
    <p:extLst>
      <p:ext uri="{BB962C8B-B14F-4D97-AF65-F5344CB8AC3E}">
        <p14:creationId xmlns:p14="http://schemas.microsoft.com/office/powerpoint/2010/main" val="32433892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931774" fontAlgn="base">
              <a:spcBef>
                <a:spcPct val="0"/>
              </a:spcBef>
              <a:spcAft>
                <a:spcPct val="0"/>
              </a:spcAft>
            </a:pPr>
            <a:fld id="{3EB9031F-EB71-7642-8F3C-6FDC1408CB92}" type="slidenum">
              <a:rPr lang="en-US">
                <a:solidFill>
                  <a:srgbClr val="000000"/>
                </a:solidFill>
                <a:latin typeface="Lucida Sans" charset="0"/>
                <a:ea typeface="ＭＳ Ｐゴシック" charset="0"/>
              </a:rPr>
              <a:pPr defTabSz="931774" fontAlgn="base">
                <a:spcBef>
                  <a:spcPct val="0"/>
                </a:spcBef>
                <a:spcAft>
                  <a:spcPct val="0"/>
                </a:spcAft>
              </a:pPr>
              <a:t>28</a:t>
            </a:fld>
            <a:endParaRPr lang="en-US">
              <a:solidFill>
                <a:srgbClr val="000000"/>
              </a:solidFill>
              <a:latin typeface="Lucida Sans" charset="0"/>
              <a:ea typeface="ＭＳ Ｐゴシック" charset="0"/>
            </a:endParaRPr>
          </a:p>
        </p:txBody>
      </p:sp>
    </p:spTree>
    <p:extLst>
      <p:ext uri="{BB962C8B-B14F-4D97-AF65-F5344CB8AC3E}">
        <p14:creationId xmlns:p14="http://schemas.microsoft.com/office/powerpoint/2010/main" val="8323570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931774" fontAlgn="base">
              <a:spcBef>
                <a:spcPct val="0"/>
              </a:spcBef>
              <a:spcAft>
                <a:spcPct val="0"/>
              </a:spcAft>
            </a:pPr>
            <a:fld id="{3EB9031F-EB71-7642-8F3C-6FDC1408CB92}" type="slidenum">
              <a:rPr lang="en-US">
                <a:solidFill>
                  <a:srgbClr val="000000"/>
                </a:solidFill>
                <a:latin typeface="Lucida Sans" charset="0"/>
                <a:ea typeface="ＭＳ Ｐゴシック" charset="0"/>
              </a:rPr>
              <a:pPr defTabSz="931774" fontAlgn="base">
                <a:spcBef>
                  <a:spcPct val="0"/>
                </a:spcBef>
                <a:spcAft>
                  <a:spcPct val="0"/>
                </a:spcAft>
              </a:pPr>
              <a:t>29</a:t>
            </a:fld>
            <a:endParaRPr lang="en-US">
              <a:solidFill>
                <a:srgbClr val="000000"/>
              </a:solidFill>
              <a:latin typeface="Lucida Sans" charset="0"/>
              <a:ea typeface="ＭＳ Ｐゴシック" charset="0"/>
            </a:endParaRPr>
          </a:p>
        </p:txBody>
      </p:sp>
    </p:spTree>
    <p:extLst>
      <p:ext uri="{BB962C8B-B14F-4D97-AF65-F5344CB8AC3E}">
        <p14:creationId xmlns:p14="http://schemas.microsoft.com/office/powerpoint/2010/main" val="1084671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18304-7608-4D4F-A8D1-19B0629F8593}" type="slidenum">
              <a:rPr lang="en-US" smtClean="0"/>
              <a:t>3</a:t>
            </a:fld>
            <a:endParaRPr lang="en-US"/>
          </a:p>
        </p:txBody>
      </p:sp>
    </p:spTree>
    <p:extLst>
      <p:ext uri="{BB962C8B-B14F-4D97-AF65-F5344CB8AC3E}">
        <p14:creationId xmlns:p14="http://schemas.microsoft.com/office/powerpoint/2010/main" val="12987064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pPr defTabSz="931774" fontAlgn="base">
              <a:spcBef>
                <a:spcPct val="0"/>
              </a:spcBef>
              <a:spcAft>
                <a:spcPct val="0"/>
              </a:spcAft>
            </a:pPr>
            <a:fld id="{CBE32076-AB54-DD42-AB81-EE05460AD3D3}" type="slidenum">
              <a:rPr lang="en-US">
                <a:solidFill>
                  <a:srgbClr val="000000"/>
                </a:solidFill>
                <a:latin typeface="Lucida Sans" charset="0"/>
                <a:ea typeface="ＭＳ Ｐゴシック" charset="0"/>
              </a:rPr>
              <a:pPr defTabSz="931774" fontAlgn="base">
                <a:spcBef>
                  <a:spcPct val="0"/>
                </a:spcBef>
                <a:spcAft>
                  <a:spcPct val="0"/>
                </a:spcAft>
              </a:pPr>
              <a:t>30</a:t>
            </a:fld>
            <a:endParaRPr lang="en-US">
              <a:solidFill>
                <a:srgbClr val="000000"/>
              </a:solidFill>
              <a:latin typeface="Lucida Sans" charset="0"/>
              <a:ea typeface="ＭＳ Ｐゴシック"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40831284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pPr defTabSz="931774" fontAlgn="base">
              <a:spcBef>
                <a:spcPct val="0"/>
              </a:spcBef>
              <a:spcAft>
                <a:spcPct val="0"/>
              </a:spcAft>
            </a:pPr>
            <a:fld id="{68346639-C8C4-9A48-A995-2E425D4B1E5C}" type="slidenum">
              <a:rPr lang="en-US">
                <a:solidFill>
                  <a:srgbClr val="000000"/>
                </a:solidFill>
                <a:latin typeface="Lucida Sans" charset="0"/>
                <a:ea typeface="ＭＳ Ｐゴシック" charset="0"/>
              </a:rPr>
              <a:pPr defTabSz="931774" fontAlgn="base">
                <a:spcBef>
                  <a:spcPct val="0"/>
                </a:spcBef>
                <a:spcAft>
                  <a:spcPct val="0"/>
                </a:spcAft>
              </a:pPr>
              <a:t>31</a:t>
            </a:fld>
            <a:endParaRPr lang="en-US">
              <a:solidFill>
                <a:srgbClr val="000000"/>
              </a:solidFill>
              <a:latin typeface="Lucida Sans" charset="0"/>
              <a:ea typeface="ＭＳ Ｐゴシック"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313197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pPr defTabSz="931774" fontAlgn="base">
              <a:spcBef>
                <a:spcPct val="0"/>
              </a:spcBef>
              <a:spcAft>
                <a:spcPct val="0"/>
              </a:spcAft>
            </a:pPr>
            <a:fld id="{68346639-C8C4-9A48-A995-2E425D4B1E5C}" type="slidenum">
              <a:rPr lang="en-US">
                <a:solidFill>
                  <a:srgbClr val="000000"/>
                </a:solidFill>
                <a:latin typeface="Lucida Sans" charset="0"/>
                <a:ea typeface="ＭＳ Ｐゴシック" charset="0"/>
              </a:rPr>
              <a:pPr defTabSz="931774" fontAlgn="base">
                <a:spcBef>
                  <a:spcPct val="0"/>
                </a:spcBef>
                <a:spcAft>
                  <a:spcPct val="0"/>
                </a:spcAft>
              </a:pPr>
              <a:t>32</a:t>
            </a:fld>
            <a:endParaRPr lang="en-US">
              <a:solidFill>
                <a:srgbClr val="000000"/>
              </a:solidFill>
              <a:latin typeface="Lucida Sans" charset="0"/>
              <a:ea typeface="ＭＳ Ｐゴシック"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1256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pPr defTabSz="931774" fontAlgn="base">
              <a:spcBef>
                <a:spcPct val="0"/>
              </a:spcBef>
              <a:spcAft>
                <a:spcPct val="0"/>
              </a:spcAft>
            </a:pPr>
            <a:fld id="{874D6FAE-BAB2-4B44-B9CF-68A8BE4C6FBA}" type="slidenum">
              <a:rPr lang="en-US">
                <a:solidFill>
                  <a:srgbClr val="000000"/>
                </a:solidFill>
                <a:latin typeface="Lucida Sans" charset="0"/>
                <a:ea typeface="ＭＳ Ｐゴシック" charset="0"/>
              </a:rPr>
              <a:pPr defTabSz="931774" fontAlgn="base">
                <a:spcBef>
                  <a:spcPct val="0"/>
                </a:spcBef>
                <a:spcAft>
                  <a:spcPct val="0"/>
                </a:spcAft>
              </a:pPr>
              <a:t>33</a:t>
            </a:fld>
            <a:endParaRPr lang="en-US">
              <a:solidFill>
                <a:srgbClr val="000000"/>
              </a:solidFill>
              <a:latin typeface="Lucida Sans" charset="0"/>
              <a:ea typeface="ＭＳ Ｐゴシック" charset="0"/>
            </a:endParaRPr>
          </a:p>
        </p:txBody>
      </p:sp>
      <p:sp>
        <p:nvSpPr>
          <p:cNvPr id="60419" name="Rectangle 2"/>
          <p:cNvSpPr>
            <a:spLocks noGrp="1" noRot="1" noChangeAspect="1" noChangeArrowheads="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4233048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pPr defTabSz="931774" fontAlgn="base">
              <a:spcBef>
                <a:spcPct val="0"/>
              </a:spcBef>
              <a:spcAft>
                <a:spcPct val="0"/>
              </a:spcAft>
            </a:pPr>
            <a:fld id="{E98F872B-19D4-8F46-BECB-09C895BA15F0}" type="slidenum">
              <a:rPr lang="en-US">
                <a:solidFill>
                  <a:srgbClr val="000000"/>
                </a:solidFill>
                <a:latin typeface="Lucida Sans" charset="0"/>
                <a:ea typeface="ＭＳ Ｐゴシック" charset="0"/>
              </a:rPr>
              <a:pPr defTabSz="931774" fontAlgn="base">
                <a:spcBef>
                  <a:spcPct val="0"/>
                </a:spcBef>
                <a:spcAft>
                  <a:spcPct val="0"/>
                </a:spcAft>
              </a:pPr>
              <a:t>34</a:t>
            </a:fld>
            <a:endParaRPr lang="en-US">
              <a:solidFill>
                <a:srgbClr val="000000"/>
              </a:solidFill>
              <a:latin typeface="Lucida Sans" charset="0"/>
              <a:ea typeface="ＭＳ Ｐゴシック"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3354514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pPr defTabSz="931774" fontAlgn="base">
              <a:spcBef>
                <a:spcPct val="0"/>
              </a:spcBef>
              <a:spcAft>
                <a:spcPct val="0"/>
              </a:spcAft>
            </a:pPr>
            <a:fld id="{B84D052C-C7F7-BA4E-98C4-68051FCD392D}" type="slidenum">
              <a:rPr lang="en-US">
                <a:solidFill>
                  <a:srgbClr val="000000"/>
                </a:solidFill>
                <a:latin typeface="Lucida Sans" charset="0"/>
                <a:ea typeface="ＭＳ Ｐゴシック" charset="0"/>
              </a:rPr>
              <a:pPr defTabSz="931774" fontAlgn="base">
                <a:spcBef>
                  <a:spcPct val="0"/>
                </a:spcBef>
                <a:spcAft>
                  <a:spcPct val="0"/>
                </a:spcAft>
              </a:pPr>
              <a:t>35</a:t>
            </a:fld>
            <a:endParaRPr lang="en-US">
              <a:solidFill>
                <a:srgbClr val="000000"/>
              </a:solidFill>
              <a:latin typeface="Lucida Sans" charset="0"/>
              <a:ea typeface="ＭＳ Ｐゴシック"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0722980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931774" fontAlgn="base">
              <a:spcBef>
                <a:spcPct val="0"/>
              </a:spcBef>
              <a:spcAft>
                <a:spcPct val="0"/>
              </a:spcAft>
            </a:pPr>
            <a:fld id="{3EB9031F-EB71-7642-8F3C-6FDC1408CB92}" type="slidenum">
              <a:rPr lang="en-US">
                <a:solidFill>
                  <a:srgbClr val="000000"/>
                </a:solidFill>
                <a:latin typeface="Lucida Sans" charset="0"/>
                <a:ea typeface="ＭＳ Ｐゴシック" charset="0"/>
              </a:rPr>
              <a:pPr defTabSz="931774" fontAlgn="base">
                <a:spcBef>
                  <a:spcPct val="0"/>
                </a:spcBef>
                <a:spcAft>
                  <a:spcPct val="0"/>
                </a:spcAft>
              </a:pPr>
              <a:t>36</a:t>
            </a:fld>
            <a:endParaRPr lang="en-US">
              <a:solidFill>
                <a:srgbClr val="000000"/>
              </a:solidFill>
              <a:latin typeface="Lucida Sans" charset="0"/>
              <a:ea typeface="ＭＳ Ｐゴシック" charset="0"/>
            </a:endParaRPr>
          </a:p>
        </p:txBody>
      </p:sp>
    </p:spTree>
    <p:extLst>
      <p:ext uri="{BB962C8B-B14F-4D97-AF65-F5344CB8AC3E}">
        <p14:creationId xmlns:p14="http://schemas.microsoft.com/office/powerpoint/2010/main" val="37126938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defTabSz="931774" fontAlgn="base">
              <a:spcBef>
                <a:spcPct val="0"/>
              </a:spcBef>
              <a:spcAft>
                <a:spcPct val="0"/>
              </a:spcAft>
            </a:pPr>
            <a:fld id="{3EB9031F-EB71-7642-8F3C-6FDC1408CB92}" type="slidenum">
              <a:rPr lang="en-US">
                <a:solidFill>
                  <a:srgbClr val="000000"/>
                </a:solidFill>
                <a:latin typeface="Lucida Sans" charset="0"/>
                <a:ea typeface="ＭＳ Ｐゴシック" charset="0"/>
              </a:rPr>
              <a:pPr defTabSz="931774" fontAlgn="base">
                <a:spcBef>
                  <a:spcPct val="0"/>
                </a:spcBef>
                <a:spcAft>
                  <a:spcPct val="0"/>
                </a:spcAft>
              </a:pPr>
              <a:t>37</a:t>
            </a:fld>
            <a:endParaRPr lang="en-US">
              <a:solidFill>
                <a:srgbClr val="000000"/>
              </a:solidFill>
              <a:latin typeface="Lucida Sans" charset="0"/>
              <a:ea typeface="ＭＳ Ｐゴシック" charset="0"/>
            </a:endParaRPr>
          </a:p>
        </p:txBody>
      </p:sp>
    </p:spTree>
    <p:extLst>
      <p:ext uri="{BB962C8B-B14F-4D97-AF65-F5344CB8AC3E}">
        <p14:creationId xmlns:p14="http://schemas.microsoft.com/office/powerpoint/2010/main" val="7777419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pPr defTabSz="931774" fontAlgn="base">
              <a:spcBef>
                <a:spcPct val="0"/>
              </a:spcBef>
              <a:spcAft>
                <a:spcPct val="0"/>
              </a:spcAft>
            </a:pPr>
            <a:fld id="{68346639-C8C4-9A48-A995-2E425D4B1E5C}" type="slidenum">
              <a:rPr lang="en-US">
                <a:solidFill>
                  <a:srgbClr val="000000"/>
                </a:solidFill>
                <a:latin typeface="Lucida Sans" charset="0"/>
                <a:ea typeface="ＭＳ Ｐゴシック" charset="0"/>
              </a:rPr>
              <a:pPr defTabSz="931774" fontAlgn="base">
                <a:spcBef>
                  <a:spcPct val="0"/>
                </a:spcBef>
                <a:spcAft>
                  <a:spcPct val="0"/>
                </a:spcAft>
              </a:pPr>
              <a:t>38</a:t>
            </a:fld>
            <a:endParaRPr lang="en-US">
              <a:solidFill>
                <a:srgbClr val="000000"/>
              </a:solidFill>
              <a:latin typeface="Lucida Sans" charset="0"/>
              <a:ea typeface="ＭＳ Ｐゴシック"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9443835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627A61DB-7C36-427A-AA06-7E34BFEAC635}" type="datetime1">
              <a:rPr lang="en-US" smtClean="0"/>
              <a:t>2/22/2018</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2144906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18304-7608-4D4F-A8D1-19B0629F8593}" type="slidenum">
              <a:rPr lang="en-US" smtClean="0"/>
              <a:t>4</a:t>
            </a:fld>
            <a:endParaRPr lang="en-US"/>
          </a:p>
        </p:txBody>
      </p:sp>
    </p:spTree>
    <p:extLst>
      <p:ext uri="{BB962C8B-B14F-4D97-AF65-F5344CB8AC3E}">
        <p14:creationId xmlns:p14="http://schemas.microsoft.com/office/powerpoint/2010/main" val="31428499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627A61DB-7C36-427A-AA06-7E34BFEAC635}" type="datetime1">
              <a:rPr lang="en-US" smtClean="0"/>
              <a:t>2/22/2018</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36305336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18304-7608-4D4F-A8D1-19B0629F8593}" type="slidenum">
              <a:rPr lang="en-US" smtClean="0"/>
              <a:t>41</a:t>
            </a:fld>
            <a:endParaRPr lang="en-US"/>
          </a:p>
        </p:txBody>
      </p:sp>
    </p:spTree>
    <p:extLst>
      <p:ext uri="{BB962C8B-B14F-4D97-AF65-F5344CB8AC3E}">
        <p14:creationId xmlns:p14="http://schemas.microsoft.com/office/powerpoint/2010/main" val="14865711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18304-7608-4D4F-A8D1-19B0629F8593}" type="slidenum">
              <a:rPr lang="en-US" smtClean="0"/>
              <a:t>42</a:t>
            </a:fld>
            <a:endParaRPr lang="en-US"/>
          </a:p>
        </p:txBody>
      </p:sp>
    </p:spTree>
    <p:extLst>
      <p:ext uri="{BB962C8B-B14F-4D97-AF65-F5344CB8AC3E}">
        <p14:creationId xmlns:p14="http://schemas.microsoft.com/office/powerpoint/2010/main" val="9015444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18304-7608-4D4F-A8D1-19B0629F8593}" type="slidenum">
              <a:rPr lang="en-US" smtClean="0"/>
              <a:t>43</a:t>
            </a:fld>
            <a:endParaRPr lang="en-US"/>
          </a:p>
        </p:txBody>
      </p:sp>
    </p:spTree>
    <p:extLst>
      <p:ext uri="{BB962C8B-B14F-4D97-AF65-F5344CB8AC3E}">
        <p14:creationId xmlns:p14="http://schemas.microsoft.com/office/powerpoint/2010/main" val="38112432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18304-7608-4D4F-A8D1-19B0629F8593}" type="slidenum">
              <a:rPr lang="en-US" smtClean="0"/>
              <a:t>44</a:t>
            </a:fld>
            <a:endParaRPr lang="en-US"/>
          </a:p>
        </p:txBody>
      </p:sp>
    </p:spTree>
    <p:extLst>
      <p:ext uri="{BB962C8B-B14F-4D97-AF65-F5344CB8AC3E}">
        <p14:creationId xmlns:p14="http://schemas.microsoft.com/office/powerpoint/2010/main" val="1117812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8652428" indent="-38186541"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65887" eaLnBrk="0" fontAlgn="base" hangingPunct="0">
              <a:spcBef>
                <a:spcPct val="0"/>
              </a:spcBef>
              <a:spcAft>
                <a:spcPct val="0"/>
              </a:spcAft>
              <a:defRPr sz="2400">
                <a:solidFill>
                  <a:schemeClr val="tx1"/>
                </a:solidFill>
                <a:latin typeface="Lucida Sans" charset="0"/>
                <a:ea typeface="ＭＳ Ｐゴシック" charset="0"/>
              </a:defRPr>
            </a:lvl6pPr>
            <a:lvl7pPr marL="931774" eaLnBrk="0" fontAlgn="base" hangingPunct="0">
              <a:spcBef>
                <a:spcPct val="0"/>
              </a:spcBef>
              <a:spcAft>
                <a:spcPct val="0"/>
              </a:spcAft>
              <a:defRPr sz="2400">
                <a:solidFill>
                  <a:schemeClr val="tx1"/>
                </a:solidFill>
                <a:latin typeface="Lucida Sans" charset="0"/>
                <a:ea typeface="ＭＳ Ｐゴシック" charset="0"/>
              </a:defRPr>
            </a:lvl7pPr>
            <a:lvl8pPr marL="1397660" eaLnBrk="0" fontAlgn="base" hangingPunct="0">
              <a:spcBef>
                <a:spcPct val="0"/>
              </a:spcBef>
              <a:spcAft>
                <a:spcPct val="0"/>
              </a:spcAft>
              <a:defRPr sz="2400">
                <a:solidFill>
                  <a:schemeClr val="tx1"/>
                </a:solidFill>
                <a:latin typeface="Lucida Sans" charset="0"/>
                <a:ea typeface="ＭＳ Ｐゴシック" charset="0"/>
              </a:defRPr>
            </a:lvl8pPr>
            <a:lvl9pPr marL="1863547" eaLnBrk="0" fontAlgn="base" hangingPunct="0">
              <a:spcBef>
                <a:spcPct val="0"/>
              </a:spcBef>
              <a:spcAft>
                <a:spcPct val="0"/>
              </a:spcAft>
              <a:defRPr sz="2400">
                <a:solidFill>
                  <a:schemeClr val="tx1"/>
                </a:solidFill>
                <a:latin typeface="Lucida Sans" charset="0"/>
                <a:ea typeface="ＭＳ Ｐゴシック" charset="0"/>
              </a:defRPr>
            </a:lvl9pPr>
          </a:lstStyle>
          <a:p>
            <a:pPr defTabSz="931774" eaLnBrk="1" fontAlgn="base" hangingPunct="1">
              <a:spcBef>
                <a:spcPct val="0"/>
              </a:spcBef>
              <a:spcAft>
                <a:spcPct val="0"/>
              </a:spcAft>
            </a:pPr>
            <a:fld id="{E69DF897-5E92-F241-9A21-E64EA536231D}" type="slidenum">
              <a:rPr lang="en-US" sz="1200">
                <a:solidFill>
                  <a:srgbClr val="000000"/>
                </a:solidFill>
              </a:rPr>
              <a:pPr defTabSz="931774" eaLnBrk="1" fontAlgn="base" hangingPunct="1">
                <a:spcBef>
                  <a:spcPct val="0"/>
                </a:spcBef>
                <a:spcAft>
                  <a:spcPct val="0"/>
                </a:spcAft>
              </a:pPr>
              <a:t>5</a:t>
            </a:fld>
            <a:endParaRPr lang="en-US" sz="1200">
              <a:solidFill>
                <a:srgbClr val="000000"/>
              </a:solidFill>
            </a:endParaRPr>
          </a:p>
        </p:txBody>
      </p:sp>
      <p:sp>
        <p:nvSpPr>
          <p:cNvPr id="17411" name="Rectangle 2"/>
          <p:cNvSpPr>
            <a:spLocks noGrp="1" noRot="1" noChangeAspect="1" noChangeArrowheads="1" noTextEdit="1"/>
          </p:cNvSpPr>
          <p:nvPr>
            <p:ph type="sldImg"/>
          </p:nvPr>
        </p:nvSpPr>
        <p:spPr>
          <a:xfrm>
            <a:off x="314325" y="715963"/>
            <a:ext cx="6369050" cy="3582987"/>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892608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627A61DB-7C36-427A-AA06-7E34BFEAC635}" type="datetime1">
              <a:rPr lang="en-US" smtClean="0"/>
              <a:t>2/22/2018</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599435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pPr defTabSz="931774" fontAlgn="base">
              <a:spcBef>
                <a:spcPct val="0"/>
              </a:spcBef>
              <a:spcAft>
                <a:spcPct val="0"/>
              </a:spcAft>
            </a:pPr>
            <a:fld id="{D4E9F685-F098-8E4C-B6D8-D94BDE4D6D6B}" type="slidenum">
              <a:rPr lang="en-US">
                <a:solidFill>
                  <a:srgbClr val="000000"/>
                </a:solidFill>
                <a:latin typeface="Lucida Sans" charset="0"/>
                <a:ea typeface="ＭＳ Ｐゴシック" charset="0"/>
              </a:rPr>
              <a:pPr defTabSz="931774" fontAlgn="base">
                <a:spcBef>
                  <a:spcPct val="0"/>
                </a:spcBef>
                <a:spcAft>
                  <a:spcPct val="0"/>
                </a:spcAft>
              </a:pPr>
              <a:t>7</a:t>
            </a:fld>
            <a:endParaRPr lang="en-US">
              <a:solidFill>
                <a:srgbClr val="000000"/>
              </a:solidFill>
              <a:latin typeface="Lucida Sans" charset="0"/>
              <a:ea typeface="ＭＳ Ｐゴシック" charset="0"/>
            </a:endParaRPr>
          </a:p>
        </p:txBody>
      </p:sp>
      <p:sp>
        <p:nvSpPr>
          <p:cNvPr id="21507" name="Rectangle 2"/>
          <p:cNvSpPr>
            <a:spLocks noGrp="1" noRot="1" noChangeAspect="1" noChangeArrowheads="1"/>
          </p:cNvSpPr>
          <p:nvPr>
            <p:ph type="sldImg"/>
          </p:nvPr>
        </p:nvSpPr>
        <p:spPr>
          <a:solidFill>
            <a:srgbClr val="FFFFFF"/>
          </a:solidFill>
          <a:ln/>
        </p:spPr>
      </p:sp>
      <p:sp>
        <p:nvSpPr>
          <p:cNvPr id="2150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3045633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pPr defTabSz="931774" fontAlgn="base">
              <a:spcBef>
                <a:spcPct val="0"/>
              </a:spcBef>
              <a:spcAft>
                <a:spcPct val="0"/>
              </a:spcAft>
            </a:pPr>
            <a:fld id="{AA652608-6990-6E43-AA5F-49A5045801F2}" type="slidenum">
              <a:rPr lang="en-US">
                <a:solidFill>
                  <a:srgbClr val="000000"/>
                </a:solidFill>
                <a:latin typeface="Lucida Sans" charset="0"/>
                <a:ea typeface="ＭＳ Ｐゴシック" charset="0"/>
              </a:rPr>
              <a:pPr defTabSz="931774" fontAlgn="base">
                <a:spcBef>
                  <a:spcPct val="0"/>
                </a:spcBef>
                <a:spcAft>
                  <a:spcPct val="0"/>
                </a:spcAft>
              </a:pPr>
              <a:t>8</a:t>
            </a:fld>
            <a:endParaRPr lang="en-US">
              <a:solidFill>
                <a:srgbClr val="000000"/>
              </a:solidFill>
              <a:latin typeface="Lucida Sans" charset="0"/>
              <a:ea typeface="ＭＳ Ｐゴシック"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854895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pPr defTabSz="931774" fontAlgn="base">
              <a:spcBef>
                <a:spcPct val="0"/>
              </a:spcBef>
              <a:spcAft>
                <a:spcPct val="0"/>
              </a:spcAft>
            </a:pPr>
            <a:fld id="{ABE383AF-40C9-E847-ACCB-98F997084513}" type="slidenum">
              <a:rPr lang="en-US">
                <a:solidFill>
                  <a:srgbClr val="000000"/>
                </a:solidFill>
                <a:latin typeface="Lucida Sans" charset="0"/>
                <a:ea typeface="ＭＳ Ｐゴシック" charset="0"/>
              </a:rPr>
              <a:pPr defTabSz="931774" fontAlgn="base">
                <a:spcBef>
                  <a:spcPct val="0"/>
                </a:spcBef>
                <a:spcAft>
                  <a:spcPct val="0"/>
                </a:spcAft>
              </a:pPr>
              <a:t>9</a:t>
            </a:fld>
            <a:endParaRPr lang="en-US">
              <a:solidFill>
                <a:srgbClr val="000000"/>
              </a:solidFill>
              <a:latin typeface="Lucida Sans" charset="0"/>
              <a:ea typeface="ＭＳ Ｐゴシック"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35172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E1836B1-B39B-4C64-9EBE-8B15043EF496}" type="datetime1">
              <a:rPr lang="en-US" smtClean="0"/>
              <a:t>2/22/2018</a:t>
            </a:fld>
            <a:endParaRPr lang="en-US" dirty="0"/>
          </a:p>
        </p:txBody>
      </p:sp>
      <p:sp>
        <p:nvSpPr>
          <p:cNvPr id="8" name="Footer Placeholder 7"/>
          <p:cNvSpPr>
            <a:spLocks noGrp="1"/>
          </p:cNvSpPr>
          <p:nvPr>
            <p:ph type="ftr" sz="quarter" idx="11"/>
          </p:nvPr>
        </p:nvSpPr>
        <p:spPr/>
        <p:txBody>
          <a:bodyPr/>
          <a:lstStyle/>
          <a:p>
            <a:r>
              <a:rPr lang="en-US"/>
              <a:t>MSFTGUEST        msevent786dn</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05AAFA-43C8-4086-AAD1-43317924F610}" type="datetime1">
              <a:rPr lang="en-US" smtClean="0"/>
              <a:t>2/22/2018</a:t>
            </a:fld>
            <a:endParaRPr lang="en-US" dirty="0"/>
          </a:p>
        </p:txBody>
      </p:sp>
      <p:sp>
        <p:nvSpPr>
          <p:cNvPr id="5" name="Footer Placeholder 4"/>
          <p:cNvSpPr>
            <a:spLocks noGrp="1"/>
          </p:cNvSpPr>
          <p:nvPr>
            <p:ph type="ftr" sz="quarter" idx="11"/>
          </p:nvPr>
        </p:nvSpPr>
        <p:spPr/>
        <p:txBody>
          <a:bodyPr/>
          <a:lstStyle/>
          <a:p>
            <a:r>
              <a:rPr lang="en-US"/>
              <a:t>MSFTGUEST        msevent786dn</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C0CAFE-D148-44B3-A6D2-EA04C90872E7}" type="datetime1">
              <a:rPr lang="en-US" smtClean="0"/>
              <a:t>2/22/2018</a:t>
            </a:fld>
            <a:endParaRPr lang="en-US" dirty="0"/>
          </a:p>
        </p:txBody>
      </p:sp>
      <p:sp>
        <p:nvSpPr>
          <p:cNvPr id="5" name="Footer Placeholder 4"/>
          <p:cNvSpPr>
            <a:spLocks noGrp="1"/>
          </p:cNvSpPr>
          <p:nvPr>
            <p:ph type="ftr" sz="quarter" idx="11"/>
          </p:nvPr>
        </p:nvSpPr>
        <p:spPr/>
        <p:txBody>
          <a:bodyPr/>
          <a:lstStyle/>
          <a:p>
            <a:r>
              <a:rPr lang="en-US"/>
              <a:t>MSFTGUEST        msevent786dn</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94099"/>
          </a:xfrm>
        </p:spPr>
        <p:txBody>
          <a:bodyPr>
            <a:spAutoFit/>
          </a:bodyPr>
          <a:lstStyle>
            <a:lvl1pPr>
              <a:buClr>
                <a:schemeClr val="tx2"/>
              </a:buClr>
              <a:defRPr>
                <a:gradFill>
                  <a:gsLst>
                    <a:gs pos="13869">
                      <a:schemeClr val="tx2"/>
                    </a:gs>
                    <a:gs pos="42000">
                      <a:schemeClr val="tx2"/>
                    </a:gs>
                  </a:gsLst>
                  <a:lin ang="5400000" scaled="0"/>
                </a:gradFill>
              </a:defRPr>
            </a:lvl1pPr>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9204116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6096000" y="681037"/>
            <a:ext cx="5187952" cy="1731963"/>
          </a:xfrm>
        </p:spPr>
        <p:txBody>
          <a:bodyPr/>
          <a:lstStyle>
            <a:lvl1pPr algn="ctr">
              <a:defRPr sz="4267"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6096000" y="3835400"/>
            <a:ext cx="5181600" cy="2235200"/>
          </a:xfrm>
        </p:spPr>
        <p:txBody>
          <a:bodyPr/>
          <a:lstStyle>
            <a:lvl1pPr marL="0" indent="0" algn="ctr">
              <a:spcBef>
                <a:spcPts val="1200"/>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9652000" y="6273800"/>
            <a:ext cx="1625600" cy="457200"/>
          </a:xfrm>
        </p:spPr>
        <p:txBody>
          <a:bodyPr anchor="b"/>
          <a:lstStyle>
            <a:lvl1pPr>
              <a:defRPr>
                <a:solidFill>
                  <a:schemeClr val="bg2"/>
                </a:solidFill>
              </a:defRPr>
            </a:lvl1pPr>
          </a:lstStyle>
          <a:p>
            <a:pPr>
              <a:defRPr/>
            </a:pPr>
            <a:fld id="{3DB2DCE5-1F61-452F-AF21-BEF24DB48B30}" type="datetime1">
              <a:rPr lang="en-US" smtClean="0"/>
              <a:t>2/22/2018</a:t>
            </a:fld>
            <a:endParaRPr lang="en-US" dirty="0"/>
          </a:p>
        </p:txBody>
      </p:sp>
      <p:sp>
        <p:nvSpPr>
          <p:cNvPr id="6" name="Rectangle 5"/>
          <p:cNvSpPr>
            <a:spLocks noGrp="1" noChangeArrowheads="1"/>
          </p:cNvSpPr>
          <p:nvPr>
            <p:ph type="ftr" sz="quarter" idx="11"/>
          </p:nvPr>
        </p:nvSpPr>
        <p:spPr>
          <a:xfrm>
            <a:off x="7112000" y="6273800"/>
            <a:ext cx="2540000" cy="457200"/>
          </a:xfrm>
        </p:spPr>
        <p:txBody>
          <a:bodyPr anchor="b"/>
          <a:lstStyle>
            <a:lvl1pPr>
              <a:defRPr>
                <a:solidFill>
                  <a:schemeClr val="bg2"/>
                </a:solidFill>
              </a:defRPr>
            </a:lvl1pPr>
          </a:lstStyle>
          <a:p>
            <a:pPr>
              <a:defRPr/>
            </a:pPr>
            <a:r>
              <a:rPr lang="en-US"/>
              <a:t>MSFTGUEST        msevent786dn</a:t>
            </a:r>
            <a:endParaRPr lang="en-US" dirty="0"/>
          </a:p>
        </p:txBody>
      </p:sp>
      <p:sp>
        <p:nvSpPr>
          <p:cNvPr id="11" name="Rectangle 6"/>
          <p:cNvSpPr>
            <a:spLocks noGrp="1" noChangeArrowheads="1"/>
          </p:cNvSpPr>
          <p:nvPr>
            <p:ph type="sldNum" sz="quarter" idx="12"/>
          </p:nvPr>
        </p:nvSpPr>
        <p:spPr>
          <a:xfrm>
            <a:off x="6096000" y="6273800"/>
            <a:ext cx="1020232" cy="4572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1435959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06400" y="1803400"/>
            <a:ext cx="113792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dt" sz="half" idx="10"/>
          </p:nvPr>
        </p:nvSpPr>
        <p:spPr>
          <a:xfrm>
            <a:off x="9144000" y="6273800"/>
            <a:ext cx="2641600" cy="457200"/>
          </a:xfrm>
          <a:ln/>
        </p:spPr>
        <p:txBody>
          <a:bodyPr/>
          <a:lstStyle>
            <a:lvl1pPr>
              <a:defRPr/>
            </a:lvl1pPr>
          </a:lstStyle>
          <a:p>
            <a:pPr>
              <a:defRPr/>
            </a:pPr>
            <a:fld id="{DEEB2B18-341B-47B6-AC27-F013739CC92B}" type="datetime1">
              <a:rPr lang="en-US" smtClean="0"/>
              <a:t>2/22/2018</a:t>
            </a:fld>
            <a:endParaRPr lang="en-US"/>
          </a:p>
        </p:txBody>
      </p:sp>
      <p:sp>
        <p:nvSpPr>
          <p:cNvPr id="5" name="Rectangle 6"/>
          <p:cNvSpPr>
            <a:spLocks noGrp="1" noChangeArrowheads="1"/>
          </p:cNvSpPr>
          <p:nvPr>
            <p:ph type="ftr" sz="quarter" idx="11"/>
          </p:nvPr>
        </p:nvSpPr>
        <p:spPr>
          <a:xfrm>
            <a:off x="4064000" y="6273800"/>
            <a:ext cx="3860800" cy="457200"/>
          </a:xfrm>
          <a:ln/>
        </p:spPr>
        <p:txBody>
          <a:bodyPr/>
          <a:lstStyle>
            <a:lvl1pPr>
              <a:defRPr/>
            </a:lvl1pPr>
          </a:lstStyle>
          <a:p>
            <a:pPr>
              <a:defRPr/>
            </a:pPr>
            <a:r>
              <a:rPr lang="en-US"/>
              <a:t>MSFTGUEST        msevent786dn</a:t>
            </a:r>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3398523" y="3398522"/>
            <a:ext cx="6858001" cy="6095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sz="2400">
              <a:solidFill>
                <a:srgbClr val="A50021"/>
              </a:solidFill>
              <a:ea typeface="+mn-ea"/>
              <a:cs typeface="+mn-cs"/>
            </a:endParaRPr>
          </a:p>
        </p:txBody>
      </p:sp>
    </p:spTree>
    <p:extLst>
      <p:ext uri="{BB962C8B-B14F-4D97-AF65-F5344CB8AC3E}">
        <p14:creationId xmlns:p14="http://schemas.microsoft.com/office/powerpoint/2010/main" val="2639932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267"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fld id="{F7FE4D5F-0146-4758-87FC-DBC8A42E8149}" type="datetime1">
              <a:rPr lang="en-US" smtClean="0"/>
              <a:t>2/22/2018</a:t>
            </a:fld>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MSFTGUEST        msevent786dn</a:t>
            </a:r>
          </a:p>
        </p:txBody>
      </p:sp>
      <p:sp>
        <p:nvSpPr>
          <p:cNvPr id="6" name="Rectangle 7"/>
          <p:cNvSpPr>
            <a:spLocks noGrp="1" noChangeArrowheads="1"/>
          </p:cNvSpPr>
          <p:nvPr>
            <p:ph type="sldNum" sz="quarter" idx="12"/>
          </p:nvPr>
        </p:nvSpPr>
        <p:spPr>
          <a:ln/>
        </p:spPr>
        <p:txBody>
          <a:bodyPr/>
          <a:lstStyle>
            <a:lvl1pPr>
              <a:defRPr/>
            </a:lvl1pPr>
          </a:lstStyle>
          <a:p>
            <a:fld id="{9C2BDC8F-D922-0A4E-AAA0-9C7D97FF3D71}" type="slidenum">
              <a:rPr lang="en-US"/>
              <a:pPr/>
              <a:t>‹#›</a:t>
            </a:fld>
            <a:endParaRPr lang="en-US"/>
          </a:p>
        </p:txBody>
      </p:sp>
    </p:spTree>
    <p:extLst>
      <p:ext uri="{BB962C8B-B14F-4D97-AF65-F5344CB8AC3E}">
        <p14:creationId xmlns:p14="http://schemas.microsoft.com/office/powerpoint/2010/main" val="183220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06400" y="1752600"/>
            <a:ext cx="5080000" cy="4495800"/>
          </a:xfrm>
        </p:spPr>
        <p:txBody>
          <a:bodyPr/>
          <a:lstStyle>
            <a:lvl1pPr>
              <a:defRPr sz="3200"/>
            </a:lvl1pPr>
            <a:lvl2pPr>
              <a:defRPr sz="2667"/>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89600" y="1752600"/>
            <a:ext cx="5080000" cy="4495800"/>
          </a:xfrm>
        </p:spPr>
        <p:txBody>
          <a:bodyPr/>
          <a:lstStyle>
            <a:lvl1pPr>
              <a:defRPr sz="3200"/>
            </a:lvl1pPr>
            <a:lvl2pPr>
              <a:defRPr sz="2667"/>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5"/>
          <p:cNvSpPr>
            <a:spLocks noGrp="1" noChangeArrowheads="1"/>
          </p:cNvSpPr>
          <p:nvPr>
            <p:ph type="dt" sz="half" idx="10"/>
          </p:nvPr>
        </p:nvSpPr>
        <p:spPr>
          <a:xfrm>
            <a:off x="8128000" y="6273800"/>
            <a:ext cx="2641600" cy="457200"/>
          </a:xfrm>
          <a:ln/>
        </p:spPr>
        <p:txBody>
          <a:bodyPr/>
          <a:lstStyle>
            <a:lvl1pPr>
              <a:defRPr/>
            </a:lvl1pPr>
          </a:lstStyle>
          <a:p>
            <a:pPr>
              <a:defRPr/>
            </a:pPr>
            <a:fld id="{5FC1D205-A964-4EA5-82DF-6C41B31447D9}" type="datetime1">
              <a:rPr lang="en-US" smtClean="0"/>
              <a:t>2/22/2018</a:t>
            </a:fld>
            <a:endParaRPr lang="en-US" dirty="0"/>
          </a:p>
        </p:txBody>
      </p:sp>
      <p:sp>
        <p:nvSpPr>
          <p:cNvPr id="6" name="Rectangle 6"/>
          <p:cNvSpPr>
            <a:spLocks noGrp="1" noChangeArrowheads="1"/>
          </p:cNvSpPr>
          <p:nvPr>
            <p:ph type="ftr" sz="quarter" idx="11"/>
          </p:nvPr>
        </p:nvSpPr>
        <p:spPr>
          <a:xfrm>
            <a:off x="3556000" y="6248400"/>
            <a:ext cx="3860800" cy="457200"/>
          </a:xfrm>
          <a:ln/>
        </p:spPr>
        <p:txBody>
          <a:bodyPr/>
          <a:lstStyle>
            <a:lvl1pPr>
              <a:defRPr/>
            </a:lvl1pPr>
          </a:lstStyle>
          <a:p>
            <a:pPr>
              <a:defRPr/>
            </a:pPr>
            <a:r>
              <a:rPr lang="en-US"/>
              <a:t>MSFTGUEST        msevent786dn</a:t>
            </a:r>
          </a:p>
        </p:txBody>
      </p:sp>
      <p:sp>
        <p:nvSpPr>
          <p:cNvPr id="7" name="Rectangle 7"/>
          <p:cNvSpPr>
            <a:spLocks noGrp="1" noChangeArrowheads="1"/>
          </p:cNvSpPr>
          <p:nvPr>
            <p:ph type="sldNum" sz="quarter" idx="12"/>
          </p:nvPr>
        </p:nvSpPr>
        <p:spPr>
          <a:ln/>
        </p:spPr>
        <p:txBody>
          <a:bodyPr/>
          <a:lstStyle>
            <a:lvl1pPr>
              <a:defRPr/>
            </a:lvl1pPr>
          </a:lstStyle>
          <a:p>
            <a:fld id="{BAC7A63A-31A1-2C4C-95AA-A445DBCAB174}" type="slidenum">
              <a:rPr lang="en-US"/>
              <a:pPr/>
              <a:t>‹#›</a:t>
            </a:fld>
            <a:endParaRPr lang="en-US"/>
          </a:p>
        </p:txBody>
      </p:sp>
      <p:sp>
        <p:nvSpPr>
          <p:cNvPr id="9" name="Rectangle 2"/>
          <p:cNvSpPr>
            <a:spLocks noChangeArrowheads="1"/>
          </p:cNvSpPr>
          <p:nvPr userDrawn="1"/>
        </p:nvSpPr>
        <p:spPr bwMode="auto">
          <a:xfrm rot="5400000">
            <a:off x="-3398523" y="3398522"/>
            <a:ext cx="6858001" cy="6095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sz="2400">
              <a:solidFill>
                <a:srgbClr val="A50021"/>
              </a:solidFill>
              <a:ea typeface="+mn-ea"/>
              <a:cs typeface="+mn-cs"/>
            </a:endParaRPr>
          </a:p>
        </p:txBody>
      </p:sp>
    </p:spTree>
    <p:extLst>
      <p:ext uri="{BB962C8B-B14F-4D97-AF65-F5344CB8AC3E}">
        <p14:creationId xmlns:p14="http://schemas.microsoft.com/office/powerpoint/2010/main" val="23700746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671637"/>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406400" y="2311400"/>
            <a:ext cx="5386917" cy="3962400"/>
          </a:xfrm>
        </p:spPr>
        <p:txBody>
          <a:bodyPr/>
          <a:lstStyle>
            <a:lvl1pPr>
              <a:defRPr sz="3200"/>
            </a:lvl1pPr>
            <a:lvl2pPr>
              <a:defRPr sz="2667"/>
            </a:lvl2pPr>
            <a:lvl3pPr>
              <a:defRPr sz="2667"/>
            </a:lvl3pPr>
            <a:lvl4pPr>
              <a:defRPr sz="2400"/>
            </a:lvl4pPr>
            <a:lvl5pPr>
              <a:defRPr sz="2400"/>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169" y="1671637"/>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5990169" y="2311400"/>
            <a:ext cx="5389033" cy="3962400"/>
          </a:xfrm>
        </p:spPr>
        <p:txBody>
          <a:bodyPr/>
          <a:lstStyle>
            <a:lvl1pPr>
              <a:defRPr sz="3200"/>
            </a:lvl1pPr>
            <a:lvl2pPr>
              <a:defRPr sz="2667"/>
            </a:lvl2pPr>
            <a:lvl3pPr>
              <a:defRPr sz="2667"/>
            </a:lvl3pPr>
            <a:lvl4pPr>
              <a:defRPr sz="2400"/>
            </a:lvl4pPr>
            <a:lvl5pPr>
              <a:defRPr sz="2400"/>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8331200" y="6273800"/>
            <a:ext cx="2641600" cy="457200"/>
          </a:xfrm>
          <a:ln/>
        </p:spPr>
        <p:txBody>
          <a:bodyPr/>
          <a:lstStyle>
            <a:lvl1pPr>
              <a:defRPr/>
            </a:lvl1pPr>
          </a:lstStyle>
          <a:p>
            <a:pPr>
              <a:defRPr/>
            </a:pPr>
            <a:fld id="{713DB980-9A1B-4BC8-862B-4C29C7B4F5C9}" type="datetime1">
              <a:rPr lang="en-US" smtClean="0"/>
              <a:t>2/22/2018</a:t>
            </a:fld>
            <a:endParaRPr lang="en-US"/>
          </a:p>
        </p:txBody>
      </p:sp>
      <p:sp>
        <p:nvSpPr>
          <p:cNvPr id="8" name="Rectangle 6"/>
          <p:cNvSpPr>
            <a:spLocks noGrp="1" noChangeArrowheads="1"/>
          </p:cNvSpPr>
          <p:nvPr>
            <p:ph type="ftr" sz="quarter" idx="11"/>
          </p:nvPr>
        </p:nvSpPr>
        <p:spPr>
          <a:xfrm>
            <a:off x="3759200" y="6273800"/>
            <a:ext cx="3860800" cy="457200"/>
          </a:xfrm>
          <a:ln/>
        </p:spPr>
        <p:txBody>
          <a:bodyPr/>
          <a:lstStyle>
            <a:lvl1pPr>
              <a:defRPr/>
            </a:lvl1pPr>
          </a:lstStyle>
          <a:p>
            <a:pPr>
              <a:defRPr/>
            </a:pPr>
            <a:r>
              <a:rPr lang="en-US"/>
              <a:t>MSFTGUEST        msevent786dn</a:t>
            </a:r>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3398523" y="3398522"/>
            <a:ext cx="6858001" cy="6095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sz="2400">
              <a:solidFill>
                <a:srgbClr val="A50021"/>
              </a:solidFill>
              <a:ea typeface="+mn-ea"/>
              <a:cs typeface="+mn-cs"/>
            </a:endParaRPr>
          </a:p>
        </p:txBody>
      </p:sp>
      <p:sp>
        <p:nvSpPr>
          <p:cNvPr id="11" name="Title 1"/>
          <p:cNvSpPr>
            <a:spLocks noGrp="1"/>
          </p:cNvSpPr>
          <p:nvPr>
            <p:ph type="title"/>
          </p:nvPr>
        </p:nvSpPr>
        <p:spPr>
          <a:xfrm>
            <a:off x="1828800" y="508000"/>
            <a:ext cx="9956800" cy="990600"/>
          </a:xfrm>
        </p:spPr>
        <p:txBody>
          <a:bodyPr/>
          <a:lstStyle/>
          <a:p>
            <a:r>
              <a:rPr lang="en-US"/>
              <a:t>Click to edit Master title style</a:t>
            </a:r>
            <a:endParaRPr lang="en-US" dirty="0"/>
          </a:p>
        </p:txBody>
      </p:sp>
    </p:spTree>
    <p:extLst>
      <p:ext uri="{BB962C8B-B14F-4D97-AF65-F5344CB8AC3E}">
        <p14:creationId xmlns:p14="http://schemas.microsoft.com/office/powerpoint/2010/main" val="5069060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fld id="{D89F9EFC-540B-4CD4-A91D-346FA82CBBC7}" type="datetime1">
              <a:rPr lang="en-US" smtClean="0"/>
              <a:t>2/22/2018</a:t>
            </a:fld>
            <a:endParaRPr lang="en-US"/>
          </a:p>
        </p:txBody>
      </p:sp>
      <p:sp>
        <p:nvSpPr>
          <p:cNvPr id="4" name="Rectangle 6"/>
          <p:cNvSpPr>
            <a:spLocks noGrp="1" noChangeArrowheads="1"/>
          </p:cNvSpPr>
          <p:nvPr>
            <p:ph type="ftr" sz="quarter" idx="11"/>
          </p:nvPr>
        </p:nvSpPr>
        <p:spPr>
          <a:ln/>
        </p:spPr>
        <p:txBody>
          <a:bodyPr/>
          <a:lstStyle>
            <a:lvl1pPr>
              <a:defRPr/>
            </a:lvl1pPr>
          </a:lstStyle>
          <a:p>
            <a:pPr>
              <a:defRPr/>
            </a:pPr>
            <a:r>
              <a:rPr lang="en-US"/>
              <a:t>MSFTGUEST        msevent786dn</a:t>
            </a:r>
          </a:p>
        </p:txBody>
      </p:sp>
      <p:sp>
        <p:nvSpPr>
          <p:cNvPr id="5" name="Rectangle 7"/>
          <p:cNvSpPr>
            <a:spLocks noGrp="1" noChangeArrowheads="1"/>
          </p:cNvSpPr>
          <p:nvPr>
            <p:ph type="sldNum" sz="quarter" idx="12"/>
          </p:nvPr>
        </p:nvSpPr>
        <p:spPr>
          <a:ln/>
        </p:spPr>
        <p:txBody>
          <a:bodyPr/>
          <a:lstStyle>
            <a:lvl1pPr>
              <a:defRPr/>
            </a:lvl1pPr>
          </a:lstStyle>
          <a:p>
            <a:fld id="{03BC7101-16EA-C942-850C-355264FDE9E8}" type="slidenum">
              <a:rPr lang="en-US"/>
              <a:pPr/>
              <a:t>‹#›</a:t>
            </a:fld>
            <a:endParaRPr lang="en-US"/>
          </a:p>
        </p:txBody>
      </p:sp>
      <p:sp>
        <p:nvSpPr>
          <p:cNvPr id="6" name="Rectangle 2"/>
          <p:cNvSpPr>
            <a:spLocks noChangeArrowheads="1"/>
          </p:cNvSpPr>
          <p:nvPr userDrawn="1"/>
        </p:nvSpPr>
        <p:spPr bwMode="auto">
          <a:xfrm rot="5400000">
            <a:off x="-3398523" y="3398522"/>
            <a:ext cx="6858001" cy="6095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sz="2400">
              <a:solidFill>
                <a:srgbClr val="A50021"/>
              </a:solidFill>
              <a:ea typeface="+mn-ea"/>
              <a:cs typeface="+mn-cs"/>
            </a:endParaRPr>
          </a:p>
        </p:txBody>
      </p:sp>
    </p:spTree>
    <p:extLst>
      <p:ext uri="{BB962C8B-B14F-4D97-AF65-F5344CB8AC3E}">
        <p14:creationId xmlns:p14="http://schemas.microsoft.com/office/powerpoint/2010/main" val="13712367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C2E80ECE-DA8B-4331-BF5B-2ACDBE9C9394}" type="datetime1">
              <a:rPr lang="en-US" smtClean="0"/>
              <a:t>2/22/2018</a:t>
            </a:fld>
            <a:endParaRPr lang="en-US"/>
          </a:p>
        </p:txBody>
      </p:sp>
      <p:sp>
        <p:nvSpPr>
          <p:cNvPr id="3" name="Rectangle 6"/>
          <p:cNvSpPr>
            <a:spLocks noGrp="1" noChangeArrowheads="1"/>
          </p:cNvSpPr>
          <p:nvPr>
            <p:ph type="ftr" sz="quarter" idx="11"/>
          </p:nvPr>
        </p:nvSpPr>
        <p:spPr>
          <a:ln/>
        </p:spPr>
        <p:txBody>
          <a:bodyPr/>
          <a:lstStyle>
            <a:lvl1pPr>
              <a:defRPr/>
            </a:lvl1pPr>
          </a:lstStyle>
          <a:p>
            <a:pPr>
              <a:defRPr/>
            </a:pPr>
            <a:r>
              <a:rPr lang="en-US"/>
              <a:t>MSFTGUEST        msevent786dn</a:t>
            </a:r>
          </a:p>
        </p:txBody>
      </p:sp>
      <p:sp>
        <p:nvSpPr>
          <p:cNvPr id="4" name="Rectangle 7"/>
          <p:cNvSpPr>
            <a:spLocks noGrp="1" noChangeArrowheads="1"/>
          </p:cNvSpPr>
          <p:nvPr>
            <p:ph type="sldNum" sz="quarter" idx="12"/>
          </p:nvPr>
        </p:nvSpPr>
        <p:spPr>
          <a:ln/>
        </p:spPr>
        <p:txBody>
          <a:bodyPr/>
          <a:lstStyle>
            <a:lvl1pPr>
              <a:defRPr/>
            </a:lvl1pPr>
          </a:lstStyle>
          <a:p>
            <a:fld id="{B228E5E2-1321-4548-96C8-615581C5A8C2}" type="slidenum">
              <a:rPr lang="en-US"/>
              <a:pPr/>
              <a:t>‹#›</a:t>
            </a:fld>
            <a:endParaRPr lang="en-US"/>
          </a:p>
        </p:txBody>
      </p:sp>
    </p:spTree>
    <p:extLst>
      <p:ext uri="{BB962C8B-B14F-4D97-AF65-F5344CB8AC3E}">
        <p14:creationId xmlns:p14="http://schemas.microsoft.com/office/powerpoint/2010/main" val="1834060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7CB9E8-5F9E-43B2-B50B-65078D3E0A14}" type="datetime1">
              <a:rPr lang="en-US" smtClean="0"/>
              <a:t>2/22/2018</a:t>
            </a:fld>
            <a:endParaRPr lang="en-US" dirty="0"/>
          </a:p>
        </p:txBody>
      </p:sp>
      <p:sp>
        <p:nvSpPr>
          <p:cNvPr id="8" name="Footer Placeholder 7"/>
          <p:cNvSpPr>
            <a:spLocks noGrp="1"/>
          </p:cNvSpPr>
          <p:nvPr>
            <p:ph type="ftr" sz="quarter" idx="11"/>
          </p:nvPr>
        </p:nvSpPr>
        <p:spPr/>
        <p:txBody>
          <a:bodyPr/>
          <a:lstStyle/>
          <a:p>
            <a:r>
              <a:rPr lang="en-US"/>
              <a:t>MSFTGUEST        msevent786dn</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1905000"/>
            <a:ext cx="4011084" cy="1162051"/>
          </a:xfrm>
        </p:spPr>
        <p:txBody>
          <a:bodyPr/>
          <a:lstStyle>
            <a:lvl1pPr algn="l">
              <a:defRPr sz="2667" b="1"/>
            </a:lvl1pPr>
          </a:lstStyle>
          <a:p>
            <a:r>
              <a:rPr lang="en-US"/>
              <a:t>Click to edit Master title style</a:t>
            </a:r>
            <a:endParaRPr lang="en-US" dirty="0"/>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3124201"/>
            <a:ext cx="4011084" cy="3001964"/>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D92FED97-5816-4DDA-9B47-06AF121952DD}" type="datetime1">
              <a:rPr lang="en-US" smtClean="0"/>
              <a:t>2/22/2018</a:t>
            </a:fld>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t>MSFTGUEST        msevent786dn</a:t>
            </a:r>
          </a:p>
        </p:txBody>
      </p:sp>
      <p:sp>
        <p:nvSpPr>
          <p:cNvPr id="7" name="Rectangle 7"/>
          <p:cNvSpPr>
            <a:spLocks noGrp="1" noChangeArrowheads="1"/>
          </p:cNvSpPr>
          <p:nvPr>
            <p:ph type="sldNum" sz="quarter" idx="12"/>
          </p:nvPr>
        </p:nvSpPr>
        <p:spPr>
          <a:ln/>
        </p:spPr>
        <p:txBody>
          <a:bodyPr/>
          <a:lstStyle>
            <a:lvl1pPr>
              <a:defRPr/>
            </a:lvl1pPr>
          </a:lstStyle>
          <a:p>
            <a:fld id="{83729988-E849-C549-AA67-252EA40F09C2}" type="slidenum">
              <a:rPr lang="en-US"/>
              <a:pPr/>
              <a:t>‹#›</a:t>
            </a:fld>
            <a:endParaRPr lang="en-US"/>
          </a:p>
        </p:txBody>
      </p:sp>
      <p:sp>
        <p:nvSpPr>
          <p:cNvPr id="8" name="Rectangle 2"/>
          <p:cNvSpPr>
            <a:spLocks noChangeArrowheads="1"/>
          </p:cNvSpPr>
          <p:nvPr userDrawn="1"/>
        </p:nvSpPr>
        <p:spPr bwMode="auto">
          <a:xfrm rot="5400000">
            <a:off x="-3398523" y="3398522"/>
            <a:ext cx="6858001" cy="6095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sz="2400">
              <a:solidFill>
                <a:srgbClr val="A50021"/>
              </a:solidFill>
              <a:ea typeface="+mn-ea"/>
              <a:cs typeface="+mn-cs"/>
            </a:endParaRPr>
          </a:p>
        </p:txBody>
      </p:sp>
    </p:spTree>
    <p:extLst>
      <p:ext uri="{BB962C8B-B14F-4D97-AF65-F5344CB8AC3E}">
        <p14:creationId xmlns:p14="http://schemas.microsoft.com/office/powerpoint/2010/main" val="14432675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noProof="0"/>
              <a:t>Drag picture to placeholder or click icon to add</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0BE84C3D-FDBF-41A4-9D6B-8CCAB15C00DF}" type="datetime1">
              <a:rPr lang="en-US" smtClean="0"/>
              <a:t>2/22/2018</a:t>
            </a:fld>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t>MSFTGUEST        msevent786dn</a:t>
            </a:r>
          </a:p>
        </p:txBody>
      </p:sp>
      <p:sp>
        <p:nvSpPr>
          <p:cNvPr id="7" name="Rectangle 7"/>
          <p:cNvSpPr>
            <a:spLocks noGrp="1" noChangeArrowheads="1"/>
          </p:cNvSpPr>
          <p:nvPr>
            <p:ph type="sldNum" sz="quarter" idx="12"/>
          </p:nvPr>
        </p:nvSpPr>
        <p:spPr>
          <a:ln/>
        </p:spPr>
        <p:txBody>
          <a:bodyPr/>
          <a:lstStyle>
            <a:lvl1pPr>
              <a:defRPr/>
            </a:lvl1pPr>
          </a:lstStyle>
          <a:p>
            <a:fld id="{497882B1-C6D6-A945-BB8B-B7B1B12471B5}" type="slidenum">
              <a:rPr lang="en-US"/>
              <a:pPr/>
              <a:t>‹#›</a:t>
            </a:fld>
            <a:endParaRPr lang="en-US"/>
          </a:p>
        </p:txBody>
      </p:sp>
    </p:spTree>
    <p:extLst>
      <p:ext uri="{BB962C8B-B14F-4D97-AF65-F5344CB8AC3E}">
        <p14:creationId xmlns:p14="http://schemas.microsoft.com/office/powerpoint/2010/main" val="9848487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9977B8BD-730B-44A4-826C-40DCF548FCC5}" type="datetime1">
              <a:rPr lang="en-US" smtClean="0"/>
              <a:t>2/22/2018</a:t>
            </a:fld>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MSFTGUEST        msevent786dn</a:t>
            </a:r>
          </a:p>
        </p:txBody>
      </p:sp>
      <p:sp>
        <p:nvSpPr>
          <p:cNvPr id="6" name="Rectangle 7"/>
          <p:cNvSpPr>
            <a:spLocks noGrp="1" noChangeArrowheads="1"/>
          </p:cNvSpPr>
          <p:nvPr>
            <p:ph type="sldNum" sz="quarter" idx="12"/>
          </p:nvPr>
        </p:nvSpPr>
        <p:spPr>
          <a:ln/>
        </p:spPr>
        <p:txBody>
          <a:bodyPr/>
          <a:lstStyle>
            <a:lvl1pPr>
              <a:defRPr/>
            </a:lvl1pPr>
          </a:lstStyle>
          <a:p>
            <a:fld id="{C1DFA8D9-15F1-AF4D-8149-0C26EB27AC9C}" type="slidenum">
              <a:rPr lang="en-US"/>
              <a:pPr/>
              <a:t>‹#›</a:t>
            </a:fld>
            <a:endParaRPr lang="en-US"/>
          </a:p>
        </p:txBody>
      </p:sp>
    </p:spTree>
    <p:extLst>
      <p:ext uri="{BB962C8B-B14F-4D97-AF65-F5344CB8AC3E}">
        <p14:creationId xmlns:p14="http://schemas.microsoft.com/office/powerpoint/2010/main" val="30094037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81000"/>
            <a:ext cx="28194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381000"/>
            <a:ext cx="82550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F19520AB-36B5-4D2F-9857-EB39062F4715}" type="datetime1">
              <a:rPr lang="en-US" smtClean="0"/>
              <a:t>2/22/2018</a:t>
            </a:fld>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MSFTGUEST        msevent786dn</a:t>
            </a:r>
          </a:p>
        </p:txBody>
      </p:sp>
      <p:sp>
        <p:nvSpPr>
          <p:cNvPr id="6" name="Rectangle 7"/>
          <p:cNvSpPr>
            <a:spLocks noGrp="1" noChangeArrowheads="1"/>
          </p:cNvSpPr>
          <p:nvPr>
            <p:ph type="sldNum" sz="quarter" idx="12"/>
          </p:nvPr>
        </p:nvSpPr>
        <p:spPr>
          <a:ln/>
        </p:spPr>
        <p:txBody>
          <a:bodyPr/>
          <a:lstStyle>
            <a:lvl1pPr>
              <a:defRPr/>
            </a:lvl1pPr>
          </a:lstStyle>
          <a:p>
            <a:fld id="{6857BED9-9427-674C-8047-314E304C86F8}" type="slidenum">
              <a:rPr lang="en-US"/>
              <a:pPr/>
              <a:t>‹#›</a:t>
            </a:fld>
            <a:endParaRPr lang="en-US"/>
          </a:p>
        </p:txBody>
      </p:sp>
    </p:spTree>
    <p:extLst>
      <p:ext uri="{BB962C8B-B14F-4D97-AF65-F5344CB8AC3E}">
        <p14:creationId xmlns:p14="http://schemas.microsoft.com/office/powerpoint/2010/main" val="5781500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0" y="1752601"/>
            <a:ext cx="103632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06400" y="4076701"/>
            <a:ext cx="103632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fld id="{2F3006F1-6550-4267-AF66-0EC0B7ABDB7B}" type="datetime1">
              <a:rPr lang="en-US" smtClean="0"/>
              <a:t>2/22/2018</a:t>
            </a:fld>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t>MSFTGUEST        msevent786dn</a:t>
            </a:r>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3398523" y="3398522"/>
            <a:ext cx="6858001" cy="6095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sz="2400">
              <a:solidFill>
                <a:srgbClr val="A50021"/>
              </a:solidFill>
              <a:ea typeface="+mn-ea"/>
              <a:cs typeface="+mn-cs"/>
            </a:endParaRPr>
          </a:p>
        </p:txBody>
      </p:sp>
      <p:sp>
        <p:nvSpPr>
          <p:cNvPr id="10" name="Title 1"/>
          <p:cNvSpPr>
            <a:spLocks noGrp="1"/>
          </p:cNvSpPr>
          <p:nvPr>
            <p:ph type="title"/>
          </p:nvPr>
        </p:nvSpPr>
        <p:spPr>
          <a:xfrm>
            <a:off x="1828800" y="508000"/>
            <a:ext cx="9956800" cy="990600"/>
          </a:xfrm>
        </p:spPr>
        <p:txBody>
          <a:bodyPr/>
          <a:lstStyle/>
          <a:p>
            <a:r>
              <a:rPr lang="en-US"/>
              <a:t>Click to edit Master title style</a:t>
            </a:r>
            <a:endParaRPr lang="en-US" dirty="0"/>
          </a:p>
        </p:txBody>
      </p:sp>
    </p:spTree>
    <p:extLst>
      <p:ext uri="{BB962C8B-B14F-4D97-AF65-F5344CB8AC3E}">
        <p14:creationId xmlns:p14="http://schemas.microsoft.com/office/powerpoint/2010/main" val="30777938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Narrow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06400" y="1803400"/>
            <a:ext cx="91440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dt" sz="half" idx="10"/>
          </p:nvPr>
        </p:nvSpPr>
        <p:spPr>
          <a:xfrm>
            <a:off x="6908800" y="6273800"/>
            <a:ext cx="2641600" cy="457200"/>
          </a:xfrm>
          <a:ln/>
        </p:spPr>
        <p:txBody>
          <a:bodyPr/>
          <a:lstStyle>
            <a:lvl1pPr>
              <a:defRPr/>
            </a:lvl1pPr>
          </a:lstStyle>
          <a:p>
            <a:pPr>
              <a:defRPr/>
            </a:pPr>
            <a:fld id="{1CBFBF0A-CD5F-494B-B8D3-AC12A5E197BA}" type="datetime1">
              <a:rPr lang="en-US" smtClean="0"/>
              <a:t>2/22/2018</a:t>
            </a:fld>
            <a:endParaRPr lang="en-US" dirty="0"/>
          </a:p>
        </p:txBody>
      </p:sp>
      <p:sp>
        <p:nvSpPr>
          <p:cNvPr id="5" name="Rectangle 6"/>
          <p:cNvSpPr>
            <a:spLocks noGrp="1" noChangeArrowheads="1"/>
          </p:cNvSpPr>
          <p:nvPr>
            <p:ph type="ftr" sz="quarter" idx="11"/>
          </p:nvPr>
        </p:nvSpPr>
        <p:spPr>
          <a:xfrm>
            <a:off x="3048000" y="6273800"/>
            <a:ext cx="3860800" cy="457200"/>
          </a:xfrm>
          <a:ln/>
        </p:spPr>
        <p:txBody>
          <a:bodyPr/>
          <a:lstStyle>
            <a:lvl1pPr>
              <a:defRPr/>
            </a:lvl1pPr>
          </a:lstStyle>
          <a:p>
            <a:pPr>
              <a:defRPr/>
            </a:pPr>
            <a:r>
              <a:rPr lang="en-US"/>
              <a:t>MSFTGUEST        msevent786dn</a:t>
            </a:r>
            <a:endParaRPr lang="en-US" dirty="0"/>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3398523" y="3398522"/>
            <a:ext cx="6858001" cy="6095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sz="2400">
              <a:solidFill>
                <a:srgbClr val="A50021"/>
              </a:solidFill>
              <a:ea typeface="+mn-ea"/>
              <a:cs typeface="+mn-cs"/>
            </a:endParaRPr>
          </a:p>
        </p:txBody>
      </p:sp>
    </p:spTree>
    <p:extLst>
      <p:ext uri="{BB962C8B-B14F-4D97-AF65-F5344CB8AC3E}">
        <p14:creationId xmlns:p14="http://schemas.microsoft.com/office/powerpoint/2010/main" val="30982197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Complete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02812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235933"/>
          </a:xfrm>
        </p:spPr>
        <p:txBody>
          <a:bodyPr>
            <a:spAutoFit/>
          </a:bodyPr>
          <a:lstStyle>
            <a:lvl1pPr>
              <a:buClr>
                <a:schemeClr val="tx2"/>
              </a:buClr>
              <a:defRPr>
                <a:gradFill>
                  <a:gsLst>
                    <a:gs pos="13869">
                      <a:schemeClr val="tx2"/>
                    </a:gs>
                    <a:gs pos="42000">
                      <a:schemeClr val="tx2"/>
                    </a:gs>
                  </a:gsLst>
                  <a:lin ang="5400000" scaled="0"/>
                </a:gradFill>
              </a:defRPr>
            </a:lvl1pPr>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849349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22347" y="1"/>
            <a:ext cx="11655840" cy="644769"/>
          </a:xfrm>
        </p:spPr>
        <p:txBody>
          <a:bodyPr/>
          <a:lstStyle>
            <a:lvl1pPr>
              <a:defRPr sz="3600"/>
            </a:lvl1pPr>
          </a:lstStyle>
          <a:p>
            <a:r>
              <a:rPr lang="en-US" dirty="0"/>
              <a:t>Click to edit Master title style</a:t>
            </a:r>
          </a:p>
        </p:txBody>
      </p:sp>
      <p:sp>
        <p:nvSpPr>
          <p:cNvPr id="8" name="Text Placeholder 7"/>
          <p:cNvSpPr>
            <a:spLocks noGrp="1"/>
          </p:cNvSpPr>
          <p:nvPr>
            <p:ph type="body" sz="quarter" idx="10"/>
          </p:nvPr>
        </p:nvSpPr>
        <p:spPr>
          <a:xfrm>
            <a:off x="387351" y="644770"/>
            <a:ext cx="10292373" cy="513405"/>
          </a:xfrm>
        </p:spPr>
        <p:txBody>
          <a:bodyPr/>
          <a:lstStyle>
            <a:lvl1pPr marL="0" indent="0">
              <a:buNone/>
              <a:defRPr sz="2400">
                <a:solidFill>
                  <a:schemeClr val="accent1">
                    <a:lumMod val="50000"/>
                  </a:schemeClr>
                </a:solidFill>
              </a:defRPr>
            </a:lvl1pPr>
          </a:lstStyle>
          <a:p>
            <a:pPr lvl="0"/>
            <a:r>
              <a:rPr lang="en-US" dirty="0"/>
              <a:t>Click to edit Master text styles</a:t>
            </a:r>
          </a:p>
        </p:txBody>
      </p:sp>
    </p:spTree>
    <p:extLst>
      <p:ext uri="{BB962C8B-B14F-4D97-AF65-F5344CB8AC3E}">
        <p14:creationId xmlns:p14="http://schemas.microsoft.com/office/powerpoint/2010/main" val="254575250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83DFE243-F132-4853-AE5C-A0C35D2381F9}" type="datetime1">
              <a:rPr lang="en-US" smtClean="0"/>
              <a:t>2/22/2018</a:t>
            </a:fld>
            <a:endParaRPr lang="en-US" dirty="0"/>
          </a:p>
        </p:txBody>
      </p:sp>
      <p:sp>
        <p:nvSpPr>
          <p:cNvPr id="8" name="Footer Placeholder 7"/>
          <p:cNvSpPr>
            <a:spLocks noGrp="1"/>
          </p:cNvSpPr>
          <p:nvPr>
            <p:ph type="ftr" sz="quarter" idx="11"/>
          </p:nvPr>
        </p:nvSpPr>
        <p:spPr/>
        <p:txBody>
          <a:bodyPr/>
          <a:lstStyle/>
          <a:p>
            <a:r>
              <a:rPr lang="en-US"/>
              <a:t>MSFTGUEST        msevent786dn</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9FD7DA7-6ADF-43C3-9364-4D3506F4735D}" type="datetime1">
              <a:rPr lang="en-US" smtClean="0"/>
              <a:t>2/22/2018</a:t>
            </a:fld>
            <a:endParaRPr lang="en-US" dirty="0"/>
          </a:p>
        </p:txBody>
      </p:sp>
      <p:sp>
        <p:nvSpPr>
          <p:cNvPr id="9" name="Footer Placeholder 8"/>
          <p:cNvSpPr>
            <a:spLocks noGrp="1"/>
          </p:cNvSpPr>
          <p:nvPr>
            <p:ph type="ftr" sz="quarter" idx="11"/>
          </p:nvPr>
        </p:nvSpPr>
        <p:spPr/>
        <p:txBody>
          <a:bodyPr/>
          <a:lstStyle/>
          <a:p>
            <a:r>
              <a:rPr lang="en-US"/>
              <a:t>MSFTGUEST        msevent786dn</a:t>
            </a:r>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D530926C-3EAA-493B-9BB1-EE605D22FA43}" type="datetime1">
              <a:rPr lang="en-US" smtClean="0"/>
              <a:t>2/22/2018</a:t>
            </a:fld>
            <a:endParaRPr lang="en-US" dirty="0"/>
          </a:p>
        </p:txBody>
      </p:sp>
      <p:sp>
        <p:nvSpPr>
          <p:cNvPr id="8" name="Footer Placeholder 7"/>
          <p:cNvSpPr>
            <a:spLocks noGrp="1"/>
          </p:cNvSpPr>
          <p:nvPr>
            <p:ph type="ftr" sz="quarter" idx="11"/>
          </p:nvPr>
        </p:nvSpPr>
        <p:spPr/>
        <p:txBody>
          <a:bodyPr/>
          <a:lstStyle/>
          <a:p>
            <a:r>
              <a:rPr lang="en-US"/>
              <a:t>MSFTGUEST        msevent786dn</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A72F24-7715-43B6-AC41-FAFD451449CF}" type="datetime1">
              <a:rPr lang="en-US" smtClean="0"/>
              <a:t>2/22/2018</a:t>
            </a:fld>
            <a:endParaRPr lang="en-US" dirty="0"/>
          </a:p>
        </p:txBody>
      </p:sp>
      <p:sp>
        <p:nvSpPr>
          <p:cNvPr id="4" name="Footer Placeholder 3"/>
          <p:cNvSpPr>
            <a:spLocks noGrp="1"/>
          </p:cNvSpPr>
          <p:nvPr>
            <p:ph type="ftr" sz="quarter" idx="11"/>
          </p:nvPr>
        </p:nvSpPr>
        <p:spPr/>
        <p:txBody>
          <a:bodyPr/>
          <a:lstStyle/>
          <a:p>
            <a:r>
              <a:rPr lang="en-US"/>
              <a:t>MSFTGUEST        msevent786dn</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49FB88-DE75-401C-843B-FED0E4F62703}" type="datetime1">
              <a:rPr lang="en-US" smtClean="0"/>
              <a:t>2/22/2018</a:t>
            </a:fld>
            <a:endParaRPr lang="en-US" dirty="0"/>
          </a:p>
        </p:txBody>
      </p:sp>
      <p:sp>
        <p:nvSpPr>
          <p:cNvPr id="3" name="Footer Placeholder 2"/>
          <p:cNvSpPr>
            <a:spLocks noGrp="1"/>
          </p:cNvSpPr>
          <p:nvPr>
            <p:ph type="ftr" sz="quarter" idx="11"/>
          </p:nvPr>
        </p:nvSpPr>
        <p:spPr/>
        <p:txBody>
          <a:bodyPr/>
          <a:lstStyle/>
          <a:p>
            <a:r>
              <a:rPr lang="en-US"/>
              <a:t>MSFTGUEST        msevent786dn</a:t>
            </a:r>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3D595609-C791-4D04-8ED7-2E303ADD71F9}" type="datetime1">
              <a:rPr lang="en-US" smtClean="0"/>
              <a:t>2/22/2018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MSFTGUEST        msevent786dn</a:t>
            </a:r>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9F5EC03-F274-4C1D-AAD3-7C08F18F175C}" type="datetime1">
              <a:rPr lang="en-US" smtClean="0"/>
              <a:t>2/22/2018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MSFTGUEST        msevent786dn</a:t>
            </a:r>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15117F9-8136-4863-9A1F-F198D937601D}" type="datetime1">
              <a:rPr lang="en-US" smtClean="0"/>
              <a:t>2/22/2018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a:t>MSFTGUEST        msevent786dn</a:t>
            </a:r>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23" r:id="rId12"/>
  </p:sldLayoutIdLst>
  <p:hf sldNum="0"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bwMode="auto">
          <a:xfrm>
            <a:off x="1828800" y="508000"/>
            <a:ext cx="9956800" cy="9906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29" name="Rectangle 4"/>
          <p:cNvSpPr>
            <a:spLocks noGrp="1" noChangeArrowheads="1"/>
          </p:cNvSpPr>
          <p:nvPr>
            <p:ph type="body" idx="1"/>
          </p:nvPr>
        </p:nvSpPr>
        <p:spPr bwMode="auto">
          <a:xfrm>
            <a:off x="406400" y="1803400"/>
            <a:ext cx="10363200" cy="44450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4805" name="Rectangle 5"/>
          <p:cNvSpPr>
            <a:spLocks noGrp="1" noChangeArrowheads="1"/>
          </p:cNvSpPr>
          <p:nvPr>
            <p:ph type="dt" sz="half" idx="2"/>
          </p:nvPr>
        </p:nvSpPr>
        <p:spPr bwMode="auto">
          <a:xfrm>
            <a:off x="8128000" y="6273800"/>
            <a:ext cx="2641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867">
                <a:latin typeface="+mn-lt"/>
                <a:ea typeface="+mn-ea"/>
                <a:cs typeface="+mn-cs"/>
              </a:defRPr>
            </a:lvl1pPr>
          </a:lstStyle>
          <a:p>
            <a:pPr>
              <a:defRPr/>
            </a:pPr>
            <a:fld id="{6B1478A2-874E-4718-A1CA-F25DA9FE97BB}" type="datetime1">
              <a:rPr lang="en-US" smtClean="0"/>
              <a:t>2/22/2018</a:t>
            </a:fld>
            <a:endParaRPr lang="en-US" dirty="0"/>
          </a:p>
        </p:txBody>
      </p:sp>
      <p:sp>
        <p:nvSpPr>
          <p:cNvPr id="204806" name="Rectangle 6"/>
          <p:cNvSpPr>
            <a:spLocks noGrp="1" noChangeArrowheads="1"/>
          </p:cNvSpPr>
          <p:nvPr>
            <p:ph type="ftr" sz="quarter" idx="3"/>
          </p:nvPr>
        </p:nvSpPr>
        <p:spPr bwMode="auto">
          <a:xfrm>
            <a:off x="3657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867">
                <a:latin typeface="+mn-lt"/>
                <a:ea typeface="+mn-ea"/>
                <a:cs typeface="+mn-cs"/>
              </a:defRPr>
            </a:lvl1pPr>
          </a:lstStyle>
          <a:p>
            <a:pPr>
              <a:defRPr/>
            </a:pPr>
            <a:r>
              <a:rPr lang="en-US"/>
              <a:t>MSFTGUEST        msevent786dn</a:t>
            </a:r>
            <a:endParaRPr lang="en-US" dirty="0"/>
          </a:p>
        </p:txBody>
      </p:sp>
      <p:sp>
        <p:nvSpPr>
          <p:cNvPr id="204807" name="Rectangle 7"/>
          <p:cNvSpPr>
            <a:spLocks noGrp="1" noChangeArrowheads="1"/>
          </p:cNvSpPr>
          <p:nvPr>
            <p:ph type="sldNum" sz="quarter" idx="4"/>
          </p:nvPr>
        </p:nvSpPr>
        <p:spPr bwMode="auto">
          <a:xfrm>
            <a:off x="406400" y="6273800"/>
            <a:ext cx="2641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867">
                <a:latin typeface="+mn-lt"/>
              </a:defRPr>
            </a:lvl1pPr>
          </a:lstStyle>
          <a:p>
            <a:fld id="{91F816EA-24CC-2048-859A-C5EA9F275392}" type="slidenum">
              <a:rPr lang="en-US" smtClean="0"/>
              <a:pPr/>
              <a:t>‹#›</a:t>
            </a:fld>
            <a:endParaRPr lang="en-US" dirty="0"/>
          </a:p>
        </p:txBody>
      </p:sp>
    </p:spTree>
    <p:extLst>
      <p:ext uri="{BB962C8B-B14F-4D97-AF65-F5344CB8AC3E}">
        <p14:creationId xmlns:p14="http://schemas.microsoft.com/office/powerpoint/2010/main" val="26491061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4" r:id="rId15"/>
    <p:sldLayoutId id="2147483725" r:id="rId16"/>
  </p:sldLayoutIdLst>
  <p:hf sldNum="0" hdr="0" dt="0"/>
  <p:txStyles>
    <p:titleStyle>
      <a:lvl1pPr algn="l" rtl="0" eaLnBrk="1" fontAlgn="base" hangingPunct="1">
        <a:spcBef>
          <a:spcPct val="0"/>
        </a:spcBef>
        <a:spcAft>
          <a:spcPct val="0"/>
        </a:spcAft>
        <a:defRPr sz="4267" b="1">
          <a:solidFill>
            <a:schemeClr val="tx1"/>
          </a:solidFill>
          <a:latin typeface="+mj-lt"/>
          <a:ea typeface="ＭＳ Ｐゴシック" pitchFamily="-65" charset="-128"/>
          <a:cs typeface="ＭＳ Ｐゴシック" pitchFamily="-65" charset="-128"/>
        </a:defRPr>
      </a:lvl1pPr>
      <a:lvl2pPr algn="l" rtl="0" eaLnBrk="1" fontAlgn="base" hangingPunct="1">
        <a:spcBef>
          <a:spcPct val="0"/>
        </a:spcBef>
        <a:spcAft>
          <a:spcPct val="0"/>
        </a:spcAft>
        <a:defRPr sz="4800">
          <a:solidFill>
            <a:schemeClr val="tx1"/>
          </a:solidFill>
          <a:latin typeface="Lucida Sans" pitchFamily="-65" charset="0"/>
          <a:ea typeface="ＭＳ Ｐゴシック" pitchFamily="-65" charset="-128"/>
          <a:cs typeface="ＭＳ Ｐゴシック" pitchFamily="-65" charset="-128"/>
        </a:defRPr>
      </a:lvl2pPr>
      <a:lvl3pPr algn="l" rtl="0" eaLnBrk="1" fontAlgn="base" hangingPunct="1">
        <a:spcBef>
          <a:spcPct val="0"/>
        </a:spcBef>
        <a:spcAft>
          <a:spcPct val="0"/>
        </a:spcAft>
        <a:defRPr sz="4800">
          <a:solidFill>
            <a:schemeClr val="tx1"/>
          </a:solidFill>
          <a:latin typeface="Lucida Sans" pitchFamily="-65" charset="0"/>
          <a:ea typeface="ＭＳ Ｐゴシック" pitchFamily="-65" charset="-128"/>
          <a:cs typeface="ＭＳ Ｐゴシック" pitchFamily="-65" charset="-128"/>
        </a:defRPr>
      </a:lvl3pPr>
      <a:lvl4pPr algn="l" rtl="0" eaLnBrk="1" fontAlgn="base" hangingPunct="1">
        <a:spcBef>
          <a:spcPct val="0"/>
        </a:spcBef>
        <a:spcAft>
          <a:spcPct val="0"/>
        </a:spcAft>
        <a:defRPr sz="4800">
          <a:solidFill>
            <a:schemeClr val="tx1"/>
          </a:solidFill>
          <a:latin typeface="Lucida Sans" pitchFamily="-65" charset="0"/>
          <a:ea typeface="ＭＳ Ｐゴシック" pitchFamily="-65" charset="-128"/>
          <a:cs typeface="ＭＳ Ｐゴシック" pitchFamily="-65" charset="-128"/>
        </a:defRPr>
      </a:lvl4pPr>
      <a:lvl5pPr algn="l" rtl="0" eaLnBrk="1" fontAlgn="base" hangingPunct="1">
        <a:spcBef>
          <a:spcPct val="0"/>
        </a:spcBef>
        <a:spcAft>
          <a:spcPct val="0"/>
        </a:spcAft>
        <a:defRPr sz="4800">
          <a:solidFill>
            <a:schemeClr val="tx1"/>
          </a:solidFill>
          <a:latin typeface="Lucida Sans" pitchFamily="-65" charset="0"/>
          <a:ea typeface="ＭＳ Ｐゴシック" pitchFamily="-65" charset="-128"/>
          <a:cs typeface="ＭＳ Ｐゴシック" pitchFamily="-65" charset="-128"/>
        </a:defRPr>
      </a:lvl5pPr>
      <a:lvl6pPr marL="609585" algn="l" rtl="0" eaLnBrk="1" fontAlgn="base" hangingPunct="1">
        <a:spcBef>
          <a:spcPct val="0"/>
        </a:spcBef>
        <a:spcAft>
          <a:spcPct val="0"/>
        </a:spcAft>
        <a:defRPr sz="4800">
          <a:solidFill>
            <a:schemeClr val="tx1"/>
          </a:solidFill>
          <a:latin typeface="Lucida Sans" pitchFamily="-65" charset="0"/>
        </a:defRPr>
      </a:lvl6pPr>
      <a:lvl7pPr marL="1219170" algn="l" rtl="0" eaLnBrk="1" fontAlgn="base" hangingPunct="1">
        <a:spcBef>
          <a:spcPct val="0"/>
        </a:spcBef>
        <a:spcAft>
          <a:spcPct val="0"/>
        </a:spcAft>
        <a:defRPr sz="4800">
          <a:solidFill>
            <a:schemeClr val="tx1"/>
          </a:solidFill>
          <a:latin typeface="Lucida Sans" pitchFamily="-65" charset="0"/>
        </a:defRPr>
      </a:lvl7pPr>
      <a:lvl8pPr marL="1828754" algn="l" rtl="0" eaLnBrk="1" fontAlgn="base" hangingPunct="1">
        <a:spcBef>
          <a:spcPct val="0"/>
        </a:spcBef>
        <a:spcAft>
          <a:spcPct val="0"/>
        </a:spcAft>
        <a:defRPr sz="4800">
          <a:solidFill>
            <a:schemeClr val="tx1"/>
          </a:solidFill>
          <a:latin typeface="Lucida Sans" pitchFamily="-65" charset="0"/>
        </a:defRPr>
      </a:lvl8pPr>
      <a:lvl9pPr marL="2438339" algn="l" rtl="0" eaLnBrk="1" fontAlgn="base" hangingPunct="1">
        <a:spcBef>
          <a:spcPct val="0"/>
        </a:spcBef>
        <a:spcAft>
          <a:spcPct val="0"/>
        </a:spcAft>
        <a:defRPr sz="4800">
          <a:solidFill>
            <a:schemeClr val="tx1"/>
          </a:solidFill>
          <a:latin typeface="Lucida Sans" pitchFamily="-65" charset="0"/>
        </a:defRPr>
      </a:lvl9pPr>
    </p:titleStyle>
    <p:bodyStyle>
      <a:lvl1pPr marL="457189" indent="-457189" algn="l" rtl="0" eaLnBrk="1" fontAlgn="base" hangingPunct="1">
        <a:spcBef>
          <a:spcPct val="20000"/>
        </a:spcBef>
        <a:spcAft>
          <a:spcPct val="0"/>
        </a:spcAft>
        <a:buClr>
          <a:srgbClr val="CC0000"/>
        </a:buClr>
        <a:buFont typeface="Times" charset="0"/>
        <a:buChar char="•"/>
        <a:defRPr sz="3200">
          <a:solidFill>
            <a:schemeClr val="tx1"/>
          </a:solidFill>
          <a:latin typeface="+mn-lt"/>
          <a:ea typeface="ＭＳ Ｐゴシック" pitchFamily="-65" charset="-128"/>
          <a:cs typeface="ＭＳ Ｐゴシック" pitchFamily="-65" charset="-128"/>
        </a:defRPr>
      </a:lvl1pPr>
      <a:lvl2pPr marL="914377" indent="-304792" algn="l" rtl="0" eaLnBrk="1" fontAlgn="base" hangingPunct="1">
        <a:spcBef>
          <a:spcPct val="20000"/>
        </a:spcBef>
        <a:spcAft>
          <a:spcPct val="0"/>
        </a:spcAft>
        <a:buClr>
          <a:schemeClr val="tx1"/>
        </a:buClr>
        <a:buFont typeface="Times" charset="0"/>
        <a:buChar char="•"/>
        <a:defRPr sz="2667">
          <a:solidFill>
            <a:schemeClr val="tx1"/>
          </a:solidFill>
          <a:latin typeface="+mn-lt"/>
          <a:ea typeface="ＭＳ Ｐゴシック" pitchFamily="-65" charset="-128"/>
        </a:defRPr>
      </a:lvl2pPr>
      <a:lvl3pPr marL="1371566" indent="-304792" algn="l" rtl="0" eaLnBrk="1" fontAlgn="base" hangingPunct="1">
        <a:spcBef>
          <a:spcPct val="20000"/>
        </a:spcBef>
        <a:spcAft>
          <a:spcPct val="0"/>
        </a:spcAft>
        <a:buClr>
          <a:srgbClr val="CC0000"/>
        </a:buClr>
        <a:buFont typeface="Times" charset="0"/>
        <a:buChar char="•"/>
        <a:defRPr sz="2667">
          <a:solidFill>
            <a:schemeClr val="tx1"/>
          </a:solidFill>
          <a:latin typeface="+mn-lt"/>
          <a:ea typeface="ＭＳ Ｐゴシック" pitchFamily="-65" charset="-128"/>
        </a:defRPr>
      </a:lvl3pPr>
      <a:lvl4pPr marL="1828754" indent="-304792"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2285943" indent="-304792"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895528" indent="-304792" algn="l" rtl="0" eaLnBrk="1" fontAlgn="base" hangingPunct="1">
        <a:spcBef>
          <a:spcPct val="20000"/>
        </a:spcBef>
        <a:spcAft>
          <a:spcPct val="0"/>
        </a:spcAft>
        <a:buClr>
          <a:srgbClr val="CC0000"/>
        </a:buClr>
        <a:buFont typeface="Times" pitchFamily="-65" charset="0"/>
        <a:buChar char="•"/>
        <a:defRPr sz="1867">
          <a:solidFill>
            <a:schemeClr val="tx1"/>
          </a:solidFill>
          <a:latin typeface="+mn-lt"/>
          <a:ea typeface="ＭＳ Ｐゴシック" pitchFamily="-65" charset="-128"/>
        </a:defRPr>
      </a:lvl6pPr>
      <a:lvl7pPr marL="3505112" indent="-304792" algn="l" rtl="0" eaLnBrk="1" fontAlgn="base" hangingPunct="1">
        <a:spcBef>
          <a:spcPct val="20000"/>
        </a:spcBef>
        <a:spcAft>
          <a:spcPct val="0"/>
        </a:spcAft>
        <a:buClr>
          <a:srgbClr val="CC0000"/>
        </a:buClr>
        <a:buFont typeface="Times" pitchFamily="-65" charset="0"/>
        <a:buChar char="•"/>
        <a:defRPr sz="1867">
          <a:solidFill>
            <a:schemeClr val="tx1"/>
          </a:solidFill>
          <a:latin typeface="+mn-lt"/>
          <a:ea typeface="ＭＳ Ｐゴシック" pitchFamily="-65" charset="-128"/>
        </a:defRPr>
      </a:lvl7pPr>
      <a:lvl8pPr marL="4114697" indent="-304792" algn="l" rtl="0" eaLnBrk="1" fontAlgn="base" hangingPunct="1">
        <a:spcBef>
          <a:spcPct val="20000"/>
        </a:spcBef>
        <a:spcAft>
          <a:spcPct val="0"/>
        </a:spcAft>
        <a:buClr>
          <a:srgbClr val="CC0000"/>
        </a:buClr>
        <a:buFont typeface="Times" pitchFamily="-65" charset="0"/>
        <a:buChar char="•"/>
        <a:defRPr sz="1867">
          <a:solidFill>
            <a:schemeClr val="tx1"/>
          </a:solidFill>
          <a:latin typeface="+mn-lt"/>
          <a:ea typeface="ＭＳ Ｐゴシック" pitchFamily="-65" charset="-128"/>
        </a:defRPr>
      </a:lvl8pPr>
      <a:lvl9pPr marL="4724282" indent="-304792" algn="l" rtl="0" eaLnBrk="1" fontAlgn="base" hangingPunct="1">
        <a:spcBef>
          <a:spcPct val="20000"/>
        </a:spcBef>
        <a:spcAft>
          <a:spcPct val="0"/>
        </a:spcAft>
        <a:buClr>
          <a:srgbClr val="CC0000"/>
        </a:buClr>
        <a:buFont typeface="Times" pitchFamily="-65" charset="0"/>
        <a:buChar char="•"/>
        <a:defRPr sz="1867">
          <a:solidFill>
            <a:schemeClr val="tx1"/>
          </a:solidFill>
          <a:latin typeface="+mn-lt"/>
          <a:ea typeface="ＭＳ Ｐゴシック" pitchFamily="-65" charset="-128"/>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notebooks.azure.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jimwill3/NY-AZML-Meetup/snip1.txt" TargetMode="External"/><Relationship Id="rId2" Type="http://schemas.openxmlformats.org/officeDocument/2006/relationships/notesSlide" Target="../notesSlides/notesSlide41.xml"/><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7.xml"/></Relationships>
</file>

<file path=ppt/slides/_rels/slide43.xml.rels><?xml version="1.0" encoding="UTF-8" standalone="yes"?>
<Relationships xmlns="http://schemas.openxmlformats.org/package/2006/relationships"><Relationship Id="rId3" Type="http://schemas.openxmlformats.org/officeDocument/2006/relationships/hyperlink" Target="https://github.com/jimwill3/NY-AZML-Meetup" TargetMode="External"/><Relationship Id="rId2" Type="http://schemas.openxmlformats.org/officeDocument/2006/relationships/notesSlide" Target="../notesSlides/notesSlide43.xml"/><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5159-06B1-41A5-85C3-5C1857820208}"/>
              </a:ext>
            </a:extLst>
          </p:cNvPr>
          <p:cNvSpPr>
            <a:spLocks noGrp="1"/>
          </p:cNvSpPr>
          <p:nvPr>
            <p:ph type="ctrTitle"/>
          </p:nvPr>
        </p:nvSpPr>
        <p:spPr>
          <a:xfrm>
            <a:off x="1600200" y="1869260"/>
            <a:ext cx="8991600" cy="2163404"/>
          </a:xfrm>
        </p:spPr>
        <p:txBody>
          <a:bodyPr>
            <a:normAutofit fontScale="90000"/>
          </a:bodyPr>
          <a:lstStyle/>
          <a:p>
            <a:r>
              <a:rPr lang="en-US" dirty="0"/>
              <a:t>Text Analytics and processing series</a:t>
            </a:r>
            <a:br>
              <a:rPr lang="en-US" dirty="0"/>
            </a:br>
            <a:r>
              <a:rPr lang="en-US" dirty="0"/>
              <a:t>session 2 –Foundation and first sample code</a:t>
            </a:r>
          </a:p>
        </p:txBody>
      </p:sp>
      <p:sp>
        <p:nvSpPr>
          <p:cNvPr id="3" name="Subtitle 2">
            <a:extLst>
              <a:ext uri="{FF2B5EF4-FFF2-40B4-BE49-F238E27FC236}">
                <a16:creationId xmlns:a16="http://schemas.microsoft.com/office/drawing/2014/main" id="{A17216EB-019E-4179-9703-4ABB0600A1B7}"/>
              </a:ext>
            </a:extLst>
          </p:cNvPr>
          <p:cNvSpPr>
            <a:spLocks noGrp="1"/>
          </p:cNvSpPr>
          <p:nvPr>
            <p:ph type="subTitle" idx="1"/>
          </p:nvPr>
        </p:nvSpPr>
        <p:spPr/>
        <p:txBody>
          <a:bodyPr/>
          <a:lstStyle/>
          <a:p>
            <a:r>
              <a:rPr lang="en-US" dirty="0"/>
              <a:t>Azure Machine Learning Meetup</a:t>
            </a:r>
          </a:p>
          <a:p>
            <a:r>
              <a:rPr lang="en-US" dirty="0"/>
              <a:t>Feb 22, 2018</a:t>
            </a:r>
          </a:p>
        </p:txBody>
      </p:sp>
      <p:sp>
        <p:nvSpPr>
          <p:cNvPr id="4" name="Footer Placeholder 3">
            <a:extLst>
              <a:ext uri="{FF2B5EF4-FFF2-40B4-BE49-F238E27FC236}">
                <a16:creationId xmlns:a16="http://schemas.microsoft.com/office/drawing/2014/main" id="{979817F5-A2EC-447C-BFA7-C126B4BEA527}"/>
              </a:ext>
            </a:extLst>
          </p:cNvPr>
          <p:cNvSpPr>
            <a:spLocks noGrp="1"/>
          </p:cNvSpPr>
          <p:nvPr>
            <p:ph type="ftr" sz="quarter" idx="11"/>
          </p:nvPr>
        </p:nvSpPr>
        <p:spPr/>
        <p:txBody>
          <a:bodyPr/>
          <a:lstStyle/>
          <a:p>
            <a:r>
              <a:rPr lang="en-US"/>
              <a:t>MSFTGUEST        msevent786dn</a:t>
            </a:r>
            <a:endParaRPr lang="en-US" dirty="0"/>
          </a:p>
        </p:txBody>
      </p:sp>
    </p:spTree>
    <p:extLst>
      <p:ext uri="{BB962C8B-B14F-4D97-AF65-F5344CB8AC3E}">
        <p14:creationId xmlns:p14="http://schemas.microsoft.com/office/powerpoint/2010/main" val="587993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820708" y="32554"/>
            <a:ext cx="9956800" cy="990600"/>
          </a:xfrm>
        </p:spPr>
        <p:txBody>
          <a:bodyPr/>
          <a:lstStyle/>
          <a:p>
            <a:r>
              <a:rPr lang="en-US" dirty="0"/>
              <a:t>How many words?</a:t>
            </a:r>
          </a:p>
        </p:txBody>
      </p:sp>
      <p:sp>
        <p:nvSpPr>
          <p:cNvPr id="24579" name="Rectangle 3"/>
          <p:cNvSpPr>
            <a:spLocks noGrp="1" noChangeArrowheads="1"/>
          </p:cNvSpPr>
          <p:nvPr>
            <p:ph sz="quarter" idx="1"/>
          </p:nvPr>
        </p:nvSpPr>
        <p:spPr>
          <a:xfrm>
            <a:off x="499908" y="1023154"/>
            <a:ext cx="11277600" cy="5181600"/>
          </a:xfrm>
        </p:spPr>
        <p:txBody>
          <a:bodyPr/>
          <a:lstStyle/>
          <a:p>
            <a:pPr marL="0" indent="0">
              <a:buNone/>
            </a:pPr>
            <a:r>
              <a:rPr lang="en-US" b="1" i="1" dirty="0"/>
              <a:t>N</a:t>
            </a:r>
            <a:r>
              <a:rPr lang="en-US" dirty="0"/>
              <a:t> = number of tokens</a:t>
            </a:r>
          </a:p>
          <a:p>
            <a:pPr marL="0" indent="0">
              <a:buNone/>
            </a:pPr>
            <a:r>
              <a:rPr lang="en-US" b="1" i="1" dirty="0"/>
              <a:t>V</a:t>
            </a:r>
            <a:r>
              <a:rPr lang="en-US" dirty="0"/>
              <a:t> = vocabulary = set of types</a:t>
            </a:r>
          </a:p>
          <a:p>
            <a:pPr marL="609585" lvl="1" indent="0">
              <a:buNone/>
            </a:pPr>
            <a:r>
              <a:rPr lang="en-US" sz="2400" dirty="0"/>
              <a:t>|</a:t>
            </a:r>
            <a:r>
              <a:rPr lang="en-US" sz="2400" i="1" dirty="0"/>
              <a:t>V</a:t>
            </a:r>
            <a:r>
              <a:rPr lang="en-US" sz="2400" dirty="0"/>
              <a:t>|</a:t>
            </a:r>
            <a:r>
              <a:rPr lang="en-US" sz="2400" i="1" dirty="0"/>
              <a:t> </a:t>
            </a:r>
            <a:r>
              <a:rPr lang="en-US" sz="2400" dirty="0"/>
              <a:t>is the size of the vocabulary</a:t>
            </a:r>
          </a:p>
          <a:p>
            <a:pPr marL="0" indent="0">
              <a:buNone/>
            </a:pPr>
            <a:endParaRPr lang="en-US" sz="2667" dirty="0"/>
          </a:p>
          <a:p>
            <a:pPr marL="0" indent="0">
              <a:buNone/>
            </a:pPr>
            <a:endParaRPr lang="en-US" sz="2667" dirty="0"/>
          </a:p>
          <a:p>
            <a:pPr marL="0" indent="0">
              <a:buNone/>
            </a:pPr>
            <a:endParaRPr lang="en-US" sz="2667" dirty="0"/>
          </a:p>
          <a:p>
            <a:pPr marL="0" indent="0">
              <a:buNone/>
            </a:pPr>
            <a:endParaRPr lang="en-US" sz="2667" dirty="0"/>
          </a:p>
          <a:p>
            <a:pPr marL="0" indent="0">
              <a:buNone/>
            </a:pPr>
            <a:endParaRPr lang="en-US" sz="2667" dirty="0"/>
          </a:p>
          <a:p>
            <a:pPr marL="0" indent="0">
              <a:buNone/>
            </a:pPr>
            <a:endParaRPr lang="en-US" sz="2667" dirty="0"/>
          </a:p>
        </p:txBody>
      </p:sp>
      <p:graphicFrame>
        <p:nvGraphicFramePr>
          <p:cNvPr id="2" name="Table 1"/>
          <p:cNvGraphicFramePr>
            <a:graphicFrameLocks noGrp="1"/>
          </p:cNvGraphicFramePr>
          <p:nvPr>
            <p:extLst>
              <p:ext uri="{D42A27DB-BD31-4B8C-83A1-F6EECF244321}">
                <p14:modId xmlns:p14="http://schemas.microsoft.com/office/powerpoint/2010/main" val="842437472"/>
              </p:ext>
            </p:extLst>
          </p:nvPr>
        </p:nvGraphicFramePr>
        <p:xfrm>
          <a:off x="1158060" y="2941680"/>
          <a:ext cx="9347199" cy="3413760"/>
        </p:xfrm>
        <a:graphic>
          <a:graphicData uri="http://schemas.openxmlformats.org/drawingml/2006/table">
            <a:tbl>
              <a:tblPr firstRow="1" bandRow="1">
                <a:tableStyleId>{5C22544A-7EE6-4342-B048-85BDC9FD1C3A}</a:tableStyleId>
              </a:tblPr>
              <a:tblGrid>
                <a:gridCol w="3115733">
                  <a:extLst>
                    <a:ext uri="{9D8B030D-6E8A-4147-A177-3AD203B41FA5}">
                      <a16:colId xmlns:a16="http://schemas.microsoft.com/office/drawing/2014/main" val="20000"/>
                    </a:ext>
                  </a:extLst>
                </a:gridCol>
                <a:gridCol w="3115733">
                  <a:extLst>
                    <a:ext uri="{9D8B030D-6E8A-4147-A177-3AD203B41FA5}">
                      <a16:colId xmlns:a16="http://schemas.microsoft.com/office/drawing/2014/main" val="20001"/>
                    </a:ext>
                  </a:extLst>
                </a:gridCol>
                <a:gridCol w="3115733">
                  <a:extLst>
                    <a:ext uri="{9D8B030D-6E8A-4147-A177-3AD203B41FA5}">
                      <a16:colId xmlns:a16="http://schemas.microsoft.com/office/drawing/2014/main" val="20002"/>
                    </a:ext>
                  </a:extLst>
                </a:gridCol>
              </a:tblGrid>
              <a:tr h="609600">
                <a:tc>
                  <a:txBody>
                    <a:bodyPr/>
                    <a:lstStyle/>
                    <a:p>
                      <a:endParaRPr lang="en-US" sz="3200" dirty="0"/>
                    </a:p>
                  </a:txBody>
                  <a:tcPr marL="121920" marR="121920" marT="60960" marB="60960"/>
                </a:tc>
                <a:tc>
                  <a:txBody>
                    <a:bodyPr/>
                    <a:lstStyle/>
                    <a:p>
                      <a:r>
                        <a:rPr lang="en-US" sz="3200" dirty="0"/>
                        <a:t>Tokens = N</a:t>
                      </a:r>
                    </a:p>
                  </a:txBody>
                  <a:tcPr marL="121920" marR="121920" marT="60960" marB="60960"/>
                </a:tc>
                <a:tc>
                  <a:txBody>
                    <a:bodyPr/>
                    <a:lstStyle/>
                    <a:p>
                      <a:r>
                        <a:rPr lang="en-US" sz="3200" dirty="0"/>
                        <a:t>Types = |V|</a:t>
                      </a:r>
                    </a:p>
                  </a:txBody>
                  <a:tcPr marL="121920" marR="121920" marT="60960" marB="60960"/>
                </a:tc>
                <a:extLst>
                  <a:ext uri="{0D108BD9-81ED-4DB2-BD59-A6C34878D82A}">
                    <a16:rowId xmlns:a16="http://schemas.microsoft.com/office/drawing/2014/main" val="10000"/>
                  </a:ext>
                </a:extLst>
              </a:tr>
              <a:tr h="1584960">
                <a:tc>
                  <a:txBody>
                    <a:bodyPr/>
                    <a:lstStyle/>
                    <a:p>
                      <a:r>
                        <a:rPr lang="en-US" sz="3200" dirty="0"/>
                        <a:t>Switchboard phone</a:t>
                      </a:r>
                      <a:r>
                        <a:rPr lang="en-US" sz="3200" baseline="0" dirty="0"/>
                        <a:t> conversations</a:t>
                      </a:r>
                      <a:endParaRPr lang="en-US" sz="3200" dirty="0"/>
                    </a:p>
                  </a:txBody>
                  <a:tcPr marL="121920" marR="121920" marT="60960" marB="60960"/>
                </a:tc>
                <a:tc>
                  <a:txBody>
                    <a:bodyPr/>
                    <a:lstStyle/>
                    <a:p>
                      <a:r>
                        <a:rPr lang="en-US" sz="3200" dirty="0"/>
                        <a:t>2.4 million</a:t>
                      </a:r>
                    </a:p>
                  </a:txBody>
                  <a:tcPr marL="121920" marR="121920" marT="60960" marB="60960"/>
                </a:tc>
                <a:tc>
                  <a:txBody>
                    <a:bodyPr/>
                    <a:lstStyle/>
                    <a:p>
                      <a:r>
                        <a:rPr lang="en-US" sz="3200" dirty="0"/>
                        <a:t>20</a:t>
                      </a:r>
                      <a:r>
                        <a:rPr lang="en-US" sz="3200" baseline="0" dirty="0"/>
                        <a:t> thousand</a:t>
                      </a:r>
                      <a:endParaRPr lang="en-US" sz="3200" dirty="0"/>
                    </a:p>
                  </a:txBody>
                  <a:tcPr marL="121920" marR="121920" marT="60960" marB="60960"/>
                </a:tc>
                <a:extLst>
                  <a:ext uri="{0D108BD9-81ED-4DB2-BD59-A6C34878D82A}">
                    <a16:rowId xmlns:a16="http://schemas.microsoft.com/office/drawing/2014/main" val="10001"/>
                  </a:ext>
                </a:extLst>
              </a:tr>
              <a:tr h="609600">
                <a:tc>
                  <a:txBody>
                    <a:bodyPr/>
                    <a:lstStyle/>
                    <a:p>
                      <a:r>
                        <a:rPr lang="en-US" sz="3200" dirty="0"/>
                        <a:t>Shakespeare</a:t>
                      </a:r>
                    </a:p>
                  </a:txBody>
                  <a:tcPr marL="121920" marR="121920" marT="60960" marB="60960"/>
                </a:tc>
                <a:tc>
                  <a:txBody>
                    <a:bodyPr/>
                    <a:lstStyle/>
                    <a:p>
                      <a:r>
                        <a:rPr lang="en-US" sz="3200" dirty="0"/>
                        <a:t>884,000</a:t>
                      </a:r>
                    </a:p>
                  </a:txBody>
                  <a:tcPr marL="121920" marR="121920" marT="60960" marB="60960"/>
                </a:tc>
                <a:tc>
                  <a:txBody>
                    <a:bodyPr/>
                    <a:lstStyle/>
                    <a:p>
                      <a:r>
                        <a:rPr lang="en-US" sz="3200" dirty="0"/>
                        <a:t>31</a:t>
                      </a:r>
                      <a:r>
                        <a:rPr lang="en-US" sz="3200" baseline="0" dirty="0"/>
                        <a:t> thousand</a:t>
                      </a:r>
                      <a:endParaRPr lang="en-US" sz="3200" dirty="0"/>
                    </a:p>
                  </a:txBody>
                  <a:tcPr marL="121920" marR="121920" marT="60960" marB="60960"/>
                </a:tc>
                <a:extLst>
                  <a:ext uri="{0D108BD9-81ED-4DB2-BD59-A6C34878D82A}">
                    <a16:rowId xmlns:a16="http://schemas.microsoft.com/office/drawing/2014/main" val="10002"/>
                  </a:ext>
                </a:extLst>
              </a:tr>
              <a:tr h="609600">
                <a:tc>
                  <a:txBody>
                    <a:bodyPr/>
                    <a:lstStyle/>
                    <a:p>
                      <a:r>
                        <a:rPr lang="en-US" sz="3200" dirty="0"/>
                        <a:t>Google N-grams</a:t>
                      </a:r>
                    </a:p>
                  </a:txBody>
                  <a:tcPr marL="121920" marR="121920" marT="60960" marB="60960"/>
                </a:tc>
                <a:tc>
                  <a:txBody>
                    <a:bodyPr/>
                    <a:lstStyle/>
                    <a:p>
                      <a:r>
                        <a:rPr lang="en-US" sz="3200" dirty="0"/>
                        <a:t>1 trillion</a:t>
                      </a:r>
                    </a:p>
                  </a:txBody>
                  <a:tcPr marL="121920" marR="121920" marT="60960" marB="60960"/>
                </a:tc>
                <a:tc>
                  <a:txBody>
                    <a:bodyPr/>
                    <a:lstStyle/>
                    <a:p>
                      <a:r>
                        <a:rPr lang="en-US" sz="3200" dirty="0"/>
                        <a:t>13 million</a:t>
                      </a:r>
                    </a:p>
                  </a:txBody>
                  <a:tcPr marL="121920" marR="121920" marT="60960" marB="60960"/>
                </a:tc>
                <a:extLst>
                  <a:ext uri="{0D108BD9-81ED-4DB2-BD59-A6C34878D82A}">
                    <a16:rowId xmlns:a16="http://schemas.microsoft.com/office/drawing/2014/main" val="10003"/>
                  </a:ext>
                </a:extLst>
              </a:tr>
            </a:tbl>
          </a:graphicData>
        </a:graphic>
      </p:graphicFrame>
      <p:sp>
        <p:nvSpPr>
          <p:cNvPr id="3" name="TextBox 2"/>
          <p:cNvSpPr txBox="1"/>
          <p:nvPr/>
        </p:nvSpPr>
        <p:spPr>
          <a:xfrm>
            <a:off x="5986309" y="1319677"/>
            <a:ext cx="5623463" cy="954107"/>
          </a:xfrm>
          <a:prstGeom prst="rect">
            <a:avLst/>
          </a:prstGeom>
          <a:noFill/>
        </p:spPr>
        <p:txBody>
          <a:bodyPr wrap="none" rtlCol="0">
            <a:spAutoFit/>
          </a:bodyPr>
          <a:lstStyle/>
          <a:p>
            <a:pPr defTabSz="1219170" fontAlgn="base">
              <a:spcBef>
                <a:spcPct val="0"/>
              </a:spcBef>
              <a:spcAft>
                <a:spcPct val="0"/>
              </a:spcAft>
            </a:pPr>
            <a:r>
              <a:rPr lang="en-US" sz="2667" dirty="0">
                <a:solidFill>
                  <a:prstClr val="black"/>
                </a:solidFill>
                <a:latin typeface="Calibri"/>
                <a:ea typeface="ＭＳ Ｐゴシック" charset="0"/>
                <a:cs typeface="Calibri"/>
              </a:rPr>
              <a:t>Church and Gale (1990)</a:t>
            </a:r>
            <a:r>
              <a:rPr lang="en-US" sz="3200" dirty="0">
                <a:solidFill>
                  <a:prstClr val="black"/>
                </a:solidFill>
                <a:latin typeface="Calibri"/>
                <a:ea typeface="ＭＳ Ｐゴシック" charset="0"/>
                <a:cs typeface="Calibri"/>
              </a:rPr>
              <a:t>: |V| &gt; O(N</a:t>
            </a:r>
            <a:r>
              <a:rPr lang="en-US" sz="3200" baseline="30000" dirty="0">
                <a:solidFill>
                  <a:prstClr val="black"/>
                </a:solidFill>
                <a:latin typeface="Calibri"/>
                <a:ea typeface="ＭＳ Ｐゴシック" charset="0"/>
                <a:cs typeface="Calibri"/>
              </a:rPr>
              <a:t>½</a:t>
            </a:r>
            <a:r>
              <a:rPr lang="en-US" sz="3200" dirty="0">
                <a:solidFill>
                  <a:prstClr val="black"/>
                </a:solidFill>
                <a:latin typeface="Calibri"/>
                <a:ea typeface="ＭＳ Ｐゴシック" charset="0"/>
                <a:cs typeface="Calibri"/>
              </a:rPr>
              <a:t>)</a:t>
            </a:r>
          </a:p>
          <a:p>
            <a:pPr defTabSz="1219170" fontAlgn="base">
              <a:spcBef>
                <a:spcPct val="0"/>
              </a:spcBef>
              <a:spcAft>
                <a:spcPct val="0"/>
              </a:spcAft>
            </a:pPr>
            <a:endParaRPr lang="en-US" sz="2400" dirty="0">
              <a:solidFill>
                <a:prstClr val="black"/>
              </a:solidFill>
              <a:latin typeface="Calibri"/>
              <a:ea typeface="ＭＳ Ｐゴシック" charset="0"/>
            </a:endParaRPr>
          </a:p>
        </p:txBody>
      </p:sp>
      <p:sp>
        <p:nvSpPr>
          <p:cNvPr id="4" name="Footer Placeholder 3">
            <a:extLst>
              <a:ext uri="{FF2B5EF4-FFF2-40B4-BE49-F238E27FC236}">
                <a16:creationId xmlns:a16="http://schemas.microsoft.com/office/drawing/2014/main" id="{12232567-DAFB-4356-B958-578ED920B41C}"/>
              </a:ext>
            </a:extLst>
          </p:cNvPr>
          <p:cNvSpPr>
            <a:spLocks noGrp="1"/>
          </p:cNvSpPr>
          <p:nvPr>
            <p:ph type="ftr" sz="quarter" idx="11"/>
          </p:nvPr>
        </p:nvSpPr>
        <p:spPr/>
        <p:txBody>
          <a:bodyPr/>
          <a:lstStyle/>
          <a:p>
            <a:pPr>
              <a:defRPr/>
            </a:pPr>
            <a:r>
              <a:rPr lang="en-US"/>
              <a:t>MSFTGUEST        msevent786dn</a:t>
            </a:r>
          </a:p>
        </p:txBody>
      </p:sp>
    </p:spTree>
    <p:extLst>
      <p:ext uri="{BB962C8B-B14F-4D97-AF65-F5344CB8AC3E}">
        <p14:creationId xmlns:p14="http://schemas.microsoft.com/office/powerpoint/2010/main" val="270833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Tokenization in UNIX</a:t>
            </a:r>
          </a:p>
        </p:txBody>
      </p:sp>
      <p:sp>
        <p:nvSpPr>
          <p:cNvPr id="3" name="Content Placeholder 2"/>
          <p:cNvSpPr>
            <a:spLocks noGrp="1"/>
          </p:cNvSpPr>
          <p:nvPr>
            <p:ph idx="1"/>
          </p:nvPr>
        </p:nvSpPr>
        <p:spPr>
          <a:xfrm>
            <a:off x="406400" y="1803400"/>
            <a:ext cx="11379200" cy="5054600"/>
          </a:xfrm>
        </p:spPr>
        <p:txBody>
          <a:bodyPr/>
          <a:lstStyle/>
          <a:p>
            <a:r>
              <a:rPr lang="en-US" dirty="0"/>
              <a:t>(Inspired by Ken Church’s UNIX for Poets.)</a:t>
            </a:r>
          </a:p>
          <a:p>
            <a:r>
              <a:rPr lang="en-US" dirty="0"/>
              <a:t>Given a text file, output the word tokens and their frequencies</a:t>
            </a:r>
          </a:p>
          <a:p>
            <a:pPr marL="0" indent="0">
              <a:buNone/>
            </a:pPr>
            <a:r>
              <a:rPr lang="fr-FR" sz="2667" dirty="0">
                <a:latin typeface="Courier"/>
                <a:cs typeface="Courier"/>
              </a:rPr>
              <a:t>tr -</a:t>
            </a:r>
            <a:r>
              <a:rPr lang="fr-FR" sz="2667" dirty="0" err="1">
                <a:latin typeface="Courier"/>
                <a:cs typeface="Courier"/>
              </a:rPr>
              <a:t>sc</a:t>
            </a:r>
            <a:r>
              <a:rPr lang="fr-FR" sz="2667" dirty="0">
                <a:latin typeface="Courier"/>
                <a:cs typeface="Courier"/>
              </a:rPr>
              <a:t> ’A-</a:t>
            </a:r>
            <a:r>
              <a:rPr lang="fr-FR" sz="2667" dirty="0" err="1">
                <a:latin typeface="Courier"/>
                <a:cs typeface="Courier"/>
              </a:rPr>
              <a:t>Za</a:t>
            </a:r>
            <a:r>
              <a:rPr lang="fr-FR" sz="2667" dirty="0">
                <a:latin typeface="Courier"/>
                <a:cs typeface="Courier"/>
              </a:rPr>
              <a:t>-z’ ’\n’ &lt; </a:t>
            </a:r>
            <a:r>
              <a:rPr lang="fr-FR" sz="2667" dirty="0" err="1">
                <a:latin typeface="Courier"/>
                <a:cs typeface="Courier"/>
              </a:rPr>
              <a:t>shakes.txt</a:t>
            </a:r>
            <a:r>
              <a:rPr lang="fr-FR" sz="2667" dirty="0">
                <a:latin typeface="Courier"/>
                <a:cs typeface="Courier"/>
              </a:rPr>
              <a:t> </a:t>
            </a:r>
          </a:p>
          <a:p>
            <a:pPr marL="0" indent="0">
              <a:buNone/>
            </a:pPr>
            <a:r>
              <a:rPr lang="fr-FR" sz="2667" dirty="0">
                <a:latin typeface="Courier"/>
                <a:cs typeface="Courier"/>
              </a:rPr>
              <a:t>     | </a:t>
            </a:r>
            <a:r>
              <a:rPr lang="en-US" sz="2667" dirty="0">
                <a:latin typeface="Courier"/>
                <a:cs typeface="Courier"/>
              </a:rPr>
              <a:t>sort </a:t>
            </a:r>
          </a:p>
          <a:p>
            <a:pPr marL="0" indent="0">
              <a:buNone/>
            </a:pPr>
            <a:r>
              <a:rPr lang="en-US" sz="2667" dirty="0">
                <a:latin typeface="Courier"/>
                <a:cs typeface="Courier"/>
              </a:rPr>
              <a:t>     | </a:t>
            </a:r>
            <a:r>
              <a:rPr lang="en-US" sz="2667" dirty="0" err="1">
                <a:latin typeface="Courier"/>
                <a:cs typeface="Courier"/>
              </a:rPr>
              <a:t>uniq</a:t>
            </a:r>
            <a:r>
              <a:rPr lang="en-US" sz="2667" dirty="0">
                <a:latin typeface="Courier"/>
                <a:cs typeface="Courier"/>
              </a:rPr>
              <a:t> –c </a:t>
            </a:r>
          </a:p>
          <a:p>
            <a:pPr marL="0" indent="0">
              <a:buNone/>
            </a:pPr>
            <a:endParaRPr lang="en-US" sz="1867" dirty="0">
              <a:latin typeface="Courier"/>
              <a:cs typeface="Courier"/>
            </a:endParaRPr>
          </a:p>
          <a:p>
            <a:pPr marL="0" indent="0">
              <a:buNone/>
            </a:pPr>
            <a:r>
              <a:rPr lang="en-US" sz="1867" dirty="0">
                <a:latin typeface="Courier"/>
                <a:cs typeface="Courier"/>
              </a:rPr>
              <a:t>1945 A</a:t>
            </a:r>
          </a:p>
          <a:p>
            <a:pPr marL="0" indent="0">
              <a:buNone/>
            </a:pPr>
            <a:r>
              <a:rPr lang="en-US" sz="1867" dirty="0">
                <a:latin typeface="Courier"/>
                <a:cs typeface="Courier"/>
              </a:rPr>
              <a:t>  72 AARON</a:t>
            </a:r>
          </a:p>
          <a:p>
            <a:pPr marL="0" indent="0">
              <a:buNone/>
            </a:pPr>
            <a:r>
              <a:rPr lang="en-US" sz="1867" dirty="0">
                <a:latin typeface="Courier"/>
                <a:cs typeface="Courier"/>
              </a:rPr>
              <a:t>  19 ABBESS</a:t>
            </a:r>
          </a:p>
          <a:p>
            <a:pPr marL="0" indent="0">
              <a:buNone/>
            </a:pPr>
            <a:r>
              <a:rPr lang="en-US" sz="1867" dirty="0">
                <a:latin typeface="Courier"/>
                <a:cs typeface="Courier"/>
              </a:rPr>
              <a:t>   5 ABBOT</a:t>
            </a:r>
          </a:p>
          <a:p>
            <a:pPr marL="0" indent="0">
              <a:buNone/>
            </a:pPr>
            <a:r>
              <a:rPr lang="en-US" sz="1867" dirty="0">
                <a:latin typeface="Courier"/>
                <a:cs typeface="Courier"/>
              </a:rPr>
              <a:t> ... ...</a:t>
            </a:r>
          </a:p>
          <a:p>
            <a:pPr marL="0" indent="0">
              <a:buNone/>
            </a:pPr>
            <a:r>
              <a:rPr lang="it-IT" sz="1600" dirty="0">
                <a:latin typeface="Courier"/>
                <a:cs typeface="Courier"/>
              </a:rPr>
              <a:t> </a:t>
            </a:r>
            <a:r>
              <a:rPr lang="en-US" sz="1600" dirty="0">
                <a:latin typeface="Courier"/>
                <a:cs typeface="Courier"/>
              </a:rPr>
              <a:t>   </a:t>
            </a:r>
            <a:endParaRPr lang="en-US" dirty="0"/>
          </a:p>
        </p:txBody>
      </p:sp>
      <p:sp>
        <p:nvSpPr>
          <p:cNvPr id="5" name="TextBox 4"/>
          <p:cNvSpPr txBox="1"/>
          <p:nvPr/>
        </p:nvSpPr>
        <p:spPr>
          <a:xfrm>
            <a:off x="2540000" y="4724084"/>
            <a:ext cx="1483098" cy="2103589"/>
          </a:xfrm>
          <a:prstGeom prst="rect">
            <a:avLst/>
          </a:prstGeom>
          <a:noFill/>
        </p:spPr>
        <p:txBody>
          <a:bodyPr wrap="none" rtlCol="0">
            <a:spAutoFit/>
          </a:bodyPr>
          <a:lstStyle/>
          <a:p>
            <a:pPr defTabSz="1219170" fontAlgn="base">
              <a:spcBef>
                <a:spcPct val="0"/>
              </a:spcBef>
              <a:spcAft>
                <a:spcPct val="0"/>
              </a:spcAft>
            </a:pPr>
            <a:r>
              <a:rPr lang="it-IT" sz="1867" dirty="0">
                <a:solidFill>
                  <a:prstClr val="black"/>
                </a:solidFill>
                <a:latin typeface="Courier"/>
                <a:ea typeface="ＭＳ Ｐゴシック" charset="0"/>
                <a:cs typeface="Courier"/>
              </a:rPr>
              <a:t>25 Aaron</a:t>
            </a:r>
          </a:p>
          <a:p>
            <a:pPr defTabSz="1219170" fontAlgn="base">
              <a:spcBef>
                <a:spcPct val="0"/>
              </a:spcBef>
              <a:spcAft>
                <a:spcPct val="0"/>
              </a:spcAft>
            </a:pPr>
            <a:r>
              <a:rPr lang="it-IT" sz="1867" dirty="0">
                <a:solidFill>
                  <a:prstClr val="black"/>
                </a:solidFill>
                <a:latin typeface="Courier"/>
                <a:ea typeface="ＭＳ Ｐゴシック" charset="0"/>
                <a:cs typeface="Courier"/>
              </a:rPr>
              <a:t> 6 Abate</a:t>
            </a:r>
          </a:p>
          <a:p>
            <a:pPr defTabSz="1219170" fontAlgn="base">
              <a:spcBef>
                <a:spcPct val="0"/>
              </a:spcBef>
              <a:spcAft>
                <a:spcPct val="0"/>
              </a:spcAft>
            </a:pPr>
            <a:r>
              <a:rPr lang="it-IT" sz="1867" dirty="0">
                <a:solidFill>
                  <a:prstClr val="black"/>
                </a:solidFill>
                <a:latin typeface="Courier"/>
                <a:ea typeface="ＭＳ Ｐゴシック" charset="0"/>
                <a:cs typeface="Courier"/>
              </a:rPr>
              <a:t> 1 </a:t>
            </a:r>
            <a:r>
              <a:rPr lang="it-IT" sz="1867" dirty="0" err="1">
                <a:solidFill>
                  <a:prstClr val="black"/>
                </a:solidFill>
                <a:latin typeface="Courier"/>
                <a:ea typeface="ＭＳ Ｐゴシック" charset="0"/>
                <a:cs typeface="Courier"/>
              </a:rPr>
              <a:t>Abates</a:t>
            </a:r>
            <a:endParaRPr lang="it-IT" sz="1867" dirty="0">
              <a:solidFill>
                <a:prstClr val="black"/>
              </a:solidFill>
              <a:latin typeface="Courier"/>
              <a:ea typeface="ＭＳ Ｐゴシック" charset="0"/>
              <a:cs typeface="Courier"/>
            </a:endParaRPr>
          </a:p>
          <a:p>
            <a:pPr defTabSz="1219170" fontAlgn="base">
              <a:spcBef>
                <a:spcPct val="0"/>
              </a:spcBef>
              <a:spcAft>
                <a:spcPct val="0"/>
              </a:spcAft>
            </a:pPr>
            <a:r>
              <a:rPr lang="it-IT" sz="1867" dirty="0">
                <a:solidFill>
                  <a:prstClr val="black"/>
                </a:solidFill>
                <a:latin typeface="Courier"/>
                <a:ea typeface="ＭＳ Ｐゴシック" charset="0"/>
                <a:cs typeface="Courier"/>
              </a:rPr>
              <a:t> 5 </a:t>
            </a:r>
            <a:r>
              <a:rPr lang="it-IT" sz="1867" dirty="0" err="1">
                <a:solidFill>
                  <a:prstClr val="black"/>
                </a:solidFill>
                <a:latin typeface="Courier"/>
                <a:ea typeface="ＭＳ Ｐゴシック" charset="0"/>
                <a:cs typeface="Courier"/>
              </a:rPr>
              <a:t>Abbess</a:t>
            </a:r>
            <a:endParaRPr lang="it-IT" sz="1867" dirty="0">
              <a:solidFill>
                <a:prstClr val="black"/>
              </a:solidFill>
              <a:latin typeface="Courier"/>
              <a:ea typeface="ＭＳ Ｐゴシック" charset="0"/>
              <a:cs typeface="Courier"/>
            </a:endParaRPr>
          </a:p>
          <a:p>
            <a:pPr defTabSz="1219170" fontAlgn="base">
              <a:spcBef>
                <a:spcPct val="0"/>
              </a:spcBef>
              <a:spcAft>
                <a:spcPct val="0"/>
              </a:spcAft>
            </a:pPr>
            <a:r>
              <a:rPr lang="it-IT" sz="1867" dirty="0">
                <a:solidFill>
                  <a:prstClr val="black"/>
                </a:solidFill>
                <a:latin typeface="Courier"/>
                <a:ea typeface="ＭＳ Ｐゴシック" charset="0"/>
                <a:cs typeface="Courier"/>
              </a:rPr>
              <a:t> 6 Abbey</a:t>
            </a:r>
          </a:p>
          <a:p>
            <a:pPr defTabSz="1219170" fontAlgn="base">
              <a:spcBef>
                <a:spcPct val="0"/>
              </a:spcBef>
              <a:spcAft>
                <a:spcPct val="0"/>
              </a:spcAft>
            </a:pPr>
            <a:r>
              <a:rPr lang="it-IT" sz="1867" dirty="0">
                <a:solidFill>
                  <a:prstClr val="black"/>
                </a:solidFill>
                <a:latin typeface="Courier"/>
                <a:ea typeface="ＭＳ Ｐゴシック" charset="0"/>
                <a:cs typeface="Courier"/>
              </a:rPr>
              <a:t> 3 Abbot</a:t>
            </a:r>
            <a:endParaRPr lang="en-US" sz="1867" dirty="0">
              <a:solidFill>
                <a:prstClr val="black"/>
              </a:solidFill>
              <a:latin typeface="Calibri"/>
              <a:ea typeface="ＭＳ Ｐゴシック" charset="0"/>
            </a:endParaRPr>
          </a:p>
          <a:p>
            <a:pPr defTabSz="1219170" fontAlgn="base">
              <a:spcBef>
                <a:spcPct val="0"/>
              </a:spcBef>
              <a:spcAft>
                <a:spcPct val="0"/>
              </a:spcAft>
            </a:pPr>
            <a:r>
              <a:rPr lang="en-US" sz="1867" dirty="0">
                <a:solidFill>
                  <a:prstClr val="black"/>
                </a:solidFill>
                <a:latin typeface="Calibri"/>
                <a:ea typeface="ＭＳ Ｐゴシック" charset="0"/>
                <a:cs typeface="Courier"/>
              </a:rPr>
              <a:t>....   …</a:t>
            </a:r>
            <a:endParaRPr lang="en-US" sz="1867" dirty="0">
              <a:solidFill>
                <a:prstClr val="black"/>
              </a:solidFill>
              <a:latin typeface="Courier"/>
              <a:ea typeface="ＭＳ Ｐゴシック" charset="0"/>
              <a:cs typeface="Courier"/>
            </a:endParaRPr>
          </a:p>
        </p:txBody>
      </p:sp>
      <p:sp>
        <p:nvSpPr>
          <p:cNvPr id="6" name="Rectangle 5"/>
          <p:cNvSpPr/>
          <p:nvPr/>
        </p:nvSpPr>
        <p:spPr bwMode="auto">
          <a:xfrm>
            <a:off x="7620000" y="3022600"/>
            <a:ext cx="4572000" cy="406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121920" tIns="60960" rIns="121920" bIns="60960" numCol="1" rtlCol="0" anchor="ctr" anchorCtr="0" compatLnSpc="1">
            <a:prstTxWarp prst="textNoShape">
              <a:avLst/>
            </a:prstTxWarp>
          </a:bodyPr>
          <a:lstStyle/>
          <a:p>
            <a:pPr defTabSz="1219170" fontAlgn="base">
              <a:spcBef>
                <a:spcPct val="0"/>
              </a:spcBef>
              <a:spcAft>
                <a:spcPct val="0"/>
              </a:spcAft>
            </a:pPr>
            <a:r>
              <a:rPr lang="en-US" sz="2133" dirty="0">
                <a:solidFill>
                  <a:prstClr val="black"/>
                </a:solidFill>
                <a:latin typeface="Lucida Sans" pitchFamily="-65" charset="0"/>
                <a:ea typeface="ＭＳ Ｐゴシック" charset="0"/>
              </a:rPr>
              <a:t>Change all non-alpha to newlines</a:t>
            </a:r>
          </a:p>
        </p:txBody>
      </p:sp>
      <p:sp>
        <p:nvSpPr>
          <p:cNvPr id="7" name="Rectangle 6"/>
          <p:cNvSpPr/>
          <p:nvPr/>
        </p:nvSpPr>
        <p:spPr bwMode="auto">
          <a:xfrm>
            <a:off x="3556000" y="3530600"/>
            <a:ext cx="3657600" cy="406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121920" tIns="60960" rIns="121920" bIns="60960" numCol="1" rtlCol="0" anchor="ctr" anchorCtr="0" compatLnSpc="1">
            <a:prstTxWarp prst="textNoShape">
              <a:avLst/>
            </a:prstTxWarp>
          </a:bodyPr>
          <a:lstStyle/>
          <a:p>
            <a:pPr defTabSz="1219170" fontAlgn="base">
              <a:spcBef>
                <a:spcPct val="0"/>
              </a:spcBef>
              <a:spcAft>
                <a:spcPct val="0"/>
              </a:spcAft>
            </a:pPr>
            <a:r>
              <a:rPr lang="en-US" sz="2133" dirty="0">
                <a:solidFill>
                  <a:prstClr val="black"/>
                </a:solidFill>
                <a:latin typeface="Lucida Sans" pitchFamily="-65" charset="0"/>
                <a:ea typeface="ＭＳ Ｐゴシック" charset="0"/>
              </a:rPr>
              <a:t>Sort in alphabetical order</a:t>
            </a:r>
          </a:p>
        </p:txBody>
      </p:sp>
      <p:sp>
        <p:nvSpPr>
          <p:cNvPr id="8" name="Rectangle 7"/>
          <p:cNvSpPr/>
          <p:nvPr/>
        </p:nvSpPr>
        <p:spPr bwMode="auto">
          <a:xfrm>
            <a:off x="4064000" y="4038600"/>
            <a:ext cx="3962400" cy="406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121920" tIns="60960" rIns="121920" bIns="60960" numCol="1" rtlCol="0" anchor="ctr" anchorCtr="0" compatLnSpc="1">
            <a:prstTxWarp prst="textNoShape">
              <a:avLst/>
            </a:prstTxWarp>
          </a:bodyPr>
          <a:lstStyle/>
          <a:p>
            <a:pPr defTabSz="1219170" fontAlgn="base">
              <a:spcBef>
                <a:spcPct val="0"/>
              </a:spcBef>
              <a:spcAft>
                <a:spcPct val="0"/>
              </a:spcAft>
            </a:pPr>
            <a:r>
              <a:rPr lang="en-US" sz="2133" dirty="0">
                <a:solidFill>
                  <a:prstClr val="black"/>
                </a:solidFill>
                <a:latin typeface="Lucida Sans" pitchFamily="-65" charset="0"/>
                <a:ea typeface="ＭＳ Ｐゴシック" charset="0"/>
              </a:rPr>
              <a:t>Merge and count each type</a:t>
            </a:r>
          </a:p>
        </p:txBody>
      </p:sp>
      <p:sp>
        <p:nvSpPr>
          <p:cNvPr id="4" name="Footer Placeholder 3">
            <a:extLst>
              <a:ext uri="{FF2B5EF4-FFF2-40B4-BE49-F238E27FC236}">
                <a16:creationId xmlns:a16="http://schemas.microsoft.com/office/drawing/2014/main" id="{FC99F363-FB5E-44D7-A509-05B4051829E0}"/>
              </a:ext>
            </a:extLst>
          </p:cNvPr>
          <p:cNvSpPr>
            <a:spLocks noGrp="1"/>
          </p:cNvSpPr>
          <p:nvPr>
            <p:ph type="ftr" sz="quarter" idx="11"/>
          </p:nvPr>
        </p:nvSpPr>
        <p:spPr/>
        <p:txBody>
          <a:bodyPr/>
          <a:lstStyle/>
          <a:p>
            <a:pPr>
              <a:defRPr/>
            </a:pPr>
            <a:r>
              <a:rPr lang="en-US"/>
              <a:t>MSFTGUEST        msevent786dn</a:t>
            </a:r>
          </a:p>
        </p:txBody>
      </p:sp>
    </p:spTree>
    <p:extLst>
      <p:ext uri="{BB962C8B-B14F-4D97-AF65-F5344CB8AC3E}">
        <p14:creationId xmlns:p14="http://schemas.microsoft.com/office/powerpoint/2010/main" val="415566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first step: tokenizing</a:t>
            </a:r>
          </a:p>
        </p:txBody>
      </p:sp>
      <p:sp>
        <p:nvSpPr>
          <p:cNvPr id="3" name="Content Placeholder 2"/>
          <p:cNvSpPr>
            <a:spLocks noGrp="1"/>
          </p:cNvSpPr>
          <p:nvPr>
            <p:ph idx="1"/>
          </p:nvPr>
        </p:nvSpPr>
        <p:spPr/>
        <p:txBody>
          <a:bodyPr/>
          <a:lstStyle/>
          <a:p>
            <a:pPr marL="0" indent="0">
              <a:buNone/>
            </a:pPr>
            <a:r>
              <a:rPr lang="fr-FR" sz="2667" dirty="0">
                <a:latin typeface="Courier"/>
                <a:cs typeface="Courier"/>
              </a:rPr>
              <a:t>tr -</a:t>
            </a:r>
            <a:r>
              <a:rPr lang="fr-FR" sz="2667" dirty="0" err="1">
                <a:latin typeface="Courier"/>
                <a:cs typeface="Courier"/>
              </a:rPr>
              <a:t>sc</a:t>
            </a:r>
            <a:r>
              <a:rPr lang="fr-FR" sz="2667" dirty="0">
                <a:latin typeface="Courier"/>
                <a:cs typeface="Courier"/>
              </a:rPr>
              <a:t> ’A-</a:t>
            </a:r>
            <a:r>
              <a:rPr lang="fr-FR" sz="2667" dirty="0" err="1">
                <a:latin typeface="Courier"/>
                <a:cs typeface="Courier"/>
              </a:rPr>
              <a:t>Za</a:t>
            </a:r>
            <a:r>
              <a:rPr lang="fr-FR" sz="2667" dirty="0">
                <a:latin typeface="Courier"/>
                <a:cs typeface="Courier"/>
              </a:rPr>
              <a:t>-z’ ’\n’ &lt; </a:t>
            </a:r>
            <a:r>
              <a:rPr lang="fr-FR" sz="2667" dirty="0" err="1">
                <a:latin typeface="Courier"/>
                <a:cs typeface="Courier"/>
              </a:rPr>
              <a:t>shakes.txt</a:t>
            </a:r>
            <a:r>
              <a:rPr lang="fr-FR" sz="2667" dirty="0">
                <a:latin typeface="Courier"/>
                <a:cs typeface="Courier"/>
              </a:rPr>
              <a:t> | </a:t>
            </a:r>
            <a:r>
              <a:rPr lang="fr-FR" sz="2667" dirty="0" err="1">
                <a:latin typeface="Courier"/>
                <a:cs typeface="Courier"/>
              </a:rPr>
              <a:t>head</a:t>
            </a:r>
            <a:endParaRPr lang="fr-FR" sz="2667" dirty="0">
              <a:latin typeface="Courier"/>
              <a:cs typeface="Courier"/>
            </a:endParaRPr>
          </a:p>
          <a:p>
            <a:pPr marL="0" indent="0">
              <a:buNone/>
            </a:pPr>
            <a:endParaRPr lang="fr-FR" sz="1867" dirty="0">
              <a:latin typeface="Courier"/>
              <a:cs typeface="Courier"/>
            </a:endParaRPr>
          </a:p>
          <a:p>
            <a:pPr marL="0" indent="0">
              <a:buNone/>
            </a:pPr>
            <a:r>
              <a:rPr lang="fr-FR" sz="1867" dirty="0">
                <a:latin typeface="Courier"/>
                <a:cs typeface="Courier"/>
              </a:rPr>
              <a:t>THE</a:t>
            </a:r>
          </a:p>
          <a:p>
            <a:pPr marL="0" indent="0">
              <a:buNone/>
            </a:pPr>
            <a:r>
              <a:rPr lang="fr-FR" sz="1867" dirty="0">
                <a:latin typeface="Courier"/>
                <a:cs typeface="Courier"/>
              </a:rPr>
              <a:t>SONNETS</a:t>
            </a:r>
          </a:p>
          <a:p>
            <a:pPr marL="0" indent="0">
              <a:buNone/>
            </a:pPr>
            <a:r>
              <a:rPr lang="fr-FR" sz="1867" dirty="0">
                <a:latin typeface="Courier"/>
                <a:cs typeface="Courier"/>
              </a:rPr>
              <a:t>by</a:t>
            </a:r>
          </a:p>
          <a:p>
            <a:pPr marL="0" indent="0">
              <a:buNone/>
            </a:pPr>
            <a:r>
              <a:rPr lang="fr-FR" sz="1867" dirty="0">
                <a:latin typeface="Courier"/>
                <a:cs typeface="Courier"/>
              </a:rPr>
              <a:t>William</a:t>
            </a:r>
          </a:p>
          <a:p>
            <a:pPr marL="0" indent="0">
              <a:buNone/>
            </a:pPr>
            <a:r>
              <a:rPr lang="fr-FR" sz="1867" dirty="0">
                <a:latin typeface="Courier"/>
                <a:cs typeface="Courier"/>
              </a:rPr>
              <a:t>Shakespeare</a:t>
            </a:r>
          </a:p>
          <a:p>
            <a:pPr marL="0" indent="0">
              <a:buNone/>
            </a:pPr>
            <a:r>
              <a:rPr lang="fr-FR" sz="1867" dirty="0" err="1">
                <a:latin typeface="Courier"/>
                <a:cs typeface="Courier"/>
              </a:rPr>
              <a:t>From</a:t>
            </a:r>
            <a:endParaRPr lang="fr-FR" sz="1867" dirty="0">
              <a:latin typeface="Courier"/>
              <a:cs typeface="Courier"/>
            </a:endParaRPr>
          </a:p>
          <a:p>
            <a:pPr marL="0" indent="0">
              <a:buNone/>
            </a:pPr>
            <a:r>
              <a:rPr lang="fr-FR" sz="1867" dirty="0" err="1">
                <a:latin typeface="Courier"/>
                <a:cs typeface="Courier"/>
              </a:rPr>
              <a:t>fairest</a:t>
            </a:r>
            <a:endParaRPr lang="fr-FR" sz="1867" dirty="0">
              <a:latin typeface="Courier"/>
              <a:cs typeface="Courier"/>
            </a:endParaRPr>
          </a:p>
          <a:p>
            <a:pPr marL="0" indent="0">
              <a:buNone/>
            </a:pPr>
            <a:r>
              <a:rPr lang="fr-FR" sz="1867" dirty="0" err="1">
                <a:latin typeface="Courier"/>
                <a:cs typeface="Courier"/>
              </a:rPr>
              <a:t>creatures</a:t>
            </a:r>
            <a:endParaRPr lang="fr-FR" sz="1867" dirty="0">
              <a:latin typeface="Courier"/>
              <a:cs typeface="Courier"/>
            </a:endParaRPr>
          </a:p>
          <a:p>
            <a:pPr marL="0" indent="0">
              <a:buNone/>
            </a:pPr>
            <a:r>
              <a:rPr lang="en-US" sz="1867" dirty="0">
                <a:latin typeface="Courier"/>
                <a:cs typeface="Courier"/>
              </a:rPr>
              <a:t>W</a:t>
            </a:r>
            <a:r>
              <a:rPr lang="fr-FR" sz="1867" dirty="0">
                <a:latin typeface="Courier"/>
                <a:cs typeface="Courier"/>
              </a:rPr>
              <a:t>e</a:t>
            </a:r>
          </a:p>
          <a:p>
            <a:pPr marL="0" indent="0">
              <a:buNone/>
            </a:pPr>
            <a:r>
              <a:rPr lang="fr-FR" sz="1867" dirty="0">
                <a:latin typeface="Courier"/>
                <a:cs typeface="Courier"/>
              </a:rPr>
              <a:t>...</a:t>
            </a:r>
            <a:r>
              <a:rPr lang="it-IT" sz="1333" dirty="0">
                <a:latin typeface="Courier"/>
                <a:cs typeface="Courier"/>
              </a:rPr>
              <a:t> </a:t>
            </a:r>
            <a:r>
              <a:rPr lang="en-US" sz="1333" dirty="0">
                <a:latin typeface="Courier"/>
                <a:cs typeface="Courier"/>
              </a:rPr>
              <a:t>   </a:t>
            </a:r>
            <a:endParaRPr lang="en-US" sz="2133" dirty="0"/>
          </a:p>
        </p:txBody>
      </p:sp>
      <p:sp>
        <p:nvSpPr>
          <p:cNvPr id="4" name="Footer Placeholder 3">
            <a:extLst>
              <a:ext uri="{FF2B5EF4-FFF2-40B4-BE49-F238E27FC236}">
                <a16:creationId xmlns:a16="http://schemas.microsoft.com/office/drawing/2014/main" id="{B696DBC4-DE34-4B73-B2FB-27A4F5C38ED7}"/>
              </a:ext>
            </a:extLst>
          </p:cNvPr>
          <p:cNvSpPr>
            <a:spLocks noGrp="1"/>
          </p:cNvSpPr>
          <p:nvPr>
            <p:ph type="ftr" sz="quarter" idx="11"/>
          </p:nvPr>
        </p:nvSpPr>
        <p:spPr/>
        <p:txBody>
          <a:bodyPr/>
          <a:lstStyle/>
          <a:p>
            <a:pPr>
              <a:defRPr/>
            </a:pPr>
            <a:r>
              <a:rPr lang="en-US"/>
              <a:t>MSFTGUEST        msevent786dn</a:t>
            </a:r>
          </a:p>
        </p:txBody>
      </p:sp>
    </p:spTree>
    <p:extLst>
      <p:ext uri="{BB962C8B-B14F-4D97-AF65-F5344CB8AC3E}">
        <p14:creationId xmlns:p14="http://schemas.microsoft.com/office/powerpoint/2010/main" val="3088748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second step: sorting</a:t>
            </a:r>
          </a:p>
        </p:txBody>
      </p:sp>
      <p:sp>
        <p:nvSpPr>
          <p:cNvPr id="3" name="Content Placeholder 2"/>
          <p:cNvSpPr>
            <a:spLocks noGrp="1"/>
          </p:cNvSpPr>
          <p:nvPr>
            <p:ph idx="1"/>
          </p:nvPr>
        </p:nvSpPr>
        <p:spPr/>
        <p:txBody>
          <a:bodyPr/>
          <a:lstStyle/>
          <a:p>
            <a:pPr marL="0" indent="0">
              <a:buNone/>
            </a:pPr>
            <a:r>
              <a:rPr lang="fr-FR" sz="2667" dirty="0">
                <a:latin typeface="Courier"/>
                <a:cs typeface="Courier"/>
              </a:rPr>
              <a:t>tr -</a:t>
            </a:r>
            <a:r>
              <a:rPr lang="fr-FR" sz="2667" dirty="0" err="1">
                <a:latin typeface="Courier"/>
                <a:cs typeface="Courier"/>
              </a:rPr>
              <a:t>sc</a:t>
            </a:r>
            <a:r>
              <a:rPr lang="fr-FR" sz="2667" dirty="0">
                <a:latin typeface="Courier"/>
                <a:cs typeface="Courier"/>
              </a:rPr>
              <a:t> ’A-</a:t>
            </a:r>
            <a:r>
              <a:rPr lang="fr-FR" sz="2667" dirty="0" err="1">
                <a:latin typeface="Courier"/>
                <a:cs typeface="Courier"/>
              </a:rPr>
              <a:t>Za</a:t>
            </a:r>
            <a:r>
              <a:rPr lang="fr-FR" sz="2667" dirty="0">
                <a:latin typeface="Courier"/>
                <a:cs typeface="Courier"/>
              </a:rPr>
              <a:t>-z’ ’\n’ &lt; </a:t>
            </a:r>
            <a:r>
              <a:rPr lang="fr-FR" sz="2667" dirty="0" err="1">
                <a:latin typeface="Courier"/>
                <a:cs typeface="Courier"/>
              </a:rPr>
              <a:t>shakes.txt</a:t>
            </a:r>
            <a:r>
              <a:rPr lang="fr-FR" sz="2667" dirty="0">
                <a:latin typeface="Courier"/>
                <a:cs typeface="Courier"/>
              </a:rPr>
              <a:t> | sort | </a:t>
            </a:r>
            <a:r>
              <a:rPr lang="fr-FR" sz="2667" dirty="0" err="1">
                <a:latin typeface="Courier"/>
                <a:cs typeface="Courier"/>
              </a:rPr>
              <a:t>head</a:t>
            </a:r>
            <a:endParaRPr lang="fr-FR" sz="2667" dirty="0">
              <a:latin typeface="Courier"/>
              <a:cs typeface="Courier"/>
            </a:endParaRPr>
          </a:p>
          <a:p>
            <a:pPr marL="0" indent="0">
              <a:buNone/>
            </a:pPr>
            <a:endParaRPr lang="fr-FR" sz="1867" dirty="0">
              <a:latin typeface="Courier"/>
              <a:cs typeface="Courier"/>
            </a:endParaRPr>
          </a:p>
          <a:p>
            <a:pPr marL="0" indent="0">
              <a:buNone/>
            </a:pPr>
            <a:r>
              <a:rPr lang="en-US" sz="1867" dirty="0">
                <a:latin typeface="Courier"/>
                <a:cs typeface="Courier"/>
              </a:rPr>
              <a:t>A</a:t>
            </a:r>
          </a:p>
          <a:p>
            <a:pPr marL="0" indent="0">
              <a:buNone/>
            </a:pPr>
            <a:r>
              <a:rPr lang="en-US" sz="1867" dirty="0">
                <a:latin typeface="Courier"/>
                <a:cs typeface="Courier"/>
              </a:rPr>
              <a:t>A</a:t>
            </a:r>
          </a:p>
          <a:p>
            <a:pPr marL="0" indent="0">
              <a:buNone/>
            </a:pPr>
            <a:r>
              <a:rPr lang="en-US" sz="1867" dirty="0">
                <a:latin typeface="Courier"/>
                <a:cs typeface="Courier"/>
              </a:rPr>
              <a:t>A</a:t>
            </a:r>
          </a:p>
          <a:p>
            <a:pPr marL="0" indent="0">
              <a:buNone/>
            </a:pPr>
            <a:r>
              <a:rPr lang="en-US" sz="1867" dirty="0">
                <a:latin typeface="Courier"/>
                <a:cs typeface="Courier"/>
              </a:rPr>
              <a:t>A</a:t>
            </a:r>
          </a:p>
          <a:p>
            <a:pPr marL="0" indent="0">
              <a:buNone/>
            </a:pPr>
            <a:r>
              <a:rPr lang="en-US" sz="1867" dirty="0">
                <a:latin typeface="Courier"/>
                <a:cs typeface="Courier"/>
              </a:rPr>
              <a:t>A</a:t>
            </a:r>
          </a:p>
          <a:p>
            <a:pPr marL="0" indent="0">
              <a:buNone/>
            </a:pPr>
            <a:r>
              <a:rPr lang="en-US" sz="1867" dirty="0">
                <a:latin typeface="Courier"/>
                <a:cs typeface="Courier"/>
              </a:rPr>
              <a:t>A</a:t>
            </a:r>
          </a:p>
          <a:p>
            <a:pPr marL="0" indent="0">
              <a:buNone/>
            </a:pPr>
            <a:r>
              <a:rPr lang="en-US" sz="1867" dirty="0">
                <a:latin typeface="Courier"/>
                <a:cs typeface="Courier"/>
              </a:rPr>
              <a:t>A</a:t>
            </a:r>
          </a:p>
          <a:p>
            <a:pPr marL="0" indent="0">
              <a:buNone/>
            </a:pPr>
            <a:r>
              <a:rPr lang="en-US" sz="1867" dirty="0">
                <a:latin typeface="Courier"/>
                <a:cs typeface="Courier"/>
              </a:rPr>
              <a:t>A</a:t>
            </a:r>
          </a:p>
          <a:p>
            <a:pPr marL="0" indent="0">
              <a:buNone/>
            </a:pPr>
            <a:r>
              <a:rPr lang="en-US" sz="1867" dirty="0">
                <a:latin typeface="Courier"/>
                <a:cs typeface="Courier"/>
              </a:rPr>
              <a:t>A</a:t>
            </a:r>
          </a:p>
          <a:p>
            <a:pPr marL="0" indent="0">
              <a:buNone/>
            </a:pPr>
            <a:r>
              <a:rPr lang="en-US" sz="1867" dirty="0">
                <a:latin typeface="Courier"/>
                <a:cs typeface="Courier"/>
              </a:rPr>
              <a:t>...</a:t>
            </a:r>
            <a:r>
              <a:rPr lang="en-US" sz="1333" dirty="0">
                <a:latin typeface="Courier"/>
                <a:cs typeface="Courier"/>
              </a:rPr>
              <a:t>   </a:t>
            </a:r>
            <a:endParaRPr lang="en-US" sz="2133" dirty="0"/>
          </a:p>
        </p:txBody>
      </p:sp>
      <p:sp>
        <p:nvSpPr>
          <p:cNvPr id="4" name="Footer Placeholder 3">
            <a:extLst>
              <a:ext uri="{FF2B5EF4-FFF2-40B4-BE49-F238E27FC236}">
                <a16:creationId xmlns:a16="http://schemas.microsoft.com/office/drawing/2014/main" id="{680592B2-639A-41ED-87F3-09317F6BC287}"/>
              </a:ext>
            </a:extLst>
          </p:cNvPr>
          <p:cNvSpPr>
            <a:spLocks noGrp="1"/>
          </p:cNvSpPr>
          <p:nvPr>
            <p:ph type="ftr" sz="quarter" idx="11"/>
          </p:nvPr>
        </p:nvSpPr>
        <p:spPr/>
        <p:txBody>
          <a:bodyPr/>
          <a:lstStyle/>
          <a:p>
            <a:pPr>
              <a:defRPr/>
            </a:pPr>
            <a:r>
              <a:rPr lang="en-US"/>
              <a:t>MSFTGUEST        msevent786dn</a:t>
            </a:r>
          </a:p>
        </p:txBody>
      </p:sp>
    </p:spTree>
    <p:extLst>
      <p:ext uri="{BB962C8B-B14F-4D97-AF65-F5344CB8AC3E}">
        <p14:creationId xmlns:p14="http://schemas.microsoft.com/office/powerpoint/2010/main" val="4175960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81000"/>
            <a:ext cx="9956800" cy="990600"/>
          </a:xfrm>
        </p:spPr>
        <p:txBody>
          <a:bodyPr/>
          <a:lstStyle/>
          <a:p>
            <a:r>
              <a:rPr lang="en-US" dirty="0"/>
              <a:t>More counting</a:t>
            </a:r>
          </a:p>
        </p:txBody>
      </p:sp>
      <p:sp>
        <p:nvSpPr>
          <p:cNvPr id="3" name="Content Placeholder 2"/>
          <p:cNvSpPr>
            <a:spLocks noGrp="1"/>
          </p:cNvSpPr>
          <p:nvPr>
            <p:ph idx="1"/>
          </p:nvPr>
        </p:nvSpPr>
        <p:spPr>
          <a:xfrm>
            <a:off x="304800" y="1498600"/>
            <a:ext cx="11684000" cy="4445000"/>
          </a:xfrm>
        </p:spPr>
        <p:txBody>
          <a:bodyPr/>
          <a:lstStyle/>
          <a:p>
            <a:r>
              <a:rPr lang="en-US" dirty="0"/>
              <a:t>Merging upper and lower case</a:t>
            </a:r>
            <a:endParaRPr lang="en-US" sz="1600" dirty="0">
              <a:latin typeface="Courier"/>
              <a:cs typeface="Courier"/>
            </a:endParaRPr>
          </a:p>
          <a:p>
            <a:pPr marL="0" indent="0">
              <a:buNone/>
            </a:pPr>
            <a:r>
              <a:rPr lang="en-US" sz="2133" dirty="0" err="1">
                <a:latin typeface="Courier"/>
                <a:cs typeface="Courier"/>
              </a:rPr>
              <a:t>tr</a:t>
            </a:r>
            <a:r>
              <a:rPr lang="en-US" sz="2133" dirty="0">
                <a:latin typeface="Courier"/>
                <a:cs typeface="Courier"/>
              </a:rPr>
              <a:t> ‘A-Z’ ‘a-z</a:t>
            </a:r>
            <a:r>
              <a:rPr lang="fr-FR" sz="2133" dirty="0">
                <a:latin typeface="Courier"/>
                <a:cs typeface="Courier"/>
              </a:rPr>
              <a:t>’ &lt; </a:t>
            </a:r>
            <a:r>
              <a:rPr lang="fr-FR" sz="2133" dirty="0" err="1">
                <a:latin typeface="Courier"/>
                <a:cs typeface="Courier"/>
              </a:rPr>
              <a:t>shakes.txt</a:t>
            </a:r>
            <a:r>
              <a:rPr lang="fr-FR" sz="2133" dirty="0">
                <a:latin typeface="Courier"/>
                <a:cs typeface="Courier"/>
              </a:rPr>
              <a:t> | tr </a:t>
            </a:r>
            <a:r>
              <a:rPr lang="en-US" sz="2133" dirty="0">
                <a:latin typeface="Courier"/>
                <a:cs typeface="Courier"/>
              </a:rPr>
              <a:t>–</a:t>
            </a:r>
            <a:r>
              <a:rPr lang="fr-FR" sz="2133" dirty="0" err="1">
                <a:latin typeface="Courier"/>
                <a:cs typeface="Courier"/>
              </a:rPr>
              <a:t>sc</a:t>
            </a:r>
            <a:r>
              <a:rPr lang="fr-FR" sz="2133" dirty="0">
                <a:latin typeface="Courier"/>
                <a:cs typeface="Courier"/>
              </a:rPr>
              <a:t> ‘A-</a:t>
            </a:r>
            <a:r>
              <a:rPr lang="fr-FR" sz="2133" dirty="0" err="1">
                <a:latin typeface="Courier"/>
                <a:cs typeface="Courier"/>
              </a:rPr>
              <a:t>Za</a:t>
            </a:r>
            <a:r>
              <a:rPr lang="fr-FR" sz="2133" dirty="0">
                <a:latin typeface="Courier"/>
                <a:cs typeface="Courier"/>
              </a:rPr>
              <a:t>-z’ ‘\n’ | sort | </a:t>
            </a:r>
            <a:r>
              <a:rPr lang="fr-FR" sz="2133" dirty="0" err="1">
                <a:latin typeface="Courier"/>
                <a:cs typeface="Courier"/>
              </a:rPr>
              <a:t>uniq</a:t>
            </a:r>
            <a:r>
              <a:rPr lang="fr-FR" sz="2133" dirty="0">
                <a:latin typeface="Courier"/>
                <a:cs typeface="Courier"/>
              </a:rPr>
              <a:t> </a:t>
            </a:r>
            <a:r>
              <a:rPr lang="en-US" sz="2133" dirty="0">
                <a:latin typeface="Courier"/>
                <a:cs typeface="Courier"/>
              </a:rPr>
              <a:t>–</a:t>
            </a:r>
            <a:r>
              <a:rPr lang="fr-FR" sz="2133" dirty="0">
                <a:latin typeface="Courier"/>
                <a:cs typeface="Courier"/>
              </a:rPr>
              <a:t>c </a:t>
            </a:r>
            <a:endParaRPr lang="en-US" dirty="0"/>
          </a:p>
          <a:p>
            <a:r>
              <a:rPr lang="en-US" dirty="0"/>
              <a:t>Sorting the counts</a:t>
            </a:r>
          </a:p>
          <a:p>
            <a:pPr marL="0" indent="0">
              <a:buNone/>
            </a:pPr>
            <a:r>
              <a:rPr lang="en-US" sz="1867" dirty="0" err="1">
                <a:latin typeface="Courier"/>
                <a:cs typeface="Courier"/>
              </a:rPr>
              <a:t>tr</a:t>
            </a:r>
            <a:r>
              <a:rPr lang="en-US" sz="1867" dirty="0">
                <a:latin typeface="Courier"/>
                <a:cs typeface="Courier"/>
              </a:rPr>
              <a:t> ‘A-Z’ ‘a-z</a:t>
            </a:r>
            <a:r>
              <a:rPr lang="fr-FR" sz="1867" dirty="0">
                <a:latin typeface="Courier"/>
                <a:cs typeface="Courier"/>
              </a:rPr>
              <a:t>’ &lt; </a:t>
            </a:r>
            <a:r>
              <a:rPr lang="fr-FR" sz="1867" dirty="0" err="1">
                <a:latin typeface="Courier"/>
                <a:cs typeface="Courier"/>
              </a:rPr>
              <a:t>shakes.txt</a:t>
            </a:r>
            <a:r>
              <a:rPr lang="fr-FR" sz="1867" dirty="0">
                <a:latin typeface="Courier"/>
                <a:cs typeface="Courier"/>
              </a:rPr>
              <a:t> | tr </a:t>
            </a:r>
            <a:r>
              <a:rPr lang="en-US" sz="1867" dirty="0">
                <a:latin typeface="Courier"/>
                <a:cs typeface="Courier"/>
              </a:rPr>
              <a:t>–</a:t>
            </a:r>
            <a:r>
              <a:rPr lang="fr-FR" sz="1867" dirty="0" err="1">
                <a:latin typeface="Courier"/>
                <a:cs typeface="Courier"/>
              </a:rPr>
              <a:t>sc</a:t>
            </a:r>
            <a:r>
              <a:rPr lang="fr-FR" sz="1867" dirty="0">
                <a:latin typeface="Courier"/>
                <a:cs typeface="Courier"/>
              </a:rPr>
              <a:t> ‘A-</a:t>
            </a:r>
            <a:r>
              <a:rPr lang="fr-FR" sz="1867" dirty="0" err="1">
                <a:latin typeface="Courier"/>
                <a:cs typeface="Courier"/>
              </a:rPr>
              <a:t>Za</a:t>
            </a:r>
            <a:r>
              <a:rPr lang="fr-FR" sz="1867" dirty="0">
                <a:latin typeface="Courier"/>
                <a:cs typeface="Courier"/>
              </a:rPr>
              <a:t>-z’ ‘\n’ | sort | </a:t>
            </a:r>
            <a:r>
              <a:rPr lang="fr-FR" sz="1867" dirty="0" err="1">
                <a:latin typeface="Courier"/>
                <a:cs typeface="Courier"/>
              </a:rPr>
              <a:t>uniq</a:t>
            </a:r>
            <a:r>
              <a:rPr lang="fr-FR" sz="1867" dirty="0">
                <a:latin typeface="Courier"/>
                <a:cs typeface="Courier"/>
              </a:rPr>
              <a:t> </a:t>
            </a:r>
            <a:r>
              <a:rPr lang="en-US" sz="1867" dirty="0">
                <a:latin typeface="Courier"/>
                <a:cs typeface="Courier"/>
              </a:rPr>
              <a:t>–</a:t>
            </a:r>
            <a:r>
              <a:rPr lang="fr-FR" sz="1867" dirty="0">
                <a:latin typeface="Courier"/>
                <a:cs typeface="Courier"/>
              </a:rPr>
              <a:t>c | sort </a:t>
            </a:r>
            <a:r>
              <a:rPr lang="en-US" sz="1867" dirty="0">
                <a:latin typeface="Courier"/>
                <a:cs typeface="Courier"/>
              </a:rPr>
              <a:t>–</a:t>
            </a:r>
            <a:r>
              <a:rPr lang="fr-FR" sz="1867" dirty="0">
                <a:latin typeface="Courier"/>
                <a:cs typeface="Courier"/>
              </a:rPr>
              <a:t>n </a:t>
            </a:r>
            <a:r>
              <a:rPr lang="en-US" sz="1867" dirty="0">
                <a:latin typeface="Courier"/>
                <a:cs typeface="Courier"/>
              </a:rPr>
              <a:t>–</a:t>
            </a:r>
            <a:r>
              <a:rPr lang="fr-FR" sz="1867" dirty="0">
                <a:latin typeface="Courier"/>
                <a:cs typeface="Courier"/>
              </a:rPr>
              <a:t>r</a:t>
            </a:r>
          </a:p>
        </p:txBody>
      </p:sp>
      <p:sp>
        <p:nvSpPr>
          <p:cNvPr id="5" name="TextBox 4"/>
          <p:cNvSpPr txBox="1"/>
          <p:nvPr/>
        </p:nvSpPr>
        <p:spPr>
          <a:xfrm>
            <a:off x="2235201" y="3478148"/>
            <a:ext cx="1656223" cy="3378745"/>
          </a:xfrm>
          <a:prstGeom prst="rect">
            <a:avLst/>
          </a:prstGeom>
          <a:noFill/>
        </p:spPr>
        <p:txBody>
          <a:bodyPr wrap="none" rtlCol="0">
            <a:spAutoFit/>
          </a:bodyPr>
          <a:lstStyle/>
          <a:p>
            <a:pPr defTabSz="1219170" fontAlgn="base">
              <a:lnSpc>
                <a:spcPct val="90000"/>
              </a:lnSpc>
              <a:spcBef>
                <a:spcPct val="0"/>
              </a:spcBef>
              <a:spcAft>
                <a:spcPct val="0"/>
              </a:spcAft>
            </a:pPr>
            <a:r>
              <a:rPr lang="en-US" sz="2133" dirty="0">
                <a:solidFill>
                  <a:prstClr val="black"/>
                </a:solidFill>
                <a:latin typeface="Courier"/>
                <a:ea typeface="ＭＳ Ｐゴシック" charset="0"/>
                <a:cs typeface="Courier"/>
              </a:rPr>
              <a:t>23243 the</a:t>
            </a:r>
          </a:p>
          <a:p>
            <a:pPr defTabSz="1219170" fontAlgn="base">
              <a:lnSpc>
                <a:spcPct val="90000"/>
              </a:lnSpc>
              <a:spcBef>
                <a:spcPct val="0"/>
              </a:spcBef>
              <a:spcAft>
                <a:spcPct val="0"/>
              </a:spcAft>
            </a:pPr>
            <a:r>
              <a:rPr lang="en-US" sz="2133" dirty="0">
                <a:solidFill>
                  <a:prstClr val="black"/>
                </a:solidFill>
                <a:latin typeface="Courier"/>
                <a:ea typeface="ＭＳ Ｐゴシック" charset="0"/>
                <a:cs typeface="Courier"/>
              </a:rPr>
              <a:t>22225 </a:t>
            </a:r>
            <a:r>
              <a:rPr lang="en-US" sz="2133" dirty="0" err="1">
                <a:solidFill>
                  <a:prstClr val="black"/>
                </a:solidFill>
                <a:latin typeface="Courier"/>
                <a:ea typeface="ＭＳ Ｐゴシック" charset="0"/>
                <a:cs typeface="Courier"/>
              </a:rPr>
              <a:t>i</a:t>
            </a:r>
            <a:endParaRPr lang="en-US" sz="2133" dirty="0">
              <a:solidFill>
                <a:prstClr val="black"/>
              </a:solidFill>
              <a:latin typeface="Courier"/>
              <a:ea typeface="ＭＳ Ｐゴシック" charset="0"/>
              <a:cs typeface="Courier"/>
            </a:endParaRPr>
          </a:p>
          <a:p>
            <a:pPr defTabSz="1219170" fontAlgn="base">
              <a:lnSpc>
                <a:spcPct val="90000"/>
              </a:lnSpc>
              <a:spcBef>
                <a:spcPct val="0"/>
              </a:spcBef>
              <a:spcAft>
                <a:spcPct val="0"/>
              </a:spcAft>
            </a:pPr>
            <a:r>
              <a:rPr lang="en-US" sz="2133" dirty="0">
                <a:solidFill>
                  <a:prstClr val="black"/>
                </a:solidFill>
                <a:latin typeface="Courier"/>
                <a:ea typeface="ＭＳ Ｐゴシック" charset="0"/>
                <a:cs typeface="Courier"/>
              </a:rPr>
              <a:t>18618 and</a:t>
            </a:r>
          </a:p>
          <a:p>
            <a:pPr defTabSz="1219170" fontAlgn="base">
              <a:lnSpc>
                <a:spcPct val="90000"/>
              </a:lnSpc>
              <a:spcBef>
                <a:spcPct val="0"/>
              </a:spcBef>
              <a:spcAft>
                <a:spcPct val="0"/>
              </a:spcAft>
            </a:pPr>
            <a:r>
              <a:rPr lang="en-US" sz="2133" dirty="0">
                <a:solidFill>
                  <a:prstClr val="black"/>
                </a:solidFill>
                <a:latin typeface="Courier"/>
                <a:ea typeface="ＭＳ Ｐゴシック" charset="0"/>
                <a:cs typeface="Courier"/>
              </a:rPr>
              <a:t>16339 to</a:t>
            </a:r>
          </a:p>
          <a:p>
            <a:pPr defTabSz="1219170" fontAlgn="base">
              <a:lnSpc>
                <a:spcPct val="90000"/>
              </a:lnSpc>
              <a:spcBef>
                <a:spcPct val="0"/>
              </a:spcBef>
              <a:spcAft>
                <a:spcPct val="0"/>
              </a:spcAft>
            </a:pPr>
            <a:r>
              <a:rPr lang="en-US" sz="2133" dirty="0">
                <a:solidFill>
                  <a:prstClr val="black"/>
                </a:solidFill>
                <a:latin typeface="Courier"/>
                <a:ea typeface="ＭＳ Ｐゴシック" charset="0"/>
                <a:cs typeface="Courier"/>
              </a:rPr>
              <a:t>15687 of</a:t>
            </a:r>
          </a:p>
          <a:p>
            <a:pPr defTabSz="1219170" fontAlgn="base">
              <a:lnSpc>
                <a:spcPct val="90000"/>
              </a:lnSpc>
              <a:spcBef>
                <a:spcPct val="0"/>
              </a:spcBef>
              <a:spcAft>
                <a:spcPct val="0"/>
              </a:spcAft>
            </a:pPr>
            <a:r>
              <a:rPr lang="en-US" sz="2133" dirty="0">
                <a:solidFill>
                  <a:prstClr val="black"/>
                </a:solidFill>
                <a:latin typeface="Courier"/>
                <a:ea typeface="ＭＳ Ｐゴシック" charset="0"/>
                <a:cs typeface="Courier"/>
              </a:rPr>
              <a:t>12780 a</a:t>
            </a:r>
          </a:p>
          <a:p>
            <a:pPr defTabSz="1219170" fontAlgn="base">
              <a:lnSpc>
                <a:spcPct val="90000"/>
              </a:lnSpc>
              <a:spcBef>
                <a:spcPct val="0"/>
              </a:spcBef>
              <a:spcAft>
                <a:spcPct val="0"/>
              </a:spcAft>
            </a:pPr>
            <a:r>
              <a:rPr lang="en-US" sz="2133" dirty="0">
                <a:solidFill>
                  <a:prstClr val="black"/>
                </a:solidFill>
                <a:latin typeface="Courier"/>
                <a:ea typeface="ＭＳ Ｐゴシック" charset="0"/>
                <a:cs typeface="Courier"/>
              </a:rPr>
              <a:t>12163 you</a:t>
            </a:r>
          </a:p>
          <a:p>
            <a:pPr defTabSz="1219170" fontAlgn="base">
              <a:lnSpc>
                <a:spcPct val="90000"/>
              </a:lnSpc>
              <a:spcBef>
                <a:spcPct val="0"/>
              </a:spcBef>
              <a:spcAft>
                <a:spcPct val="0"/>
              </a:spcAft>
            </a:pPr>
            <a:r>
              <a:rPr lang="en-US" sz="2133" dirty="0">
                <a:solidFill>
                  <a:prstClr val="black"/>
                </a:solidFill>
                <a:latin typeface="Courier"/>
                <a:ea typeface="ＭＳ Ｐゴシック" charset="0"/>
                <a:cs typeface="Courier"/>
              </a:rPr>
              <a:t>10839 my</a:t>
            </a:r>
          </a:p>
          <a:p>
            <a:pPr defTabSz="1219170" fontAlgn="base">
              <a:lnSpc>
                <a:spcPct val="90000"/>
              </a:lnSpc>
              <a:spcBef>
                <a:spcPct val="0"/>
              </a:spcBef>
              <a:spcAft>
                <a:spcPct val="0"/>
              </a:spcAft>
            </a:pPr>
            <a:r>
              <a:rPr lang="en-US" sz="2133" dirty="0">
                <a:solidFill>
                  <a:prstClr val="black"/>
                </a:solidFill>
                <a:latin typeface="Courier"/>
                <a:ea typeface="ＭＳ Ｐゴシック" charset="0"/>
                <a:cs typeface="Courier"/>
              </a:rPr>
              <a:t>10005 in</a:t>
            </a:r>
          </a:p>
          <a:p>
            <a:pPr defTabSz="1219170" fontAlgn="base">
              <a:lnSpc>
                <a:spcPct val="90000"/>
              </a:lnSpc>
              <a:spcBef>
                <a:spcPct val="0"/>
              </a:spcBef>
              <a:spcAft>
                <a:spcPct val="0"/>
              </a:spcAft>
            </a:pPr>
            <a:r>
              <a:rPr lang="en-US" sz="2133" dirty="0">
                <a:solidFill>
                  <a:prstClr val="black"/>
                </a:solidFill>
                <a:latin typeface="Courier"/>
                <a:ea typeface="ＭＳ Ｐゴシック" charset="0"/>
                <a:cs typeface="Courier"/>
              </a:rPr>
              <a:t>8954  d</a:t>
            </a:r>
          </a:p>
          <a:p>
            <a:pPr defTabSz="1219170" fontAlgn="base">
              <a:lnSpc>
                <a:spcPct val="90000"/>
              </a:lnSpc>
              <a:spcBef>
                <a:spcPct val="0"/>
              </a:spcBef>
              <a:spcAft>
                <a:spcPct val="0"/>
              </a:spcAft>
            </a:pPr>
            <a:endParaRPr lang="en-US" sz="2400" dirty="0">
              <a:solidFill>
                <a:prstClr val="black"/>
              </a:solidFill>
              <a:latin typeface="Calibri"/>
              <a:ea typeface="ＭＳ Ｐゴシック" charset="0"/>
            </a:endParaRPr>
          </a:p>
        </p:txBody>
      </p:sp>
      <p:sp>
        <p:nvSpPr>
          <p:cNvPr id="6" name="Rounded Rectangular Callout 5"/>
          <p:cNvSpPr/>
          <p:nvPr/>
        </p:nvSpPr>
        <p:spPr bwMode="auto">
          <a:xfrm>
            <a:off x="6197600" y="5156200"/>
            <a:ext cx="4572000" cy="812800"/>
          </a:xfrm>
          <a:prstGeom prst="wedgeRoundRectCallout">
            <a:avLst>
              <a:gd name="adj1" fmla="val -105310"/>
              <a:gd name="adj2" fmla="val 108014"/>
              <a:gd name="adj3" fmla="val 16667"/>
            </a:avLst>
          </a:prstGeom>
          <a:solidFill>
            <a:srgbClr val="FFCC66"/>
          </a:solidFill>
          <a:ln w="9525" cap="flat" cmpd="sng" algn="ctr">
            <a:noFill/>
            <a:prstDash val="solid"/>
            <a:miter lim="800000"/>
            <a:headEnd type="none" w="med" len="med"/>
            <a:tailEnd type="none" w="med" len="med"/>
          </a:ln>
          <a:effectLst/>
        </p:spPr>
        <p:txBody>
          <a:bodyPr vert="horz" wrap="none" lIns="121920" tIns="60960" rIns="121920" bIns="60960" numCol="1" rtlCol="0" anchor="ctr" anchorCtr="0" compatLnSpc="1">
            <a:prstTxWarp prst="textNoShape">
              <a:avLst/>
            </a:prstTxWarp>
          </a:bodyPr>
          <a:lstStyle/>
          <a:p>
            <a:pPr defTabSz="1219170" fontAlgn="base">
              <a:spcBef>
                <a:spcPct val="0"/>
              </a:spcBef>
              <a:spcAft>
                <a:spcPct val="0"/>
              </a:spcAft>
            </a:pPr>
            <a:r>
              <a:rPr lang="en-US" sz="3200" dirty="0">
                <a:solidFill>
                  <a:prstClr val="black"/>
                </a:solidFill>
                <a:latin typeface="Lucida Sans" pitchFamily="-65" charset="0"/>
                <a:ea typeface="ＭＳ Ｐゴシック" charset="0"/>
              </a:rPr>
              <a:t>What happened here?</a:t>
            </a:r>
          </a:p>
        </p:txBody>
      </p:sp>
      <p:sp>
        <p:nvSpPr>
          <p:cNvPr id="4" name="Footer Placeholder 3">
            <a:extLst>
              <a:ext uri="{FF2B5EF4-FFF2-40B4-BE49-F238E27FC236}">
                <a16:creationId xmlns:a16="http://schemas.microsoft.com/office/drawing/2014/main" id="{60401EF4-5299-4124-BD31-D899408B9939}"/>
              </a:ext>
            </a:extLst>
          </p:cNvPr>
          <p:cNvSpPr>
            <a:spLocks noGrp="1"/>
          </p:cNvSpPr>
          <p:nvPr>
            <p:ph type="ftr" sz="quarter" idx="11"/>
          </p:nvPr>
        </p:nvSpPr>
        <p:spPr/>
        <p:txBody>
          <a:bodyPr/>
          <a:lstStyle/>
          <a:p>
            <a:pPr>
              <a:defRPr/>
            </a:pPr>
            <a:r>
              <a:rPr lang="en-US"/>
              <a:t>MSFTGUEST        msevent786dn</a:t>
            </a:r>
          </a:p>
        </p:txBody>
      </p:sp>
    </p:spTree>
    <p:extLst>
      <p:ext uri="{BB962C8B-B14F-4D97-AF65-F5344CB8AC3E}">
        <p14:creationId xmlns:p14="http://schemas.microsoft.com/office/powerpoint/2010/main" val="112308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050"/>
          <p:cNvSpPr>
            <a:spLocks noGrp="1" noChangeArrowheads="1"/>
          </p:cNvSpPr>
          <p:nvPr>
            <p:ph type="title"/>
          </p:nvPr>
        </p:nvSpPr>
        <p:spPr/>
        <p:txBody>
          <a:bodyPr/>
          <a:lstStyle/>
          <a:p>
            <a:pPr eaLnBrk="1" hangingPunct="1"/>
            <a:r>
              <a:rPr lang="en-US" dirty="0"/>
              <a:t>Issues in Tokenization</a:t>
            </a:r>
          </a:p>
        </p:txBody>
      </p:sp>
      <p:sp>
        <p:nvSpPr>
          <p:cNvPr id="26627" name="Rectangle 2051"/>
          <p:cNvSpPr>
            <a:spLocks noGrp="1" noChangeArrowheads="1"/>
          </p:cNvSpPr>
          <p:nvPr>
            <p:ph sz="quarter" idx="1"/>
          </p:nvPr>
        </p:nvSpPr>
        <p:spPr>
          <a:xfrm>
            <a:off x="406400" y="1803400"/>
            <a:ext cx="11785600" cy="4445000"/>
          </a:xfrm>
        </p:spPr>
        <p:txBody>
          <a:bodyPr/>
          <a:lstStyle/>
          <a:p>
            <a:r>
              <a:rPr lang="en-US" sz="2667" dirty="0">
                <a:latin typeface="Courier"/>
                <a:cs typeface="Courier"/>
              </a:rPr>
              <a:t>Finland’s capital </a:t>
            </a:r>
            <a:r>
              <a:rPr lang="en-US" sz="2667" dirty="0">
                <a:latin typeface="Courier"/>
                <a:cs typeface="Courier"/>
                <a:sym typeface="Symbol" charset="2"/>
              </a:rPr>
              <a:t>   </a:t>
            </a:r>
            <a:r>
              <a:rPr lang="en-US" sz="2667" i="1" dirty="0">
                <a:latin typeface="Courier"/>
                <a:cs typeface="Courier"/>
                <a:sym typeface="Symbol" charset="2"/>
              </a:rPr>
              <a:t>  </a:t>
            </a:r>
            <a:r>
              <a:rPr lang="en-US" sz="2667" dirty="0">
                <a:latin typeface="Courier"/>
                <a:cs typeface="Courier"/>
                <a:sym typeface="Symbol" charset="2"/>
              </a:rPr>
              <a:t>Finland </a:t>
            </a:r>
            <a:r>
              <a:rPr lang="en-US" sz="2667" dirty="0" err="1">
                <a:latin typeface="Courier"/>
                <a:cs typeface="Courier"/>
                <a:sym typeface="Symbol" charset="2"/>
              </a:rPr>
              <a:t>Finlands</a:t>
            </a:r>
            <a:r>
              <a:rPr lang="en-US" sz="2667" dirty="0">
                <a:latin typeface="Courier"/>
                <a:cs typeface="Courier"/>
                <a:sym typeface="Symbol" charset="2"/>
              </a:rPr>
              <a:t> Finland’s </a:t>
            </a:r>
            <a:r>
              <a:rPr lang="en-US" sz="2667" dirty="0">
                <a:latin typeface="Calibri"/>
                <a:cs typeface="Calibri"/>
                <a:sym typeface="Symbol" charset="2"/>
              </a:rPr>
              <a:t> </a:t>
            </a:r>
            <a:r>
              <a:rPr lang="en-US" sz="2667" i="1" dirty="0">
                <a:latin typeface="Calibri"/>
                <a:cs typeface="Calibri"/>
                <a:sym typeface="Symbol" charset="2"/>
              </a:rPr>
              <a:t>?</a:t>
            </a:r>
            <a:endParaRPr lang="en-US" sz="2667" dirty="0">
              <a:latin typeface="Calibri"/>
              <a:cs typeface="Calibri"/>
              <a:sym typeface="Symbol" charset="2"/>
            </a:endParaRPr>
          </a:p>
          <a:p>
            <a:r>
              <a:rPr lang="en-US" sz="2667" dirty="0">
                <a:latin typeface="Courier"/>
                <a:cs typeface="Courier"/>
              </a:rPr>
              <a:t>what’re, I’m, isn’t  </a:t>
            </a:r>
            <a:r>
              <a:rPr lang="en-US" sz="2667" dirty="0">
                <a:latin typeface="Courier"/>
                <a:cs typeface="Courier"/>
                <a:sym typeface="Symbol" charset="2"/>
              </a:rPr>
              <a:t></a:t>
            </a:r>
            <a:r>
              <a:rPr lang="en-US" sz="2667" i="1" dirty="0">
                <a:latin typeface="Courier"/>
                <a:cs typeface="Courier"/>
              </a:rPr>
              <a:t>  </a:t>
            </a:r>
            <a:r>
              <a:rPr lang="en-US" sz="2667" dirty="0">
                <a:latin typeface="Courier"/>
                <a:cs typeface="Courier"/>
                <a:sym typeface="Symbol" charset="2"/>
              </a:rPr>
              <a:t>What are, I am, is not</a:t>
            </a:r>
          </a:p>
          <a:p>
            <a:r>
              <a:rPr lang="en-US" sz="2667" dirty="0">
                <a:latin typeface="Courier"/>
                <a:cs typeface="Courier"/>
                <a:sym typeface="Symbol" charset="2"/>
              </a:rPr>
              <a:t>Hewlett-Packard        Hewlett Packard </a:t>
            </a:r>
            <a:r>
              <a:rPr lang="en-US" sz="2667" dirty="0">
                <a:cs typeface="Calibri"/>
                <a:sym typeface="Symbol" charset="2"/>
              </a:rPr>
              <a:t>?</a:t>
            </a:r>
            <a:endParaRPr lang="en-US" sz="2667" dirty="0">
              <a:latin typeface="Courier"/>
              <a:cs typeface="Courier"/>
              <a:sym typeface="Symbol" charset="2"/>
            </a:endParaRPr>
          </a:p>
          <a:p>
            <a:r>
              <a:rPr lang="en-US" sz="2667" dirty="0">
                <a:latin typeface="Courier"/>
                <a:cs typeface="Courier"/>
                <a:sym typeface="Symbol" charset="2"/>
              </a:rPr>
              <a:t>state-of-the-art       state of the art </a:t>
            </a:r>
            <a:r>
              <a:rPr lang="en-US" sz="2667" dirty="0">
                <a:latin typeface="Calibri"/>
                <a:cs typeface="Calibri"/>
                <a:sym typeface="Symbol" charset="2"/>
              </a:rPr>
              <a:t>?</a:t>
            </a:r>
          </a:p>
          <a:p>
            <a:r>
              <a:rPr lang="en-US" sz="2667" dirty="0">
                <a:latin typeface="Courier"/>
                <a:cs typeface="Courier"/>
                <a:sym typeface="Symbol" charset="2"/>
              </a:rPr>
              <a:t>Lowercase		  lower-case lowercase lower case </a:t>
            </a:r>
            <a:r>
              <a:rPr lang="en-US" sz="2667" dirty="0">
                <a:latin typeface="Calibri"/>
                <a:cs typeface="Calibri"/>
                <a:sym typeface="Symbol" charset="2"/>
              </a:rPr>
              <a:t>?</a:t>
            </a:r>
          </a:p>
          <a:p>
            <a:r>
              <a:rPr lang="en-US" sz="2667" dirty="0">
                <a:latin typeface="Courier"/>
                <a:cs typeface="Courier"/>
                <a:sym typeface="Symbol" charset="2"/>
              </a:rPr>
              <a:t>San Francisco	  </a:t>
            </a:r>
            <a:r>
              <a:rPr lang="en-US" sz="2933" dirty="0">
                <a:latin typeface="Calibri"/>
                <a:cs typeface="Calibri"/>
                <a:sym typeface="Symbol" charset="2"/>
              </a:rPr>
              <a:t>one token or two?</a:t>
            </a:r>
          </a:p>
          <a:p>
            <a:r>
              <a:rPr lang="en-US" sz="2667" dirty="0">
                <a:latin typeface="Calibri"/>
                <a:cs typeface="Calibri"/>
                <a:sym typeface="Symbol" charset="2"/>
              </a:rPr>
              <a:t>m.p.h., PhD.		</a:t>
            </a:r>
            <a:r>
              <a:rPr lang="en-US" sz="2667" dirty="0">
                <a:latin typeface="Courier"/>
                <a:cs typeface="Courier"/>
                <a:sym typeface="Symbol" charset="2"/>
              </a:rPr>
              <a:t>  </a:t>
            </a:r>
            <a:r>
              <a:rPr lang="en-US" sz="2667" dirty="0">
                <a:latin typeface="Calibri"/>
                <a:cs typeface="Calibri"/>
                <a:sym typeface="Symbol" charset="2"/>
              </a:rPr>
              <a:t>??</a:t>
            </a:r>
          </a:p>
        </p:txBody>
      </p:sp>
      <p:sp>
        <p:nvSpPr>
          <p:cNvPr id="2" name="Footer Placeholder 1">
            <a:extLst>
              <a:ext uri="{FF2B5EF4-FFF2-40B4-BE49-F238E27FC236}">
                <a16:creationId xmlns:a16="http://schemas.microsoft.com/office/drawing/2014/main" id="{FC05BB89-28D5-4631-AC10-023AE91BFB3B}"/>
              </a:ext>
            </a:extLst>
          </p:cNvPr>
          <p:cNvSpPr>
            <a:spLocks noGrp="1"/>
          </p:cNvSpPr>
          <p:nvPr>
            <p:ph type="ftr" sz="quarter" idx="11"/>
          </p:nvPr>
        </p:nvSpPr>
        <p:spPr/>
        <p:txBody>
          <a:bodyPr/>
          <a:lstStyle/>
          <a:p>
            <a:pPr>
              <a:defRPr/>
            </a:pPr>
            <a:r>
              <a:rPr lang="en-US"/>
              <a:t>MSFTGUEST        msevent786dn</a:t>
            </a:r>
          </a:p>
        </p:txBody>
      </p:sp>
    </p:spTree>
    <p:extLst>
      <p:ext uri="{BB962C8B-B14F-4D97-AF65-F5344CB8AC3E}">
        <p14:creationId xmlns:p14="http://schemas.microsoft.com/office/powerpoint/2010/main" val="39644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6"/>
          <p:cNvSpPr>
            <a:spLocks noGrp="1" noChangeArrowheads="1"/>
          </p:cNvSpPr>
          <p:nvPr>
            <p:ph type="title"/>
          </p:nvPr>
        </p:nvSpPr>
        <p:spPr/>
        <p:txBody>
          <a:bodyPr/>
          <a:lstStyle/>
          <a:p>
            <a:pPr eaLnBrk="1" hangingPunct="1"/>
            <a:r>
              <a:rPr lang="en-US"/>
              <a:t>Tokenization: language issues</a:t>
            </a:r>
          </a:p>
        </p:txBody>
      </p:sp>
      <p:sp>
        <p:nvSpPr>
          <p:cNvPr id="27651" name="Rectangle 1027"/>
          <p:cNvSpPr>
            <a:spLocks noGrp="1" noChangeArrowheads="1"/>
          </p:cNvSpPr>
          <p:nvPr>
            <p:ph sz="quarter" idx="1"/>
          </p:nvPr>
        </p:nvSpPr>
        <p:spPr>
          <a:xfrm>
            <a:off x="406400" y="1803400"/>
            <a:ext cx="11379200" cy="4775200"/>
          </a:xfrm>
        </p:spPr>
        <p:txBody>
          <a:bodyPr/>
          <a:lstStyle/>
          <a:p>
            <a:pPr eaLnBrk="1" hangingPunct="1"/>
            <a:r>
              <a:rPr lang="en-US" dirty="0"/>
              <a:t>French</a:t>
            </a:r>
          </a:p>
          <a:p>
            <a:pPr lvl="1" eaLnBrk="1" hangingPunct="1"/>
            <a:r>
              <a:rPr lang="en-US" b="1" i="1" dirty="0" err="1"/>
              <a:t>L'ensemble</a:t>
            </a:r>
            <a:r>
              <a:rPr lang="en-US" dirty="0"/>
              <a:t> </a:t>
            </a:r>
            <a:r>
              <a:rPr lang="en-US" dirty="0">
                <a:sym typeface="Symbol" charset="2"/>
              </a:rPr>
              <a:t> one token or two?</a:t>
            </a:r>
          </a:p>
          <a:p>
            <a:pPr lvl="2" eaLnBrk="1" hangingPunct="1"/>
            <a:r>
              <a:rPr lang="en-US" b="1" i="1" dirty="0">
                <a:sym typeface="Symbol" charset="2"/>
              </a:rPr>
              <a:t>L </a:t>
            </a:r>
            <a:r>
              <a:rPr lang="en-US" dirty="0">
                <a:sym typeface="Symbol" charset="2"/>
              </a:rPr>
              <a:t>? </a:t>
            </a:r>
            <a:r>
              <a:rPr lang="en-US" b="1" i="1" dirty="0">
                <a:sym typeface="Symbol" charset="2"/>
              </a:rPr>
              <a:t>L’ </a:t>
            </a:r>
            <a:r>
              <a:rPr lang="en-US" dirty="0">
                <a:sym typeface="Symbol" charset="2"/>
              </a:rPr>
              <a:t>? </a:t>
            </a:r>
            <a:r>
              <a:rPr lang="en-US" b="1" i="1" dirty="0">
                <a:sym typeface="Symbol" charset="2"/>
              </a:rPr>
              <a:t>Le </a:t>
            </a:r>
            <a:r>
              <a:rPr lang="en-US" dirty="0">
                <a:sym typeface="Symbol" charset="2"/>
              </a:rPr>
              <a:t>?</a:t>
            </a:r>
          </a:p>
          <a:p>
            <a:pPr lvl="2" eaLnBrk="1" hangingPunct="1"/>
            <a:r>
              <a:rPr lang="en-US" dirty="0">
                <a:sym typeface="Symbol" charset="2"/>
              </a:rPr>
              <a:t>Want </a:t>
            </a:r>
            <a:r>
              <a:rPr lang="en-US" b="1" i="1" dirty="0" err="1">
                <a:sym typeface="Symbol" charset="2"/>
              </a:rPr>
              <a:t>l’ensemble</a:t>
            </a:r>
            <a:r>
              <a:rPr lang="en-US" dirty="0">
                <a:sym typeface="Symbol" charset="2"/>
              </a:rPr>
              <a:t> to match with </a:t>
            </a:r>
            <a:r>
              <a:rPr lang="en-US" b="1" i="1" dirty="0">
                <a:sym typeface="Symbol" charset="2"/>
              </a:rPr>
              <a:t>un ensemble</a:t>
            </a:r>
          </a:p>
          <a:p>
            <a:pPr lvl="1" eaLnBrk="1" hangingPunct="1"/>
            <a:endParaRPr lang="en-US" b="1" i="1" dirty="0">
              <a:sym typeface="Symbol" charset="2"/>
            </a:endParaRPr>
          </a:p>
          <a:p>
            <a:pPr eaLnBrk="1" hangingPunct="1"/>
            <a:r>
              <a:rPr lang="en-US" dirty="0">
                <a:sym typeface="Symbol" charset="2"/>
              </a:rPr>
              <a:t>German noun compounds are not segmented</a:t>
            </a:r>
          </a:p>
          <a:p>
            <a:pPr lvl="1" eaLnBrk="1" hangingPunct="1"/>
            <a:r>
              <a:rPr lang="en-US" b="1" i="1" dirty="0" err="1">
                <a:sym typeface="Symbol" charset="2"/>
              </a:rPr>
              <a:t>Lebensversicherungsgesellschaftsangestellter</a:t>
            </a:r>
            <a:endParaRPr lang="en-US" b="1" i="1" dirty="0">
              <a:sym typeface="Symbol" charset="2"/>
            </a:endParaRPr>
          </a:p>
          <a:p>
            <a:pPr lvl="1" eaLnBrk="1" hangingPunct="1"/>
            <a:r>
              <a:rPr lang="en-US" dirty="0">
                <a:sym typeface="Symbol" charset="2"/>
              </a:rPr>
              <a:t>‘life insurance company employee’</a:t>
            </a:r>
          </a:p>
          <a:p>
            <a:pPr lvl="1" eaLnBrk="1" hangingPunct="1"/>
            <a:r>
              <a:rPr lang="en-US" dirty="0">
                <a:sym typeface="Symbol" charset="2"/>
              </a:rPr>
              <a:t>German information retrieval needs </a:t>
            </a:r>
            <a:r>
              <a:rPr lang="en-US" b="1" dirty="0">
                <a:sym typeface="Symbol" charset="2"/>
              </a:rPr>
              <a:t>compound splitter</a:t>
            </a:r>
            <a:endParaRPr lang="en-US" dirty="0">
              <a:sym typeface="Symbol" charset="2"/>
            </a:endParaRPr>
          </a:p>
        </p:txBody>
      </p:sp>
      <p:sp>
        <p:nvSpPr>
          <p:cNvPr id="2" name="Footer Placeholder 1">
            <a:extLst>
              <a:ext uri="{FF2B5EF4-FFF2-40B4-BE49-F238E27FC236}">
                <a16:creationId xmlns:a16="http://schemas.microsoft.com/office/drawing/2014/main" id="{1C5F62CB-2D90-4F02-8FA6-97DE3B44D1A1}"/>
              </a:ext>
            </a:extLst>
          </p:cNvPr>
          <p:cNvSpPr>
            <a:spLocks noGrp="1"/>
          </p:cNvSpPr>
          <p:nvPr>
            <p:ph type="ftr" sz="quarter" idx="11"/>
          </p:nvPr>
        </p:nvSpPr>
        <p:spPr/>
        <p:txBody>
          <a:bodyPr/>
          <a:lstStyle/>
          <a:p>
            <a:pPr>
              <a:defRPr/>
            </a:pPr>
            <a:r>
              <a:rPr lang="en-US"/>
              <a:t>MSFTGUEST        msevent786dn</a:t>
            </a:r>
          </a:p>
        </p:txBody>
      </p:sp>
    </p:spTree>
    <p:extLst>
      <p:ext uri="{BB962C8B-B14F-4D97-AF65-F5344CB8AC3E}">
        <p14:creationId xmlns:p14="http://schemas.microsoft.com/office/powerpoint/2010/main" val="49001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a:xfrm>
            <a:off x="1625600" y="-228600"/>
            <a:ext cx="10363200" cy="1143000"/>
          </a:xfrm>
        </p:spPr>
        <p:txBody>
          <a:bodyPr/>
          <a:lstStyle/>
          <a:p>
            <a:pPr eaLnBrk="1" hangingPunct="1"/>
            <a:r>
              <a:rPr lang="en-US" dirty="0"/>
              <a:t>Tokenization: language issues</a:t>
            </a:r>
          </a:p>
        </p:txBody>
      </p:sp>
      <p:sp>
        <p:nvSpPr>
          <p:cNvPr id="1255427" name="Rectangle 1027"/>
          <p:cNvSpPr>
            <a:spLocks noGrp="1" noChangeArrowheads="1"/>
          </p:cNvSpPr>
          <p:nvPr>
            <p:ph sz="quarter" idx="1"/>
          </p:nvPr>
        </p:nvSpPr>
        <p:spPr>
          <a:xfrm>
            <a:off x="1625600" y="1066800"/>
            <a:ext cx="11480800" cy="5791200"/>
          </a:xfrm>
        </p:spPr>
        <p:txBody>
          <a:bodyPr/>
          <a:lstStyle/>
          <a:p>
            <a:pPr eaLnBrk="1" hangingPunct="1"/>
            <a:r>
              <a:rPr lang="en-US" dirty="0">
                <a:sym typeface="Symbol" charset="2"/>
              </a:rPr>
              <a:t>Chinese and Japanese no spaces between words:</a:t>
            </a:r>
          </a:p>
          <a:p>
            <a:pPr lvl="1" eaLnBrk="1" hangingPunct="1"/>
            <a:r>
              <a:rPr lang="ja-JP" altLang="en-US" dirty="0">
                <a:latin typeface="华文黑体"/>
                <a:ea typeface="华文黑体"/>
                <a:cs typeface="华文黑体"/>
                <a:sym typeface="Symbol" charset="2"/>
              </a:rPr>
              <a:t>莎拉波娃现在居住在美国东南部的佛罗里达。</a:t>
            </a:r>
            <a:endParaRPr lang="en-US" altLang="ja-JP" dirty="0">
              <a:latin typeface="华文黑体"/>
              <a:ea typeface="华文黑体"/>
              <a:cs typeface="华文黑体"/>
              <a:sym typeface="Symbol" charset="2"/>
            </a:endParaRPr>
          </a:p>
          <a:p>
            <a:pPr lvl="1" eaLnBrk="1" hangingPunct="1"/>
            <a:r>
              <a:rPr lang="ja-JP" altLang="en-US" dirty="0">
                <a:latin typeface="华文黑体"/>
                <a:ea typeface="华文黑体"/>
                <a:cs typeface="华文黑体"/>
                <a:sym typeface="Symbol" charset="2"/>
              </a:rPr>
              <a:t>莎拉波娃</a:t>
            </a:r>
            <a:r>
              <a:rPr lang="en-US" altLang="ja-JP" dirty="0">
                <a:latin typeface="华文黑体"/>
                <a:ea typeface="华文黑体"/>
                <a:cs typeface="华文黑体"/>
                <a:sym typeface="Symbol" charset="2"/>
              </a:rPr>
              <a:t>  </a:t>
            </a:r>
            <a:r>
              <a:rPr lang="ja-JP" altLang="en-US" dirty="0">
                <a:latin typeface="华文黑体"/>
                <a:ea typeface="华文黑体"/>
                <a:cs typeface="华文黑体"/>
                <a:sym typeface="Symbol" charset="2"/>
              </a:rPr>
              <a:t>现在</a:t>
            </a:r>
            <a:r>
              <a:rPr lang="en-US" altLang="ja-JP" dirty="0">
                <a:latin typeface="华文黑体"/>
                <a:ea typeface="华文黑体"/>
                <a:cs typeface="华文黑体"/>
                <a:sym typeface="Symbol" charset="2"/>
              </a:rPr>
              <a:t>   </a:t>
            </a:r>
            <a:r>
              <a:rPr lang="ja-JP" altLang="en-US" dirty="0">
                <a:latin typeface="华文黑体"/>
                <a:ea typeface="华文黑体"/>
                <a:cs typeface="华文黑体"/>
                <a:sym typeface="Symbol" charset="2"/>
              </a:rPr>
              <a:t>居住</a:t>
            </a:r>
            <a:r>
              <a:rPr lang="en-US" altLang="ja-JP" dirty="0">
                <a:latin typeface="华文黑体"/>
                <a:ea typeface="华文黑体"/>
                <a:cs typeface="华文黑体"/>
                <a:sym typeface="Symbol" charset="2"/>
              </a:rPr>
              <a:t>  </a:t>
            </a:r>
            <a:r>
              <a:rPr lang="ja-JP" altLang="en-US" dirty="0">
                <a:latin typeface="华文黑体"/>
                <a:ea typeface="华文黑体"/>
                <a:cs typeface="华文黑体"/>
                <a:sym typeface="Symbol" charset="2"/>
              </a:rPr>
              <a:t>在</a:t>
            </a:r>
            <a:r>
              <a:rPr lang="en-US" altLang="ja-JP" dirty="0">
                <a:latin typeface="华文黑体"/>
                <a:ea typeface="华文黑体"/>
                <a:cs typeface="华文黑体"/>
                <a:sym typeface="Symbol" charset="2"/>
              </a:rPr>
              <a:t>    </a:t>
            </a:r>
            <a:r>
              <a:rPr lang="ja-JP" altLang="en-US" dirty="0">
                <a:latin typeface="华文黑体"/>
                <a:ea typeface="华文黑体"/>
                <a:cs typeface="华文黑体"/>
                <a:sym typeface="Symbol" charset="2"/>
              </a:rPr>
              <a:t>美国</a:t>
            </a:r>
            <a:r>
              <a:rPr lang="en-US" altLang="ja-JP" dirty="0">
                <a:latin typeface="华文黑体"/>
                <a:ea typeface="华文黑体"/>
                <a:cs typeface="华文黑体"/>
                <a:sym typeface="Symbol" charset="2"/>
              </a:rPr>
              <a:t>   </a:t>
            </a:r>
            <a:r>
              <a:rPr lang="ja-JP" altLang="en-US" dirty="0">
                <a:latin typeface="华文黑体"/>
                <a:ea typeface="华文黑体"/>
                <a:cs typeface="华文黑体"/>
                <a:sym typeface="Symbol" charset="2"/>
              </a:rPr>
              <a:t>东南部</a:t>
            </a:r>
            <a:r>
              <a:rPr lang="en-US" altLang="ja-JP" dirty="0">
                <a:latin typeface="华文黑体"/>
                <a:ea typeface="华文黑体"/>
                <a:cs typeface="华文黑体"/>
                <a:sym typeface="Symbol" charset="2"/>
              </a:rPr>
              <a:t>     </a:t>
            </a:r>
            <a:r>
              <a:rPr lang="ja-JP" altLang="en-US" dirty="0">
                <a:latin typeface="华文黑体"/>
                <a:ea typeface="华文黑体"/>
                <a:cs typeface="华文黑体"/>
                <a:sym typeface="Symbol" charset="2"/>
              </a:rPr>
              <a:t>的</a:t>
            </a:r>
            <a:r>
              <a:rPr lang="en-US" altLang="ja-JP" dirty="0">
                <a:latin typeface="华文黑体"/>
                <a:ea typeface="华文黑体"/>
                <a:cs typeface="华文黑体"/>
                <a:sym typeface="Symbol" charset="2"/>
              </a:rPr>
              <a:t>    </a:t>
            </a:r>
            <a:r>
              <a:rPr lang="ja-JP" altLang="en-US" dirty="0">
                <a:latin typeface="华文黑体"/>
                <a:ea typeface="华文黑体"/>
                <a:cs typeface="华文黑体"/>
                <a:sym typeface="Symbol" charset="2"/>
              </a:rPr>
              <a:t>佛罗里达</a:t>
            </a:r>
          </a:p>
          <a:p>
            <a:pPr lvl="1" eaLnBrk="1" hangingPunct="1"/>
            <a:r>
              <a:rPr lang="en-US" dirty="0" err="1">
                <a:solidFill>
                  <a:srgbClr val="595959"/>
                </a:solidFill>
                <a:sym typeface="Symbol" charset="2"/>
              </a:rPr>
              <a:t>Sharapova</a:t>
            </a:r>
            <a:r>
              <a:rPr lang="en-US" dirty="0">
                <a:solidFill>
                  <a:srgbClr val="595959"/>
                </a:solidFill>
                <a:sym typeface="Symbol" charset="2"/>
              </a:rPr>
              <a:t> now     lives in       US       southeastern     Florida</a:t>
            </a:r>
          </a:p>
          <a:p>
            <a:pPr eaLnBrk="1" hangingPunct="1"/>
            <a:r>
              <a:rPr lang="en-US" dirty="0">
                <a:sym typeface="Symbol" charset="2"/>
              </a:rPr>
              <a:t>Further complicated in Japanese, with multiple alphabets intermingled</a:t>
            </a:r>
          </a:p>
          <a:p>
            <a:pPr lvl="1" eaLnBrk="1" hangingPunct="1"/>
            <a:r>
              <a:rPr lang="en-US" dirty="0">
                <a:sym typeface="Symbol" charset="2"/>
              </a:rPr>
              <a:t>Dates/amounts in multiple formats</a:t>
            </a:r>
          </a:p>
        </p:txBody>
      </p:sp>
      <p:sp>
        <p:nvSpPr>
          <p:cNvPr id="1255437" name="Text Box 1037"/>
          <p:cNvSpPr txBox="1">
            <a:spLocks noChangeArrowheads="1"/>
          </p:cNvSpPr>
          <p:nvPr/>
        </p:nvSpPr>
        <p:spPr bwMode="auto">
          <a:xfrm>
            <a:off x="508000" y="4851400"/>
            <a:ext cx="11583620" cy="523220"/>
          </a:xfrm>
          <a:prstGeom prst="rect">
            <a:avLst/>
          </a:prstGeom>
          <a:noFill/>
          <a:ln w="9525">
            <a:noFill/>
            <a:miter lim="800000"/>
            <a:headEnd/>
            <a:tailEnd/>
          </a:ln>
        </p:spPr>
        <p:txBody>
          <a:bodyPr wrap="none">
            <a:prstTxWarp prst="textNoShape">
              <a:avLst/>
            </a:prstTxWarp>
            <a:spAutoFit/>
          </a:bodyPr>
          <a:lstStyle/>
          <a:p>
            <a:pPr marL="609585" lvl="1" defTabSz="1219170" fontAlgn="base">
              <a:spcBef>
                <a:spcPct val="20000"/>
              </a:spcBef>
              <a:spcAft>
                <a:spcPct val="0"/>
              </a:spcAft>
              <a:buClr>
                <a:prstClr val="black"/>
              </a:buClr>
              <a:buSzPct val="55000"/>
            </a:pPr>
            <a:r>
              <a:rPr lang="ja-JP" altLang="en-US" sz="2800" b="1" i="1" dirty="0">
                <a:solidFill>
                  <a:prstClr val="black"/>
                </a:solidFill>
                <a:latin typeface="Lucida Sans" charset="0"/>
                <a:ea typeface="ＭＳ Ｐゴシック" charset="0"/>
              </a:rPr>
              <a:t>フォーチュン</a:t>
            </a:r>
            <a:r>
              <a:rPr lang="en-US" altLang="ja-JP" sz="2800" b="1" i="1" dirty="0">
                <a:solidFill>
                  <a:prstClr val="black"/>
                </a:solidFill>
                <a:latin typeface="Lucida Sans" charset="0"/>
                <a:ea typeface="ＭＳ Ｐゴシック" charset="0"/>
              </a:rPr>
              <a:t>500</a:t>
            </a:r>
            <a:r>
              <a:rPr lang="ja-JP" altLang="en-US" sz="2800" b="1" i="1" dirty="0">
                <a:solidFill>
                  <a:prstClr val="black"/>
                </a:solidFill>
                <a:latin typeface="Lucida Sans" charset="0"/>
                <a:ea typeface="ＭＳ Ｐゴシック" charset="0"/>
              </a:rPr>
              <a:t>社は情報不足のため時間あた</a:t>
            </a:r>
            <a:r>
              <a:rPr lang="en-US" altLang="ja-JP" sz="2800" b="1" i="1" dirty="0">
                <a:solidFill>
                  <a:prstClr val="black"/>
                </a:solidFill>
                <a:latin typeface="Lucida Sans" charset="0"/>
                <a:ea typeface="ＭＳ Ｐゴシック" charset="0"/>
              </a:rPr>
              <a:t>$500K(</a:t>
            </a:r>
            <a:r>
              <a:rPr lang="ja-JP" altLang="en-US" sz="2800" b="1" i="1" dirty="0">
                <a:solidFill>
                  <a:prstClr val="black"/>
                </a:solidFill>
                <a:latin typeface="Lucida Sans" charset="0"/>
                <a:ea typeface="ＭＳ Ｐゴシック" charset="0"/>
              </a:rPr>
              <a:t>約</a:t>
            </a:r>
            <a:r>
              <a:rPr lang="en-US" altLang="ja-JP" sz="2800" b="1" i="1" dirty="0">
                <a:solidFill>
                  <a:prstClr val="black"/>
                </a:solidFill>
                <a:latin typeface="Lucida Sans" charset="0"/>
                <a:ea typeface="ＭＳ Ｐゴシック" charset="0"/>
              </a:rPr>
              <a:t>6,000</a:t>
            </a:r>
            <a:r>
              <a:rPr lang="ja-JP" altLang="en-US" sz="2800" b="1" i="1" dirty="0">
                <a:solidFill>
                  <a:prstClr val="black"/>
                </a:solidFill>
                <a:latin typeface="Lucida Sans" charset="0"/>
                <a:ea typeface="ＭＳ Ｐゴシック" charset="0"/>
              </a:rPr>
              <a:t>万円</a:t>
            </a:r>
            <a:r>
              <a:rPr lang="en-US" altLang="ja-JP" sz="2800" b="1" i="1" dirty="0">
                <a:solidFill>
                  <a:prstClr val="black"/>
                </a:solidFill>
                <a:latin typeface="Lucida Sans" charset="0"/>
                <a:ea typeface="ＭＳ Ｐゴシック" charset="0"/>
              </a:rPr>
              <a:t>)</a:t>
            </a:r>
            <a:endParaRPr lang="en-US" sz="2800" b="1" i="1" dirty="0">
              <a:solidFill>
                <a:prstClr val="black"/>
              </a:solidFill>
              <a:latin typeface="Lucida Sans" charset="0"/>
              <a:ea typeface="ＭＳ Ｐゴシック" charset="0"/>
            </a:endParaRPr>
          </a:p>
        </p:txBody>
      </p:sp>
      <p:grpSp>
        <p:nvGrpSpPr>
          <p:cNvPr id="28677" name="Group 1032"/>
          <p:cNvGrpSpPr>
            <a:grpSpLocks/>
          </p:cNvGrpSpPr>
          <p:nvPr/>
        </p:nvGrpSpPr>
        <p:grpSpPr bwMode="auto">
          <a:xfrm>
            <a:off x="2235202" y="5638809"/>
            <a:ext cx="7179733" cy="503238"/>
            <a:chOff x="422" y="3792"/>
            <a:chExt cx="3392" cy="317"/>
          </a:xfrm>
        </p:grpSpPr>
        <p:sp>
          <p:nvSpPr>
            <p:cNvPr id="28691" name="Text Box 1028"/>
            <p:cNvSpPr txBox="1">
              <a:spLocks noChangeArrowheads="1"/>
            </p:cNvSpPr>
            <p:nvPr/>
          </p:nvSpPr>
          <p:spPr bwMode="auto">
            <a:xfrm>
              <a:off x="422" y="3792"/>
              <a:ext cx="683" cy="317"/>
            </a:xfrm>
            <a:prstGeom prst="rect">
              <a:avLst/>
            </a:prstGeom>
            <a:solidFill>
              <a:schemeClr val="accent1">
                <a:alpha val="50195"/>
              </a:schemeClr>
            </a:solidFill>
            <a:ln w="9525">
              <a:noFill/>
              <a:miter lim="800000"/>
              <a:headEnd/>
              <a:tailEnd/>
            </a:ln>
          </p:spPr>
          <p:txBody>
            <a:bodyPr wrap="none">
              <a:prstTxWarp prst="textNoShape">
                <a:avLst/>
              </a:prstTxWarp>
              <a:spAutoFit/>
            </a:bodyPr>
            <a:lstStyle/>
            <a:p>
              <a:pPr defTabSz="1219170" fontAlgn="base">
                <a:spcBef>
                  <a:spcPct val="0"/>
                </a:spcBef>
                <a:spcAft>
                  <a:spcPct val="0"/>
                </a:spcAft>
              </a:pPr>
              <a:r>
                <a:rPr lang="en-US" sz="2667" dirty="0">
                  <a:solidFill>
                    <a:prstClr val="black"/>
                  </a:solidFill>
                  <a:latin typeface="Calibri"/>
                  <a:ea typeface="ＭＳ Ｐゴシック" charset="0"/>
                  <a:cs typeface="Calibri"/>
                </a:rPr>
                <a:t>Katakana</a:t>
              </a:r>
            </a:p>
          </p:txBody>
        </p:sp>
        <p:sp>
          <p:nvSpPr>
            <p:cNvPr id="28692" name="Text Box 1029"/>
            <p:cNvSpPr txBox="1">
              <a:spLocks noChangeArrowheads="1"/>
            </p:cNvSpPr>
            <p:nvPr/>
          </p:nvSpPr>
          <p:spPr bwMode="auto">
            <a:xfrm>
              <a:off x="1499" y="3792"/>
              <a:ext cx="667" cy="317"/>
            </a:xfrm>
            <a:prstGeom prst="rect">
              <a:avLst/>
            </a:prstGeom>
            <a:solidFill>
              <a:schemeClr val="accent1">
                <a:alpha val="50195"/>
              </a:schemeClr>
            </a:solidFill>
            <a:ln w="9525">
              <a:noFill/>
              <a:miter lim="800000"/>
              <a:headEnd/>
              <a:tailEnd/>
            </a:ln>
          </p:spPr>
          <p:txBody>
            <a:bodyPr wrap="none">
              <a:prstTxWarp prst="textNoShape">
                <a:avLst/>
              </a:prstTxWarp>
              <a:spAutoFit/>
            </a:bodyPr>
            <a:lstStyle/>
            <a:p>
              <a:pPr defTabSz="1219170" fontAlgn="base">
                <a:spcBef>
                  <a:spcPct val="0"/>
                </a:spcBef>
                <a:spcAft>
                  <a:spcPct val="0"/>
                </a:spcAft>
              </a:pPr>
              <a:r>
                <a:rPr lang="en-US" sz="2667">
                  <a:solidFill>
                    <a:prstClr val="black"/>
                  </a:solidFill>
                  <a:latin typeface="Calibri"/>
                  <a:ea typeface="ＭＳ Ｐゴシック" charset="0"/>
                  <a:cs typeface="Calibri"/>
                </a:rPr>
                <a:t>Hiragana</a:t>
              </a:r>
            </a:p>
          </p:txBody>
        </p:sp>
        <p:sp>
          <p:nvSpPr>
            <p:cNvPr id="28693" name="Text Box 1030"/>
            <p:cNvSpPr txBox="1">
              <a:spLocks noChangeArrowheads="1"/>
            </p:cNvSpPr>
            <p:nvPr/>
          </p:nvSpPr>
          <p:spPr bwMode="auto">
            <a:xfrm>
              <a:off x="2603" y="3792"/>
              <a:ext cx="406" cy="317"/>
            </a:xfrm>
            <a:prstGeom prst="rect">
              <a:avLst/>
            </a:prstGeom>
            <a:solidFill>
              <a:schemeClr val="accent1">
                <a:alpha val="50195"/>
              </a:schemeClr>
            </a:solidFill>
            <a:ln w="9525">
              <a:noFill/>
              <a:miter lim="800000"/>
              <a:headEnd/>
              <a:tailEnd/>
            </a:ln>
          </p:spPr>
          <p:txBody>
            <a:bodyPr wrap="none">
              <a:prstTxWarp prst="textNoShape">
                <a:avLst/>
              </a:prstTxWarp>
              <a:spAutoFit/>
            </a:bodyPr>
            <a:lstStyle/>
            <a:p>
              <a:pPr defTabSz="1219170" fontAlgn="base">
                <a:spcBef>
                  <a:spcPct val="0"/>
                </a:spcBef>
                <a:spcAft>
                  <a:spcPct val="0"/>
                </a:spcAft>
              </a:pPr>
              <a:r>
                <a:rPr lang="en-US" sz="2667">
                  <a:solidFill>
                    <a:prstClr val="black"/>
                  </a:solidFill>
                  <a:latin typeface="Calibri"/>
                  <a:ea typeface="ＭＳ Ｐゴシック" charset="0"/>
                  <a:cs typeface="Calibri"/>
                </a:rPr>
                <a:t>Kanji</a:t>
              </a:r>
            </a:p>
          </p:txBody>
        </p:sp>
        <p:sp>
          <p:nvSpPr>
            <p:cNvPr id="28694" name="Text Box 1031"/>
            <p:cNvSpPr txBox="1">
              <a:spLocks noChangeArrowheads="1"/>
            </p:cNvSpPr>
            <p:nvPr/>
          </p:nvSpPr>
          <p:spPr bwMode="auto">
            <a:xfrm>
              <a:off x="3275" y="3792"/>
              <a:ext cx="539" cy="317"/>
            </a:xfrm>
            <a:prstGeom prst="rect">
              <a:avLst/>
            </a:prstGeom>
            <a:solidFill>
              <a:schemeClr val="accent1">
                <a:alpha val="50195"/>
              </a:schemeClr>
            </a:solidFill>
            <a:ln w="9525">
              <a:noFill/>
              <a:miter lim="800000"/>
              <a:headEnd/>
              <a:tailEnd/>
            </a:ln>
          </p:spPr>
          <p:txBody>
            <a:bodyPr wrap="none">
              <a:prstTxWarp prst="textNoShape">
                <a:avLst/>
              </a:prstTxWarp>
              <a:spAutoFit/>
            </a:bodyPr>
            <a:lstStyle/>
            <a:p>
              <a:pPr defTabSz="1219170" fontAlgn="base">
                <a:spcBef>
                  <a:spcPct val="0"/>
                </a:spcBef>
                <a:spcAft>
                  <a:spcPct val="0"/>
                </a:spcAft>
              </a:pPr>
              <a:r>
                <a:rPr lang="en-US" sz="2667" dirty="0" err="1">
                  <a:solidFill>
                    <a:prstClr val="black"/>
                  </a:solidFill>
                  <a:latin typeface="Calibri"/>
                  <a:ea typeface="ＭＳ Ｐゴシック" charset="0"/>
                  <a:cs typeface="Calibri"/>
                </a:rPr>
                <a:t>Romaji</a:t>
              </a:r>
              <a:endParaRPr lang="en-US" sz="2667" dirty="0">
                <a:solidFill>
                  <a:prstClr val="black"/>
                </a:solidFill>
                <a:latin typeface="Calibri"/>
                <a:ea typeface="ＭＳ Ｐゴシック" charset="0"/>
                <a:cs typeface="Calibri"/>
              </a:endParaRPr>
            </a:p>
          </p:txBody>
        </p:sp>
      </p:grpSp>
      <p:sp>
        <p:nvSpPr>
          <p:cNvPr id="28678" name="Rectangle 1040"/>
          <p:cNvSpPr>
            <a:spLocks noChangeArrowheads="1"/>
          </p:cNvSpPr>
          <p:nvPr/>
        </p:nvSpPr>
        <p:spPr bwMode="auto">
          <a:xfrm>
            <a:off x="1219200" y="4815396"/>
            <a:ext cx="1930400" cy="584775"/>
          </a:xfrm>
          <a:prstGeom prst="rect">
            <a:avLst/>
          </a:prstGeom>
          <a:noFill/>
          <a:ln w="9525">
            <a:solidFill>
              <a:schemeClr val="tx1"/>
            </a:solidFill>
            <a:miter lim="800000"/>
            <a:headEnd/>
            <a:tailEnd/>
          </a:ln>
        </p:spPr>
        <p:txBody>
          <a:bodyPr anchor="ctr">
            <a:prstTxWarp prst="textNoShape">
              <a:avLst/>
            </a:prstTxWarp>
            <a:spAutoFit/>
          </a:bodyPr>
          <a:lstStyle/>
          <a:p>
            <a:pPr defTabSz="1219170" fontAlgn="base">
              <a:spcBef>
                <a:spcPct val="0"/>
              </a:spcBef>
              <a:spcAft>
                <a:spcPct val="0"/>
              </a:spcAft>
            </a:pPr>
            <a:endParaRPr lang="en-US" sz="3200">
              <a:solidFill>
                <a:prstClr val="black"/>
              </a:solidFill>
              <a:latin typeface="Lucida Sans" charset="0"/>
              <a:ea typeface="ＭＳ Ｐゴシック" charset="0"/>
            </a:endParaRPr>
          </a:p>
        </p:txBody>
      </p:sp>
      <p:cxnSp>
        <p:nvCxnSpPr>
          <p:cNvPr id="28679" name="AutoShape 1041"/>
          <p:cNvCxnSpPr>
            <a:cxnSpLocks noChangeShapeType="1"/>
            <a:stCxn id="28691" idx="0"/>
            <a:endCxn id="28678" idx="2"/>
          </p:cNvCxnSpPr>
          <p:nvPr/>
        </p:nvCxnSpPr>
        <p:spPr bwMode="auto">
          <a:xfrm flipH="1" flipV="1">
            <a:off x="2184400" y="5400171"/>
            <a:ext cx="773644" cy="238638"/>
          </a:xfrm>
          <a:prstGeom prst="straightConnector1">
            <a:avLst/>
          </a:prstGeom>
          <a:noFill/>
          <a:ln w="9525">
            <a:solidFill>
              <a:schemeClr val="tx1"/>
            </a:solidFill>
            <a:miter lim="800000"/>
            <a:headEnd/>
            <a:tailEnd type="triangle" w="med" len="med"/>
          </a:ln>
        </p:spPr>
      </p:cxnSp>
      <p:sp>
        <p:nvSpPr>
          <p:cNvPr id="28680" name="Rectangle 1044"/>
          <p:cNvSpPr>
            <a:spLocks noChangeArrowheads="1"/>
          </p:cNvSpPr>
          <p:nvPr/>
        </p:nvSpPr>
        <p:spPr bwMode="auto">
          <a:xfrm>
            <a:off x="6299200" y="4815396"/>
            <a:ext cx="711200" cy="584775"/>
          </a:xfrm>
          <a:prstGeom prst="rect">
            <a:avLst/>
          </a:prstGeom>
          <a:noFill/>
          <a:ln w="9525">
            <a:solidFill>
              <a:schemeClr val="tx1"/>
            </a:solidFill>
            <a:miter lim="800000"/>
            <a:headEnd/>
            <a:tailEnd/>
          </a:ln>
        </p:spPr>
        <p:txBody>
          <a:bodyPr anchor="ctr">
            <a:prstTxWarp prst="textNoShape">
              <a:avLst/>
            </a:prstTxWarp>
            <a:spAutoFit/>
          </a:bodyPr>
          <a:lstStyle/>
          <a:p>
            <a:pPr defTabSz="1219170" fontAlgn="base">
              <a:spcBef>
                <a:spcPct val="0"/>
              </a:spcBef>
              <a:spcAft>
                <a:spcPct val="0"/>
              </a:spcAft>
            </a:pPr>
            <a:endParaRPr lang="en-US" sz="3200">
              <a:solidFill>
                <a:prstClr val="black"/>
              </a:solidFill>
              <a:latin typeface="Lucida Sans" charset="0"/>
              <a:ea typeface="ＭＳ Ｐゴシック" charset="0"/>
            </a:endParaRPr>
          </a:p>
        </p:txBody>
      </p:sp>
      <p:cxnSp>
        <p:nvCxnSpPr>
          <p:cNvPr id="28681" name="AutoShape 1045"/>
          <p:cNvCxnSpPr>
            <a:cxnSpLocks noChangeShapeType="1"/>
            <a:stCxn id="28692" idx="0"/>
            <a:endCxn id="28680" idx="2"/>
          </p:cNvCxnSpPr>
          <p:nvPr/>
        </p:nvCxnSpPr>
        <p:spPr bwMode="auto">
          <a:xfrm flipV="1">
            <a:off x="5220761" y="5400171"/>
            <a:ext cx="1434039" cy="238638"/>
          </a:xfrm>
          <a:prstGeom prst="straightConnector1">
            <a:avLst/>
          </a:prstGeom>
          <a:noFill/>
          <a:ln w="9525">
            <a:solidFill>
              <a:schemeClr val="tx1"/>
            </a:solidFill>
            <a:miter lim="800000"/>
            <a:headEnd/>
            <a:tailEnd type="triangle" w="med" len="med"/>
          </a:ln>
        </p:spPr>
      </p:cxnSp>
      <p:sp>
        <p:nvSpPr>
          <p:cNvPr id="28682" name="Rectangle 1046"/>
          <p:cNvSpPr>
            <a:spLocks noChangeArrowheads="1"/>
          </p:cNvSpPr>
          <p:nvPr/>
        </p:nvSpPr>
        <p:spPr bwMode="auto">
          <a:xfrm>
            <a:off x="7010400" y="4815396"/>
            <a:ext cx="711200" cy="584775"/>
          </a:xfrm>
          <a:prstGeom prst="rect">
            <a:avLst/>
          </a:prstGeom>
          <a:noFill/>
          <a:ln w="9525">
            <a:solidFill>
              <a:schemeClr val="tx1"/>
            </a:solidFill>
            <a:miter lim="800000"/>
            <a:headEnd/>
            <a:tailEnd/>
          </a:ln>
        </p:spPr>
        <p:txBody>
          <a:bodyPr wrap="square" anchor="ctr">
            <a:prstTxWarp prst="textNoShape">
              <a:avLst/>
            </a:prstTxWarp>
            <a:spAutoFit/>
          </a:bodyPr>
          <a:lstStyle/>
          <a:p>
            <a:pPr defTabSz="1219170" fontAlgn="base">
              <a:spcBef>
                <a:spcPct val="0"/>
              </a:spcBef>
              <a:spcAft>
                <a:spcPct val="0"/>
              </a:spcAft>
            </a:pPr>
            <a:endParaRPr lang="en-US" sz="3200">
              <a:solidFill>
                <a:prstClr val="black"/>
              </a:solidFill>
              <a:latin typeface="Lucida Sans" charset="0"/>
              <a:ea typeface="ＭＳ Ｐゴシック" charset="0"/>
            </a:endParaRPr>
          </a:p>
        </p:txBody>
      </p:sp>
      <p:cxnSp>
        <p:nvCxnSpPr>
          <p:cNvPr id="28683" name="AutoShape 1047"/>
          <p:cNvCxnSpPr>
            <a:cxnSpLocks noChangeShapeType="1"/>
            <a:stCxn id="28693" idx="0"/>
            <a:endCxn id="28682" idx="2"/>
          </p:cNvCxnSpPr>
          <p:nvPr/>
        </p:nvCxnSpPr>
        <p:spPr bwMode="auto">
          <a:xfrm flipV="1">
            <a:off x="7281336" y="5400171"/>
            <a:ext cx="84664" cy="238638"/>
          </a:xfrm>
          <a:prstGeom prst="straightConnector1">
            <a:avLst/>
          </a:prstGeom>
          <a:noFill/>
          <a:ln w="9525">
            <a:solidFill>
              <a:schemeClr val="tx1"/>
            </a:solidFill>
            <a:miter lim="800000"/>
            <a:headEnd/>
            <a:tailEnd type="triangle" w="med" len="med"/>
          </a:ln>
        </p:spPr>
      </p:cxnSp>
      <p:sp>
        <p:nvSpPr>
          <p:cNvPr id="28684" name="Rectangle 1048"/>
          <p:cNvSpPr>
            <a:spLocks noChangeArrowheads="1"/>
          </p:cNvSpPr>
          <p:nvPr/>
        </p:nvSpPr>
        <p:spPr bwMode="auto">
          <a:xfrm>
            <a:off x="9245600" y="4774913"/>
            <a:ext cx="304800" cy="584775"/>
          </a:xfrm>
          <a:prstGeom prst="rect">
            <a:avLst/>
          </a:prstGeom>
          <a:noFill/>
          <a:ln w="9525">
            <a:solidFill>
              <a:schemeClr val="tx1"/>
            </a:solidFill>
            <a:miter lim="800000"/>
            <a:headEnd/>
            <a:tailEnd/>
          </a:ln>
        </p:spPr>
        <p:txBody>
          <a:bodyPr anchor="ctr">
            <a:prstTxWarp prst="textNoShape">
              <a:avLst/>
            </a:prstTxWarp>
            <a:spAutoFit/>
          </a:bodyPr>
          <a:lstStyle/>
          <a:p>
            <a:pPr defTabSz="1219170" fontAlgn="base">
              <a:spcBef>
                <a:spcPct val="0"/>
              </a:spcBef>
              <a:spcAft>
                <a:spcPct val="0"/>
              </a:spcAft>
            </a:pPr>
            <a:endParaRPr lang="en-US" sz="3200">
              <a:solidFill>
                <a:prstClr val="black"/>
              </a:solidFill>
              <a:latin typeface="Lucida Sans" charset="0"/>
              <a:ea typeface="ＭＳ Ｐゴシック" charset="0"/>
            </a:endParaRPr>
          </a:p>
        </p:txBody>
      </p:sp>
      <p:cxnSp>
        <p:nvCxnSpPr>
          <p:cNvPr id="28685" name="AutoShape 1049"/>
          <p:cNvCxnSpPr>
            <a:cxnSpLocks noChangeShapeType="1"/>
            <a:stCxn id="28694" idx="0"/>
            <a:endCxn id="28684" idx="2"/>
          </p:cNvCxnSpPr>
          <p:nvPr/>
        </p:nvCxnSpPr>
        <p:spPr bwMode="auto">
          <a:xfrm flipV="1">
            <a:off x="8844494" y="5359688"/>
            <a:ext cx="553506" cy="279121"/>
          </a:xfrm>
          <a:prstGeom prst="straightConnector1">
            <a:avLst/>
          </a:prstGeom>
          <a:noFill/>
          <a:ln w="9525">
            <a:solidFill>
              <a:schemeClr val="tx1"/>
            </a:solidFill>
            <a:miter lim="800000"/>
            <a:headEnd/>
            <a:tailEnd type="triangle" w="med" len="med"/>
          </a:ln>
        </p:spPr>
      </p:cxnSp>
      <p:sp>
        <p:nvSpPr>
          <p:cNvPr id="1255451" name="Text Box 1051"/>
          <p:cNvSpPr txBox="1">
            <a:spLocks noChangeArrowheads="1"/>
          </p:cNvSpPr>
          <p:nvPr/>
        </p:nvSpPr>
        <p:spPr bwMode="auto">
          <a:xfrm>
            <a:off x="1416052" y="6172201"/>
            <a:ext cx="8180701" cy="584775"/>
          </a:xfrm>
          <a:prstGeom prst="rect">
            <a:avLst/>
          </a:prstGeom>
          <a:noFill/>
          <a:ln w="9525">
            <a:noFill/>
            <a:miter lim="800000"/>
            <a:headEnd/>
            <a:tailEnd/>
          </a:ln>
        </p:spPr>
        <p:txBody>
          <a:bodyPr wrap="none">
            <a:prstTxWarp prst="textNoShape">
              <a:avLst/>
            </a:prstTxWarp>
            <a:spAutoFit/>
          </a:bodyPr>
          <a:lstStyle/>
          <a:p>
            <a:pPr defTabSz="1219170" fontAlgn="base">
              <a:spcBef>
                <a:spcPct val="0"/>
              </a:spcBef>
              <a:spcAft>
                <a:spcPct val="0"/>
              </a:spcAft>
            </a:pPr>
            <a:r>
              <a:rPr lang="en-US" sz="3200" dirty="0">
                <a:solidFill>
                  <a:prstClr val="black"/>
                </a:solidFill>
                <a:latin typeface="Calibri"/>
                <a:ea typeface="ＭＳ Ｐゴシック" charset="0"/>
                <a:cs typeface="Calibri"/>
              </a:rPr>
              <a:t>End-user can express query entirely in hiragana!</a:t>
            </a:r>
          </a:p>
        </p:txBody>
      </p:sp>
      <p:sp>
        <p:nvSpPr>
          <p:cNvPr id="2" name="Footer Placeholder 1">
            <a:extLst>
              <a:ext uri="{FF2B5EF4-FFF2-40B4-BE49-F238E27FC236}">
                <a16:creationId xmlns:a16="http://schemas.microsoft.com/office/drawing/2014/main" id="{F77F95FB-E882-4E4F-A0C3-7E8DB6912A32}"/>
              </a:ext>
            </a:extLst>
          </p:cNvPr>
          <p:cNvSpPr>
            <a:spLocks noGrp="1"/>
          </p:cNvSpPr>
          <p:nvPr>
            <p:ph type="ftr" sz="quarter" idx="11"/>
          </p:nvPr>
        </p:nvSpPr>
        <p:spPr/>
        <p:txBody>
          <a:bodyPr/>
          <a:lstStyle/>
          <a:p>
            <a:pPr>
              <a:defRPr/>
            </a:pPr>
            <a:r>
              <a:rPr lang="en-US"/>
              <a:t>MSFTGUEST        msevent786dn</a:t>
            </a:r>
          </a:p>
        </p:txBody>
      </p:sp>
    </p:spTree>
    <p:extLst>
      <p:ext uri="{BB962C8B-B14F-4D97-AF65-F5344CB8AC3E}">
        <p14:creationId xmlns:p14="http://schemas.microsoft.com/office/powerpoint/2010/main" val="274567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542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5542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5542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5542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5542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5542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5543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67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67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67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68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68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68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68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68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68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55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5437" grpId="0"/>
      <p:bldP spid="28678" grpId="0" animBg="1"/>
      <p:bldP spid="28680" grpId="0" animBg="1"/>
      <p:bldP spid="28682" grpId="0" animBg="1"/>
      <p:bldP spid="28684" grpId="0" animBg="1"/>
      <p:bldP spid="125545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Word Tokenization in Chinese</a:t>
            </a:r>
          </a:p>
        </p:txBody>
      </p:sp>
      <p:sp>
        <p:nvSpPr>
          <p:cNvPr id="29699" name="Rectangle 3"/>
          <p:cNvSpPr>
            <a:spLocks noGrp="1" noChangeArrowheads="1"/>
          </p:cNvSpPr>
          <p:nvPr>
            <p:ph sz="quarter" idx="1"/>
          </p:nvPr>
        </p:nvSpPr>
        <p:spPr/>
        <p:txBody>
          <a:bodyPr/>
          <a:lstStyle/>
          <a:p>
            <a:r>
              <a:rPr lang="en-US" dirty="0"/>
              <a:t>Also called </a:t>
            </a:r>
            <a:r>
              <a:rPr lang="en-US" b="1" dirty="0"/>
              <a:t>Word Segmentation</a:t>
            </a:r>
          </a:p>
          <a:p>
            <a:r>
              <a:rPr lang="en-US" dirty="0"/>
              <a:t>Chinese words are composed of characters</a:t>
            </a:r>
          </a:p>
          <a:p>
            <a:pPr lvl="1"/>
            <a:r>
              <a:rPr lang="en-US" dirty="0"/>
              <a:t>Characters are generally 1 syllable and 1 morpheme.</a:t>
            </a:r>
          </a:p>
          <a:p>
            <a:pPr lvl="1"/>
            <a:r>
              <a:rPr lang="en-US" dirty="0"/>
              <a:t>Average word is 2.4 characters long.</a:t>
            </a:r>
          </a:p>
          <a:p>
            <a:r>
              <a:rPr lang="en-US" dirty="0"/>
              <a:t>Standard baseline segmentation algorithm: </a:t>
            </a:r>
          </a:p>
          <a:p>
            <a:pPr lvl="1"/>
            <a:r>
              <a:rPr lang="en-US" dirty="0"/>
              <a:t>Maximum Matching  (also called Greedy)</a:t>
            </a:r>
          </a:p>
        </p:txBody>
      </p:sp>
      <p:sp>
        <p:nvSpPr>
          <p:cNvPr id="2" name="Footer Placeholder 1">
            <a:extLst>
              <a:ext uri="{FF2B5EF4-FFF2-40B4-BE49-F238E27FC236}">
                <a16:creationId xmlns:a16="http://schemas.microsoft.com/office/drawing/2014/main" id="{96163627-B8EA-49AD-BF78-31053CA8EABA}"/>
              </a:ext>
            </a:extLst>
          </p:cNvPr>
          <p:cNvSpPr>
            <a:spLocks noGrp="1"/>
          </p:cNvSpPr>
          <p:nvPr>
            <p:ph type="ftr" sz="quarter" idx="11"/>
          </p:nvPr>
        </p:nvSpPr>
        <p:spPr/>
        <p:txBody>
          <a:bodyPr/>
          <a:lstStyle/>
          <a:p>
            <a:pPr>
              <a:defRPr/>
            </a:pPr>
            <a:r>
              <a:rPr lang="en-US"/>
              <a:t>MSFTGUEST        msevent786dn</a:t>
            </a:r>
          </a:p>
        </p:txBody>
      </p:sp>
    </p:spTree>
    <p:extLst>
      <p:ext uri="{BB962C8B-B14F-4D97-AF65-F5344CB8AC3E}">
        <p14:creationId xmlns:p14="http://schemas.microsoft.com/office/powerpoint/2010/main" val="1627273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Maximum Matching</a:t>
            </a:r>
            <a:br>
              <a:rPr lang="en-US"/>
            </a:br>
            <a:r>
              <a:rPr lang="en-US"/>
              <a:t>Word Segmentation Algorithm</a:t>
            </a:r>
          </a:p>
        </p:txBody>
      </p:sp>
      <p:sp>
        <p:nvSpPr>
          <p:cNvPr id="31747" name="Rectangle 3"/>
          <p:cNvSpPr>
            <a:spLocks noGrp="1" noChangeArrowheads="1"/>
          </p:cNvSpPr>
          <p:nvPr>
            <p:ph sz="quarter" idx="1"/>
          </p:nvPr>
        </p:nvSpPr>
        <p:spPr/>
        <p:txBody>
          <a:bodyPr/>
          <a:lstStyle/>
          <a:p>
            <a:pPr marL="711182" indent="-711182"/>
            <a:r>
              <a:rPr lang="en-US"/>
              <a:t>Given a wordlist of Chinese, and a string.</a:t>
            </a:r>
          </a:p>
          <a:p>
            <a:pPr marL="711182" indent="-711182">
              <a:buClr>
                <a:schemeClr val="tx1"/>
              </a:buClr>
              <a:buFont typeface="Arial" charset="0"/>
              <a:buAutoNum type="arabicParenR"/>
            </a:pPr>
            <a:r>
              <a:rPr lang="en-US"/>
              <a:t>Start a pointer at the beginning of the string</a:t>
            </a:r>
          </a:p>
          <a:p>
            <a:pPr marL="711182" indent="-711182">
              <a:buClr>
                <a:schemeClr val="tx1"/>
              </a:buClr>
              <a:buFont typeface="Arial" charset="0"/>
              <a:buAutoNum type="arabicParenR"/>
            </a:pPr>
            <a:r>
              <a:rPr lang="en-US"/>
              <a:t>Find the longest word in dictionary that matches the string starting at pointer</a:t>
            </a:r>
          </a:p>
          <a:p>
            <a:pPr marL="711182" indent="-711182">
              <a:buClr>
                <a:schemeClr val="tx1"/>
              </a:buClr>
              <a:buFont typeface="Arial" charset="0"/>
              <a:buAutoNum type="arabicParenR"/>
            </a:pPr>
            <a:r>
              <a:rPr lang="en-US"/>
              <a:t>Move the pointer over the word in string</a:t>
            </a:r>
          </a:p>
          <a:p>
            <a:pPr marL="711182" indent="-711182">
              <a:buClr>
                <a:schemeClr val="tx1"/>
              </a:buClr>
              <a:buFont typeface="Arial" charset="0"/>
              <a:buAutoNum type="arabicParenR"/>
            </a:pPr>
            <a:r>
              <a:rPr lang="en-US"/>
              <a:t>Go to 2</a:t>
            </a:r>
          </a:p>
        </p:txBody>
      </p:sp>
      <p:sp>
        <p:nvSpPr>
          <p:cNvPr id="2" name="Footer Placeholder 1">
            <a:extLst>
              <a:ext uri="{FF2B5EF4-FFF2-40B4-BE49-F238E27FC236}">
                <a16:creationId xmlns:a16="http://schemas.microsoft.com/office/drawing/2014/main" id="{7974CC60-A130-44C7-A241-0B845AFD4965}"/>
              </a:ext>
            </a:extLst>
          </p:cNvPr>
          <p:cNvSpPr>
            <a:spLocks noGrp="1"/>
          </p:cNvSpPr>
          <p:nvPr>
            <p:ph type="ftr" sz="quarter" idx="11"/>
          </p:nvPr>
        </p:nvSpPr>
        <p:spPr/>
        <p:txBody>
          <a:bodyPr/>
          <a:lstStyle/>
          <a:p>
            <a:pPr>
              <a:defRPr/>
            </a:pPr>
            <a:r>
              <a:rPr lang="en-US"/>
              <a:t>MSFTGUEST        msevent786dn</a:t>
            </a:r>
          </a:p>
        </p:txBody>
      </p:sp>
    </p:spTree>
    <p:extLst>
      <p:ext uri="{BB962C8B-B14F-4D97-AF65-F5344CB8AC3E}">
        <p14:creationId xmlns:p14="http://schemas.microsoft.com/office/powerpoint/2010/main" val="510174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7F154-C6EE-42C4-B1EB-10E13ECEC058}"/>
              </a:ext>
            </a:extLst>
          </p:cNvPr>
          <p:cNvSpPr>
            <a:spLocks noGrp="1"/>
          </p:cNvSpPr>
          <p:nvPr>
            <p:ph type="title"/>
          </p:nvPr>
        </p:nvSpPr>
        <p:spPr/>
        <p:txBody>
          <a:bodyPr/>
          <a:lstStyle/>
          <a:p>
            <a:r>
              <a:rPr lang="en-US" dirty="0"/>
              <a:t>Recap – session 1</a:t>
            </a:r>
          </a:p>
        </p:txBody>
      </p:sp>
      <p:sp>
        <p:nvSpPr>
          <p:cNvPr id="3" name="Content Placeholder 2">
            <a:extLst>
              <a:ext uri="{FF2B5EF4-FFF2-40B4-BE49-F238E27FC236}">
                <a16:creationId xmlns:a16="http://schemas.microsoft.com/office/drawing/2014/main" id="{82CC8577-A28C-46F8-A09E-4276FAD01D23}"/>
              </a:ext>
            </a:extLst>
          </p:cNvPr>
          <p:cNvSpPr>
            <a:spLocks noGrp="1"/>
          </p:cNvSpPr>
          <p:nvPr>
            <p:ph idx="1"/>
          </p:nvPr>
        </p:nvSpPr>
        <p:spPr/>
        <p:txBody>
          <a:bodyPr>
            <a:normAutofit/>
          </a:bodyPr>
          <a:lstStyle/>
          <a:p>
            <a:r>
              <a:rPr lang="en-US" sz="2400" dirty="0"/>
              <a:t>Initial scoping and start on foundational concepts</a:t>
            </a:r>
          </a:p>
          <a:p>
            <a:r>
              <a:rPr lang="en-US" sz="2400" dirty="0"/>
              <a:t>Agreed that a balance of concept/practice is useful</a:t>
            </a:r>
          </a:p>
          <a:p>
            <a:r>
              <a:rPr lang="en-US" sz="2400" dirty="0"/>
              <a:t>Will focus on using python and its libraries and then use some pre-existing REST APIs for comparison</a:t>
            </a:r>
          </a:p>
          <a:p>
            <a:r>
              <a:rPr lang="en-US" sz="2400" dirty="0"/>
              <a:t>Did not finish our concepts section so…</a:t>
            </a:r>
          </a:p>
        </p:txBody>
      </p:sp>
      <p:sp>
        <p:nvSpPr>
          <p:cNvPr id="4" name="Footer Placeholder 3">
            <a:extLst>
              <a:ext uri="{FF2B5EF4-FFF2-40B4-BE49-F238E27FC236}">
                <a16:creationId xmlns:a16="http://schemas.microsoft.com/office/drawing/2014/main" id="{84333126-5962-47F5-A251-58613B965834}"/>
              </a:ext>
            </a:extLst>
          </p:cNvPr>
          <p:cNvSpPr>
            <a:spLocks noGrp="1"/>
          </p:cNvSpPr>
          <p:nvPr>
            <p:ph type="ftr" sz="quarter" idx="11"/>
          </p:nvPr>
        </p:nvSpPr>
        <p:spPr/>
        <p:txBody>
          <a:bodyPr/>
          <a:lstStyle/>
          <a:p>
            <a:r>
              <a:rPr lang="en-US"/>
              <a:t>MSFTGUEST        msevent786dn</a:t>
            </a:r>
            <a:endParaRPr lang="en-US" dirty="0"/>
          </a:p>
        </p:txBody>
      </p:sp>
    </p:spTree>
    <p:extLst>
      <p:ext uri="{BB962C8B-B14F-4D97-AF65-F5344CB8AC3E}">
        <p14:creationId xmlns:p14="http://schemas.microsoft.com/office/powerpoint/2010/main" val="691964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625600" y="-228600"/>
            <a:ext cx="10363200" cy="1143000"/>
          </a:xfrm>
        </p:spPr>
        <p:txBody>
          <a:bodyPr/>
          <a:lstStyle/>
          <a:p>
            <a:r>
              <a:rPr lang="en-US" dirty="0"/>
              <a:t>Max-match segmentation illustration</a:t>
            </a:r>
          </a:p>
        </p:txBody>
      </p:sp>
      <p:sp>
        <p:nvSpPr>
          <p:cNvPr id="33795" name="Rectangle 3"/>
          <p:cNvSpPr>
            <a:spLocks noGrp="1" noChangeArrowheads="1"/>
          </p:cNvSpPr>
          <p:nvPr>
            <p:ph sz="quarter" idx="1"/>
          </p:nvPr>
        </p:nvSpPr>
        <p:spPr>
          <a:xfrm>
            <a:off x="711200" y="1320800"/>
            <a:ext cx="11684000" cy="5537200"/>
          </a:xfrm>
        </p:spPr>
        <p:txBody>
          <a:bodyPr/>
          <a:lstStyle/>
          <a:p>
            <a:r>
              <a:rPr lang="en-US" sz="3733" dirty="0" err="1"/>
              <a:t>Thecatinthehat</a:t>
            </a:r>
            <a:endParaRPr lang="en-US" sz="3733" dirty="0"/>
          </a:p>
          <a:p>
            <a:r>
              <a:rPr lang="en-US" sz="3733" dirty="0" err="1"/>
              <a:t>Thetabledownthere</a:t>
            </a:r>
            <a:endParaRPr lang="en-US" sz="3733" dirty="0"/>
          </a:p>
          <a:p>
            <a:endParaRPr lang="en-US" dirty="0"/>
          </a:p>
          <a:p>
            <a:r>
              <a:rPr lang="en-US" dirty="0"/>
              <a:t>Doesn’t generally work in English!</a:t>
            </a:r>
          </a:p>
          <a:p>
            <a:endParaRPr lang="en-US" dirty="0"/>
          </a:p>
          <a:p>
            <a:r>
              <a:rPr lang="en-US" dirty="0"/>
              <a:t>But works astonishingly well in Chinese</a:t>
            </a:r>
          </a:p>
          <a:p>
            <a:pPr lvl="1" eaLnBrk="1" hangingPunct="1"/>
            <a:r>
              <a:rPr lang="ja-JP" altLang="en-US" dirty="0">
                <a:cs typeface="ＭＳ Ｐゴシック" charset="-128"/>
                <a:sym typeface="Symbol" charset="2"/>
              </a:rPr>
              <a:t>莎拉波娃现在居住在美国东南部的佛罗里达。</a:t>
            </a:r>
            <a:endParaRPr lang="en-US" altLang="ja-JP" dirty="0">
              <a:cs typeface="ＭＳ Ｐゴシック" charset="-128"/>
              <a:sym typeface="Symbol" charset="2"/>
            </a:endParaRPr>
          </a:p>
          <a:p>
            <a:pPr lvl="1" eaLnBrk="1" hangingPunct="1"/>
            <a:r>
              <a:rPr lang="ja-JP" altLang="en-US" dirty="0">
                <a:cs typeface="ＭＳ Ｐゴシック" charset="-128"/>
                <a:sym typeface="Symbol" charset="2"/>
              </a:rPr>
              <a:t>莎拉波娃</a:t>
            </a:r>
            <a:r>
              <a:rPr lang="en-US" altLang="ja-JP" dirty="0">
                <a:cs typeface="ＭＳ Ｐゴシック" charset="-128"/>
                <a:sym typeface="Symbol" charset="2"/>
              </a:rPr>
              <a:t>  </a:t>
            </a:r>
            <a:r>
              <a:rPr lang="ja-JP" altLang="en-US" dirty="0">
                <a:cs typeface="ＭＳ Ｐゴシック" charset="-128"/>
                <a:sym typeface="Symbol" charset="2"/>
              </a:rPr>
              <a:t>现在</a:t>
            </a:r>
            <a:r>
              <a:rPr lang="en-US" altLang="ja-JP" dirty="0">
                <a:cs typeface="ＭＳ Ｐゴシック" charset="-128"/>
                <a:sym typeface="Symbol" charset="2"/>
              </a:rPr>
              <a:t>   </a:t>
            </a:r>
            <a:r>
              <a:rPr lang="ja-JP" altLang="en-US" dirty="0">
                <a:cs typeface="ＭＳ Ｐゴシック" charset="-128"/>
                <a:sym typeface="Symbol" charset="2"/>
              </a:rPr>
              <a:t>居住</a:t>
            </a:r>
            <a:r>
              <a:rPr lang="en-US" altLang="ja-JP" dirty="0">
                <a:cs typeface="ＭＳ Ｐゴシック" charset="-128"/>
                <a:sym typeface="Symbol" charset="2"/>
              </a:rPr>
              <a:t>   </a:t>
            </a:r>
            <a:r>
              <a:rPr lang="ja-JP" altLang="en-US" dirty="0">
                <a:cs typeface="ＭＳ Ｐゴシック" charset="-128"/>
                <a:sym typeface="Symbol" charset="2"/>
              </a:rPr>
              <a:t>在</a:t>
            </a:r>
            <a:r>
              <a:rPr lang="en-US" altLang="ja-JP" dirty="0">
                <a:cs typeface="ＭＳ Ｐゴシック" charset="-128"/>
                <a:sym typeface="Symbol" charset="2"/>
              </a:rPr>
              <a:t>  </a:t>
            </a:r>
            <a:r>
              <a:rPr lang="ja-JP" altLang="en-US" dirty="0">
                <a:cs typeface="ＭＳ Ｐゴシック" charset="-128"/>
                <a:sym typeface="Symbol" charset="2"/>
              </a:rPr>
              <a:t>美国</a:t>
            </a:r>
            <a:r>
              <a:rPr lang="en-US" altLang="ja-JP" dirty="0">
                <a:cs typeface="ＭＳ Ｐゴシック" charset="-128"/>
                <a:sym typeface="Symbol" charset="2"/>
              </a:rPr>
              <a:t>   </a:t>
            </a:r>
            <a:r>
              <a:rPr lang="ja-JP" altLang="en-US" dirty="0">
                <a:cs typeface="ＭＳ Ｐゴシック" charset="-128"/>
                <a:sym typeface="Symbol" charset="2"/>
              </a:rPr>
              <a:t>东南部</a:t>
            </a:r>
            <a:r>
              <a:rPr lang="en-US" altLang="ja-JP" dirty="0">
                <a:cs typeface="ＭＳ Ｐゴシック" charset="-128"/>
                <a:sym typeface="Symbol" charset="2"/>
              </a:rPr>
              <a:t>     </a:t>
            </a:r>
            <a:r>
              <a:rPr lang="ja-JP" altLang="en-US" dirty="0">
                <a:cs typeface="ＭＳ Ｐゴシック" charset="-128"/>
                <a:sym typeface="Symbol" charset="2"/>
              </a:rPr>
              <a:t>的</a:t>
            </a:r>
            <a:r>
              <a:rPr lang="en-US" altLang="ja-JP" dirty="0">
                <a:cs typeface="ＭＳ Ｐゴシック" charset="-128"/>
                <a:sym typeface="Symbol" charset="2"/>
              </a:rPr>
              <a:t>  </a:t>
            </a:r>
            <a:r>
              <a:rPr lang="ja-JP" altLang="en-US" dirty="0">
                <a:cs typeface="ＭＳ Ｐゴシック" charset="-128"/>
                <a:sym typeface="Symbol" charset="2"/>
              </a:rPr>
              <a:t>佛罗里达</a:t>
            </a:r>
            <a:endParaRPr lang="en-US" altLang="ja-JP" sz="3200" dirty="0"/>
          </a:p>
          <a:p>
            <a:r>
              <a:rPr lang="en-US" dirty="0"/>
              <a:t>Modern probabilistic segmentation algorithms even better</a:t>
            </a:r>
          </a:p>
        </p:txBody>
      </p:sp>
      <p:sp>
        <p:nvSpPr>
          <p:cNvPr id="2" name="TextBox 1"/>
          <p:cNvSpPr txBox="1"/>
          <p:nvPr/>
        </p:nvSpPr>
        <p:spPr>
          <a:xfrm>
            <a:off x="6604000" y="2006601"/>
            <a:ext cx="4470400" cy="502766"/>
          </a:xfrm>
          <a:prstGeom prst="rect">
            <a:avLst/>
          </a:prstGeom>
          <a:noFill/>
        </p:spPr>
        <p:txBody>
          <a:bodyPr wrap="square" rtlCol="0">
            <a:spAutoFit/>
          </a:bodyPr>
          <a:lstStyle/>
          <a:p>
            <a:pPr marL="0" lvl="1" defTabSz="1219170" fontAlgn="base">
              <a:spcBef>
                <a:spcPct val="0"/>
              </a:spcBef>
              <a:spcAft>
                <a:spcPct val="0"/>
              </a:spcAft>
            </a:pPr>
            <a:r>
              <a:rPr lang="en-US" sz="2667" dirty="0">
                <a:solidFill>
                  <a:prstClr val="black"/>
                </a:solidFill>
                <a:latin typeface="Lucida Sans" charset="0"/>
                <a:ea typeface="ＭＳ Ｐゴシック" charset="0"/>
              </a:rPr>
              <a:t>the table down there</a:t>
            </a:r>
          </a:p>
        </p:txBody>
      </p:sp>
      <p:sp>
        <p:nvSpPr>
          <p:cNvPr id="5" name="TextBox 4"/>
          <p:cNvSpPr txBox="1"/>
          <p:nvPr/>
        </p:nvSpPr>
        <p:spPr>
          <a:xfrm>
            <a:off x="6604000" y="1397001"/>
            <a:ext cx="3962400" cy="502766"/>
          </a:xfrm>
          <a:prstGeom prst="rect">
            <a:avLst/>
          </a:prstGeom>
          <a:noFill/>
        </p:spPr>
        <p:txBody>
          <a:bodyPr wrap="square" rtlCol="0">
            <a:spAutoFit/>
          </a:bodyPr>
          <a:lstStyle/>
          <a:p>
            <a:pPr marL="0" lvl="1" defTabSz="1219170" fontAlgn="base">
              <a:spcBef>
                <a:spcPct val="0"/>
              </a:spcBef>
              <a:spcAft>
                <a:spcPct val="0"/>
              </a:spcAft>
            </a:pPr>
            <a:r>
              <a:rPr lang="en-US" sz="2667" dirty="0">
                <a:solidFill>
                  <a:prstClr val="black"/>
                </a:solidFill>
                <a:latin typeface="Lucida Sans" charset="0"/>
                <a:ea typeface="ＭＳ Ｐゴシック" charset="0"/>
              </a:rPr>
              <a:t>the cat in the hat</a:t>
            </a:r>
          </a:p>
        </p:txBody>
      </p:sp>
      <p:sp>
        <p:nvSpPr>
          <p:cNvPr id="6" name="TextBox 5"/>
          <p:cNvSpPr txBox="1"/>
          <p:nvPr/>
        </p:nvSpPr>
        <p:spPr>
          <a:xfrm>
            <a:off x="6604000" y="2616201"/>
            <a:ext cx="4470400" cy="502766"/>
          </a:xfrm>
          <a:prstGeom prst="rect">
            <a:avLst/>
          </a:prstGeom>
          <a:noFill/>
        </p:spPr>
        <p:txBody>
          <a:bodyPr wrap="square" rtlCol="0">
            <a:spAutoFit/>
          </a:bodyPr>
          <a:lstStyle/>
          <a:p>
            <a:pPr marL="0" lvl="1" defTabSz="1219170" fontAlgn="base">
              <a:spcBef>
                <a:spcPct val="0"/>
              </a:spcBef>
              <a:spcAft>
                <a:spcPct val="0"/>
              </a:spcAft>
            </a:pPr>
            <a:r>
              <a:rPr lang="en-US" sz="2667" dirty="0">
                <a:solidFill>
                  <a:prstClr val="black"/>
                </a:solidFill>
                <a:latin typeface="Lucida Sans" charset="0"/>
                <a:ea typeface="ＭＳ Ｐゴシック" charset="0"/>
              </a:rPr>
              <a:t>theta bled own there</a:t>
            </a:r>
          </a:p>
        </p:txBody>
      </p:sp>
      <p:sp>
        <p:nvSpPr>
          <p:cNvPr id="3" name="Footer Placeholder 2">
            <a:extLst>
              <a:ext uri="{FF2B5EF4-FFF2-40B4-BE49-F238E27FC236}">
                <a16:creationId xmlns:a16="http://schemas.microsoft.com/office/drawing/2014/main" id="{149684B9-ABC6-4423-8F0B-3105343AEA1F}"/>
              </a:ext>
            </a:extLst>
          </p:cNvPr>
          <p:cNvSpPr>
            <a:spLocks noGrp="1"/>
          </p:cNvSpPr>
          <p:nvPr>
            <p:ph type="ftr" sz="quarter" idx="11"/>
          </p:nvPr>
        </p:nvSpPr>
        <p:spPr/>
        <p:txBody>
          <a:bodyPr/>
          <a:lstStyle/>
          <a:p>
            <a:pPr>
              <a:defRPr/>
            </a:pPr>
            <a:r>
              <a:rPr lang="en-US"/>
              <a:t>MSFTGUEST        msevent786dn</a:t>
            </a:r>
          </a:p>
        </p:txBody>
      </p:sp>
    </p:spTree>
    <p:extLst>
      <p:ext uri="{BB962C8B-B14F-4D97-AF65-F5344CB8AC3E}">
        <p14:creationId xmlns:p14="http://schemas.microsoft.com/office/powerpoint/2010/main" val="3125100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795">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795">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79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7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P spid="2" grpId="0"/>
      <p:bldP spid="5"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81600" y="681037"/>
            <a:ext cx="6400800" cy="1731963"/>
          </a:xfrm>
        </p:spPr>
        <p:txBody>
          <a:bodyPr/>
          <a:lstStyle/>
          <a:p>
            <a:r>
              <a:rPr lang="en-US" sz="5867" dirty="0"/>
              <a:t>Basic Text Processing</a:t>
            </a:r>
          </a:p>
        </p:txBody>
      </p:sp>
      <p:sp>
        <p:nvSpPr>
          <p:cNvPr id="8" name="Rectangle 3"/>
          <p:cNvSpPr>
            <a:spLocks noGrp="1" noChangeArrowheads="1"/>
          </p:cNvSpPr>
          <p:nvPr>
            <p:ph type="subTitle" idx="1"/>
          </p:nvPr>
        </p:nvSpPr>
        <p:spPr>
          <a:xfrm>
            <a:off x="5791200" y="3048000"/>
            <a:ext cx="5689600" cy="2286000"/>
          </a:xfrm>
        </p:spPr>
        <p:txBody>
          <a:bodyPr/>
          <a:lstStyle/>
          <a:p>
            <a:pPr eaLnBrk="1" hangingPunct="1"/>
            <a:endParaRPr lang="en-US" dirty="0">
              <a:solidFill>
                <a:srgbClr val="A50021"/>
              </a:solidFill>
              <a:latin typeface="Calibri" charset="0"/>
            </a:endParaRPr>
          </a:p>
          <a:p>
            <a:pPr>
              <a:spcAft>
                <a:spcPts val="800"/>
              </a:spcAft>
            </a:pPr>
            <a:r>
              <a:rPr lang="en-US" sz="4267" dirty="0">
                <a:solidFill>
                  <a:srgbClr val="A50021"/>
                </a:solidFill>
                <a:latin typeface="Calibri" charset="0"/>
              </a:rPr>
              <a:t>Word Normalization and Stemming</a:t>
            </a:r>
            <a:endParaRPr lang="en-US" sz="4267" dirty="0">
              <a:latin typeface="Calibri" charset="0"/>
            </a:endParaRPr>
          </a:p>
          <a:p>
            <a:pPr eaLnBrk="1" hangingPunct="1"/>
            <a:endParaRPr lang="en-US" dirty="0">
              <a:latin typeface="Calibri" charset="0"/>
            </a:endParaRPr>
          </a:p>
        </p:txBody>
      </p:sp>
      <p:sp>
        <p:nvSpPr>
          <p:cNvPr id="3" name="Footer Placeholder 2">
            <a:extLst>
              <a:ext uri="{FF2B5EF4-FFF2-40B4-BE49-F238E27FC236}">
                <a16:creationId xmlns:a16="http://schemas.microsoft.com/office/drawing/2014/main" id="{2788DA7E-390E-4EF5-BCDA-C4DB9AC879CD}"/>
              </a:ext>
            </a:extLst>
          </p:cNvPr>
          <p:cNvSpPr>
            <a:spLocks noGrp="1"/>
          </p:cNvSpPr>
          <p:nvPr>
            <p:ph type="ftr" sz="quarter" idx="11"/>
          </p:nvPr>
        </p:nvSpPr>
        <p:spPr/>
        <p:txBody>
          <a:bodyPr/>
          <a:lstStyle/>
          <a:p>
            <a:pPr>
              <a:defRPr/>
            </a:pPr>
            <a:r>
              <a:rPr lang="en-US"/>
              <a:t>MSFTGUEST        msevent786dn</a:t>
            </a:r>
            <a:endParaRPr lang="en-US" dirty="0"/>
          </a:p>
        </p:txBody>
      </p:sp>
    </p:spTree>
    <p:extLst>
      <p:ext uri="{BB962C8B-B14F-4D97-AF65-F5344CB8AC3E}">
        <p14:creationId xmlns:p14="http://schemas.microsoft.com/office/powerpoint/2010/main" val="4244030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050"/>
          <p:cNvSpPr>
            <a:spLocks noGrp="1" noChangeArrowheads="1"/>
          </p:cNvSpPr>
          <p:nvPr>
            <p:ph type="title"/>
          </p:nvPr>
        </p:nvSpPr>
        <p:spPr>
          <a:xfrm>
            <a:off x="1828800" y="279400"/>
            <a:ext cx="9956800" cy="990600"/>
          </a:xfrm>
        </p:spPr>
        <p:txBody>
          <a:bodyPr/>
          <a:lstStyle/>
          <a:p>
            <a:pPr eaLnBrk="1" hangingPunct="1"/>
            <a:r>
              <a:rPr lang="en-US" dirty="0"/>
              <a:t>Normalization</a:t>
            </a:r>
          </a:p>
        </p:txBody>
      </p:sp>
      <p:sp>
        <p:nvSpPr>
          <p:cNvPr id="35843" name="Rectangle 2051"/>
          <p:cNvSpPr>
            <a:spLocks noGrp="1" noChangeArrowheads="1"/>
          </p:cNvSpPr>
          <p:nvPr>
            <p:ph sz="quarter" idx="1"/>
          </p:nvPr>
        </p:nvSpPr>
        <p:spPr/>
        <p:txBody>
          <a:bodyPr/>
          <a:lstStyle/>
          <a:p>
            <a:pPr eaLnBrk="1" hangingPunct="1"/>
            <a:r>
              <a:rPr lang="en-US" dirty="0">
                <a:sym typeface="Symbol" charset="2"/>
              </a:rPr>
              <a:t>Need to “normalize” terms </a:t>
            </a:r>
          </a:p>
          <a:p>
            <a:pPr lvl="1" eaLnBrk="1" hangingPunct="1"/>
            <a:r>
              <a:rPr lang="en-US" dirty="0">
                <a:sym typeface="Symbol" charset="2"/>
              </a:rPr>
              <a:t>Information Retrieval: indexed text &amp; query terms must have same form.</a:t>
            </a:r>
          </a:p>
          <a:p>
            <a:pPr lvl="2" eaLnBrk="1" hangingPunct="1"/>
            <a:r>
              <a:rPr lang="en-US" sz="2400" dirty="0">
                <a:sym typeface="Symbol" charset="2"/>
              </a:rPr>
              <a:t>We want to match </a:t>
            </a:r>
            <a:r>
              <a:rPr lang="en-US" sz="2400" b="1" i="1" dirty="0">
                <a:sym typeface="Symbol" charset="2"/>
              </a:rPr>
              <a:t>U.S.A.</a:t>
            </a:r>
            <a:r>
              <a:rPr lang="en-US" sz="2400" dirty="0">
                <a:sym typeface="Symbol" charset="2"/>
              </a:rPr>
              <a:t> and </a:t>
            </a:r>
            <a:r>
              <a:rPr lang="en-US" sz="2400" b="1" i="1" dirty="0">
                <a:sym typeface="Symbol" charset="2"/>
              </a:rPr>
              <a:t>USA</a:t>
            </a:r>
            <a:endParaRPr lang="en-US" sz="2400" dirty="0">
              <a:sym typeface="Symbol" charset="2"/>
            </a:endParaRPr>
          </a:p>
          <a:p>
            <a:pPr eaLnBrk="1" hangingPunct="1"/>
            <a:r>
              <a:rPr lang="en-US" dirty="0">
                <a:sym typeface="Symbol" charset="2"/>
              </a:rPr>
              <a:t>We implicitly define equivalence classes of terms</a:t>
            </a:r>
          </a:p>
          <a:p>
            <a:pPr lvl="1" eaLnBrk="1" hangingPunct="1"/>
            <a:r>
              <a:rPr lang="en-US" dirty="0">
                <a:sym typeface="Symbol" charset="2"/>
              </a:rPr>
              <a:t>e.g., deleting periods in a term</a:t>
            </a:r>
          </a:p>
          <a:p>
            <a:pPr eaLnBrk="1" hangingPunct="1"/>
            <a:r>
              <a:rPr lang="en-US" dirty="0">
                <a:sym typeface="Symbol" charset="2"/>
              </a:rPr>
              <a:t>Alternative: asymmetric expansion:</a:t>
            </a:r>
          </a:p>
          <a:p>
            <a:pPr lvl="1" eaLnBrk="1" hangingPunct="1"/>
            <a:r>
              <a:rPr lang="en-US" sz="2133" dirty="0">
                <a:sym typeface="Symbol" charset="2"/>
              </a:rPr>
              <a:t>Enter: </a:t>
            </a:r>
            <a:r>
              <a:rPr lang="en-US" sz="2133" b="1" i="1" dirty="0">
                <a:sym typeface="Symbol" charset="2"/>
              </a:rPr>
              <a:t>window</a:t>
            </a:r>
            <a:r>
              <a:rPr lang="en-US" sz="2133" dirty="0">
                <a:sym typeface="Symbol" charset="2"/>
              </a:rPr>
              <a:t>	Search: </a:t>
            </a:r>
            <a:r>
              <a:rPr lang="en-US" sz="2133" b="1" i="1" dirty="0">
                <a:sym typeface="Symbol" charset="2"/>
              </a:rPr>
              <a:t>window, windows</a:t>
            </a:r>
          </a:p>
          <a:p>
            <a:pPr lvl="1" eaLnBrk="1" hangingPunct="1"/>
            <a:r>
              <a:rPr lang="en-US" sz="2133" dirty="0">
                <a:sym typeface="Symbol" charset="2"/>
              </a:rPr>
              <a:t>Enter: </a:t>
            </a:r>
            <a:r>
              <a:rPr lang="en-US" sz="2133" b="1" i="1" dirty="0">
                <a:sym typeface="Symbol" charset="2"/>
              </a:rPr>
              <a:t>windows</a:t>
            </a:r>
            <a:r>
              <a:rPr lang="en-US" sz="2133" dirty="0">
                <a:sym typeface="Symbol" charset="2"/>
              </a:rPr>
              <a:t>	Search: </a:t>
            </a:r>
            <a:r>
              <a:rPr lang="en-US" sz="2133" b="1" i="1" dirty="0">
                <a:sym typeface="Symbol" charset="2"/>
              </a:rPr>
              <a:t>Windows, windows, window</a:t>
            </a:r>
          </a:p>
          <a:p>
            <a:pPr lvl="1" eaLnBrk="1" hangingPunct="1"/>
            <a:r>
              <a:rPr lang="en-US" sz="2133" dirty="0">
                <a:sym typeface="Symbol" charset="2"/>
              </a:rPr>
              <a:t>Enter: </a:t>
            </a:r>
            <a:r>
              <a:rPr lang="en-US" sz="2133" b="1" i="1" dirty="0">
                <a:sym typeface="Symbol" charset="2"/>
              </a:rPr>
              <a:t>Windows</a:t>
            </a:r>
            <a:r>
              <a:rPr lang="en-US" sz="2133" dirty="0">
                <a:sym typeface="Symbol" charset="2"/>
              </a:rPr>
              <a:t>	Search: </a:t>
            </a:r>
            <a:r>
              <a:rPr lang="en-US" sz="2133" b="1" i="1" dirty="0">
                <a:sym typeface="Symbol" charset="2"/>
              </a:rPr>
              <a:t>Windows</a:t>
            </a:r>
          </a:p>
          <a:p>
            <a:pPr eaLnBrk="1" hangingPunct="1"/>
            <a:r>
              <a:rPr lang="en-US" dirty="0">
                <a:sym typeface="Symbol" charset="2"/>
              </a:rPr>
              <a:t>Potentially more powerful, but less efficient</a:t>
            </a:r>
          </a:p>
          <a:p>
            <a:pPr lvl="1" eaLnBrk="1" hangingPunct="1"/>
            <a:endParaRPr lang="en-US" sz="2400" dirty="0">
              <a:sym typeface="Symbol" charset="2"/>
            </a:endParaRPr>
          </a:p>
        </p:txBody>
      </p:sp>
      <p:sp>
        <p:nvSpPr>
          <p:cNvPr id="2" name="Footer Placeholder 1">
            <a:extLst>
              <a:ext uri="{FF2B5EF4-FFF2-40B4-BE49-F238E27FC236}">
                <a16:creationId xmlns:a16="http://schemas.microsoft.com/office/drawing/2014/main" id="{4B5CE778-65C6-43EA-9B2B-7F5A03DFB93E}"/>
              </a:ext>
            </a:extLst>
          </p:cNvPr>
          <p:cNvSpPr>
            <a:spLocks noGrp="1"/>
          </p:cNvSpPr>
          <p:nvPr>
            <p:ph type="ftr" sz="quarter" idx="11"/>
          </p:nvPr>
        </p:nvSpPr>
        <p:spPr/>
        <p:txBody>
          <a:bodyPr/>
          <a:lstStyle/>
          <a:p>
            <a:pPr>
              <a:defRPr/>
            </a:pPr>
            <a:r>
              <a:rPr lang="en-US"/>
              <a:t>MSFTGUEST        msevent786dn</a:t>
            </a:r>
          </a:p>
        </p:txBody>
      </p:sp>
    </p:spTree>
    <p:extLst>
      <p:ext uri="{BB962C8B-B14F-4D97-AF65-F5344CB8AC3E}">
        <p14:creationId xmlns:p14="http://schemas.microsoft.com/office/powerpoint/2010/main" val="354318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84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84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84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84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8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title"/>
          </p:nvPr>
        </p:nvSpPr>
        <p:spPr/>
        <p:txBody>
          <a:bodyPr/>
          <a:lstStyle/>
          <a:p>
            <a:pPr eaLnBrk="1" hangingPunct="1"/>
            <a:r>
              <a:rPr lang="en-US"/>
              <a:t>Case folding</a:t>
            </a:r>
          </a:p>
        </p:txBody>
      </p:sp>
      <p:sp>
        <p:nvSpPr>
          <p:cNvPr id="36867" name="Rectangle 7"/>
          <p:cNvSpPr>
            <a:spLocks noGrp="1" noChangeArrowheads="1"/>
          </p:cNvSpPr>
          <p:nvPr>
            <p:ph sz="quarter" idx="1"/>
          </p:nvPr>
        </p:nvSpPr>
        <p:spPr/>
        <p:txBody>
          <a:bodyPr/>
          <a:lstStyle/>
          <a:p>
            <a:pPr eaLnBrk="1" hangingPunct="1"/>
            <a:r>
              <a:rPr lang="en-US" sz="3733" dirty="0"/>
              <a:t>Applications like IR: reduce all letters to lower case</a:t>
            </a:r>
          </a:p>
          <a:p>
            <a:pPr lvl="1" eaLnBrk="1" hangingPunct="1"/>
            <a:r>
              <a:rPr lang="en-US" sz="3200" dirty="0"/>
              <a:t>Since users tend to use lower case</a:t>
            </a:r>
          </a:p>
          <a:p>
            <a:pPr lvl="1" eaLnBrk="1" hangingPunct="1"/>
            <a:r>
              <a:rPr lang="en-US" sz="3200" dirty="0"/>
              <a:t>Possible exception: upper case in mid-sentence?</a:t>
            </a:r>
          </a:p>
          <a:p>
            <a:pPr lvl="2" eaLnBrk="1" hangingPunct="1"/>
            <a:r>
              <a:rPr lang="en-US" dirty="0"/>
              <a:t>e.g., </a:t>
            </a:r>
            <a:r>
              <a:rPr lang="en-US" b="1" i="1" dirty="0"/>
              <a:t>General Motors</a:t>
            </a:r>
          </a:p>
          <a:p>
            <a:pPr lvl="2" eaLnBrk="1" hangingPunct="1"/>
            <a:r>
              <a:rPr lang="en-US" b="1" i="1" dirty="0"/>
              <a:t>Fed</a:t>
            </a:r>
            <a:r>
              <a:rPr lang="en-US" dirty="0"/>
              <a:t> vs. </a:t>
            </a:r>
            <a:r>
              <a:rPr lang="en-US" b="1" i="1" dirty="0"/>
              <a:t>fed</a:t>
            </a:r>
          </a:p>
          <a:p>
            <a:pPr lvl="2" eaLnBrk="1" hangingPunct="1"/>
            <a:r>
              <a:rPr lang="en-US" b="1" i="1" dirty="0"/>
              <a:t>SAIL</a:t>
            </a:r>
            <a:r>
              <a:rPr lang="en-US" dirty="0"/>
              <a:t> vs. </a:t>
            </a:r>
            <a:r>
              <a:rPr lang="en-US" b="1" i="1" dirty="0"/>
              <a:t>sail</a:t>
            </a:r>
          </a:p>
          <a:p>
            <a:r>
              <a:rPr lang="en-US" sz="3733" dirty="0"/>
              <a:t>For sentiment analysis, MT, Information extraction</a:t>
            </a:r>
          </a:p>
          <a:p>
            <a:pPr lvl="1"/>
            <a:r>
              <a:rPr lang="en-US" sz="3200" dirty="0"/>
              <a:t>Case is helpful (</a:t>
            </a:r>
            <a:r>
              <a:rPr lang="en-US" sz="3200" b="1" i="1" dirty="0"/>
              <a:t>US</a:t>
            </a:r>
            <a:r>
              <a:rPr lang="en-US" sz="3200" dirty="0"/>
              <a:t> versus </a:t>
            </a:r>
            <a:r>
              <a:rPr lang="en-US" sz="3200" b="1" i="1" dirty="0"/>
              <a:t>us </a:t>
            </a:r>
            <a:r>
              <a:rPr lang="en-US" sz="3200" dirty="0"/>
              <a:t>is important)</a:t>
            </a:r>
          </a:p>
        </p:txBody>
      </p:sp>
      <p:sp>
        <p:nvSpPr>
          <p:cNvPr id="2" name="Footer Placeholder 1">
            <a:extLst>
              <a:ext uri="{FF2B5EF4-FFF2-40B4-BE49-F238E27FC236}">
                <a16:creationId xmlns:a16="http://schemas.microsoft.com/office/drawing/2014/main" id="{DF5BFFD6-397D-4AC1-A428-1B1A33A9662E}"/>
              </a:ext>
            </a:extLst>
          </p:cNvPr>
          <p:cNvSpPr>
            <a:spLocks noGrp="1"/>
          </p:cNvSpPr>
          <p:nvPr>
            <p:ph type="ftr" sz="quarter" idx="11"/>
          </p:nvPr>
        </p:nvSpPr>
        <p:spPr/>
        <p:txBody>
          <a:bodyPr/>
          <a:lstStyle/>
          <a:p>
            <a:pPr>
              <a:defRPr/>
            </a:pPr>
            <a:r>
              <a:rPr lang="en-US"/>
              <a:t>MSFTGUEST        msevent786dn</a:t>
            </a:r>
          </a:p>
        </p:txBody>
      </p:sp>
    </p:spTree>
    <p:extLst>
      <p:ext uri="{BB962C8B-B14F-4D97-AF65-F5344CB8AC3E}">
        <p14:creationId xmlns:p14="http://schemas.microsoft.com/office/powerpoint/2010/main" val="3891634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86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86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8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t>Lemmatization</a:t>
            </a:r>
          </a:p>
        </p:txBody>
      </p:sp>
      <p:sp>
        <p:nvSpPr>
          <p:cNvPr id="37891" name="Rectangle 3"/>
          <p:cNvSpPr>
            <a:spLocks noGrp="1" noChangeArrowheads="1"/>
          </p:cNvSpPr>
          <p:nvPr>
            <p:ph sz="quarter" idx="1"/>
          </p:nvPr>
        </p:nvSpPr>
        <p:spPr>
          <a:xfrm>
            <a:off x="203200" y="1803400"/>
            <a:ext cx="11582400" cy="4445000"/>
          </a:xfrm>
        </p:spPr>
        <p:txBody>
          <a:bodyPr/>
          <a:lstStyle/>
          <a:p>
            <a:pPr eaLnBrk="1" hangingPunct="1"/>
            <a:r>
              <a:rPr lang="en-US" dirty="0"/>
              <a:t>Reduce inflections or variant forms to base form</a:t>
            </a:r>
          </a:p>
          <a:p>
            <a:pPr lvl="1">
              <a:spcBef>
                <a:spcPts val="667"/>
              </a:spcBef>
              <a:spcAft>
                <a:spcPts val="667"/>
              </a:spcAft>
            </a:pPr>
            <a:r>
              <a:rPr lang="en-US" sz="3200" i="1" dirty="0"/>
              <a:t>am, are,</a:t>
            </a:r>
            <a:r>
              <a:rPr lang="en-US" sz="3200" dirty="0"/>
              <a:t> </a:t>
            </a:r>
            <a:r>
              <a:rPr lang="en-US" sz="3200" i="1" dirty="0"/>
              <a:t>is </a:t>
            </a:r>
            <a:r>
              <a:rPr lang="en-US" sz="3200" dirty="0">
                <a:sym typeface="Symbol" charset="2"/>
              </a:rPr>
              <a:t></a:t>
            </a:r>
            <a:r>
              <a:rPr lang="en-US" sz="3200" dirty="0"/>
              <a:t> </a:t>
            </a:r>
            <a:r>
              <a:rPr lang="en-US" sz="3200" i="1" dirty="0"/>
              <a:t>be</a:t>
            </a:r>
            <a:endParaRPr lang="en-US" sz="3200" dirty="0"/>
          </a:p>
          <a:p>
            <a:pPr lvl="1">
              <a:spcBef>
                <a:spcPts val="667"/>
              </a:spcBef>
              <a:spcAft>
                <a:spcPts val="667"/>
              </a:spcAft>
            </a:pPr>
            <a:r>
              <a:rPr lang="en-US" sz="3200" i="1" dirty="0"/>
              <a:t>car, cars, car's</a:t>
            </a:r>
            <a:r>
              <a:rPr lang="en-US" sz="3200" dirty="0"/>
              <a:t>, </a:t>
            </a:r>
            <a:r>
              <a:rPr lang="en-US" sz="3200" i="1" dirty="0"/>
              <a:t>cars'</a:t>
            </a:r>
            <a:r>
              <a:rPr lang="en-US" sz="3200" dirty="0"/>
              <a:t> </a:t>
            </a:r>
            <a:r>
              <a:rPr lang="en-US" sz="3200" dirty="0">
                <a:sym typeface="Symbol" charset="2"/>
              </a:rPr>
              <a:t></a:t>
            </a:r>
            <a:r>
              <a:rPr lang="en-US" sz="3200" dirty="0"/>
              <a:t> </a:t>
            </a:r>
            <a:r>
              <a:rPr lang="en-US" sz="3200" i="1" dirty="0"/>
              <a:t>car</a:t>
            </a:r>
          </a:p>
          <a:p>
            <a:pPr>
              <a:spcBef>
                <a:spcPts val="667"/>
              </a:spcBef>
              <a:spcAft>
                <a:spcPts val="667"/>
              </a:spcAft>
            </a:pPr>
            <a:r>
              <a:rPr lang="en-US" i="1" dirty="0"/>
              <a:t>the boy's cars are different colors</a:t>
            </a:r>
            <a:r>
              <a:rPr lang="en-US" dirty="0"/>
              <a:t> </a:t>
            </a:r>
            <a:r>
              <a:rPr lang="en-US" dirty="0">
                <a:sym typeface="Symbol" charset="2"/>
              </a:rPr>
              <a:t></a:t>
            </a:r>
            <a:r>
              <a:rPr lang="en-US" dirty="0"/>
              <a:t> </a:t>
            </a:r>
            <a:r>
              <a:rPr lang="en-US" i="1" dirty="0"/>
              <a:t>the boy car be different color</a:t>
            </a:r>
          </a:p>
          <a:p>
            <a:pPr>
              <a:spcBef>
                <a:spcPts val="667"/>
              </a:spcBef>
              <a:spcAft>
                <a:spcPts val="667"/>
              </a:spcAft>
            </a:pPr>
            <a:r>
              <a:rPr lang="en-US" dirty="0"/>
              <a:t>Lemmatization: have to find correct dictionary headword form</a:t>
            </a:r>
          </a:p>
          <a:p>
            <a:pPr>
              <a:lnSpc>
                <a:spcPct val="90000"/>
              </a:lnSpc>
            </a:pPr>
            <a:r>
              <a:rPr lang="en-US" dirty="0"/>
              <a:t>Machine translation</a:t>
            </a:r>
          </a:p>
          <a:p>
            <a:pPr lvl="1">
              <a:lnSpc>
                <a:spcPct val="90000"/>
              </a:lnSpc>
            </a:pPr>
            <a:r>
              <a:rPr lang="en-US" dirty="0"/>
              <a:t>Spanish </a:t>
            </a:r>
            <a:r>
              <a:rPr lang="en-US" dirty="0" err="1">
                <a:solidFill>
                  <a:srgbClr val="A50021"/>
                </a:solidFill>
              </a:rPr>
              <a:t>quiero</a:t>
            </a:r>
            <a:r>
              <a:rPr lang="en-US" dirty="0"/>
              <a:t> (‘I want’), </a:t>
            </a:r>
            <a:r>
              <a:rPr lang="en-US" dirty="0" err="1">
                <a:solidFill>
                  <a:srgbClr val="A50021"/>
                </a:solidFill>
              </a:rPr>
              <a:t>quieres</a:t>
            </a:r>
            <a:r>
              <a:rPr lang="en-US" dirty="0"/>
              <a:t> (‘you want’) same lemma as </a:t>
            </a:r>
            <a:r>
              <a:rPr lang="en-US" dirty="0" err="1">
                <a:solidFill>
                  <a:srgbClr val="A50021"/>
                </a:solidFill>
              </a:rPr>
              <a:t>querer</a:t>
            </a:r>
            <a:r>
              <a:rPr lang="en-US" dirty="0"/>
              <a:t> ‘want’</a:t>
            </a:r>
          </a:p>
          <a:p>
            <a:pPr lvl="1">
              <a:spcBef>
                <a:spcPts val="667"/>
              </a:spcBef>
              <a:spcAft>
                <a:spcPts val="667"/>
              </a:spcAft>
            </a:pPr>
            <a:endParaRPr lang="en-US" dirty="0"/>
          </a:p>
        </p:txBody>
      </p:sp>
      <p:sp>
        <p:nvSpPr>
          <p:cNvPr id="2" name="Footer Placeholder 1">
            <a:extLst>
              <a:ext uri="{FF2B5EF4-FFF2-40B4-BE49-F238E27FC236}">
                <a16:creationId xmlns:a16="http://schemas.microsoft.com/office/drawing/2014/main" id="{5B09AFB3-950F-4D10-B396-C5B17CB0B421}"/>
              </a:ext>
            </a:extLst>
          </p:cNvPr>
          <p:cNvSpPr>
            <a:spLocks noGrp="1"/>
          </p:cNvSpPr>
          <p:nvPr>
            <p:ph type="ftr" sz="quarter" idx="11"/>
          </p:nvPr>
        </p:nvSpPr>
        <p:spPr/>
        <p:txBody>
          <a:bodyPr/>
          <a:lstStyle/>
          <a:p>
            <a:pPr>
              <a:defRPr/>
            </a:pPr>
            <a:r>
              <a:rPr lang="en-US"/>
              <a:t>MSFTGUEST        msevent786dn</a:t>
            </a:r>
          </a:p>
        </p:txBody>
      </p:sp>
    </p:spTree>
    <p:extLst>
      <p:ext uri="{BB962C8B-B14F-4D97-AF65-F5344CB8AC3E}">
        <p14:creationId xmlns:p14="http://schemas.microsoft.com/office/powerpoint/2010/main" val="239970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89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89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8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a:t>Morphology</a:t>
            </a:r>
          </a:p>
        </p:txBody>
      </p:sp>
      <p:sp>
        <p:nvSpPr>
          <p:cNvPr id="43011" name="Rectangle 3"/>
          <p:cNvSpPr>
            <a:spLocks noGrp="1" noChangeArrowheads="1"/>
          </p:cNvSpPr>
          <p:nvPr>
            <p:ph sz="quarter" idx="1"/>
          </p:nvPr>
        </p:nvSpPr>
        <p:spPr/>
        <p:txBody>
          <a:bodyPr/>
          <a:lstStyle/>
          <a:p>
            <a:r>
              <a:rPr lang="en-US" sz="3733" b="1" dirty="0"/>
              <a:t>Morphemes</a:t>
            </a:r>
            <a:r>
              <a:rPr lang="en-US" sz="3733" dirty="0"/>
              <a:t>:</a:t>
            </a:r>
          </a:p>
          <a:p>
            <a:pPr lvl="1"/>
            <a:r>
              <a:rPr lang="en-US" sz="3200" dirty="0"/>
              <a:t>The small meaningful units that make up words</a:t>
            </a:r>
          </a:p>
          <a:p>
            <a:pPr lvl="1"/>
            <a:r>
              <a:rPr lang="en-US" sz="3200" b="1" dirty="0">
                <a:solidFill>
                  <a:srgbClr val="FF0000"/>
                </a:solidFill>
              </a:rPr>
              <a:t>Stems</a:t>
            </a:r>
            <a:r>
              <a:rPr lang="en-US" sz="3200" dirty="0"/>
              <a:t>: The core meaning-bearing units</a:t>
            </a:r>
          </a:p>
          <a:p>
            <a:pPr lvl="1"/>
            <a:r>
              <a:rPr lang="en-US" sz="3200" b="1" dirty="0">
                <a:solidFill>
                  <a:srgbClr val="FF0000"/>
                </a:solidFill>
              </a:rPr>
              <a:t>Affixes</a:t>
            </a:r>
            <a:r>
              <a:rPr lang="en-US" sz="3200" dirty="0"/>
              <a:t>: Bits and pieces that adhere to stems</a:t>
            </a:r>
          </a:p>
          <a:p>
            <a:pPr lvl="2"/>
            <a:r>
              <a:rPr lang="en-US" sz="3200" dirty="0"/>
              <a:t>Often with grammatical functions</a:t>
            </a:r>
          </a:p>
        </p:txBody>
      </p:sp>
      <p:sp>
        <p:nvSpPr>
          <p:cNvPr id="2" name="Footer Placeholder 1">
            <a:extLst>
              <a:ext uri="{FF2B5EF4-FFF2-40B4-BE49-F238E27FC236}">
                <a16:creationId xmlns:a16="http://schemas.microsoft.com/office/drawing/2014/main" id="{CE238882-E1EC-4DF5-B7D3-E9CA07F617E1}"/>
              </a:ext>
            </a:extLst>
          </p:cNvPr>
          <p:cNvSpPr>
            <a:spLocks noGrp="1"/>
          </p:cNvSpPr>
          <p:nvPr>
            <p:ph type="ftr" sz="quarter" idx="11"/>
          </p:nvPr>
        </p:nvSpPr>
        <p:spPr/>
        <p:txBody>
          <a:bodyPr/>
          <a:lstStyle/>
          <a:p>
            <a:pPr>
              <a:defRPr/>
            </a:pPr>
            <a:r>
              <a:rPr lang="en-US"/>
              <a:t>MSFTGUEST        msevent786dn</a:t>
            </a:r>
          </a:p>
        </p:txBody>
      </p:sp>
    </p:spTree>
    <p:extLst>
      <p:ext uri="{BB962C8B-B14F-4D97-AF65-F5344CB8AC3E}">
        <p14:creationId xmlns:p14="http://schemas.microsoft.com/office/powerpoint/2010/main" val="122654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t>Stemming</a:t>
            </a:r>
          </a:p>
        </p:txBody>
      </p:sp>
      <p:sp>
        <p:nvSpPr>
          <p:cNvPr id="38915" name="Rectangle 3"/>
          <p:cNvSpPr>
            <a:spLocks noGrp="1" noChangeArrowheads="1"/>
          </p:cNvSpPr>
          <p:nvPr>
            <p:ph sz="quarter" idx="1"/>
          </p:nvPr>
        </p:nvSpPr>
        <p:spPr/>
        <p:txBody>
          <a:bodyPr/>
          <a:lstStyle/>
          <a:p>
            <a:pPr eaLnBrk="1" hangingPunct="1"/>
            <a:r>
              <a:rPr lang="en-US" dirty="0"/>
              <a:t>Reduce terms to their stems in information retrieval</a:t>
            </a:r>
          </a:p>
          <a:p>
            <a:pPr eaLnBrk="1" hangingPunct="1"/>
            <a:r>
              <a:rPr lang="en-US" i="1" dirty="0"/>
              <a:t>Stemming</a:t>
            </a:r>
            <a:r>
              <a:rPr lang="en-US" dirty="0"/>
              <a:t> is crude chopping of affixes</a:t>
            </a:r>
          </a:p>
          <a:p>
            <a:pPr lvl="1" eaLnBrk="1" hangingPunct="1"/>
            <a:r>
              <a:rPr lang="en-US" dirty="0"/>
              <a:t>language dependent</a:t>
            </a:r>
          </a:p>
          <a:p>
            <a:pPr lvl="1" eaLnBrk="1" hangingPunct="1"/>
            <a:r>
              <a:rPr lang="en-US" dirty="0"/>
              <a:t>e.g., </a:t>
            </a:r>
            <a:r>
              <a:rPr lang="en-US" b="1" i="1" dirty="0"/>
              <a:t>automate(s), automatic, automation</a:t>
            </a:r>
            <a:r>
              <a:rPr lang="en-US" dirty="0"/>
              <a:t> all reduced to </a:t>
            </a:r>
            <a:r>
              <a:rPr lang="en-US" b="1" i="1" dirty="0"/>
              <a:t>automat</a:t>
            </a:r>
            <a:r>
              <a:rPr lang="en-US" dirty="0"/>
              <a:t>.</a:t>
            </a:r>
          </a:p>
        </p:txBody>
      </p:sp>
      <p:sp>
        <p:nvSpPr>
          <p:cNvPr id="38916" name="Rectangle 4"/>
          <p:cNvSpPr>
            <a:spLocks noChangeArrowheads="1"/>
          </p:cNvSpPr>
          <p:nvPr/>
        </p:nvSpPr>
        <p:spPr bwMode="auto">
          <a:xfrm>
            <a:off x="1037167" y="1671639"/>
            <a:ext cx="184731" cy="584775"/>
          </a:xfrm>
          <a:prstGeom prst="rect">
            <a:avLst/>
          </a:prstGeom>
          <a:noFill/>
          <a:ln w="9525">
            <a:noFill/>
            <a:miter lim="800000"/>
            <a:headEnd/>
            <a:tailEnd/>
          </a:ln>
        </p:spPr>
        <p:txBody>
          <a:bodyPr wrap="none">
            <a:prstTxWarp prst="textNoShape">
              <a:avLst/>
            </a:prstTxWarp>
            <a:spAutoFit/>
          </a:bodyPr>
          <a:lstStyle/>
          <a:p>
            <a:pPr defTabSz="1219170" fontAlgn="base">
              <a:spcBef>
                <a:spcPct val="0"/>
              </a:spcBef>
              <a:spcAft>
                <a:spcPct val="0"/>
              </a:spcAft>
            </a:pPr>
            <a:endParaRPr lang="en-US" sz="3200">
              <a:solidFill>
                <a:prstClr val="black"/>
              </a:solidFill>
              <a:latin typeface="Arial" charset="0"/>
              <a:ea typeface="ＭＳ Ｐゴシック" charset="0"/>
            </a:endParaRPr>
          </a:p>
        </p:txBody>
      </p:sp>
      <p:sp>
        <p:nvSpPr>
          <p:cNvPr id="38917" name="Rectangle 5"/>
          <p:cNvSpPr>
            <a:spLocks noChangeArrowheads="1"/>
          </p:cNvSpPr>
          <p:nvPr/>
        </p:nvSpPr>
        <p:spPr bwMode="auto">
          <a:xfrm>
            <a:off x="508000" y="4432410"/>
            <a:ext cx="4775200" cy="1815882"/>
          </a:xfrm>
          <a:prstGeom prst="rect">
            <a:avLst/>
          </a:prstGeom>
          <a:solidFill>
            <a:schemeClr val="accent1">
              <a:alpha val="50195"/>
            </a:schemeClr>
          </a:solidFill>
          <a:ln w="9525">
            <a:solidFill>
              <a:schemeClr val="tx1"/>
            </a:solidFill>
            <a:miter lim="800000"/>
            <a:headEnd/>
            <a:tailEnd/>
          </a:ln>
        </p:spPr>
        <p:txBody>
          <a:bodyPr anchor="ctr">
            <a:prstTxWarp prst="textNoShape">
              <a:avLst/>
            </a:prstTxWarp>
            <a:spAutoFit/>
          </a:bodyPr>
          <a:lstStyle/>
          <a:p>
            <a:pPr defTabSz="1219170" fontAlgn="base">
              <a:spcBef>
                <a:spcPct val="0"/>
              </a:spcBef>
              <a:spcAft>
                <a:spcPct val="0"/>
              </a:spcAft>
            </a:pPr>
            <a:r>
              <a:rPr lang="en-US" sz="2800" i="1" dirty="0">
                <a:solidFill>
                  <a:srgbClr val="404040"/>
                </a:solidFill>
                <a:latin typeface="Calibri"/>
                <a:ea typeface="ＭＳ Ｐゴシック" charset="0"/>
                <a:cs typeface="Calibri"/>
              </a:rPr>
              <a:t>for example compressed </a:t>
            </a:r>
          </a:p>
          <a:p>
            <a:pPr defTabSz="1219170" fontAlgn="base">
              <a:spcBef>
                <a:spcPct val="0"/>
              </a:spcBef>
              <a:spcAft>
                <a:spcPct val="0"/>
              </a:spcAft>
            </a:pPr>
            <a:r>
              <a:rPr lang="en-US" sz="2800" i="1" dirty="0">
                <a:solidFill>
                  <a:srgbClr val="404040"/>
                </a:solidFill>
                <a:latin typeface="Calibri"/>
                <a:ea typeface="ＭＳ Ｐゴシック" charset="0"/>
                <a:cs typeface="Calibri"/>
              </a:rPr>
              <a:t>and compression are both </a:t>
            </a:r>
          </a:p>
          <a:p>
            <a:pPr defTabSz="1219170" fontAlgn="base">
              <a:spcBef>
                <a:spcPct val="0"/>
              </a:spcBef>
              <a:spcAft>
                <a:spcPct val="0"/>
              </a:spcAft>
            </a:pPr>
            <a:r>
              <a:rPr lang="en-US" sz="2800" i="1" dirty="0">
                <a:solidFill>
                  <a:srgbClr val="404040"/>
                </a:solidFill>
                <a:latin typeface="Calibri"/>
                <a:ea typeface="ＭＳ Ｐゴシック" charset="0"/>
                <a:cs typeface="Calibri"/>
              </a:rPr>
              <a:t>accepted as equivalent to </a:t>
            </a:r>
          </a:p>
          <a:p>
            <a:pPr defTabSz="1219170" fontAlgn="base">
              <a:spcBef>
                <a:spcPct val="0"/>
              </a:spcBef>
              <a:spcAft>
                <a:spcPct val="0"/>
              </a:spcAft>
            </a:pPr>
            <a:r>
              <a:rPr lang="en-US" sz="2800" i="1" dirty="0">
                <a:solidFill>
                  <a:srgbClr val="404040"/>
                </a:solidFill>
                <a:latin typeface="Calibri"/>
                <a:ea typeface="ＭＳ Ｐゴシック" charset="0"/>
                <a:cs typeface="Calibri"/>
              </a:rPr>
              <a:t>compress</a:t>
            </a:r>
            <a:r>
              <a:rPr lang="en-US" sz="2800" dirty="0">
                <a:solidFill>
                  <a:srgbClr val="404040"/>
                </a:solidFill>
                <a:latin typeface="Calibri"/>
                <a:ea typeface="ＭＳ Ｐゴシック" charset="0"/>
                <a:cs typeface="Calibri"/>
              </a:rPr>
              <a:t>.</a:t>
            </a:r>
          </a:p>
        </p:txBody>
      </p:sp>
      <p:sp>
        <p:nvSpPr>
          <p:cNvPr id="38918" name="Rectangle 6"/>
          <p:cNvSpPr>
            <a:spLocks noChangeArrowheads="1"/>
          </p:cNvSpPr>
          <p:nvPr/>
        </p:nvSpPr>
        <p:spPr bwMode="auto">
          <a:xfrm>
            <a:off x="6667502" y="4572000"/>
            <a:ext cx="4813300" cy="1524000"/>
          </a:xfrm>
          <a:prstGeom prst="rect">
            <a:avLst/>
          </a:prstGeom>
          <a:solidFill>
            <a:schemeClr val="accent1">
              <a:alpha val="50195"/>
            </a:schemeClr>
          </a:solidFill>
          <a:ln w="9525">
            <a:solidFill>
              <a:schemeClr val="tx1"/>
            </a:solidFill>
            <a:miter lim="800000"/>
            <a:headEnd/>
            <a:tailEnd/>
          </a:ln>
        </p:spPr>
        <p:txBody>
          <a:bodyPr wrap="none">
            <a:prstTxWarp prst="textNoShape">
              <a:avLst/>
            </a:prstTxWarp>
          </a:bodyPr>
          <a:lstStyle/>
          <a:p>
            <a:pPr defTabSz="1219170" fontAlgn="base">
              <a:spcBef>
                <a:spcPct val="0"/>
              </a:spcBef>
              <a:spcAft>
                <a:spcPct val="0"/>
              </a:spcAft>
            </a:pPr>
            <a:r>
              <a:rPr lang="en-US" sz="2800" dirty="0">
                <a:solidFill>
                  <a:srgbClr val="404040"/>
                </a:solidFill>
                <a:latin typeface="Calibri"/>
                <a:ea typeface="ＭＳ Ｐゴシック" charset="0"/>
                <a:cs typeface="Calibri"/>
              </a:rPr>
              <a:t>for </a:t>
            </a:r>
            <a:r>
              <a:rPr lang="en-US" sz="2800" dirty="0" err="1">
                <a:solidFill>
                  <a:srgbClr val="404040"/>
                </a:solidFill>
                <a:latin typeface="Calibri"/>
                <a:ea typeface="ＭＳ Ｐゴシック" charset="0"/>
                <a:cs typeface="Calibri"/>
              </a:rPr>
              <a:t>exampl</a:t>
            </a:r>
            <a:r>
              <a:rPr lang="en-US" sz="2800" dirty="0">
                <a:solidFill>
                  <a:srgbClr val="404040"/>
                </a:solidFill>
                <a:latin typeface="Calibri"/>
                <a:ea typeface="ＭＳ Ｐゴシック" charset="0"/>
                <a:cs typeface="Calibri"/>
              </a:rPr>
              <a:t> compress and</a:t>
            </a:r>
          </a:p>
          <a:p>
            <a:pPr defTabSz="1219170" fontAlgn="base">
              <a:spcBef>
                <a:spcPct val="0"/>
              </a:spcBef>
              <a:spcAft>
                <a:spcPct val="0"/>
              </a:spcAft>
            </a:pPr>
            <a:r>
              <a:rPr lang="en-US" sz="2800" dirty="0">
                <a:solidFill>
                  <a:srgbClr val="404040"/>
                </a:solidFill>
                <a:latin typeface="Calibri"/>
                <a:ea typeface="ＭＳ Ｐゴシック" charset="0"/>
                <a:cs typeface="Calibri"/>
              </a:rPr>
              <a:t>compress </a:t>
            </a:r>
            <a:r>
              <a:rPr lang="en-US" sz="2800" dirty="0" err="1">
                <a:solidFill>
                  <a:srgbClr val="404040"/>
                </a:solidFill>
                <a:latin typeface="Calibri"/>
                <a:ea typeface="ＭＳ Ｐゴシック" charset="0"/>
                <a:cs typeface="Calibri"/>
              </a:rPr>
              <a:t>ar</a:t>
            </a:r>
            <a:r>
              <a:rPr lang="en-US" sz="2800" dirty="0">
                <a:solidFill>
                  <a:srgbClr val="404040"/>
                </a:solidFill>
                <a:latin typeface="Calibri"/>
                <a:ea typeface="ＭＳ Ｐゴシック" charset="0"/>
                <a:cs typeface="Calibri"/>
              </a:rPr>
              <a:t> both accept</a:t>
            </a:r>
          </a:p>
          <a:p>
            <a:pPr defTabSz="1219170" fontAlgn="base">
              <a:spcBef>
                <a:spcPct val="0"/>
              </a:spcBef>
              <a:spcAft>
                <a:spcPct val="0"/>
              </a:spcAft>
            </a:pPr>
            <a:r>
              <a:rPr lang="en-US" sz="2800" dirty="0">
                <a:solidFill>
                  <a:srgbClr val="404040"/>
                </a:solidFill>
                <a:latin typeface="Calibri"/>
                <a:ea typeface="ＭＳ Ｐゴシック" charset="0"/>
                <a:cs typeface="Calibri"/>
              </a:rPr>
              <a:t>as </a:t>
            </a:r>
            <a:r>
              <a:rPr lang="en-US" sz="2800" dirty="0" err="1">
                <a:solidFill>
                  <a:srgbClr val="404040"/>
                </a:solidFill>
                <a:latin typeface="Calibri"/>
                <a:ea typeface="ＭＳ Ｐゴシック" charset="0"/>
                <a:cs typeface="Calibri"/>
              </a:rPr>
              <a:t>equival</a:t>
            </a:r>
            <a:r>
              <a:rPr lang="en-US" sz="2800" dirty="0">
                <a:solidFill>
                  <a:srgbClr val="404040"/>
                </a:solidFill>
                <a:latin typeface="Calibri"/>
                <a:ea typeface="ＭＳ Ｐゴシック" charset="0"/>
                <a:cs typeface="Calibri"/>
              </a:rPr>
              <a:t> to compress</a:t>
            </a:r>
          </a:p>
        </p:txBody>
      </p:sp>
      <p:sp>
        <p:nvSpPr>
          <p:cNvPr id="38919" name="AutoShape 7"/>
          <p:cNvSpPr>
            <a:spLocks noChangeArrowheads="1"/>
          </p:cNvSpPr>
          <p:nvPr/>
        </p:nvSpPr>
        <p:spPr bwMode="auto">
          <a:xfrm>
            <a:off x="5892800" y="5105402"/>
            <a:ext cx="406400" cy="48577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prstTxWarp prst="textNoShape">
              <a:avLst/>
            </a:prstTxWarp>
          </a:bodyPr>
          <a:lstStyle/>
          <a:p>
            <a:pPr defTabSz="1219170" fontAlgn="base">
              <a:spcBef>
                <a:spcPct val="0"/>
              </a:spcBef>
              <a:spcAft>
                <a:spcPct val="0"/>
              </a:spcAft>
            </a:pPr>
            <a:endParaRPr lang="en-US" sz="3200">
              <a:solidFill>
                <a:prstClr val="black"/>
              </a:solidFill>
              <a:latin typeface="Lucida Sans" charset="0"/>
              <a:ea typeface="ＭＳ Ｐゴシック" charset="0"/>
            </a:endParaRPr>
          </a:p>
        </p:txBody>
      </p:sp>
      <p:sp>
        <p:nvSpPr>
          <p:cNvPr id="2" name="Footer Placeholder 1">
            <a:extLst>
              <a:ext uri="{FF2B5EF4-FFF2-40B4-BE49-F238E27FC236}">
                <a16:creationId xmlns:a16="http://schemas.microsoft.com/office/drawing/2014/main" id="{3FE9ECCA-8FB0-45C2-B7FA-CE5DE80B3F45}"/>
              </a:ext>
            </a:extLst>
          </p:cNvPr>
          <p:cNvSpPr>
            <a:spLocks noGrp="1"/>
          </p:cNvSpPr>
          <p:nvPr>
            <p:ph type="ftr" sz="quarter" idx="11"/>
          </p:nvPr>
        </p:nvSpPr>
        <p:spPr/>
        <p:txBody>
          <a:bodyPr/>
          <a:lstStyle/>
          <a:p>
            <a:pPr>
              <a:defRPr/>
            </a:pPr>
            <a:r>
              <a:rPr lang="en-US"/>
              <a:t>MSFTGUEST        msevent786dn</a:t>
            </a:r>
          </a:p>
        </p:txBody>
      </p:sp>
    </p:spTree>
    <p:extLst>
      <p:ext uri="{BB962C8B-B14F-4D97-AF65-F5344CB8AC3E}">
        <p14:creationId xmlns:p14="http://schemas.microsoft.com/office/powerpoint/2010/main" val="135625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91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9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P spid="38918" grpId="0" animBg="1"/>
      <p:bldP spid="3891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a:t>Porter’s algorithm</a:t>
            </a:r>
            <a:br>
              <a:rPr lang="en-US" dirty="0"/>
            </a:br>
            <a:r>
              <a:rPr lang="en-US" dirty="0"/>
              <a:t>The most common English stemmer</a:t>
            </a:r>
          </a:p>
        </p:txBody>
      </p:sp>
      <p:sp>
        <p:nvSpPr>
          <p:cNvPr id="39939" name="Rectangle 3"/>
          <p:cNvSpPr>
            <a:spLocks noGrp="1" noChangeArrowheads="1"/>
          </p:cNvSpPr>
          <p:nvPr>
            <p:ph sz="quarter" idx="1"/>
          </p:nvPr>
        </p:nvSpPr>
        <p:spPr>
          <a:xfrm>
            <a:off x="-101600" y="1803400"/>
            <a:ext cx="6502400" cy="4445000"/>
          </a:xfrm>
        </p:spPr>
        <p:txBody>
          <a:bodyPr/>
          <a:lstStyle/>
          <a:p>
            <a:pPr marL="0" indent="0">
              <a:buNone/>
            </a:pPr>
            <a:r>
              <a:rPr lang="en-US" sz="2667" dirty="0"/>
              <a:t>   Step 1a</a:t>
            </a:r>
          </a:p>
          <a:p>
            <a:pPr marL="609585" lvl="1" indent="0">
              <a:buNone/>
            </a:pPr>
            <a:r>
              <a:rPr lang="en-US" sz="2133" dirty="0" err="1">
                <a:latin typeface="Courier"/>
                <a:cs typeface="Courier"/>
              </a:rPr>
              <a:t>sses</a:t>
            </a:r>
            <a:r>
              <a:rPr lang="en-US" sz="2133" dirty="0">
                <a:latin typeface="Courier"/>
                <a:cs typeface="Courier"/>
              </a:rPr>
              <a:t> </a:t>
            </a:r>
            <a:r>
              <a:rPr lang="en-US" sz="2133" dirty="0">
                <a:latin typeface="Courier"/>
                <a:cs typeface="Courier"/>
                <a:sym typeface="Symbol" charset="2"/>
              </a:rPr>
              <a:t> </a:t>
            </a:r>
            <a:r>
              <a:rPr lang="en-US" sz="2133" dirty="0" err="1">
                <a:latin typeface="Courier"/>
                <a:cs typeface="Courier"/>
                <a:sym typeface="Symbol" charset="2"/>
              </a:rPr>
              <a:t>ss</a:t>
            </a:r>
            <a:r>
              <a:rPr lang="en-US" sz="2133" dirty="0">
                <a:latin typeface="Courier"/>
                <a:cs typeface="Courier"/>
                <a:sym typeface="Symbol" charset="2"/>
              </a:rPr>
              <a:t>	 </a:t>
            </a:r>
            <a:r>
              <a:rPr lang="en-US" sz="2133" dirty="0">
                <a:solidFill>
                  <a:schemeClr val="accent5">
                    <a:lumMod val="75000"/>
                  </a:schemeClr>
                </a:solidFill>
                <a:latin typeface="Courier"/>
                <a:cs typeface="Courier"/>
                <a:sym typeface="Symbol" charset="2"/>
              </a:rPr>
              <a:t>caresses  caress</a:t>
            </a:r>
          </a:p>
          <a:p>
            <a:pPr marL="609585" lvl="1" indent="0">
              <a:buNone/>
            </a:pPr>
            <a:r>
              <a:rPr lang="en-US" sz="2133" dirty="0" err="1">
                <a:latin typeface="Courier"/>
                <a:cs typeface="Courier"/>
              </a:rPr>
              <a:t>ies</a:t>
            </a:r>
            <a:r>
              <a:rPr lang="en-US" sz="2133" dirty="0">
                <a:latin typeface="Courier"/>
                <a:cs typeface="Courier"/>
              </a:rPr>
              <a:t>  </a:t>
            </a:r>
            <a:r>
              <a:rPr lang="en-US" sz="2133" dirty="0">
                <a:latin typeface="Courier"/>
                <a:cs typeface="Courier"/>
                <a:sym typeface="Symbol" charset="2"/>
              </a:rPr>
              <a:t> </a:t>
            </a:r>
            <a:r>
              <a:rPr lang="en-US" sz="2133" dirty="0" err="1">
                <a:latin typeface="Courier"/>
                <a:cs typeface="Courier"/>
                <a:sym typeface="Symbol" charset="2"/>
              </a:rPr>
              <a:t>i</a:t>
            </a:r>
            <a:r>
              <a:rPr lang="en-US" sz="2133" dirty="0">
                <a:latin typeface="Courier"/>
                <a:cs typeface="Courier"/>
                <a:sym typeface="Symbol" charset="2"/>
              </a:rPr>
              <a:t>	 </a:t>
            </a:r>
            <a:r>
              <a:rPr lang="en-US" sz="2133" dirty="0">
                <a:solidFill>
                  <a:schemeClr val="accent5">
                    <a:lumMod val="75000"/>
                  </a:schemeClr>
                </a:solidFill>
                <a:latin typeface="Courier"/>
                <a:cs typeface="Courier"/>
                <a:sym typeface="Symbol" charset="2"/>
              </a:rPr>
              <a:t>ponies    </a:t>
            </a:r>
            <a:r>
              <a:rPr lang="en-US" sz="2133" dirty="0" err="1">
                <a:solidFill>
                  <a:schemeClr val="accent5">
                    <a:lumMod val="75000"/>
                  </a:schemeClr>
                </a:solidFill>
                <a:latin typeface="Courier"/>
                <a:cs typeface="Courier"/>
                <a:sym typeface="Symbol" charset="2"/>
              </a:rPr>
              <a:t>poni</a:t>
            </a:r>
            <a:endParaRPr lang="en-US" sz="2133" dirty="0">
              <a:solidFill>
                <a:schemeClr val="accent5">
                  <a:lumMod val="75000"/>
                </a:schemeClr>
              </a:solidFill>
              <a:latin typeface="Courier"/>
              <a:cs typeface="Courier"/>
              <a:sym typeface="Symbol" charset="2"/>
            </a:endParaRPr>
          </a:p>
          <a:p>
            <a:pPr marL="609585" lvl="1" indent="0">
              <a:buNone/>
            </a:pPr>
            <a:r>
              <a:rPr lang="en-US" sz="2133" dirty="0" err="1">
                <a:latin typeface="Courier"/>
                <a:cs typeface="Courier"/>
                <a:sym typeface="Symbol" charset="2"/>
              </a:rPr>
              <a:t>ss</a:t>
            </a:r>
            <a:r>
              <a:rPr lang="en-US" sz="2133" dirty="0">
                <a:latin typeface="Courier"/>
                <a:cs typeface="Courier"/>
                <a:sym typeface="Symbol" charset="2"/>
              </a:rPr>
              <a:t>    </a:t>
            </a:r>
            <a:r>
              <a:rPr lang="en-US" sz="2133" dirty="0" err="1">
                <a:latin typeface="Courier"/>
                <a:cs typeface="Courier"/>
                <a:sym typeface="Symbol" charset="2"/>
              </a:rPr>
              <a:t>ss</a:t>
            </a:r>
            <a:r>
              <a:rPr lang="en-US" sz="2133" dirty="0">
                <a:latin typeface="Courier"/>
                <a:cs typeface="Courier"/>
                <a:sym typeface="Symbol" charset="2"/>
              </a:rPr>
              <a:t>	 </a:t>
            </a:r>
            <a:r>
              <a:rPr lang="en-US" sz="2133" dirty="0">
                <a:solidFill>
                  <a:schemeClr val="accent5">
                    <a:lumMod val="75000"/>
                  </a:schemeClr>
                </a:solidFill>
                <a:latin typeface="Courier"/>
                <a:cs typeface="Courier"/>
                <a:sym typeface="Symbol" charset="2"/>
              </a:rPr>
              <a:t>caress    caress</a:t>
            </a:r>
          </a:p>
          <a:p>
            <a:pPr marL="609585" lvl="1" indent="0">
              <a:buNone/>
            </a:pPr>
            <a:r>
              <a:rPr lang="en-US" sz="2133" dirty="0">
                <a:latin typeface="Courier"/>
                <a:cs typeface="Courier"/>
                <a:sym typeface="Symbol" charset="2"/>
              </a:rPr>
              <a:t>s     </a:t>
            </a:r>
            <a:r>
              <a:rPr lang="en-US" sz="2133" dirty="0" err="1">
                <a:sym typeface="Symbol" charset="2"/>
              </a:rPr>
              <a:t>ø</a:t>
            </a:r>
            <a:r>
              <a:rPr lang="en-US" sz="2133" dirty="0">
                <a:sym typeface="Symbol" charset="2"/>
              </a:rPr>
              <a:t>         </a:t>
            </a:r>
            <a:r>
              <a:rPr lang="en-US" sz="2133" dirty="0">
                <a:solidFill>
                  <a:schemeClr val="accent5">
                    <a:lumMod val="75000"/>
                  </a:schemeClr>
                </a:solidFill>
                <a:latin typeface="Courier"/>
                <a:cs typeface="Courier"/>
                <a:sym typeface="Symbol" charset="2"/>
              </a:rPr>
              <a:t>cats       cat</a:t>
            </a:r>
          </a:p>
          <a:p>
            <a:pPr marL="0" indent="0">
              <a:buNone/>
            </a:pPr>
            <a:r>
              <a:rPr lang="en-US" sz="2667" dirty="0">
                <a:latin typeface="Calibri"/>
                <a:cs typeface="Calibri"/>
                <a:sym typeface="Symbol" charset="2"/>
              </a:rPr>
              <a:t>  Step 1b</a:t>
            </a:r>
          </a:p>
          <a:p>
            <a:pPr marL="609585" lvl="1" indent="0">
              <a:buNone/>
            </a:pPr>
            <a:r>
              <a:rPr lang="en-US" sz="2133" dirty="0">
                <a:latin typeface="Courier"/>
                <a:cs typeface="Courier"/>
                <a:sym typeface="Symbol" charset="2"/>
              </a:rPr>
              <a:t>(*v*)</a:t>
            </a:r>
            <a:r>
              <a:rPr lang="en-US" sz="2133" dirty="0" err="1">
                <a:latin typeface="Courier"/>
                <a:cs typeface="Courier"/>
                <a:sym typeface="Symbol" charset="2"/>
              </a:rPr>
              <a:t>ing</a:t>
            </a:r>
            <a:r>
              <a:rPr lang="en-US" sz="2133" dirty="0">
                <a:latin typeface="Courier"/>
                <a:cs typeface="Courier"/>
                <a:sym typeface="Symbol" charset="2"/>
              </a:rPr>
              <a:t>  </a:t>
            </a:r>
            <a:r>
              <a:rPr lang="en-US" sz="2133" dirty="0" err="1">
                <a:sym typeface="Symbol" charset="2"/>
              </a:rPr>
              <a:t>ø</a:t>
            </a:r>
            <a:r>
              <a:rPr lang="en-US" sz="2133" dirty="0">
                <a:sym typeface="Symbol" charset="2"/>
              </a:rPr>
              <a:t>    </a:t>
            </a:r>
            <a:r>
              <a:rPr lang="en-US" sz="2133" dirty="0">
                <a:solidFill>
                  <a:schemeClr val="accent5">
                    <a:lumMod val="75000"/>
                  </a:schemeClr>
                </a:solidFill>
                <a:latin typeface="Courier"/>
                <a:cs typeface="Courier"/>
                <a:sym typeface="Symbol" charset="2"/>
              </a:rPr>
              <a:t>walking    walk</a:t>
            </a:r>
          </a:p>
          <a:p>
            <a:pPr marL="609585" lvl="1" indent="0">
              <a:buNone/>
            </a:pPr>
            <a:r>
              <a:rPr lang="en-US" sz="2133" dirty="0">
                <a:solidFill>
                  <a:schemeClr val="accent5">
                    <a:lumMod val="75000"/>
                  </a:schemeClr>
                </a:solidFill>
                <a:latin typeface="Courier"/>
                <a:cs typeface="Courier"/>
                <a:sym typeface="Symbol" charset="2"/>
              </a:rPr>
              <a:t>              sing       sing</a:t>
            </a:r>
          </a:p>
          <a:p>
            <a:pPr marL="609585" lvl="1" indent="0">
              <a:buNone/>
            </a:pPr>
            <a:r>
              <a:rPr lang="en-US" sz="2133" dirty="0">
                <a:latin typeface="Courier"/>
                <a:cs typeface="Courier"/>
                <a:sym typeface="Symbol" charset="2"/>
              </a:rPr>
              <a:t>(*v*)</a:t>
            </a:r>
            <a:r>
              <a:rPr lang="en-US" sz="2133" dirty="0" err="1">
                <a:latin typeface="Courier"/>
                <a:cs typeface="Courier"/>
                <a:sym typeface="Symbol" charset="2"/>
              </a:rPr>
              <a:t>ed</a:t>
            </a:r>
            <a:r>
              <a:rPr lang="en-US" sz="2133" dirty="0">
                <a:latin typeface="Courier"/>
                <a:cs typeface="Courier"/>
                <a:sym typeface="Symbol" charset="2"/>
              </a:rPr>
              <a:t>   </a:t>
            </a:r>
            <a:r>
              <a:rPr lang="en-US" sz="2133" dirty="0" err="1">
                <a:sym typeface="Symbol" charset="2"/>
              </a:rPr>
              <a:t>ø</a:t>
            </a:r>
            <a:r>
              <a:rPr lang="en-US" sz="2133" dirty="0">
                <a:sym typeface="Symbol" charset="2"/>
              </a:rPr>
              <a:t>    </a:t>
            </a:r>
            <a:r>
              <a:rPr lang="en-US" sz="2133" dirty="0">
                <a:solidFill>
                  <a:schemeClr val="accent5">
                    <a:lumMod val="75000"/>
                  </a:schemeClr>
                </a:solidFill>
                <a:latin typeface="Courier"/>
                <a:cs typeface="Courier"/>
                <a:sym typeface="Symbol" charset="2"/>
              </a:rPr>
              <a:t>plastered  plaster</a:t>
            </a:r>
          </a:p>
          <a:p>
            <a:pPr marL="609585" lvl="1" indent="0">
              <a:buNone/>
            </a:pPr>
            <a:r>
              <a:rPr lang="en-US" sz="2400" dirty="0">
                <a:solidFill>
                  <a:schemeClr val="accent5">
                    <a:lumMod val="75000"/>
                  </a:schemeClr>
                </a:solidFill>
                <a:latin typeface="Courier"/>
                <a:cs typeface="Courier"/>
                <a:sym typeface="Symbol" charset="2"/>
              </a:rPr>
              <a:t>…</a:t>
            </a:r>
          </a:p>
          <a:p>
            <a:endParaRPr lang="en-US" sz="2933" dirty="0">
              <a:latin typeface="Courier"/>
              <a:cs typeface="Courier"/>
              <a:sym typeface="Symbol" charset="2"/>
            </a:endParaRPr>
          </a:p>
        </p:txBody>
      </p:sp>
      <p:sp>
        <p:nvSpPr>
          <p:cNvPr id="5" name="Rectangle 3"/>
          <p:cNvSpPr txBox="1">
            <a:spLocks noChangeArrowheads="1"/>
          </p:cNvSpPr>
          <p:nvPr/>
        </p:nvSpPr>
        <p:spPr bwMode="auto">
          <a:xfrm>
            <a:off x="5689600" y="1905000"/>
            <a:ext cx="6502400" cy="44450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0" indent="0" defTabSz="1219170">
              <a:buNone/>
            </a:pPr>
            <a:r>
              <a:rPr lang="en-US" sz="2667" dirty="0">
                <a:solidFill>
                  <a:prstClr val="black"/>
                </a:solidFill>
                <a:latin typeface="Calibri"/>
              </a:rPr>
              <a:t>   Step 2 (for long stems)</a:t>
            </a:r>
          </a:p>
          <a:p>
            <a:pPr marL="609585" lvl="1" indent="0" defTabSz="1219170">
              <a:buClr>
                <a:prstClr val="black"/>
              </a:buClr>
              <a:buNone/>
            </a:pPr>
            <a:r>
              <a:rPr lang="en-US" sz="2133" dirty="0" err="1">
                <a:solidFill>
                  <a:prstClr val="black"/>
                </a:solidFill>
                <a:latin typeface="Courier"/>
                <a:cs typeface="Courier"/>
              </a:rPr>
              <a:t>ational</a:t>
            </a:r>
            <a:r>
              <a:rPr lang="en-US" sz="2133" dirty="0">
                <a:solidFill>
                  <a:prstClr val="black"/>
                </a:solidFill>
                <a:latin typeface="Courier"/>
                <a:cs typeface="Courier"/>
                <a:sym typeface="Symbol" charset="2"/>
              </a:rPr>
              <a:t> ate </a:t>
            </a:r>
            <a:r>
              <a:rPr lang="en-US" sz="2133" dirty="0">
                <a:solidFill>
                  <a:srgbClr val="35ACA2">
                    <a:lumMod val="75000"/>
                  </a:srgbClr>
                </a:solidFill>
                <a:latin typeface="Courier"/>
                <a:cs typeface="Courier"/>
                <a:sym typeface="Symbol" charset="2"/>
              </a:rPr>
              <a:t>relational relate</a:t>
            </a:r>
          </a:p>
          <a:p>
            <a:pPr marL="609585" lvl="1" indent="0" defTabSz="1219170">
              <a:buClr>
                <a:prstClr val="black"/>
              </a:buClr>
              <a:buNone/>
            </a:pPr>
            <a:r>
              <a:rPr lang="en-US" sz="2133" dirty="0" err="1">
                <a:solidFill>
                  <a:prstClr val="black"/>
                </a:solidFill>
                <a:latin typeface="Courier"/>
                <a:cs typeface="Courier"/>
              </a:rPr>
              <a:t>izer</a:t>
            </a:r>
            <a:r>
              <a:rPr lang="en-US" sz="2133" dirty="0">
                <a:solidFill>
                  <a:prstClr val="black"/>
                </a:solidFill>
                <a:latin typeface="Courier"/>
                <a:cs typeface="Courier"/>
                <a:sym typeface="Symbol" charset="2"/>
              </a:rPr>
              <a:t> </a:t>
            </a:r>
            <a:r>
              <a:rPr lang="en-US" sz="2133" dirty="0" err="1">
                <a:solidFill>
                  <a:prstClr val="black"/>
                </a:solidFill>
                <a:latin typeface="Courier"/>
                <a:cs typeface="Courier"/>
                <a:sym typeface="Symbol" charset="2"/>
              </a:rPr>
              <a:t>ize</a:t>
            </a:r>
            <a:r>
              <a:rPr lang="en-US" sz="2133" dirty="0">
                <a:solidFill>
                  <a:prstClr val="black"/>
                </a:solidFill>
                <a:latin typeface="Courier"/>
                <a:cs typeface="Courier"/>
                <a:sym typeface="Symbol" charset="2"/>
              </a:rPr>
              <a:t>	  </a:t>
            </a:r>
            <a:r>
              <a:rPr lang="en-US" sz="2133" dirty="0">
                <a:solidFill>
                  <a:srgbClr val="35ACA2">
                    <a:lumMod val="75000"/>
                  </a:srgbClr>
                </a:solidFill>
                <a:latin typeface="Courier"/>
                <a:cs typeface="Courier"/>
                <a:sym typeface="Symbol" charset="2"/>
              </a:rPr>
              <a:t>digitizer  digitize</a:t>
            </a:r>
          </a:p>
          <a:p>
            <a:pPr marL="609585" lvl="1" indent="0" defTabSz="1219170">
              <a:buClr>
                <a:prstClr val="black"/>
              </a:buClr>
              <a:buNone/>
            </a:pPr>
            <a:r>
              <a:rPr lang="en-US" sz="2133" dirty="0" err="1">
                <a:solidFill>
                  <a:prstClr val="black"/>
                </a:solidFill>
                <a:latin typeface="Courier"/>
                <a:cs typeface="Courier"/>
                <a:sym typeface="Symbol" charset="2"/>
              </a:rPr>
              <a:t>ator</a:t>
            </a:r>
            <a:r>
              <a:rPr lang="en-US" sz="2133" dirty="0">
                <a:solidFill>
                  <a:prstClr val="black"/>
                </a:solidFill>
                <a:latin typeface="Courier"/>
                <a:cs typeface="Courier"/>
                <a:sym typeface="Symbol" charset="2"/>
              </a:rPr>
              <a:t> ate	  </a:t>
            </a:r>
            <a:r>
              <a:rPr lang="en-US" sz="2133" dirty="0">
                <a:solidFill>
                  <a:srgbClr val="35ACA2">
                    <a:lumMod val="75000"/>
                  </a:srgbClr>
                </a:solidFill>
                <a:latin typeface="Courier"/>
                <a:cs typeface="Courier"/>
                <a:sym typeface="Symbol" charset="2"/>
              </a:rPr>
              <a:t>operator   operate</a:t>
            </a:r>
          </a:p>
          <a:p>
            <a:pPr marL="609585" lvl="1" indent="0" defTabSz="1219170">
              <a:buClr>
                <a:prstClr val="black"/>
              </a:buClr>
              <a:buNone/>
            </a:pPr>
            <a:r>
              <a:rPr lang="en-US" sz="2133" dirty="0">
                <a:solidFill>
                  <a:prstClr val="black"/>
                </a:solidFill>
                <a:latin typeface="Courier"/>
                <a:cs typeface="Courier"/>
                <a:sym typeface="Symbol" charset="2"/>
              </a:rPr>
              <a:t>…</a:t>
            </a:r>
            <a:endParaRPr lang="en-US" sz="2133" dirty="0">
              <a:solidFill>
                <a:srgbClr val="35ACA2">
                  <a:lumMod val="75000"/>
                </a:srgbClr>
              </a:solidFill>
              <a:latin typeface="Courier"/>
              <a:cs typeface="Courier"/>
              <a:sym typeface="Symbol" charset="2"/>
            </a:endParaRPr>
          </a:p>
          <a:p>
            <a:pPr marL="0" indent="0" defTabSz="1219170">
              <a:buNone/>
            </a:pPr>
            <a:r>
              <a:rPr lang="en-US" sz="2667" dirty="0">
                <a:solidFill>
                  <a:prstClr val="black"/>
                </a:solidFill>
                <a:latin typeface="Calibri"/>
                <a:cs typeface="Calibri"/>
                <a:sym typeface="Symbol" charset="2"/>
              </a:rPr>
              <a:t>    Step 3 (for longer stems)</a:t>
            </a:r>
          </a:p>
          <a:p>
            <a:pPr marL="609585" lvl="1" indent="0" defTabSz="1219170">
              <a:buClr>
                <a:prstClr val="black"/>
              </a:buClr>
              <a:buNone/>
            </a:pPr>
            <a:r>
              <a:rPr lang="en-US" sz="2133" dirty="0">
                <a:solidFill>
                  <a:prstClr val="black"/>
                </a:solidFill>
                <a:latin typeface="Courier"/>
                <a:cs typeface="Courier"/>
                <a:sym typeface="Symbol" charset="2"/>
              </a:rPr>
              <a:t>al     </a:t>
            </a:r>
            <a:r>
              <a:rPr lang="en-US" sz="2133" dirty="0" err="1">
                <a:solidFill>
                  <a:prstClr val="black"/>
                </a:solidFill>
                <a:latin typeface="Calibri"/>
                <a:sym typeface="Symbol" charset="2"/>
              </a:rPr>
              <a:t>ø</a:t>
            </a:r>
            <a:r>
              <a:rPr lang="en-US" sz="2133" dirty="0">
                <a:solidFill>
                  <a:prstClr val="black"/>
                </a:solidFill>
                <a:latin typeface="Calibri"/>
                <a:sym typeface="Symbol" charset="2"/>
              </a:rPr>
              <a:t>      </a:t>
            </a:r>
            <a:r>
              <a:rPr lang="en-US" sz="2133" dirty="0">
                <a:solidFill>
                  <a:srgbClr val="35ACA2">
                    <a:lumMod val="75000"/>
                  </a:srgbClr>
                </a:solidFill>
                <a:latin typeface="Courier"/>
                <a:cs typeface="Courier"/>
                <a:sym typeface="Symbol" charset="2"/>
              </a:rPr>
              <a:t>revival     </a:t>
            </a:r>
            <a:r>
              <a:rPr lang="en-US" sz="2133" dirty="0" err="1">
                <a:solidFill>
                  <a:srgbClr val="35ACA2">
                    <a:lumMod val="75000"/>
                  </a:srgbClr>
                </a:solidFill>
                <a:latin typeface="Courier"/>
                <a:cs typeface="Courier"/>
                <a:sym typeface="Symbol" charset="2"/>
              </a:rPr>
              <a:t>reviv</a:t>
            </a:r>
            <a:endParaRPr lang="en-US" sz="2133" dirty="0">
              <a:solidFill>
                <a:srgbClr val="35ACA2">
                  <a:lumMod val="75000"/>
                </a:srgbClr>
              </a:solidFill>
              <a:latin typeface="Courier"/>
              <a:cs typeface="Courier"/>
              <a:sym typeface="Symbol" charset="2"/>
            </a:endParaRPr>
          </a:p>
          <a:p>
            <a:pPr marL="609585" lvl="1" indent="0" defTabSz="1219170">
              <a:buClr>
                <a:prstClr val="black"/>
              </a:buClr>
              <a:buNone/>
            </a:pPr>
            <a:r>
              <a:rPr lang="en-US" sz="2133" dirty="0">
                <a:solidFill>
                  <a:prstClr val="black"/>
                </a:solidFill>
                <a:latin typeface="Courier"/>
                <a:cs typeface="Courier"/>
                <a:sym typeface="Symbol" charset="2"/>
              </a:rPr>
              <a:t>able   </a:t>
            </a:r>
            <a:r>
              <a:rPr lang="en-US" sz="2133" dirty="0" err="1">
                <a:solidFill>
                  <a:prstClr val="black"/>
                </a:solidFill>
                <a:latin typeface="Calibri"/>
                <a:sym typeface="Symbol" charset="2"/>
              </a:rPr>
              <a:t>ø</a:t>
            </a:r>
            <a:r>
              <a:rPr lang="en-US" sz="2133" dirty="0">
                <a:solidFill>
                  <a:prstClr val="black"/>
                </a:solidFill>
                <a:latin typeface="Calibri"/>
                <a:sym typeface="Symbol" charset="2"/>
              </a:rPr>
              <a:t>      </a:t>
            </a:r>
            <a:r>
              <a:rPr lang="en-US" sz="2133" dirty="0">
                <a:solidFill>
                  <a:srgbClr val="35ACA2">
                    <a:lumMod val="75000"/>
                  </a:srgbClr>
                </a:solidFill>
                <a:latin typeface="Courier"/>
                <a:cs typeface="Courier"/>
                <a:sym typeface="Symbol" charset="2"/>
              </a:rPr>
              <a:t>adjustable  adjust</a:t>
            </a:r>
          </a:p>
          <a:p>
            <a:pPr marL="609585" lvl="1" indent="0" defTabSz="1219170">
              <a:buClr>
                <a:prstClr val="black"/>
              </a:buClr>
              <a:buNone/>
            </a:pPr>
            <a:r>
              <a:rPr lang="en-US" sz="2133" dirty="0">
                <a:solidFill>
                  <a:prstClr val="black"/>
                </a:solidFill>
                <a:latin typeface="Courier"/>
                <a:cs typeface="Courier"/>
                <a:sym typeface="Symbol" charset="2"/>
              </a:rPr>
              <a:t>ate    </a:t>
            </a:r>
            <a:r>
              <a:rPr lang="en-US" sz="2133" dirty="0" err="1">
                <a:solidFill>
                  <a:prstClr val="black"/>
                </a:solidFill>
                <a:latin typeface="Courier"/>
                <a:cs typeface="Courier"/>
                <a:sym typeface="Symbol" charset="2"/>
              </a:rPr>
              <a:t>ø</a:t>
            </a:r>
            <a:r>
              <a:rPr lang="en-US" sz="2133" dirty="0">
                <a:solidFill>
                  <a:prstClr val="black"/>
                </a:solidFill>
                <a:latin typeface="Courier"/>
                <a:cs typeface="Courier"/>
                <a:sym typeface="Symbol" charset="2"/>
              </a:rPr>
              <a:t>  </a:t>
            </a:r>
            <a:r>
              <a:rPr lang="en-US" sz="2133" dirty="0">
                <a:solidFill>
                  <a:srgbClr val="35ACA2">
                    <a:lumMod val="75000"/>
                  </a:srgbClr>
                </a:solidFill>
                <a:latin typeface="Courier"/>
                <a:cs typeface="Courier"/>
                <a:sym typeface="Symbol" charset="2"/>
              </a:rPr>
              <a:t>activate    </a:t>
            </a:r>
            <a:r>
              <a:rPr lang="en-US" sz="2133" dirty="0" err="1">
                <a:solidFill>
                  <a:srgbClr val="35ACA2">
                    <a:lumMod val="75000"/>
                  </a:srgbClr>
                </a:solidFill>
                <a:latin typeface="Courier"/>
                <a:cs typeface="Courier"/>
                <a:sym typeface="Symbol" charset="2"/>
              </a:rPr>
              <a:t>activ</a:t>
            </a:r>
            <a:endParaRPr lang="en-US" sz="2133" dirty="0">
              <a:solidFill>
                <a:srgbClr val="35ACA2">
                  <a:lumMod val="75000"/>
                </a:srgbClr>
              </a:solidFill>
              <a:latin typeface="Courier"/>
              <a:cs typeface="Courier"/>
              <a:sym typeface="Symbol" charset="2"/>
            </a:endParaRPr>
          </a:p>
          <a:p>
            <a:pPr marL="609585" lvl="1" indent="0" defTabSz="1219170">
              <a:buClr>
                <a:prstClr val="black"/>
              </a:buClr>
              <a:buNone/>
            </a:pPr>
            <a:r>
              <a:rPr lang="en-US" sz="2133" dirty="0">
                <a:solidFill>
                  <a:prstClr val="black"/>
                </a:solidFill>
                <a:latin typeface="Courier"/>
                <a:cs typeface="Courier"/>
                <a:sym typeface="Symbol" charset="2"/>
              </a:rPr>
              <a:t>…</a:t>
            </a:r>
            <a:endParaRPr lang="en-US" sz="2133" dirty="0">
              <a:solidFill>
                <a:srgbClr val="35ACA2">
                  <a:lumMod val="75000"/>
                </a:srgbClr>
              </a:solidFill>
              <a:latin typeface="Courier"/>
              <a:cs typeface="Courier"/>
              <a:sym typeface="Symbol" charset="2"/>
            </a:endParaRPr>
          </a:p>
          <a:p>
            <a:pPr marL="457189" indent="-457189" defTabSz="1219170"/>
            <a:endParaRPr lang="en-US" sz="2933" dirty="0">
              <a:solidFill>
                <a:prstClr val="black"/>
              </a:solidFill>
              <a:latin typeface="Courier"/>
              <a:cs typeface="Courier"/>
              <a:sym typeface="Symbol" charset="2"/>
            </a:endParaRPr>
          </a:p>
        </p:txBody>
      </p:sp>
      <p:sp>
        <p:nvSpPr>
          <p:cNvPr id="2" name="Footer Placeholder 1">
            <a:extLst>
              <a:ext uri="{FF2B5EF4-FFF2-40B4-BE49-F238E27FC236}">
                <a16:creationId xmlns:a16="http://schemas.microsoft.com/office/drawing/2014/main" id="{C5E51193-B7A7-4804-B9EB-90C3D7AC6851}"/>
              </a:ext>
            </a:extLst>
          </p:cNvPr>
          <p:cNvSpPr>
            <a:spLocks noGrp="1"/>
          </p:cNvSpPr>
          <p:nvPr>
            <p:ph type="ftr" sz="quarter" idx="11"/>
          </p:nvPr>
        </p:nvSpPr>
        <p:spPr/>
        <p:txBody>
          <a:bodyPr/>
          <a:lstStyle/>
          <a:p>
            <a:pPr>
              <a:defRPr/>
            </a:pPr>
            <a:r>
              <a:rPr lang="en-US"/>
              <a:t>MSFTGUEST        msevent786dn</a:t>
            </a:r>
          </a:p>
        </p:txBody>
      </p:sp>
    </p:spTree>
    <p:extLst>
      <p:ext uri="{BB962C8B-B14F-4D97-AF65-F5344CB8AC3E}">
        <p14:creationId xmlns:p14="http://schemas.microsoft.com/office/powerpoint/2010/main" val="144809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93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93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93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93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93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939">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939">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939">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morphology in a corpus</a:t>
            </a:r>
            <a:br>
              <a:rPr lang="en-US" dirty="0"/>
            </a:br>
            <a:r>
              <a:rPr lang="en-US" dirty="0"/>
              <a:t>Why only strip –</a:t>
            </a:r>
            <a:r>
              <a:rPr lang="en-US" dirty="0" err="1"/>
              <a:t>ing</a:t>
            </a:r>
            <a:r>
              <a:rPr lang="en-US" dirty="0"/>
              <a:t> if there is a vowel?</a:t>
            </a:r>
          </a:p>
        </p:txBody>
      </p:sp>
      <p:sp>
        <p:nvSpPr>
          <p:cNvPr id="3" name="Content Placeholder 2"/>
          <p:cNvSpPr>
            <a:spLocks noGrp="1"/>
          </p:cNvSpPr>
          <p:nvPr>
            <p:ph idx="1"/>
          </p:nvPr>
        </p:nvSpPr>
        <p:spPr>
          <a:xfrm>
            <a:off x="1117600" y="3022600"/>
            <a:ext cx="10769600" cy="1016000"/>
          </a:xfrm>
        </p:spPr>
        <p:txBody>
          <a:bodyPr/>
          <a:lstStyle/>
          <a:p>
            <a:pPr marL="609585" lvl="1" indent="0">
              <a:buNone/>
            </a:pPr>
            <a:r>
              <a:rPr lang="en-US" sz="3733" dirty="0">
                <a:latin typeface="Courier"/>
                <a:cs typeface="Courier"/>
                <a:sym typeface="Symbol" charset="2"/>
              </a:rPr>
              <a:t>(*v*)</a:t>
            </a:r>
            <a:r>
              <a:rPr lang="en-US" sz="3733" dirty="0" err="1">
                <a:latin typeface="Courier"/>
                <a:cs typeface="Courier"/>
                <a:sym typeface="Symbol" charset="2"/>
              </a:rPr>
              <a:t>ing</a:t>
            </a:r>
            <a:r>
              <a:rPr lang="en-US" sz="3733" dirty="0">
                <a:latin typeface="Courier"/>
                <a:cs typeface="Courier"/>
                <a:sym typeface="Symbol" charset="2"/>
              </a:rPr>
              <a:t>  </a:t>
            </a:r>
            <a:r>
              <a:rPr lang="en-US" sz="3733" dirty="0" err="1">
                <a:sym typeface="Symbol" charset="2"/>
              </a:rPr>
              <a:t>ø</a:t>
            </a:r>
            <a:r>
              <a:rPr lang="en-US" sz="3733" dirty="0">
                <a:sym typeface="Symbol" charset="2"/>
              </a:rPr>
              <a:t>    </a:t>
            </a:r>
            <a:r>
              <a:rPr lang="en-US" sz="3733" dirty="0">
                <a:solidFill>
                  <a:schemeClr val="accent5">
                    <a:lumMod val="75000"/>
                  </a:schemeClr>
                </a:solidFill>
                <a:latin typeface="Courier"/>
                <a:cs typeface="Courier"/>
                <a:sym typeface="Symbol" charset="2"/>
              </a:rPr>
              <a:t>walking    walk</a:t>
            </a:r>
          </a:p>
          <a:p>
            <a:pPr marL="609585" lvl="1" indent="0">
              <a:buNone/>
            </a:pPr>
            <a:r>
              <a:rPr lang="en-US" sz="3733" dirty="0">
                <a:solidFill>
                  <a:schemeClr val="accent5">
                    <a:lumMod val="75000"/>
                  </a:schemeClr>
                </a:solidFill>
                <a:latin typeface="Courier"/>
                <a:cs typeface="Courier"/>
                <a:sym typeface="Symbol" charset="2"/>
              </a:rPr>
              <a:t>              sing       sing</a:t>
            </a:r>
          </a:p>
          <a:p>
            <a:pPr marL="609585" lvl="1" indent="0">
              <a:buNone/>
            </a:pPr>
            <a:endParaRPr lang="en-US" sz="2133" dirty="0">
              <a:solidFill>
                <a:schemeClr val="accent5">
                  <a:lumMod val="75000"/>
                </a:schemeClr>
              </a:solidFill>
              <a:latin typeface="Courier"/>
              <a:cs typeface="Courier"/>
              <a:sym typeface="Symbol" charset="2"/>
            </a:endParaRPr>
          </a:p>
        </p:txBody>
      </p:sp>
      <p:sp>
        <p:nvSpPr>
          <p:cNvPr id="5" name="Footer Placeholder 4">
            <a:extLst>
              <a:ext uri="{FF2B5EF4-FFF2-40B4-BE49-F238E27FC236}">
                <a16:creationId xmlns:a16="http://schemas.microsoft.com/office/drawing/2014/main" id="{B9F66D66-4C0A-4334-8074-302E31F23AF6}"/>
              </a:ext>
            </a:extLst>
          </p:cNvPr>
          <p:cNvSpPr>
            <a:spLocks noGrp="1"/>
          </p:cNvSpPr>
          <p:nvPr>
            <p:ph type="ftr" sz="quarter" idx="11"/>
          </p:nvPr>
        </p:nvSpPr>
        <p:spPr/>
        <p:txBody>
          <a:bodyPr/>
          <a:lstStyle/>
          <a:p>
            <a:pPr>
              <a:defRPr/>
            </a:pPr>
            <a:r>
              <a:rPr lang="en-US"/>
              <a:t>MSFTGUEST        msevent786dn</a:t>
            </a:r>
          </a:p>
        </p:txBody>
      </p:sp>
    </p:spTree>
    <p:extLst>
      <p:ext uri="{BB962C8B-B14F-4D97-AF65-F5344CB8AC3E}">
        <p14:creationId xmlns:p14="http://schemas.microsoft.com/office/powerpoint/2010/main" val="297431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morphology in a corpus</a:t>
            </a:r>
            <a:br>
              <a:rPr lang="en-US" dirty="0"/>
            </a:br>
            <a:r>
              <a:rPr lang="en-US" dirty="0"/>
              <a:t>Why only strip –</a:t>
            </a:r>
            <a:r>
              <a:rPr lang="en-US" dirty="0" err="1"/>
              <a:t>ing</a:t>
            </a:r>
            <a:r>
              <a:rPr lang="en-US" dirty="0"/>
              <a:t> if there is a vowel?</a:t>
            </a:r>
          </a:p>
        </p:txBody>
      </p:sp>
      <p:sp>
        <p:nvSpPr>
          <p:cNvPr id="3" name="Content Placeholder 2"/>
          <p:cNvSpPr>
            <a:spLocks noGrp="1"/>
          </p:cNvSpPr>
          <p:nvPr>
            <p:ph idx="1"/>
          </p:nvPr>
        </p:nvSpPr>
        <p:spPr>
          <a:xfrm>
            <a:off x="1117600" y="1803400"/>
            <a:ext cx="10769600" cy="1016000"/>
          </a:xfrm>
        </p:spPr>
        <p:txBody>
          <a:bodyPr/>
          <a:lstStyle/>
          <a:p>
            <a:pPr marL="609585" lvl="1" indent="0">
              <a:buNone/>
            </a:pPr>
            <a:r>
              <a:rPr lang="en-US" sz="2133" dirty="0">
                <a:latin typeface="Courier"/>
                <a:cs typeface="Courier"/>
                <a:sym typeface="Symbol" charset="2"/>
              </a:rPr>
              <a:t>(*v*)</a:t>
            </a:r>
            <a:r>
              <a:rPr lang="en-US" sz="2133" dirty="0" err="1">
                <a:latin typeface="Courier"/>
                <a:cs typeface="Courier"/>
                <a:sym typeface="Symbol" charset="2"/>
              </a:rPr>
              <a:t>ing</a:t>
            </a:r>
            <a:r>
              <a:rPr lang="en-US" sz="2133" dirty="0">
                <a:latin typeface="Courier"/>
                <a:cs typeface="Courier"/>
                <a:sym typeface="Symbol" charset="2"/>
              </a:rPr>
              <a:t>  </a:t>
            </a:r>
            <a:r>
              <a:rPr lang="en-US" sz="2133" dirty="0" err="1">
                <a:sym typeface="Symbol" charset="2"/>
              </a:rPr>
              <a:t>ø</a:t>
            </a:r>
            <a:r>
              <a:rPr lang="en-US" sz="2133" dirty="0">
                <a:sym typeface="Symbol" charset="2"/>
              </a:rPr>
              <a:t>    </a:t>
            </a:r>
            <a:r>
              <a:rPr lang="en-US" sz="2133" dirty="0">
                <a:solidFill>
                  <a:schemeClr val="accent5">
                    <a:lumMod val="75000"/>
                  </a:schemeClr>
                </a:solidFill>
                <a:latin typeface="Courier"/>
                <a:cs typeface="Courier"/>
                <a:sym typeface="Symbol" charset="2"/>
              </a:rPr>
              <a:t>walking    walk</a:t>
            </a:r>
          </a:p>
          <a:p>
            <a:pPr marL="609585" lvl="1" indent="0">
              <a:buNone/>
            </a:pPr>
            <a:r>
              <a:rPr lang="en-US" sz="2133" dirty="0">
                <a:solidFill>
                  <a:schemeClr val="accent5">
                    <a:lumMod val="75000"/>
                  </a:schemeClr>
                </a:solidFill>
                <a:latin typeface="Courier"/>
                <a:cs typeface="Courier"/>
                <a:sym typeface="Symbol" charset="2"/>
              </a:rPr>
              <a:t>              sing       sing</a:t>
            </a:r>
          </a:p>
          <a:p>
            <a:pPr marL="609585" lvl="1" indent="0">
              <a:buNone/>
            </a:pPr>
            <a:endParaRPr lang="en-US" sz="2133" dirty="0">
              <a:solidFill>
                <a:schemeClr val="accent5">
                  <a:lumMod val="75000"/>
                </a:schemeClr>
              </a:solidFill>
              <a:latin typeface="Courier"/>
              <a:cs typeface="Courier"/>
              <a:sym typeface="Symbol" charset="2"/>
            </a:endParaRPr>
          </a:p>
        </p:txBody>
      </p:sp>
      <p:sp>
        <p:nvSpPr>
          <p:cNvPr id="6" name="Rectangle 3"/>
          <p:cNvSpPr txBox="1">
            <a:spLocks noChangeArrowheads="1"/>
          </p:cNvSpPr>
          <p:nvPr/>
        </p:nvSpPr>
        <p:spPr bwMode="auto">
          <a:xfrm>
            <a:off x="48000" y="3022600"/>
            <a:ext cx="12144001" cy="36576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normAutofit/>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0" indent="0" defTabSz="1219170">
              <a:lnSpc>
                <a:spcPct val="90000"/>
              </a:lnSpc>
              <a:buNone/>
            </a:pPr>
            <a:r>
              <a:rPr lang="en-US" sz="1867" dirty="0" err="1">
                <a:solidFill>
                  <a:prstClr val="black"/>
                </a:solidFill>
                <a:latin typeface="Courier"/>
                <a:cs typeface="Courier"/>
              </a:rPr>
              <a:t>tr</a:t>
            </a:r>
            <a:r>
              <a:rPr lang="en-US" sz="1867" dirty="0">
                <a:solidFill>
                  <a:prstClr val="black"/>
                </a:solidFill>
                <a:latin typeface="Courier"/>
                <a:cs typeface="Courier"/>
              </a:rPr>
              <a:t> -</a:t>
            </a:r>
            <a:r>
              <a:rPr lang="en-US" sz="1867" dirty="0" err="1">
                <a:solidFill>
                  <a:prstClr val="black"/>
                </a:solidFill>
                <a:latin typeface="Courier"/>
                <a:cs typeface="Courier"/>
              </a:rPr>
              <a:t>sc</a:t>
            </a:r>
            <a:r>
              <a:rPr lang="en-US" sz="1867" dirty="0">
                <a:solidFill>
                  <a:prstClr val="black"/>
                </a:solidFill>
                <a:latin typeface="Courier"/>
                <a:cs typeface="Courier"/>
              </a:rPr>
              <a:t> 'A-</a:t>
            </a:r>
            <a:r>
              <a:rPr lang="en-US" sz="1867" dirty="0" err="1">
                <a:solidFill>
                  <a:prstClr val="black"/>
                </a:solidFill>
                <a:latin typeface="Courier"/>
                <a:cs typeface="Courier"/>
              </a:rPr>
              <a:t>Za</a:t>
            </a:r>
            <a:r>
              <a:rPr lang="en-US" sz="1867" dirty="0">
                <a:solidFill>
                  <a:prstClr val="black"/>
                </a:solidFill>
                <a:latin typeface="Courier"/>
                <a:cs typeface="Courier"/>
              </a:rPr>
              <a:t>-z' '\n' &lt; </a:t>
            </a:r>
            <a:r>
              <a:rPr lang="en-US" sz="1867" dirty="0" err="1">
                <a:solidFill>
                  <a:prstClr val="black"/>
                </a:solidFill>
                <a:latin typeface="Courier"/>
                <a:cs typeface="Courier"/>
              </a:rPr>
              <a:t>shakes.txt</a:t>
            </a:r>
            <a:r>
              <a:rPr lang="en-US" sz="1867" dirty="0">
                <a:solidFill>
                  <a:prstClr val="black"/>
                </a:solidFill>
                <a:latin typeface="Courier"/>
                <a:cs typeface="Courier"/>
              </a:rPr>
              <a:t> | </a:t>
            </a:r>
            <a:r>
              <a:rPr lang="en-US" sz="1867" dirty="0" err="1">
                <a:solidFill>
                  <a:prstClr val="black"/>
                </a:solidFill>
                <a:latin typeface="Courier"/>
                <a:cs typeface="Courier"/>
              </a:rPr>
              <a:t>grep</a:t>
            </a:r>
            <a:r>
              <a:rPr lang="en-US" sz="1867" dirty="0">
                <a:solidFill>
                  <a:prstClr val="black"/>
                </a:solidFill>
                <a:latin typeface="Courier"/>
                <a:cs typeface="Courier"/>
              </a:rPr>
              <a:t> ’</a:t>
            </a:r>
            <a:r>
              <a:rPr lang="en-US" sz="1867" dirty="0" err="1">
                <a:solidFill>
                  <a:prstClr val="black"/>
                </a:solidFill>
                <a:latin typeface="Courier"/>
                <a:cs typeface="Courier"/>
              </a:rPr>
              <a:t>ing</a:t>
            </a:r>
            <a:r>
              <a:rPr lang="en-US" sz="1867" dirty="0">
                <a:solidFill>
                  <a:prstClr val="black"/>
                </a:solidFill>
                <a:latin typeface="Courier"/>
                <a:cs typeface="Courier"/>
              </a:rPr>
              <a:t>$' | sort | </a:t>
            </a:r>
            <a:r>
              <a:rPr lang="en-US" sz="1867" dirty="0" err="1">
                <a:solidFill>
                  <a:prstClr val="black"/>
                </a:solidFill>
                <a:latin typeface="Courier"/>
                <a:cs typeface="Courier"/>
              </a:rPr>
              <a:t>uniq</a:t>
            </a:r>
            <a:r>
              <a:rPr lang="en-US" sz="1867" dirty="0">
                <a:solidFill>
                  <a:prstClr val="black"/>
                </a:solidFill>
                <a:latin typeface="Courier"/>
                <a:cs typeface="Courier"/>
              </a:rPr>
              <a:t> -c | sort –nr </a:t>
            </a:r>
          </a:p>
          <a:p>
            <a:pPr marL="0" indent="0" defTabSz="1219170">
              <a:lnSpc>
                <a:spcPct val="90000"/>
              </a:lnSpc>
              <a:buNone/>
            </a:pPr>
            <a:endParaRPr lang="en-US" sz="1867" dirty="0">
              <a:solidFill>
                <a:prstClr val="black"/>
              </a:solidFill>
              <a:latin typeface="Courier"/>
              <a:cs typeface="Courier"/>
            </a:endParaRPr>
          </a:p>
          <a:p>
            <a:pPr marL="0" indent="0" defTabSz="1219170">
              <a:lnSpc>
                <a:spcPct val="90000"/>
              </a:lnSpc>
              <a:buNone/>
            </a:pPr>
            <a:endParaRPr lang="en-US" sz="1867" dirty="0">
              <a:solidFill>
                <a:prstClr val="black"/>
              </a:solidFill>
              <a:latin typeface="Courier"/>
              <a:cs typeface="Courier"/>
            </a:endParaRPr>
          </a:p>
          <a:p>
            <a:pPr marL="0" indent="0" defTabSz="1219170">
              <a:lnSpc>
                <a:spcPct val="90000"/>
              </a:lnSpc>
              <a:buNone/>
            </a:pPr>
            <a:endParaRPr lang="en-US" sz="1867" dirty="0">
              <a:solidFill>
                <a:prstClr val="black"/>
              </a:solidFill>
              <a:latin typeface="Courier"/>
              <a:cs typeface="Courier"/>
            </a:endParaRPr>
          </a:p>
          <a:p>
            <a:pPr marL="0" indent="0" defTabSz="1219170">
              <a:lnSpc>
                <a:spcPct val="90000"/>
              </a:lnSpc>
              <a:buNone/>
            </a:pPr>
            <a:endParaRPr lang="en-US" sz="1867" dirty="0">
              <a:solidFill>
                <a:prstClr val="black"/>
              </a:solidFill>
              <a:latin typeface="Courier"/>
              <a:cs typeface="Courier"/>
            </a:endParaRPr>
          </a:p>
          <a:p>
            <a:pPr marL="0" indent="0" defTabSz="1219170">
              <a:lnSpc>
                <a:spcPct val="90000"/>
              </a:lnSpc>
              <a:buNone/>
            </a:pPr>
            <a:endParaRPr lang="en-US" sz="1867" dirty="0">
              <a:solidFill>
                <a:srgbClr val="35ACA2">
                  <a:lumMod val="60000"/>
                  <a:lumOff val="40000"/>
                </a:srgbClr>
              </a:solidFill>
              <a:latin typeface="Courier"/>
              <a:cs typeface="Courier"/>
            </a:endParaRPr>
          </a:p>
          <a:p>
            <a:pPr marL="0" indent="0" defTabSz="1219170">
              <a:lnSpc>
                <a:spcPct val="90000"/>
              </a:lnSpc>
              <a:buNone/>
            </a:pPr>
            <a:endParaRPr lang="en-US" sz="1867" dirty="0">
              <a:solidFill>
                <a:prstClr val="black"/>
              </a:solidFill>
              <a:latin typeface="Courier"/>
              <a:cs typeface="Courier"/>
            </a:endParaRPr>
          </a:p>
          <a:p>
            <a:pPr marL="0" indent="0" defTabSz="1219170">
              <a:lnSpc>
                <a:spcPct val="90000"/>
              </a:lnSpc>
              <a:buNone/>
            </a:pPr>
            <a:endParaRPr lang="en-US" sz="1867" dirty="0">
              <a:solidFill>
                <a:prstClr val="black"/>
              </a:solidFill>
              <a:latin typeface="Courier"/>
              <a:cs typeface="Courier"/>
            </a:endParaRPr>
          </a:p>
          <a:p>
            <a:pPr marL="0" indent="0" defTabSz="1219170">
              <a:lnSpc>
                <a:spcPct val="90000"/>
              </a:lnSpc>
              <a:buNone/>
            </a:pPr>
            <a:endParaRPr lang="en-US" sz="1867" dirty="0">
              <a:solidFill>
                <a:prstClr val="black"/>
              </a:solidFill>
              <a:latin typeface="Courier"/>
              <a:cs typeface="Courier"/>
            </a:endParaRPr>
          </a:p>
          <a:p>
            <a:pPr marL="0" indent="0" defTabSz="1219170">
              <a:lnSpc>
                <a:spcPct val="90000"/>
              </a:lnSpc>
              <a:buNone/>
            </a:pPr>
            <a:r>
              <a:rPr lang="en-US" sz="1800" dirty="0" err="1">
                <a:solidFill>
                  <a:prstClr val="black"/>
                </a:solidFill>
                <a:latin typeface="Courier"/>
                <a:cs typeface="Courier"/>
              </a:rPr>
              <a:t>tr</a:t>
            </a:r>
            <a:r>
              <a:rPr lang="en-US" sz="1800" dirty="0">
                <a:solidFill>
                  <a:prstClr val="black"/>
                </a:solidFill>
                <a:latin typeface="Courier"/>
                <a:cs typeface="Courier"/>
              </a:rPr>
              <a:t> -</a:t>
            </a:r>
            <a:r>
              <a:rPr lang="en-US" sz="1800" dirty="0" err="1">
                <a:solidFill>
                  <a:prstClr val="black"/>
                </a:solidFill>
                <a:latin typeface="Courier"/>
                <a:cs typeface="Courier"/>
              </a:rPr>
              <a:t>sc</a:t>
            </a:r>
            <a:r>
              <a:rPr lang="en-US" sz="1800" dirty="0">
                <a:solidFill>
                  <a:prstClr val="black"/>
                </a:solidFill>
                <a:latin typeface="Courier"/>
                <a:cs typeface="Courier"/>
              </a:rPr>
              <a:t> 'A-</a:t>
            </a:r>
            <a:r>
              <a:rPr lang="en-US" sz="1800" dirty="0" err="1">
                <a:solidFill>
                  <a:prstClr val="black"/>
                </a:solidFill>
                <a:latin typeface="Courier"/>
                <a:cs typeface="Courier"/>
              </a:rPr>
              <a:t>Za</a:t>
            </a:r>
            <a:r>
              <a:rPr lang="en-US" sz="1800" dirty="0">
                <a:solidFill>
                  <a:prstClr val="black"/>
                </a:solidFill>
                <a:latin typeface="Courier"/>
                <a:cs typeface="Courier"/>
              </a:rPr>
              <a:t>-z' '\n' &lt; </a:t>
            </a:r>
            <a:r>
              <a:rPr lang="en-US" sz="1800" dirty="0" err="1">
                <a:solidFill>
                  <a:prstClr val="black"/>
                </a:solidFill>
                <a:latin typeface="Courier"/>
                <a:cs typeface="Courier"/>
              </a:rPr>
              <a:t>shakes.txt</a:t>
            </a:r>
            <a:r>
              <a:rPr lang="en-US" sz="1800" dirty="0">
                <a:solidFill>
                  <a:prstClr val="black"/>
                </a:solidFill>
                <a:latin typeface="Courier"/>
                <a:cs typeface="Courier"/>
              </a:rPr>
              <a:t> | </a:t>
            </a:r>
            <a:r>
              <a:rPr lang="en-US" sz="1800" dirty="0" err="1">
                <a:solidFill>
                  <a:prstClr val="black"/>
                </a:solidFill>
                <a:latin typeface="Courier"/>
                <a:cs typeface="Courier"/>
              </a:rPr>
              <a:t>grep</a:t>
            </a:r>
            <a:r>
              <a:rPr lang="en-US" sz="1800" dirty="0">
                <a:solidFill>
                  <a:prstClr val="black"/>
                </a:solidFill>
                <a:latin typeface="Courier"/>
                <a:cs typeface="Courier"/>
              </a:rPr>
              <a:t> '[</a:t>
            </a:r>
            <a:r>
              <a:rPr lang="en-US" sz="1800" dirty="0" err="1">
                <a:solidFill>
                  <a:prstClr val="black"/>
                </a:solidFill>
                <a:latin typeface="Courier"/>
                <a:cs typeface="Courier"/>
              </a:rPr>
              <a:t>aeiou</a:t>
            </a:r>
            <a:r>
              <a:rPr lang="en-US" sz="1800" dirty="0">
                <a:solidFill>
                  <a:prstClr val="black"/>
                </a:solidFill>
                <a:latin typeface="Courier"/>
                <a:cs typeface="Courier"/>
              </a:rPr>
              <a:t>].*</a:t>
            </a:r>
            <a:r>
              <a:rPr lang="en-US" sz="1800" dirty="0" err="1">
                <a:solidFill>
                  <a:prstClr val="black"/>
                </a:solidFill>
                <a:latin typeface="Courier"/>
                <a:cs typeface="Courier"/>
              </a:rPr>
              <a:t>ing</a:t>
            </a:r>
            <a:r>
              <a:rPr lang="en-US" sz="1800" dirty="0">
                <a:solidFill>
                  <a:prstClr val="black"/>
                </a:solidFill>
                <a:latin typeface="Courier"/>
                <a:cs typeface="Courier"/>
              </a:rPr>
              <a:t>$' | sort | </a:t>
            </a:r>
            <a:r>
              <a:rPr lang="en-US" sz="1800" dirty="0" err="1">
                <a:solidFill>
                  <a:prstClr val="black"/>
                </a:solidFill>
                <a:latin typeface="Courier"/>
                <a:cs typeface="Courier"/>
              </a:rPr>
              <a:t>uniq</a:t>
            </a:r>
            <a:r>
              <a:rPr lang="en-US" sz="1800" dirty="0">
                <a:solidFill>
                  <a:prstClr val="black"/>
                </a:solidFill>
                <a:latin typeface="Courier"/>
                <a:cs typeface="Courier"/>
              </a:rPr>
              <a:t> -c | sort –nr</a:t>
            </a:r>
          </a:p>
        </p:txBody>
      </p:sp>
      <p:sp>
        <p:nvSpPr>
          <p:cNvPr id="7" name="TextBox 6"/>
          <p:cNvSpPr txBox="1"/>
          <p:nvPr/>
        </p:nvSpPr>
        <p:spPr>
          <a:xfrm>
            <a:off x="5384800" y="3429000"/>
            <a:ext cx="1789272" cy="2308324"/>
          </a:xfrm>
          <a:prstGeom prst="rect">
            <a:avLst/>
          </a:prstGeom>
          <a:noFill/>
        </p:spPr>
        <p:txBody>
          <a:bodyPr wrap="none" rtlCol="0">
            <a:spAutoFit/>
          </a:bodyPr>
          <a:lstStyle/>
          <a:p>
            <a:pPr defTabSz="1219170" fontAlgn="base">
              <a:lnSpc>
                <a:spcPct val="90000"/>
              </a:lnSpc>
              <a:spcBef>
                <a:spcPct val="0"/>
              </a:spcBef>
              <a:spcAft>
                <a:spcPct val="0"/>
              </a:spcAft>
            </a:pPr>
            <a:r>
              <a:rPr lang="en-US" sz="1600" dirty="0">
                <a:solidFill>
                  <a:prstClr val="black"/>
                </a:solidFill>
                <a:latin typeface="Courier"/>
                <a:ea typeface="ＭＳ Ｐゴシック" charset="0"/>
                <a:cs typeface="Courier"/>
              </a:rPr>
              <a:t>548 being</a:t>
            </a:r>
          </a:p>
          <a:p>
            <a:pPr defTabSz="1219170" fontAlgn="base">
              <a:lnSpc>
                <a:spcPct val="90000"/>
              </a:lnSpc>
              <a:spcBef>
                <a:spcPct val="0"/>
              </a:spcBef>
              <a:spcAft>
                <a:spcPct val="0"/>
              </a:spcAft>
            </a:pPr>
            <a:r>
              <a:rPr lang="en-US" sz="1600" dirty="0">
                <a:solidFill>
                  <a:srgbClr val="A6A6A6"/>
                </a:solidFill>
                <a:latin typeface="Courier"/>
                <a:ea typeface="ＭＳ Ｐゴシック" charset="0"/>
                <a:cs typeface="Courier"/>
              </a:rPr>
              <a:t>541 nothing</a:t>
            </a:r>
          </a:p>
          <a:p>
            <a:pPr defTabSz="1219170" fontAlgn="base">
              <a:lnSpc>
                <a:spcPct val="90000"/>
              </a:lnSpc>
              <a:spcBef>
                <a:spcPct val="0"/>
              </a:spcBef>
              <a:spcAft>
                <a:spcPct val="0"/>
              </a:spcAft>
            </a:pPr>
            <a:r>
              <a:rPr lang="en-US" sz="1600" dirty="0">
                <a:solidFill>
                  <a:srgbClr val="A6A6A6"/>
                </a:solidFill>
                <a:latin typeface="Courier"/>
                <a:ea typeface="ＭＳ Ｐゴシック" charset="0"/>
                <a:cs typeface="Courier"/>
              </a:rPr>
              <a:t>152 something</a:t>
            </a:r>
          </a:p>
          <a:p>
            <a:pPr defTabSz="1219170" fontAlgn="base">
              <a:lnSpc>
                <a:spcPct val="90000"/>
              </a:lnSpc>
              <a:spcBef>
                <a:spcPct val="0"/>
              </a:spcBef>
              <a:spcAft>
                <a:spcPct val="0"/>
              </a:spcAft>
            </a:pPr>
            <a:r>
              <a:rPr lang="en-US" sz="1600" dirty="0">
                <a:solidFill>
                  <a:prstClr val="black"/>
                </a:solidFill>
                <a:latin typeface="Courier"/>
                <a:ea typeface="ＭＳ Ｐゴシック" charset="0"/>
                <a:cs typeface="Courier"/>
              </a:rPr>
              <a:t>145 coming</a:t>
            </a:r>
          </a:p>
          <a:p>
            <a:pPr defTabSz="1219170" fontAlgn="base">
              <a:lnSpc>
                <a:spcPct val="90000"/>
              </a:lnSpc>
              <a:spcBef>
                <a:spcPct val="0"/>
              </a:spcBef>
              <a:spcAft>
                <a:spcPct val="0"/>
              </a:spcAft>
            </a:pPr>
            <a:r>
              <a:rPr lang="en-US" sz="1600" dirty="0">
                <a:solidFill>
                  <a:srgbClr val="A6A6A6"/>
                </a:solidFill>
                <a:latin typeface="Courier"/>
                <a:ea typeface="ＭＳ Ｐゴシック" charset="0"/>
                <a:cs typeface="Courier"/>
              </a:rPr>
              <a:t>130 morning</a:t>
            </a:r>
          </a:p>
          <a:p>
            <a:pPr defTabSz="1219170" fontAlgn="base">
              <a:lnSpc>
                <a:spcPct val="90000"/>
              </a:lnSpc>
              <a:spcBef>
                <a:spcPct val="0"/>
              </a:spcBef>
              <a:spcAft>
                <a:spcPct val="0"/>
              </a:spcAft>
            </a:pPr>
            <a:r>
              <a:rPr lang="en-US" sz="1600" dirty="0">
                <a:solidFill>
                  <a:prstClr val="black"/>
                </a:solidFill>
                <a:latin typeface="Courier"/>
                <a:ea typeface="ＭＳ Ｐゴシック" charset="0"/>
                <a:cs typeface="Courier"/>
              </a:rPr>
              <a:t>122 having</a:t>
            </a:r>
          </a:p>
          <a:p>
            <a:pPr defTabSz="1219170" fontAlgn="base">
              <a:lnSpc>
                <a:spcPct val="90000"/>
              </a:lnSpc>
              <a:spcBef>
                <a:spcPct val="0"/>
              </a:spcBef>
              <a:spcAft>
                <a:spcPct val="0"/>
              </a:spcAft>
            </a:pPr>
            <a:r>
              <a:rPr lang="en-US" sz="1600" dirty="0">
                <a:solidFill>
                  <a:prstClr val="black"/>
                </a:solidFill>
                <a:latin typeface="Courier"/>
                <a:ea typeface="ＭＳ Ｐゴシック" charset="0"/>
                <a:cs typeface="Courier"/>
              </a:rPr>
              <a:t>120 living</a:t>
            </a:r>
          </a:p>
          <a:p>
            <a:pPr defTabSz="1219170" fontAlgn="base">
              <a:lnSpc>
                <a:spcPct val="90000"/>
              </a:lnSpc>
              <a:spcBef>
                <a:spcPct val="0"/>
              </a:spcBef>
              <a:spcAft>
                <a:spcPct val="0"/>
              </a:spcAft>
            </a:pPr>
            <a:r>
              <a:rPr lang="en-US" sz="1600" dirty="0">
                <a:solidFill>
                  <a:prstClr val="black"/>
                </a:solidFill>
                <a:latin typeface="Courier"/>
                <a:ea typeface="ＭＳ Ｐゴシック" charset="0"/>
                <a:cs typeface="Courier"/>
              </a:rPr>
              <a:t>117 loving</a:t>
            </a:r>
          </a:p>
          <a:p>
            <a:pPr defTabSz="1219170" fontAlgn="base">
              <a:lnSpc>
                <a:spcPct val="90000"/>
              </a:lnSpc>
              <a:spcBef>
                <a:spcPct val="0"/>
              </a:spcBef>
              <a:spcAft>
                <a:spcPct val="0"/>
              </a:spcAft>
            </a:pPr>
            <a:r>
              <a:rPr lang="en-US" sz="1600" dirty="0">
                <a:solidFill>
                  <a:prstClr val="black"/>
                </a:solidFill>
                <a:latin typeface="Courier"/>
                <a:ea typeface="ＭＳ Ｐゴシック" charset="0"/>
                <a:cs typeface="Courier"/>
              </a:rPr>
              <a:t>116 Being</a:t>
            </a:r>
          </a:p>
          <a:p>
            <a:pPr defTabSz="1219170" fontAlgn="base">
              <a:lnSpc>
                <a:spcPct val="90000"/>
              </a:lnSpc>
              <a:spcBef>
                <a:spcPct val="0"/>
              </a:spcBef>
              <a:spcAft>
                <a:spcPct val="0"/>
              </a:spcAft>
            </a:pPr>
            <a:r>
              <a:rPr lang="en-US" sz="1600" dirty="0">
                <a:solidFill>
                  <a:prstClr val="black"/>
                </a:solidFill>
                <a:latin typeface="Courier"/>
                <a:ea typeface="ＭＳ Ｐゴシック" charset="0"/>
                <a:cs typeface="Courier"/>
              </a:rPr>
              <a:t>102 going</a:t>
            </a:r>
          </a:p>
        </p:txBody>
      </p:sp>
      <p:sp>
        <p:nvSpPr>
          <p:cNvPr id="8" name="TextBox 7"/>
          <p:cNvSpPr txBox="1"/>
          <p:nvPr/>
        </p:nvSpPr>
        <p:spPr>
          <a:xfrm>
            <a:off x="2438401" y="3429000"/>
            <a:ext cx="1912703" cy="2308324"/>
          </a:xfrm>
          <a:prstGeom prst="rect">
            <a:avLst/>
          </a:prstGeom>
          <a:noFill/>
        </p:spPr>
        <p:txBody>
          <a:bodyPr wrap="none" rtlCol="0">
            <a:spAutoFit/>
          </a:bodyPr>
          <a:lstStyle/>
          <a:p>
            <a:pPr defTabSz="1219170" fontAlgn="base">
              <a:lnSpc>
                <a:spcPct val="90000"/>
              </a:lnSpc>
              <a:spcBef>
                <a:spcPct val="0"/>
              </a:spcBef>
              <a:spcAft>
                <a:spcPct val="0"/>
              </a:spcAft>
            </a:pPr>
            <a:r>
              <a:rPr lang="en-US" sz="1600" dirty="0">
                <a:solidFill>
                  <a:prstClr val="white">
                    <a:lumMod val="65000"/>
                  </a:prstClr>
                </a:solidFill>
                <a:latin typeface="Courier"/>
                <a:ea typeface="ＭＳ Ｐゴシック" charset="0"/>
                <a:cs typeface="Courier"/>
              </a:rPr>
              <a:t>1312 King</a:t>
            </a:r>
          </a:p>
          <a:p>
            <a:pPr defTabSz="1219170" fontAlgn="base">
              <a:lnSpc>
                <a:spcPct val="90000"/>
              </a:lnSpc>
              <a:spcBef>
                <a:spcPct val="0"/>
              </a:spcBef>
              <a:spcAft>
                <a:spcPct val="0"/>
              </a:spcAft>
            </a:pPr>
            <a:r>
              <a:rPr lang="en-US" sz="1600" dirty="0">
                <a:solidFill>
                  <a:prstClr val="black"/>
                </a:solidFill>
                <a:latin typeface="Courier"/>
                <a:ea typeface="ＭＳ Ｐゴシック" charset="0"/>
                <a:cs typeface="Courier"/>
              </a:rPr>
              <a:t> 548 being</a:t>
            </a:r>
          </a:p>
          <a:p>
            <a:pPr defTabSz="1219170" fontAlgn="base">
              <a:lnSpc>
                <a:spcPct val="90000"/>
              </a:lnSpc>
              <a:spcBef>
                <a:spcPct val="0"/>
              </a:spcBef>
              <a:spcAft>
                <a:spcPct val="0"/>
              </a:spcAft>
            </a:pPr>
            <a:r>
              <a:rPr lang="en-US" sz="1600" dirty="0">
                <a:solidFill>
                  <a:srgbClr val="7CD7CF"/>
                </a:solidFill>
                <a:latin typeface="Courier"/>
                <a:ea typeface="ＭＳ Ｐゴシック" charset="0"/>
                <a:cs typeface="Courier"/>
              </a:rPr>
              <a:t> </a:t>
            </a:r>
            <a:r>
              <a:rPr lang="en-US" sz="1600" dirty="0">
                <a:solidFill>
                  <a:prstClr val="white">
                    <a:lumMod val="65000"/>
                  </a:prstClr>
                </a:solidFill>
                <a:latin typeface="Courier"/>
                <a:ea typeface="ＭＳ Ｐゴシック" charset="0"/>
                <a:cs typeface="Courier"/>
              </a:rPr>
              <a:t>541 nothing</a:t>
            </a:r>
          </a:p>
          <a:p>
            <a:pPr defTabSz="1219170" fontAlgn="base">
              <a:lnSpc>
                <a:spcPct val="90000"/>
              </a:lnSpc>
              <a:spcBef>
                <a:spcPct val="0"/>
              </a:spcBef>
              <a:spcAft>
                <a:spcPct val="0"/>
              </a:spcAft>
            </a:pPr>
            <a:r>
              <a:rPr lang="en-US" sz="1600" dirty="0">
                <a:solidFill>
                  <a:prstClr val="white">
                    <a:lumMod val="65000"/>
                  </a:prstClr>
                </a:solidFill>
                <a:latin typeface="Courier"/>
                <a:ea typeface="ＭＳ Ｐゴシック" charset="0"/>
                <a:cs typeface="Courier"/>
              </a:rPr>
              <a:t> 388 king</a:t>
            </a:r>
          </a:p>
          <a:p>
            <a:pPr defTabSz="1219170" fontAlgn="base">
              <a:lnSpc>
                <a:spcPct val="90000"/>
              </a:lnSpc>
              <a:spcBef>
                <a:spcPct val="0"/>
              </a:spcBef>
              <a:spcAft>
                <a:spcPct val="0"/>
              </a:spcAft>
            </a:pPr>
            <a:r>
              <a:rPr lang="en-US" sz="1600" dirty="0">
                <a:solidFill>
                  <a:prstClr val="white">
                    <a:lumMod val="65000"/>
                  </a:prstClr>
                </a:solidFill>
                <a:latin typeface="Courier"/>
                <a:ea typeface="ＭＳ Ｐゴシック" charset="0"/>
                <a:cs typeface="Courier"/>
              </a:rPr>
              <a:t> 375 bring</a:t>
            </a:r>
          </a:p>
          <a:p>
            <a:pPr defTabSz="1219170" fontAlgn="base">
              <a:lnSpc>
                <a:spcPct val="90000"/>
              </a:lnSpc>
              <a:spcBef>
                <a:spcPct val="0"/>
              </a:spcBef>
              <a:spcAft>
                <a:spcPct val="0"/>
              </a:spcAft>
            </a:pPr>
            <a:r>
              <a:rPr lang="en-US" sz="1600" dirty="0">
                <a:solidFill>
                  <a:prstClr val="white">
                    <a:lumMod val="65000"/>
                  </a:prstClr>
                </a:solidFill>
                <a:latin typeface="Courier"/>
                <a:ea typeface="ＭＳ Ｐゴシック" charset="0"/>
                <a:cs typeface="Courier"/>
              </a:rPr>
              <a:t> 358 thing</a:t>
            </a:r>
          </a:p>
          <a:p>
            <a:pPr defTabSz="1219170" fontAlgn="base">
              <a:lnSpc>
                <a:spcPct val="90000"/>
              </a:lnSpc>
              <a:spcBef>
                <a:spcPct val="0"/>
              </a:spcBef>
              <a:spcAft>
                <a:spcPct val="0"/>
              </a:spcAft>
            </a:pPr>
            <a:r>
              <a:rPr lang="en-US" sz="1600" dirty="0">
                <a:solidFill>
                  <a:prstClr val="white">
                    <a:lumMod val="65000"/>
                  </a:prstClr>
                </a:solidFill>
                <a:latin typeface="Courier"/>
                <a:ea typeface="ＭＳ Ｐゴシック" charset="0"/>
                <a:cs typeface="Courier"/>
              </a:rPr>
              <a:t> 307 ring</a:t>
            </a:r>
          </a:p>
          <a:p>
            <a:pPr defTabSz="1219170" fontAlgn="base">
              <a:lnSpc>
                <a:spcPct val="90000"/>
              </a:lnSpc>
              <a:spcBef>
                <a:spcPct val="0"/>
              </a:spcBef>
              <a:spcAft>
                <a:spcPct val="0"/>
              </a:spcAft>
            </a:pPr>
            <a:r>
              <a:rPr lang="en-US" sz="1600" dirty="0">
                <a:solidFill>
                  <a:prstClr val="white">
                    <a:lumMod val="65000"/>
                  </a:prstClr>
                </a:solidFill>
                <a:latin typeface="Courier"/>
                <a:ea typeface="ＭＳ Ｐゴシック" charset="0"/>
                <a:cs typeface="Courier"/>
              </a:rPr>
              <a:t> 152 something</a:t>
            </a:r>
          </a:p>
          <a:p>
            <a:pPr defTabSz="1219170" fontAlgn="base">
              <a:lnSpc>
                <a:spcPct val="90000"/>
              </a:lnSpc>
              <a:spcBef>
                <a:spcPct val="0"/>
              </a:spcBef>
              <a:spcAft>
                <a:spcPct val="0"/>
              </a:spcAft>
            </a:pPr>
            <a:r>
              <a:rPr lang="en-US" sz="1600" dirty="0">
                <a:solidFill>
                  <a:prstClr val="black"/>
                </a:solidFill>
                <a:latin typeface="Courier"/>
                <a:ea typeface="ＭＳ Ｐゴシック" charset="0"/>
                <a:cs typeface="Courier"/>
              </a:rPr>
              <a:t> 145 coming</a:t>
            </a:r>
          </a:p>
          <a:p>
            <a:pPr defTabSz="1219170" fontAlgn="base">
              <a:lnSpc>
                <a:spcPct val="90000"/>
              </a:lnSpc>
              <a:spcBef>
                <a:spcPct val="0"/>
              </a:spcBef>
              <a:spcAft>
                <a:spcPct val="0"/>
              </a:spcAft>
            </a:pPr>
            <a:r>
              <a:rPr lang="en-US" sz="1600" dirty="0">
                <a:solidFill>
                  <a:prstClr val="white">
                    <a:lumMod val="65000"/>
                  </a:prstClr>
                </a:solidFill>
                <a:latin typeface="Courier"/>
                <a:ea typeface="ＭＳ Ｐゴシック" charset="0"/>
                <a:cs typeface="Courier"/>
              </a:rPr>
              <a:t> 130 morning </a:t>
            </a:r>
          </a:p>
        </p:txBody>
      </p:sp>
      <p:sp>
        <p:nvSpPr>
          <p:cNvPr id="5" name="Footer Placeholder 4">
            <a:extLst>
              <a:ext uri="{FF2B5EF4-FFF2-40B4-BE49-F238E27FC236}">
                <a16:creationId xmlns:a16="http://schemas.microsoft.com/office/drawing/2014/main" id="{689C4B1D-D609-432E-86F6-E1F2FE88590B}"/>
              </a:ext>
            </a:extLst>
          </p:cNvPr>
          <p:cNvSpPr>
            <a:spLocks noGrp="1"/>
          </p:cNvSpPr>
          <p:nvPr>
            <p:ph type="ftr" sz="quarter" idx="11"/>
          </p:nvPr>
        </p:nvSpPr>
        <p:spPr/>
        <p:txBody>
          <a:bodyPr/>
          <a:lstStyle/>
          <a:p>
            <a:pPr>
              <a:defRPr/>
            </a:pPr>
            <a:r>
              <a:rPr lang="en-US"/>
              <a:t>MSFTGUEST        msevent786dn</a:t>
            </a:r>
          </a:p>
        </p:txBody>
      </p:sp>
    </p:spTree>
    <p:extLst>
      <p:ext uri="{BB962C8B-B14F-4D97-AF65-F5344CB8AC3E}">
        <p14:creationId xmlns:p14="http://schemas.microsoft.com/office/powerpoint/2010/main" val="1539964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17803-8809-4BD7-B97F-F21AAF634BD4}"/>
              </a:ext>
            </a:extLst>
          </p:cNvPr>
          <p:cNvSpPr>
            <a:spLocks noGrp="1"/>
          </p:cNvSpPr>
          <p:nvPr>
            <p:ph type="title"/>
          </p:nvPr>
        </p:nvSpPr>
        <p:spPr>
          <a:xfrm>
            <a:off x="2174492" y="204041"/>
            <a:ext cx="7729728" cy="1188720"/>
          </a:xfrm>
        </p:spPr>
        <p:txBody>
          <a:bodyPr/>
          <a:lstStyle/>
          <a:p>
            <a:r>
              <a:rPr lang="en-US" dirty="0"/>
              <a:t>Session 2</a:t>
            </a:r>
          </a:p>
        </p:txBody>
      </p:sp>
      <p:sp>
        <p:nvSpPr>
          <p:cNvPr id="3" name="Content Placeholder 2">
            <a:extLst>
              <a:ext uri="{FF2B5EF4-FFF2-40B4-BE49-F238E27FC236}">
                <a16:creationId xmlns:a16="http://schemas.microsoft.com/office/drawing/2014/main" id="{DF20E87F-E47A-4202-8904-CD4DF9A71A8E}"/>
              </a:ext>
            </a:extLst>
          </p:cNvPr>
          <p:cNvSpPr>
            <a:spLocks noGrp="1"/>
          </p:cNvSpPr>
          <p:nvPr>
            <p:ph idx="1"/>
          </p:nvPr>
        </p:nvSpPr>
        <p:spPr>
          <a:xfrm>
            <a:off x="2231136" y="1472751"/>
            <a:ext cx="7729728" cy="5138441"/>
          </a:xfrm>
        </p:spPr>
        <p:txBody>
          <a:bodyPr>
            <a:normAutofit/>
          </a:bodyPr>
          <a:lstStyle/>
          <a:p>
            <a:r>
              <a:rPr lang="en-US" sz="2000" dirty="0"/>
              <a:t>Finish some basic concepts (TFIDF in particular)</a:t>
            </a:r>
          </a:p>
          <a:p>
            <a:r>
              <a:rPr lang="en-US" sz="2000" dirty="0"/>
              <a:t>Let’s apply those concepts to a small sample program </a:t>
            </a:r>
          </a:p>
          <a:p>
            <a:r>
              <a:rPr lang="en-US" sz="2000" dirty="0"/>
              <a:t>Python with NLTK to digest some RSS feeds about blogs</a:t>
            </a:r>
          </a:p>
          <a:p>
            <a:r>
              <a:rPr lang="en-US" sz="2000" dirty="0"/>
              <a:t>Tooling:</a:t>
            </a:r>
          </a:p>
          <a:p>
            <a:pPr lvl="1"/>
            <a:r>
              <a:rPr lang="en-US" sz="1800" dirty="0"/>
              <a:t>You can run python locally on your laptop of choice (3.5 or 3.6 is what I use)</a:t>
            </a:r>
          </a:p>
          <a:p>
            <a:pPr lvl="1"/>
            <a:r>
              <a:rPr lang="en-US" sz="1800" dirty="0"/>
              <a:t>We can use free Azure notebooks (I will be using those) and it takes about 5 minutes to set one up for yourself (Microsoft or Google mail account needed)</a:t>
            </a:r>
          </a:p>
          <a:p>
            <a:pPr lvl="1"/>
            <a:r>
              <a:rPr lang="en-US" sz="1800" dirty="0"/>
              <a:t>At some point we will add using Azure Cognitive Service text analytics to compare ease of use, results, customization.</a:t>
            </a:r>
          </a:p>
        </p:txBody>
      </p:sp>
      <p:sp>
        <p:nvSpPr>
          <p:cNvPr id="4" name="Footer Placeholder 3">
            <a:extLst>
              <a:ext uri="{FF2B5EF4-FFF2-40B4-BE49-F238E27FC236}">
                <a16:creationId xmlns:a16="http://schemas.microsoft.com/office/drawing/2014/main" id="{FC04AF35-83C5-4B78-A9FC-0052B4C1873E}"/>
              </a:ext>
            </a:extLst>
          </p:cNvPr>
          <p:cNvSpPr>
            <a:spLocks noGrp="1"/>
          </p:cNvSpPr>
          <p:nvPr>
            <p:ph type="ftr" sz="quarter" idx="11"/>
          </p:nvPr>
        </p:nvSpPr>
        <p:spPr/>
        <p:txBody>
          <a:bodyPr/>
          <a:lstStyle/>
          <a:p>
            <a:r>
              <a:rPr lang="en-US"/>
              <a:t>MSFTGUEST        msevent786dn</a:t>
            </a:r>
            <a:endParaRPr lang="en-US" dirty="0"/>
          </a:p>
        </p:txBody>
      </p:sp>
    </p:spTree>
    <p:extLst>
      <p:ext uri="{BB962C8B-B14F-4D97-AF65-F5344CB8AC3E}">
        <p14:creationId xmlns:p14="http://schemas.microsoft.com/office/powerpoint/2010/main" val="39029244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Dealing with complex morphology is sometimes necessary</a:t>
            </a:r>
          </a:p>
        </p:txBody>
      </p:sp>
      <p:sp>
        <p:nvSpPr>
          <p:cNvPr id="53251" name="Rectangle 3"/>
          <p:cNvSpPr>
            <a:spLocks noGrp="1" noChangeArrowheads="1"/>
          </p:cNvSpPr>
          <p:nvPr>
            <p:ph type="body" idx="1"/>
          </p:nvPr>
        </p:nvSpPr>
        <p:spPr>
          <a:xfrm>
            <a:off x="406400" y="1803400"/>
            <a:ext cx="11582400" cy="4445000"/>
          </a:xfrm>
        </p:spPr>
        <p:txBody>
          <a:bodyPr>
            <a:normAutofit fontScale="92500" lnSpcReduction="10000"/>
          </a:bodyPr>
          <a:lstStyle/>
          <a:p>
            <a:pPr>
              <a:lnSpc>
                <a:spcPct val="90000"/>
              </a:lnSpc>
            </a:pPr>
            <a:r>
              <a:rPr lang="en-US" sz="3733" dirty="0"/>
              <a:t>Some languages requires complex morpheme segmentation</a:t>
            </a:r>
          </a:p>
          <a:p>
            <a:pPr lvl="1"/>
            <a:r>
              <a:rPr lang="en-US" sz="3200" dirty="0"/>
              <a:t>Turkish</a:t>
            </a:r>
          </a:p>
          <a:p>
            <a:pPr lvl="1"/>
            <a:r>
              <a:rPr lang="en-US" sz="3200" dirty="0" err="1">
                <a:solidFill>
                  <a:srgbClr val="FF0000"/>
                </a:solidFill>
              </a:rPr>
              <a:t>Uygarlastiramadiklarimizdanmissinizcasina</a:t>
            </a:r>
            <a:endParaRPr lang="en-US" sz="3200" dirty="0">
              <a:solidFill>
                <a:srgbClr val="FF0000"/>
              </a:solidFill>
            </a:endParaRPr>
          </a:p>
          <a:p>
            <a:pPr lvl="1"/>
            <a:r>
              <a:rPr lang="en-US" sz="3200" dirty="0"/>
              <a:t>`(behaving) as if you are among those whom we could not civilize’</a:t>
            </a:r>
          </a:p>
          <a:p>
            <a:pPr lvl="1"/>
            <a:r>
              <a:rPr lang="en-US" sz="3200" dirty="0" err="1">
                <a:solidFill>
                  <a:srgbClr val="FF0000"/>
                </a:solidFill>
              </a:rPr>
              <a:t>Uygar</a:t>
            </a:r>
            <a:r>
              <a:rPr lang="en-US" sz="3200" dirty="0">
                <a:solidFill>
                  <a:srgbClr val="FF0000"/>
                </a:solidFill>
              </a:rPr>
              <a:t> </a:t>
            </a:r>
            <a:r>
              <a:rPr lang="en-US" sz="3200" dirty="0"/>
              <a:t>`civilized’ + </a:t>
            </a:r>
            <a:r>
              <a:rPr lang="en-US" sz="3200" dirty="0" err="1">
                <a:solidFill>
                  <a:srgbClr val="FF0000"/>
                </a:solidFill>
              </a:rPr>
              <a:t>las</a:t>
            </a:r>
            <a:r>
              <a:rPr lang="en-US" sz="3200" dirty="0">
                <a:solidFill>
                  <a:srgbClr val="FF0000"/>
                </a:solidFill>
              </a:rPr>
              <a:t> </a:t>
            </a:r>
            <a:r>
              <a:rPr lang="en-US" sz="3200" dirty="0"/>
              <a:t>`become’ </a:t>
            </a:r>
          </a:p>
          <a:p>
            <a:pPr lvl="2">
              <a:buFont typeface="Wingdings" charset="2"/>
              <a:buNone/>
            </a:pPr>
            <a:r>
              <a:rPr lang="en-US" dirty="0"/>
              <a:t>+ </a:t>
            </a:r>
            <a:r>
              <a:rPr lang="en-US" dirty="0" err="1">
                <a:solidFill>
                  <a:srgbClr val="FF0000"/>
                </a:solidFill>
              </a:rPr>
              <a:t>tir</a:t>
            </a:r>
            <a:r>
              <a:rPr lang="en-US" dirty="0">
                <a:solidFill>
                  <a:srgbClr val="FF0000"/>
                </a:solidFill>
              </a:rPr>
              <a:t> </a:t>
            </a:r>
            <a:r>
              <a:rPr lang="en-US" dirty="0"/>
              <a:t>`cause’ + </a:t>
            </a:r>
            <a:r>
              <a:rPr lang="en-US" dirty="0" err="1">
                <a:solidFill>
                  <a:srgbClr val="FF0000"/>
                </a:solidFill>
              </a:rPr>
              <a:t>ama</a:t>
            </a:r>
            <a:r>
              <a:rPr lang="en-US" dirty="0">
                <a:solidFill>
                  <a:srgbClr val="FF0000"/>
                </a:solidFill>
              </a:rPr>
              <a:t> </a:t>
            </a:r>
            <a:r>
              <a:rPr lang="en-US" dirty="0"/>
              <a:t>`not able’ </a:t>
            </a:r>
          </a:p>
          <a:p>
            <a:pPr lvl="2">
              <a:buFont typeface="Wingdings" charset="2"/>
              <a:buNone/>
            </a:pPr>
            <a:r>
              <a:rPr lang="en-US" dirty="0"/>
              <a:t>+ </a:t>
            </a:r>
            <a:r>
              <a:rPr lang="en-US" dirty="0" err="1">
                <a:solidFill>
                  <a:srgbClr val="FF0000"/>
                </a:solidFill>
              </a:rPr>
              <a:t>dik</a:t>
            </a:r>
            <a:r>
              <a:rPr lang="en-US" dirty="0">
                <a:solidFill>
                  <a:srgbClr val="FF0000"/>
                </a:solidFill>
              </a:rPr>
              <a:t> </a:t>
            </a:r>
            <a:r>
              <a:rPr lang="en-US" dirty="0"/>
              <a:t>`past’ + </a:t>
            </a:r>
            <a:r>
              <a:rPr lang="en-US" dirty="0" err="1">
                <a:solidFill>
                  <a:srgbClr val="FF0000"/>
                </a:solidFill>
              </a:rPr>
              <a:t>lar</a:t>
            </a:r>
            <a:r>
              <a:rPr lang="en-US" dirty="0">
                <a:solidFill>
                  <a:srgbClr val="FF0000"/>
                </a:solidFill>
              </a:rPr>
              <a:t> </a:t>
            </a:r>
            <a:r>
              <a:rPr lang="en-US" dirty="0"/>
              <a:t>‘plural’</a:t>
            </a:r>
          </a:p>
          <a:p>
            <a:pPr lvl="2">
              <a:buFont typeface="Wingdings" charset="2"/>
              <a:buNone/>
            </a:pPr>
            <a:r>
              <a:rPr lang="en-US" dirty="0"/>
              <a:t>+ </a:t>
            </a:r>
            <a:r>
              <a:rPr lang="en-US" dirty="0" err="1">
                <a:solidFill>
                  <a:srgbClr val="FF0000"/>
                </a:solidFill>
              </a:rPr>
              <a:t>imiz</a:t>
            </a:r>
            <a:r>
              <a:rPr lang="en-US" dirty="0">
                <a:solidFill>
                  <a:srgbClr val="FF0000"/>
                </a:solidFill>
              </a:rPr>
              <a:t> </a:t>
            </a:r>
            <a:r>
              <a:rPr lang="en-US" dirty="0"/>
              <a:t>‘p1pl’ + </a:t>
            </a:r>
            <a:r>
              <a:rPr lang="en-US" dirty="0" err="1">
                <a:solidFill>
                  <a:srgbClr val="FF0000"/>
                </a:solidFill>
              </a:rPr>
              <a:t>dan</a:t>
            </a:r>
            <a:r>
              <a:rPr lang="en-US" dirty="0">
                <a:solidFill>
                  <a:srgbClr val="FF0000"/>
                </a:solidFill>
              </a:rPr>
              <a:t> </a:t>
            </a:r>
            <a:r>
              <a:rPr lang="en-US" dirty="0"/>
              <a:t>‘</a:t>
            </a:r>
            <a:r>
              <a:rPr lang="en-US" dirty="0" err="1"/>
              <a:t>abl</a:t>
            </a:r>
            <a:r>
              <a:rPr lang="en-US" dirty="0"/>
              <a:t>’ </a:t>
            </a:r>
          </a:p>
          <a:p>
            <a:pPr lvl="2">
              <a:buFont typeface="Wingdings" charset="2"/>
              <a:buNone/>
            </a:pPr>
            <a:r>
              <a:rPr lang="en-US" dirty="0"/>
              <a:t>+ </a:t>
            </a:r>
            <a:r>
              <a:rPr lang="en-US" dirty="0" err="1">
                <a:solidFill>
                  <a:srgbClr val="FF0000"/>
                </a:solidFill>
              </a:rPr>
              <a:t>mis</a:t>
            </a:r>
            <a:r>
              <a:rPr lang="en-US" dirty="0">
                <a:solidFill>
                  <a:srgbClr val="FF0000"/>
                </a:solidFill>
              </a:rPr>
              <a:t> </a:t>
            </a:r>
            <a:r>
              <a:rPr lang="en-US" dirty="0"/>
              <a:t>‘past’ + </a:t>
            </a:r>
            <a:r>
              <a:rPr lang="en-US" dirty="0" err="1">
                <a:solidFill>
                  <a:srgbClr val="FF0000"/>
                </a:solidFill>
              </a:rPr>
              <a:t>siniz</a:t>
            </a:r>
            <a:r>
              <a:rPr lang="en-US" dirty="0">
                <a:solidFill>
                  <a:srgbClr val="FF0000"/>
                </a:solidFill>
              </a:rPr>
              <a:t> </a:t>
            </a:r>
            <a:r>
              <a:rPr lang="en-US" dirty="0"/>
              <a:t>‘2pl’ + </a:t>
            </a:r>
            <a:r>
              <a:rPr lang="en-US" dirty="0" err="1">
                <a:solidFill>
                  <a:srgbClr val="FF0000"/>
                </a:solidFill>
              </a:rPr>
              <a:t>casina</a:t>
            </a:r>
            <a:r>
              <a:rPr lang="en-US" dirty="0">
                <a:solidFill>
                  <a:srgbClr val="FF0000"/>
                </a:solidFill>
              </a:rPr>
              <a:t> </a:t>
            </a:r>
            <a:r>
              <a:rPr lang="en-US" dirty="0"/>
              <a:t>‘as if’ </a:t>
            </a:r>
          </a:p>
          <a:p>
            <a:pPr marL="0" indent="0">
              <a:lnSpc>
                <a:spcPct val="90000"/>
              </a:lnSpc>
              <a:buNone/>
            </a:pPr>
            <a:endParaRPr lang="en-US" dirty="0"/>
          </a:p>
        </p:txBody>
      </p:sp>
      <p:sp>
        <p:nvSpPr>
          <p:cNvPr id="2" name="Footer Placeholder 1">
            <a:extLst>
              <a:ext uri="{FF2B5EF4-FFF2-40B4-BE49-F238E27FC236}">
                <a16:creationId xmlns:a16="http://schemas.microsoft.com/office/drawing/2014/main" id="{6A1A741B-E2FC-4476-9231-66E95D6C2759}"/>
              </a:ext>
            </a:extLst>
          </p:cNvPr>
          <p:cNvSpPr>
            <a:spLocks noGrp="1"/>
          </p:cNvSpPr>
          <p:nvPr>
            <p:ph type="ftr" sz="quarter" idx="11"/>
          </p:nvPr>
        </p:nvSpPr>
        <p:spPr/>
        <p:txBody>
          <a:bodyPr/>
          <a:lstStyle/>
          <a:p>
            <a:pPr>
              <a:defRPr/>
            </a:pPr>
            <a:r>
              <a:rPr lang="en-US"/>
              <a:t>MSFTGUEST        msevent786dn</a:t>
            </a:r>
          </a:p>
        </p:txBody>
      </p:sp>
    </p:spTree>
    <p:extLst>
      <p:ext uri="{BB962C8B-B14F-4D97-AF65-F5344CB8AC3E}">
        <p14:creationId xmlns:p14="http://schemas.microsoft.com/office/powerpoint/2010/main" val="31032574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81600" y="681037"/>
            <a:ext cx="6400800" cy="1731963"/>
          </a:xfrm>
        </p:spPr>
        <p:txBody>
          <a:bodyPr/>
          <a:lstStyle/>
          <a:p>
            <a:r>
              <a:rPr lang="en-US" sz="5867" dirty="0"/>
              <a:t>Basic Text Processing</a:t>
            </a:r>
          </a:p>
        </p:txBody>
      </p:sp>
      <p:sp>
        <p:nvSpPr>
          <p:cNvPr id="8" name="Rectangle 3"/>
          <p:cNvSpPr>
            <a:spLocks noGrp="1" noChangeArrowheads="1"/>
          </p:cNvSpPr>
          <p:nvPr>
            <p:ph type="subTitle" idx="1"/>
          </p:nvPr>
        </p:nvSpPr>
        <p:spPr>
          <a:xfrm>
            <a:off x="5791200" y="3048000"/>
            <a:ext cx="5689600" cy="2286000"/>
          </a:xfrm>
        </p:spPr>
        <p:txBody>
          <a:bodyPr/>
          <a:lstStyle/>
          <a:p>
            <a:pPr eaLnBrk="1" hangingPunct="1"/>
            <a:endParaRPr lang="en-US" dirty="0">
              <a:solidFill>
                <a:srgbClr val="A50021"/>
              </a:solidFill>
              <a:latin typeface="Calibri" charset="0"/>
            </a:endParaRPr>
          </a:p>
          <a:p>
            <a:pPr>
              <a:spcAft>
                <a:spcPts val="800"/>
              </a:spcAft>
            </a:pPr>
            <a:r>
              <a:rPr lang="en-US" sz="4267" dirty="0">
                <a:solidFill>
                  <a:srgbClr val="A50021"/>
                </a:solidFill>
                <a:latin typeface="Calibri" charset="0"/>
              </a:rPr>
              <a:t>Word Normalization and Stemming</a:t>
            </a:r>
            <a:endParaRPr lang="en-US" sz="4267" dirty="0">
              <a:latin typeface="Calibri" charset="0"/>
            </a:endParaRPr>
          </a:p>
          <a:p>
            <a:pPr eaLnBrk="1" hangingPunct="1"/>
            <a:endParaRPr lang="en-US" dirty="0">
              <a:latin typeface="Calibri" charset="0"/>
            </a:endParaRPr>
          </a:p>
        </p:txBody>
      </p:sp>
      <p:sp>
        <p:nvSpPr>
          <p:cNvPr id="3" name="Footer Placeholder 2">
            <a:extLst>
              <a:ext uri="{FF2B5EF4-FFF2-40B4-BE49-F238E27FC236}">
                <a16:creationId xmlns:a16="http://schemas.microsoft.com/office/drawing/2014/main" id="{AA66D117-F8F1-4B81-8397-67F7618245CB}"/>
              </a:ext>
            </a:extLst>
          </p:cNvPr>
          <p:cNvSpPr>
            <a:spLocks noGrp="1"/>
          </p:cNvSpPr>
          <p:nvPr>
            <p:ph type="ftr" sz="quarter" idx="11"/>
          </p:nvPr>
        </p:nvSpPr>
        <p:spPr/>
        <p:txBody>
          <a:bodyPr/>
          <a:lstStyle/>
          <a:p>
            <a:pPr>
              <a:defRPr/>
            </a:pPr>
            <a:r>
              <a:rPr lang="en-US"/>
              <a:t>MSFTGUEST        msevent786dn</a:t>
            </a:r>
            <a:endParaRPr lang="en-US" dirty="0"/>
          </a:p>
        </p:txBody>
      </p:sp>
    </p:spTree>
    <p:extLst>
      <p:ext uri="{BB962C8B-B14F-4D97-AF65-F5344CB8AC3E}">
        <p14:creationId xmlns:p14="http://schemas.microsoft.com/office/powerpoint/2010/main" val="304693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81600" y="681037"/>
            <a:ext cx="6400800" cy="1731963"/>
          </a:xfrm>
        </p:spPr>
        <p:txBody>
          <a:bodyPr/>
          <a:lstStyle/>
          <a:p>
            <a:r>
              <a:rPr lang="en-US" sz="5867" dirty="0"/>
              <a:t>Basic Text Processing</a:t>
            </a:r>
          </a:p>
        </p:txBody>
      </p:sp>
      <p:sp>
        <p:nvSpPr>
          <p:cNvPr id="8" name="Rectangle 3"/>
          <p:cNvSpPr>
            <a:spLocks noGrp="1" noChangeArrowheads="1"/>
          </p:cNvSpPr>
          <p:nvPr>
            <p:ph type="subTitle" idx="1"/>
          </p:nvPr>
        </p:nvSpPr>
        <p:spPr>
          <a:xfrm>
            <a:off x="5791200" y="3048000"/>
            <a:ext cx="5689600" cy="2286000"/>
          </a:xfrm>
        </p:spPr>
        <p:txBody>
          <a:bodyPr/>
          <a:lstStyle/>
          <a:p>
            <a:pPr eaLnBrk="1" hangingPunct="1"/>
            <a:endParaRPr lang="en-US" dirty="0">
              <a:solidFill>
                <a:srgbClr val="A50021"/>
              </a:solidFill>
              <a:latin typeface="Calibri" charset="0"/>
            </a:endParaRPr>
          </a:p>
          <a:p>
            <a:pPr>
              <a:spcAft>
                <a:spcPts val="800"/>
              </a:spcAft>
            </a:pPr>
            <a:r>
              <a:rPr lang="en-US" sz="4267" dirty="0">
                <a:solidFill>
                  <a:srgbClr val="A50021"/>
                </a:solidFill>
                <a:latin typeface="Calibri" charset="0"/>
              </a:rPr>
              <a:t>Sentence Segmentation and Decision Trees</a:t>
            </a:r>
            <a:endParaRPr lang="en-US" sz="4267" dirty="0">
              <a:latin typeface="Calibri" charset="0"/>
            </a:endParaRPr>
          </a:p>
          <a:p>
            <a:pPr eaLnBrk="1" hangingPunct="1"/>
            <a:endParaRPr lang="en-US" dirty="0">
              <a:latin typeface="Calibri" charset="0"/>
            </a:endParaRPr>
          </a:p>
        </p:txBody>
      </p:sp>
      <p:sp>
        <p:nvSpPr>
          <p:cNvPr id="3" name="Footer Placeholder 2">
            <a:extLst>
              <a:ext uri="{FF2B5EF4-FFF2-40B4-BE49-F238E27FC236}">
                <a16:creationId xmlns:a16="http://schemas.microsoft.com/office/drawing/2014/main" id="{8101A887-C578-4C3A-9B0A-714088FB2305}"/>
              </a:ext>
            </a:extLst>
          </p:cNvPr>
          <p:cNvSpPr>
            <a:spLocks noGrp="1"/>
          </p:cNvSpPr>
          <p:nvPr>
            <p:ph type="ftr" sz="quarter" idx="11"/>
          </p:nvPr>
        </p:nvSpPr>
        <p:spPr/>
        <p:txBody>
          <a:bodyPr/>
          <a:lstStyle/>
          <a:p>
            <a:pPr>
              <a:defRPr/>
            </a:pPr>
            <a:r>
              <a:rPr lang="en-US"/>
              <a:t>MSFTGUEST        msevent786dn</a:t>
            </a:r>
            <a:endParaRPr lang="en-US" dirty="0"/>
          </a:p>
        </p:txBody>
      </p:sp>
    </p:spTree>
    <p:extLst>
      <p:ext uri="{BB962C8B-B14F-4D97-AF65-F5344CB8AC3E}">
        <p14:creationId xmlns:p14="http://schemas.microsoft.com/office/powerpoint/2010/main" val="171790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Sentence Segmentation</a:t>
            </a:r>
          </a:p>
        </p:txBody>
      </p:sp>
      <p:sp>
        <p:nvSpPr>
          <p:cNvPr id="59395" name="Rectangle 3"/>
          <p:cNvSpPr>
            <a:spLocks noGrp="1" noChangeArrowheads="1"/>
          </p:cNvSpPr>
          <p:nvPr>
            <p:ph sz="quarter" idx="1"/>
          </p:nvPr>
        </p:nvSpPr>
        <p:spPr>
          <a:xfrm>
            <a:off x="406400" y="1803400"/>
            <a:ext cx="11379200" cy="4876800"/>
          </a:xfrm>
        </p:spPr>
        <p:txBody>
          <a:bodyPr/>
          <a:lstStyle/>
          <a:p>
            <a:r>
              <a:rPr lang="en-US" dirty="0"/>
              <a:t>!, ? are relatively unambiguous</a:t>
            </a:r>
          </a:p>
          <a:p>
            <a:r>
              <a:rPr lang="en-US" dirty="0"/>
              <a:t>Period “.” is quite ambiguous</a:t>
            </a:r>
          </a:p>
          <a:p>
            <a:pPr lvl="1"/>
            <a:r>
              <a:rPr lang="en-US" dirty="0"/>
              <a:t>Sentence boundary</a:t>
            </a:r>
          </a:p>
          <a:p>
            <a:pPr lvl="1"/>
            <a:r>
              <a:rPr lang="en-US" dirty="0"/>
              <a:t>Abbreviations like Inc. or Dr.</a:t>
            </a:r>
          </a:p>
          <a:p>
            <a:pPr lvl="1"/>
            <a:r>
              <a:rPr lang="en-US" dirty="0"/>
              <a:t>Numbers like .02% or 4.3</a:t>
            </a:r>
          </a:p>
          <a:p>
            <a:r>
              <a:rPr lang="en-US" dirty="0"/>
              <a:t>Build a binary classifier</a:t>
            </a:r>
          </a:p>
          <a:p>
            <a:pPr lvl="1"/>
            <a:r>
              <a:rPr lang="en-US" dirty="0"/>
              <a:t>Looks at a “.”</a:t>
            </a:r>
          </a:p>
          <a:p>
            <a:pPr lvl="1"/>
            <a:r>
              <a:rPr lang="en-US" dirty="0"/>
              <a:t>Decides </a:t>
            </a:r>
            <a:r>
              <a:rPr lang="en-US" dirty="0" err="1"/>
              <a:t>EndOfSentence</a:t>
            </a:r>
            <a:r>
              <a:rPr lang="en-US" dirty="0"/>
              <a:t>/</a:t>
            </a:r>
            <a:r>
              <a:rPr lang="en-US" dirty="0" err="1"/>
              <a:t>NotEndOfSentence</a:t>
            </a:r>
            <a:endParaRPr lang="en-US" dirty="0"/>
          </a:p>
          <a:p>
            <a:pPr lvl="1"/>
            <a:r>
              <a:rPr lang="en-US" dirty="0"/>
              <a:t>Classifiers: hand-written rules, regular expressions, or machine-learning</a:t>
            </a:r>
          </a:p>
        </p:txBody>
      </p:sp>
      <p:sp>
        <p:nvSpPr>
          <p:cNvPr id="2" name="Footer Placeholder 1">
            <a:extLst>
              <a:ext uri="{FF2B5EF4-FFF2-40B4-BE49-F238E27FC236}">
                <a16:creationId xmlns:a16="http://schemas.microsoft.com/office/drawing/2014/main" id="{B319D5BC-B537-45FB-BAFD-96311449C854}"/>
              </a:ext>
            </a:extLst>
          </p:cNvPr>
          <p:cNvSpPr>
            <a:spLocks noGrp="1"/>
          </p:cNvSpPr>
          <p:nvPr>
            <p:ph type="ftr" sz="quarter" idx="11"/>
          </p:nvPr>
        </p:nvSpPr>
        <p:spPr/>
        <p:txBody>
          <a:bodyPr/>
          <a:lstStyle/>
          <a:p>
            <a:pPr>
              <a:defRPr/>
            </a:pPr>
            <a:r>
              <a:rPr lang="en-US"/>
              <a:t>MSFTGUEST        msevent786dn</a:t>
            </a:r>
          </a:p>
        </p:txBody>
      </p:sp>
    </p:spTree>
    <p:extLst>
      <p:ext uri="{BB962C8B-B14F-4D97-AF65-F5344CB8AC3E}">
        <p14:creationId xmlns:p14="http://schemas.microsoft.com/office/powerpoint/2010/main" val="3722384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3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39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939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93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930400" y="177800"/>
            <a:ext cx="9652000" cy="1143000"/>
          </a:xfrm>
        </p:spPr>
        <p:txBody>
          <a:bodyPr/>
          <a:lstStyle/>
          <a:p>
            <a:pPr>
              <a:lnSpc>
                <a:spcPct val="80000"/>
              </a:lnSpc>
            </a:pPr>
            <a:r>
              <a:rPr lang="en-US" dirty="0"/>
              <a:t>Determining if a word is end-of-sentence: a Decision Tree</a:t>
            </a:r>
          </a:p>
        </p:txBody>
      </p:sp>
      <p:pic>
        <p:nvPicPr>
          <p:cNvPr id="4" name="Picture 3" descr="periodDT"/>
          <p:cNvPicPr>
            <a:picLocks noChangeAspect="1" noChangeArrowheads="1"/>
          </p:cNvPicPr>
          <p:nvPr/>
        </p:nvPicPr>
        <p:blipFill>
          <a:blip r:embed="rId3"/>
          <a:srcRect/>
          <a:stretch>
            <a:fillRect/>
          </a:stretch>
        </p:blipFill>
        <p:spPr bwMode="auto">
          <a:xfrm>
            <a:off x="2540000" y="1498600"/>
            <a:ext cx="5994749" cy="4944741"/>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754A2170-4DFB-443D-AFFD-95D3BFBAF499}"/>
              </a:ext>
            </a:extLst>
          </p:cNvPr>
          <p:cNvSpPr>
            <a:spLocks noGrp="1"/>
          </p:cNvSpPr>
          <p:nvPr>
            <p:ph type="ftr" sz="quarter" idx="11"/>
          </p:nvPr>
        </p:nvSpPr>
        <p:spPr/>
        <p:txBody>
          <a:bodyPr/>
          <a:lstStyle/>
          <a:p>
            <a:pPr>
              <a:defRPr/>
            </a:pPr>
            <a:r>
              <a:rPr lang="en-US"/>
              <a:t>MSFTGUEST        msevent786dn</a:t>
            </a:r>
          </a:p>
        </p:txBody>
      </p:sp>
    </p:spTree>
    <p:extLst>
      <p:ext uri="{BB962C8B-B14F-4D97-AF65-F5344CB8AC3E}">
        <p14:creationId xmlns:p14="http://schemas.microsoft.com/office/powerpoint/2010/main" val="39630142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r>
              <a:rPr lang="en-US" dirty="0"/>
              <a:t>More sophisticated decision tree features</a:t>
            </a:r>
          </a:p>
        </p:txBody>
      </p:sp>
      <p:sp>
        <p:nvSpPr>
          <p:cNvPr id="63492" name="Rectangle 3"/>
          <p:cNvSpPr>
            <a:spLocks noGrp="1" noChangeArrowheads="1"/>
          </p:cNvSpPr>
          <p:nvPr>
            <p:ph sz="quarter" idx="1"/>
          </p:nvPr>
        </p:nvSpPr>
        <p:spPr/>
        <p:txBody>
          <a:bodyPr/>
          <a:lstStyle/>
          <a:p>
            <a:pPr>
              <a:lnSpc>
                <a:spcPct val="90000"/>
              </a:lnSpc>
            </a:pPr>
            <a:r>
              <a:rPr lang="en-US" sz="3733" dirty="0"/>
              <a:t>Case of word with “.”: Upper, Lower, Cap, Number</a:t>
            </a:r>
          </a:p>
          <a:p>
            <a:pPr>
              <a:lnSpc>
                <a:spcPct val="90000"/>
              </a:lnSpc>
            </a:pPr>
            <a:r>
              <a:rPr lang="en-US" sz="3733" dirty="0"/>
              <a:t>Case of word after “.”: Upper, Lower, Cap, Number</a:t>
            </a:r>
          </a:p>
          <a:p>
            <a:pPr>
              <a:lnSpc>
                <a:spcPct val="90000"/>
              </a:lnSpc>
            </a:pPr>
            <a:endParaRPr lang="en-US" sz="3733" dirty="0"/>
          </a:p>
          <a:p>
            <a:pPr>
              <a:lnSpc>
                <a:spcPct val="90000"/>
              </a:lnSpc>
            </a:pPr>
            <a:r>
              <a:rPr lang="en-US" sz="3733" dirty="0"/>
              <a:t>Numeric features</a:t>
            </a:r>
          </a:p>
          <a:p>
            <a:pPr lvl="1">
              <a:lnSpc>
                <a:spcPct val="90000"/>
              </a:lnSpc>
            </a:pPr>
            <a:r>
              <a:rPr lang="en-US" sz="3200" dirty="0"/>
              <a:t>Length of word with “.”</a:t>
            </a:r>
          </a:p>
          <a:p>
            <a:pPr lvl="1">
              <a:lnSpc>
                <a:spcPct val="90000"/>
              </a:lnSpc>
            </a:pPr>
            <a:r>
              <a:rPr lang="en-US" sz="3200" dirty="0"/>
              <a:t>Probability(word with “.” occurs at end-of-s)</a:t>
            </a:r>
          </a:p>
          <a:p>
            <a:pPr lvl="1">
              <a:lnSpc>
                <a:spcPct val="90000"/>
              </a:lnSpc>
            </a:pPr>
            <a:r>
              <a:rPr lang="en-US" sz="3200" dirty="0"/>
              <a:t>Probability(word after “.” occurs at beginning-of-s)</a:t>
            </a:r>
          </a:p>
        </p:txBody>
      </p:sp>
      <p:sp>
        <p:nvSpPr>
          <p:cNvPr id="2" name="Footer Placeholder 1">
            <a:extLst>
              <a:ext uri="{FF2B5EF4-FFF2-40B4-BE49-F238E27FC236}">
                <a16:creationId xmlns:a16="http://schemas.microsoft.com/office/drawing/2014/main" id="{90715CA6-15A5-42AA-97A6-EFE9B547494A}"/>
              </a:ext>
            </a:extLst>
          </p:cNvPr>
          <p:cNvSpPr>
            <a:spLocks noGrp="1"/>
          </p:cNvSpPr>
          <p:nvPr>
            <p:ph type="ftr" sz="quarter" idx="11"/>
          </p:nvPr>
        </p:nvSpPr>
        <p:spPr/>
        <p:txBody>
          <a:bodyPr/>
          <a:lstStyle/>
          <a:p>
            <a:pPr>
              <a:defRPr/>
            </a:pPr>
            <a:r>
              <a:rPr lang="en-US"/>
              <a:t>MSFTGUEST        msevent786dn</a:t>
            </a:r>
          </a:p>
        </p:txBody>
      </p:sp>
    </p:spTree>
    <p:extLst>
      <p:ext uri="{BB962C8B-B14F-4D97-AF65-F5344CB8AC3E}">
        <p14:creationId xmlns:p14="http://schemas.microsoft.com/office/powerpoint/2010/main" val="569158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49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49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49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49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Decision Trees</a:t>
            </a:r>
          </a:p>
        </p:txBody>
      </p:sp>
      <p:sp>
        <p:nvSpPr>
          <p:cNvPr id="3" name="Content Placeholder 2"/>
          <p:cNvSpPr>
            <a:spLocks noGrp="1"/>
          </p:cNvSpPr>
          <p:nvPr>
            <p:ph idx="1"/>
          </p:nvPr>
        </p:nvSpPr>
        <p:spPr/>
        <p:txBody>
          <a:bodyPr/>
          <a:lstStyle/>
          <a:p>
            <a:r>
              <a:rPr lang="en-US" dirty="0"/>
              <a:t>A decision tree is just an if-then-else statement</a:t>
            </a:r>
          </a:p>
          <a:p>
            <a:r>
              <a:rPr lang="en-US" dirty="0"/>
              <a:t>The interesting research is choosing the features</a:t>
            </a:r>
          </a:p>
          <a:p>
            <a:r>
              <a:rPr lang="en-US" dirty="0"/>
              <a:t>Setting up the structure is often too hard to do by hand</a:t>
            </a:r>
          </a:p>
          <a:p>
            <a:pPr lvl="1"/>
            <a:r>
              <a:rPr lang="en-US" dirty="0"/>
              <a:t>Hand-building only possible for very simple features, domains</a:t>
            </a:r>
          </a:p>
          <a:p>
            <a:pPr lvl="2"/>
            <a:r>
              <a:rPr lang="en-US" dirty="0"/>
              <a:t>For numeric features, it’s too hard to pick each threshold</a:t>
            </a:r>
          </a:p>
          <a:p>
            <a:pPr lvl="1"/>
            <a:r>
              <a:rPr lang="en-US" dirty="0"/>
              <a:t>Instead, structure usually learned by machine learning from a training corpus</a:t>
            </a:r>
          </a:p>
          <a:p>
            <a:endParaRPr lang="en-US" dirty="0"/>
          </a:p>
        </p:txBody>
      </p:sp>
      <p:sp>
        <p:nvSpPr>
          <p:cNvPr id="4" name="Footer Placeholder 3">
            <a:extLst>
              <a:ext uri="{FF2B5EF4-FFF2-40B4-BE49-F238E27FC236}">
                <a16:creationId xmlns:a16="http://schemas.microsoft.com/office/drawing/2014/main" id="{37B73A81-4E5D-4CA1-BB71-4B36DE54A013}"/>
              </a:ext>
            </a:extLst>
          </p:cNvPr>
          <p:cNvSpPr>
            <a:spLocks noGrp="1"/>
          </p:cNvSpPr>
          <p:nvPr>
            <p:ph type="ftr" sz="quarter" idx="11"/>
          </p:nvPr>
        </p:nvSpPr>
        <p:spPr/>
        <p:txBody>
          <a:bodyPr/>
          <a:lstStyle/>
          <a:p>
            <a:pPr>
              <a:defRPr/>
            </a:pPr>
            <a:r>
              <a:rPr lang="en-US"/>
              <a:t>MSFTGUEST        msevent786dn</a:t>
            </a:r>
          </a:p>
        </p:txBody>
      </p:sp>
    </p:spTree>
    <p:extLst>
      <p:ext uri="{BB962C8B-B14F-4D97-AF65-F5344CB8AC3E}">
        <p14:creationId xmlns:p14="http://schemas.microsoft.com/office/powerpoint/2010/main" val="2089633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and other classifiers</a:t>
            </a:r>
          </a:p>
        </p:txBody>
      </p:sp>
      <p:sp>
        <p:nvSpPr>
          <p:cNvPr id="3" name="Content Placeholder 2"/>
          <p:cNvSpPr>
            <a:spLocks noGrp="1"/>
          </p:cNvSpPr>
          <p:nvPr>
            <p:ph idx="1"/>
          </p:nvPr>
        </p:nvSpPr>
        <p:spPr/>
        <p:txBody>
          <a:bodyPr/>
          <a:lstStyle/>
          <a:p>
            <a:r>
              <a:rPr lang="en-US" sz="3733" dirty="0"/>
              <a:t>We can think of the questions in a decision tree</a:t>
            </a:r>
          </a:p>
          <a:p>
            <a:r>
              <a:rPr lang="en-US" sz="3733" dirty="0"/>
              <a:t>As features that could be exploited by any kind of classifier</a:t>
            </a:r>
          </a:p>
          <a:p>
            <a:pPr lvl="1"/>
            <a:r>
              <a:rPr lang="en-US" sz="3200" dirty="0"/>
              <a:t>Logistic regression</a:t>
            </a:r>
          </a:p>
          <a:p>
            <a:pPr lvl="1"/>
            <a:r>
              <a:rPr lang="en-US" sz="3200" dirty="0"/>
              <a:t>SVM</a:t>
            </a:r>
          </a:p>
          <a:p>
            <a:pPr lvl="1"/>
            <a:r>
              <a:rPr lang="en-US" sz="3200" dirty="0"/>
              <a:t>Neural Nets</a:t>
            </a:r>
          </a:p>
          <a:p>
            <a:pPr lvl="1"/>
            <a:r>
              <a:rPr lang="en-US" sz="3200" dirty="0"/>
              <a:t>etc.</a:t>
            </a:r>
          </a:p>
          <a:p>
            <a:pPr marL="609585" lvl="1" indent="0">
              <a:buNone/>
            </a:pPr>
            <a:endParaRPr lang="en-US" dirty="0"/>
          </a:p>
        </p:txBody>
      </p:sp>
      <p:sp>
        <p:nvSpPr>
          <p:cNvPr id="4" name="Footer Placeholder 3">
            <a:extLst>
              <a:ext uri="{FF2B5EF4-FFF2-40B4-BE49-F238E27FC236}">
                <a16:creationId xmlns:a16="http://schemas.microsoft.com/office/drawing/2014/main" id="{43AFE86B-BB04-4FD9-99CD-25A32929FC31}"/>
              </a:ext>
            </a:extLst>
          </p:cNvPr>
          <p:cNvSpPr>
            <a:spLocks noGrp="1"/>
          </p:cNvSpPr>
          <p:nvPr>
            <p:ph type="ftr" sz="quarter" idx="11"/>
          </p:nvPr>
        </p:nvSpPr>
        <p:spPr/>
        <p:txBody>
          <a:bodyPr/>
          <a:lstStyle/>
          <a:p>
            <a:pPr>
              <a:defRPr/>
            </a:pPr>
            <a:r>
              <a:rPr lang="en-US"/>
              <a:t>MSFTGUEST        msevent786dn</a:t>
            </a:r>
          </a:p>
        </p:txBody>
      </p:sp>
    </p:spTree>
    <p:extLst>
      <p:ext uri="{BB962C8B-B14F-4D97-AF65-F5344CB8AC3E}">
        <p14:creationId xmlns:p14="http://schemas.microsoft.com/office/powerpoint/2010/main" val="179913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81600" y="681037"/>
            <a:ext cx="6400800" cy="1731963"/>
          </a:xfrm>
        </p:spPr>
        <p:txBody>
          <a:bodyPr/>
          <a:lstStyle/>
          <a:p>
            <a:r>
              <a:rPr lang="en-US" sz="5867" dirty="0"/>
              <a:t>Basic Text Processing</a:t>
            </a:r>
          </a:p>
        </p:txBody>
      </p:sp>
      <p:sp>
        <p:nvSpPr>
          <p:cNvPr id="8" name="Rectangle 3"/>
          <p:cNvSpPr>
            <a:spLocks noGrp="1" noChangeArrowheads="1"/>
          </p:cNvSpPr>
          <p:nvPr>
            <p:ph type="subTitle" idx="1"/>
          </p:nvPr>
        </p:nvSpPr>
        <p:spPr>
          <a:xfrm>
            <a:off x="5791200" y="3048000"/>
            <a:ext cx="5689600" cy="2286000"/>
          </a:xfrm>
        </p:spPr>
        <p:txBody>
          <a:bodyPr/>
          <a:lstStyle/>
          <a:p>
            <a:pPr eaLnBrk="1" hangingPunct="1"/>
            <a:endParaRPr lang="en-US" dirty="0">
              <a:solidFill>
                <a:srgbClr val="A50021"/>
              </a:solidFill>
              <a:latin typeface="Calibri" charset="0"/>
            </a:endParaRPr>
          </a:p>
          <a:p>
            <a:pPr>
              <a:spcAft>
                <a:spcPts val="800"/>
              </a:spcAft>
            </a:pPr>
            <a:r>
              <a:rPr lang="en-US" sz="4267" dirty="0">
                <a:solidFill>
                  <a:srgbClr val="A50021"/>
                </a:solidFill>
                <a:latin typeface="Calibri" charset="0"/>
              </a:rPr>
              <a:t>Now ready for some analysis</a:t>
            </a:r>
            <a:endParaRPr lang="en-US" sz="4267" dirty="0">
              <a:latin typeface="Calibri" charset="0"/>
            </a:endParaRPr>
          </a:p>
          <a:p>
            <a:pPr eaLnBrk="1" hangingPunct="1"/>
            <a:endParaRPr lang="en-US" dirty="0">
              <a:latin typeface="Calibri" charset="0"/>
            </a:endParaRPr>
          </a:p>
        </p:txBody>
      </p:sp>
      <p:sp>
        <p:nvSpPr>
          <p:cNvPr id="3" name="Footer Placeholder 2">
            <a:extLst>
              <a:ext uri="{FF2B5EF4-FFF2-40B4-BE49-F238E27FC236}">
                <a16:creationId xmlns:a16="http://schemas.microsoft.com/office/drawing/2014/main" id="{4AB4FA3E-573A-4C05-8163-5467F799C716}"/>
              </a:ext>
            </a:extLst>
          </p:cNvPr>
          <p:cNvSpPr>
            <a:spLocks noGrp="1"/>
          </p:cNvSpPr>
          <p:nvPr>
            <p:ph type="ftr" sz="quarter" idx="11"/>
          </p:nvPr>
        </p:nvSpPr>
        <p:spPr/>
        <p:txBody>
          <a:bodyPr/>
          <a:lstStyle/>
          <a:p>
            <a:pPr>
              <a:defRPr/>
            </a:pPr>
            <a:r>
              <a:rPr lang="en-US"/>
              <a:t>MSFTGUEST        msevent786dn</a:t>
            </a:r>
            <a:endParaRPr lang="en-US" dirty="0"/>
          </a:p>
        </p:txBody>
      </p:sp>
    </p:spTree>
    <p:extLst>
      <p:ext uri="{BB962C8B-B14F-4D97-AF65-F5344CB8AC3E}">
        <p14:creationId xmlns:p14="http://schemas.microsoft.com/office/powerpoint/2010/main" val="18751848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69700" y="1488949"/>
            <a:ext cx="9296877" cy="3025572"/>
          </a:xfrm>
        </p:spPr>
        <p:txBody>
          <a:bodyPr/>
          <a:lstStyle/>
          <a:p>
            <a:pPr>
              <a:buClr>
                <a:schemeClr val="accent1"/>
              </a:buClr>
            </a:pPr>
            <a:r>
              <a:rPr lang="en-US" sz="2161" dirty="0"/>
              <a:t>Bag-of-Word approach</a:t>
            </a:r>
          </a:p>
          <a:p>
            <a:pPr lvl="1"/>
            <a:r>
              <a:rPr lang="en-US" sz="1961" dirty="0"/>
              <a:t>a document is regarded as a set of words regardless of the word</a:t>
            </a:r>
          </a:p>
          <a:p>
            <a:pPr marL="336080" lvl="1" indent="0">
              <a:buNone/>
            </a:pPr>
            <a:r>
              <a:rPr lang="en-US" sz="1961" dirty="0"/>
              <a:t> order and grammar</a:t>
            </a:r>
          </a:p>
          <a:p>
            <a:pPr marL="336080" lvl="1" indent="0">
              <a:buNone/>
            </a:pPr>
            <a:endParaRPr lang="en-US" dirty="0"/>
          </a:p>
          <a:p>
            <a:pPr marL="336080" lvl="1" indent="0">
              <a:buNone/>
            </a:pPr>
            <a:endParaRPr lang="en-US" dirty="0"/>
          </a:p>
          <a:p>
            <a:pPr marL="336080" lvl="1" indent="0">
              <a:buNone/>
            </a:pPr>
            <a:endParaRPr lang="en-US" dirty="0"/>
          </a:p>
          <a:p>
            <a:pPr marL="342834" lvl="1" indent="-342834"/>
            <a:r>
              <a:rPr lang="en-US" sz="2161" dirty="0">
                <a:gradFill>
                  <a:gsLst>
                    <a:gs pos="13869">
                      <a:schemeClr val="tx2"/>
                    </a:gs>
                    <a:gs pos="42000">
                      <a:schemeClr val="tx2"/>
                    </a:gs>
                  </a:gsLst>
                  <a:lin ang="5400000" scaled="0"/>
                </a:gradFill>
              </a:rPr>
              <a:t>Bi-grams, tri-grams, n-grams</a:t>
            </a:r>
          </a:p>
        </p:txBody>
      </p:sp>
      <p:sp>
        <p:nvSpPr>
          <p:cNvPr id="3" name="Title 2"/>
          <p:cNvSpPr>
            <a:spLocks noGrp="1"/>
          </p:cNvSpPr>
          <p:nvPr>
            <p:ph type="title"/>
          </p:nvPr>
        </p:nvSpPr>
        <p:spPr>
          <a:xfrm>
            <a:off x="677335" y="610000"/>
            <a:ext cx="8596668" cy="878949"/>
          </a:xfrm>
        </p:spPr>
        <p:txBody>
          <a:bodyPr/>
          <a:lstStyle/>
          <a:p>
            <a:r>
              <a:rPr lang="en-US" dirty="0"/>
              <a:t>Feature Extraction</a:t>
            </a:r>
          </a:p>
        </p:txBody>
      </p:sp>
      <p:pic>
        <p:nvPicPr>
          <p:cNvPr id="4" name="Picture 3"/>
          <p:cNvPicPr>
            <a:picLocks noChangeAspect="1"/>
          </p:cNvPicPr>
          <p:nvPr/>
        </p:nvPicPr>
        <p:blipFill>
          <a:blip r:embed="rId3"/>
          <a:stretch>
            <a:fillRect/>
          </a:stretch>
        </p:blipFill>
        <p:spPr>
          <a:xfrm>
            <a:off x="2398812" y="2809563"/>
            <a:ext cx="5153712" cy="103518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0359" y="2314948"/>
            <a:ext cx="1493829" cy="2026006"/>
          </a:xfrm>
          <a:prstGeom prst="rect">
            <a:avLst/>
          </a:prstGeom>
        </p:spPr>
      </p:pic>
      <p:pic>
        <p:nvPicPr>
          <p:cNvPr id="7" name="Picture 6"/>
          <p:cNvPicPr>
            <a:picLocks noChangeAspect="1"/>
          </p:cNvPicPr>
          <p:nvPr/>
        </p:nvPicPr>
        <p:blipFill>
          <a:blip r:embed="rId5"/>
          <a:stretch>
            <a:fillRect/>
          </a:stretch>
        </p:blipFill>
        <p:spPr>
          <a:xfrm>
            <a:off x="1459642" y="4824085"/>
            <a:ext cx="6783501" cy="1443594"/>
          </a:xfrm>
          <a:prstGeom prst="rect">
            <a:avLst/>
          </a:prstGeom>
        </p:spPr>
      </p:pic>
    </p:spTree>
    <p:extLst>
      <p:ext uri="{BB962C8B-B14F-4D97-AF65-F5344CB8AC3E}">
        <p14:creationId xmlns:p14="http://schemas.microsoft.com/office/powerpoint/2010/main" val="56811809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CFA6E-27F7-404F-9947-8A67EE1DEFA0}"/>
              </a:ext>
            </a:extLst>
          </p:cNvPr>
          <p:cNvSpPr>
            <a:spLocks noGrp="1"/>
          </p:cNvSpPr>
          <p:nvPr>
            <p:ph type="title"/>
          </p:nvPr>
        </p:nvSpPr>
        <p:spPr>
          <a:xfrm>
            <a:off x="2231136" y="438710"/>
            <a:ext cx="7729728" cy="1188720"/>
          </a:xfrm>
        </p:spPr>
        <p:txBody>
          <a:bodyPr/>
          <a:lstStyle/>
          <a:p>
            <a:r>
              <a:rPr lang="en-US" dirty="0"/>
              <a:t>If you need a free python notebook environment</a:t>
            </a:r>
          </a:p>
        </p:txBody>
      </p:sp>
      <p:sp>
        <p:nvSpPr>
          <p:cNvPr id="3" name="Content Placeholder 2">
            <a:extLst>
              <a:ext uri="{FF2B5EF4-FFF2-40B4-BE49-F238E27FC236}">
                <a16:creationId xmlns:a16="http://schemas.microsoft.com/office/drawing/2014/main" id="{89CEE874-F9E1-44B7-8157-2155E29FA56B}"/>
              </a:ext>
            </a:extLst>
          </p:cNvPr>
          <p:cNvSpPr>
            <a:spLocks noGrp="1"/>
          </p:cNvSpPr>
          <p:nvPr>
            <p:ph idx="1"/>
          </p:nvPr>
        </p:nvSpPr>
        <p:spPr>
          <a:xfrm>
            <a:off x="2174492" y="1998773"/>
            <a:ext cx="7729728" cy="4264462"/>
          </a:xfrm>
        </p:spPr>
        <p:txBody>
          <a:bodyPr/>
          <a:lstStyle/>
          <a:p>
            <a:pPr marL="0" indent="0">
              <a:buNone/>
            </a:pPr>
            <a:r>
              <a:rPr lang="en-US" dirty="0">
                <a:hlinkClick r:id="rId3"/>
              </a:rPr>
              <a:t>https://notebooks.azure.com</a:t>
            </a:r>
            <a:r>
              <a:rPr lang="en-US" dirty="0"/>
              <a:t> is a free service for small scale work</a:t>
            </a:r>
          </a:p>
          <a:p>
            <a:pPr marL="0" indent="0">
              <a:buNone/>
            </a:pPr>
            <a:r>
              <a:rPr lang="en-US" dirty="0"/>
              <a:t>All you need is a Hotmail (</a:t>
            </a:r>
            <a:r>
              <a:rPr lang="en-US" dirty="0" err="1"/>
              <a:t>liveID</a:t>
            </a:r>
            <a:r>
              <a:rPr lang="en-US" dirty="0"/>
              <a:t>) or Gmail account – no credit card</a:t>
            </a:r>
          </a:p>
          <a:p>
            <a:pPr marL="0" indent="0">
              <a:buNone/>
            </a:pPr>
            <a:r>
              <a:rPr lang="en-US" dirty="0"/>
              <a:t>You can create libraries and within each library create </a:t>
            </a:r>
            <a:r>
              <a:rPr lang="en-US" dirty="0" err="1"/>
              <a:t>jupyter</a:t>
            </a:r>
            <a:r>
              <a:rPr lang="en-US" dirty="0"/>
              <a:t> notebooks</a:t>
            </a:r>
          </a:p>
          <a:p>
            <a:pPr marL="0" indent="0">
              <a:buNone/>
            </a:pPr>
            <a:r>
              <a:rPr lang="en-US" dirty="0"/>
              <a:t>You can also store small amount of data </a:t>
            </a:r>
          </a:p>
          <a:p>
            <a:pPr marL="0" indent="0">
              <a:buNone/>
            </a:pPr>
            <a:r>
              <a:rPr lang="en-US" dirty="0"/>
              <a:t>You can access the command line (</a:t>
            </a:r>
            <a:r>
              <a:rPr lang="en-US" dirty="0" err="1"/>
              <a:t>linux</a:t>
            </a:r>
            <a:r>
              <a:rPr lang="en-US" dirty="0"/>
              <a:t>) with non </a:t>
            </a:r>
            <a:r>
              <a:rPr lang="en-US" dirty="0" err="1"/>
              <a:t>su</a:t>
            </a:r>
            <a:r>
              <a:rPr lang="en-US" dirty="0"/>
              <a:t> rights</a:t>
            </a:r>
          </a:p>
          <a:p>
            <a:pPr marL="0" indent="0">
              <a:buNone/>
            </a:pPr>
            <a:r>
              <a:rPr lang="en-US" dirty="0"/>
              <a:t>There is support for other languages but we’ll stick to Python – the default is 3.6</a:t>
            </a:r>
          </a:p>
          <a:p>
            <a:pPr marL="0" indent="0">
              <a:buNone/>
            </a:pPr>
            <a:endParaRPr lang="en-US" dirty="0"/>
          </a:p>
          <a:p>
            <a:pPr marL="0" indent="0">
              <a:buNone/>
            </a:pPr>
            <a:r>
              <a:rPr lang="en-US" dirty="0"/>
              <a:t>One thing we need to do is walk through how to download the python NLTK corpus for </a:t>
            </a:r>
            <a:r>
              <a:rPr lang="en-US" dirty="0" err="1"/>
              <a:t>stopwords</a:t>
            </a:r>
            <a:r>
              <a:rPr lang="en-US" dirty="0"/>
              <a:t> and other processing. It’s not quite obvious and not automatic in the notebooks site.</a:t>
            </a:r>
          </a:p>
        </p:txBody>
      </p:sp>
      <p:sp>
        <p:nvSpPr>
          <p:cNvPr id="4" name="Footer Placeholder 3">
            <a:extLst>
              <a:ext uri="{FF2B5EF4-FFF2-40B4-BE49-F238E27FC236}">
                <a16:creationId xmlns:a16="http://schemas.microsoft.com/office/drawing/2014/main" id="{DBB2FC80-A29C-4C57-95E8-ABA5F1795EE7}"/>
              </a:ext>
            </a:extLst>
          </p:cNvPr>
          <p:cNvSpPr>
            <a:spLocks noGrp="1"/>
          </p:cNvSpPr>
          <p:nvPr>
            <p:ph type="ftr" sz="quarter" idx="11"/>
          </p:nvPr>
        </p:nvSpPr>
        <p:spPr/>
        <p:txBody>
          <a:bodyPr/>
          <a:lstStyle/>
          <a:p>
            <a:r>
              <a:rPr lang="en-US"/>
              <a:t>MSFTGUEST        msevent786dn</a:t>
            </a:r>
            <a:endParaRPr lang="en-US" dirty="0"/>
          </a:p>
        </p:txBody>
      </p:sp>
    </p:spTree>
    <p:extLst>
      <p:ext uri="{BB962C8B-B14F-4D97-AF65-F5344CB8AC3E}">
        <p14:creationId xmlns:p14="http://schemas.microsoft.com/office/powerpoint/2010/main" val="17344063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FBDFA86-51D3-4729-B154-7969183728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8521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6D74840-0E95-4EAD-92E8-6139DAFC7408}"/>
              </a:ext>
            </a:extLst>
          </p:cNvPr>
          <p:cNvPicPr>
            <a:picLocks noChangeAspect="1"/>
          </p:cNvPicPr>
          <p:nvPr/>
        </p:nvPicPr>
        <p:blipFill>
          <a:blip r:embed="rId3"/>
          <a:stretch>
            <a:fillRect/>
          </a:stretch>
        </p:blipFill>
        <p:spPr>
          <a:xfrm>
            <a:off x="6173937" y="2962919"/>
            <a:ext cx="6018063" cy="1769288"/>
          </a:xfrm>
          <a:prstGeom prst="rect">
            <a:avLst/>
          </a:prstGeom>
        </p:spPr>
      </p:pic>
      <p:cxnSp>
        <p:nvCxnSpPr>
          <p:cNvPr id="18" name="Straight Connector 17">
            <a:extLst>
              <a:ext uri="{FF2B5EF4-FFF2-40B4-BE49-F238E27FC236}">
                <a16:creationId xmlns:a16="http://schemas.microsoft.com/office/drawing/2014/main" id="{0F1CE7C6-BE91-42A7-9214-F33FD918C38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ext Placeholder 1"/>
          <p:cNvSpPr>
            <a:spLocks noGrp="1"/>
          </p:cNvSpPr>
          <p:nvPr>
            <p:ph type="body" sz="quarter" idx="10"/>
          </p:nvPr>
        </p:nvSpPr>
        <p:spPr>
          <a:xfrm>
            <a:off x="1024129" y="2286000"/>
            <a:ext cx="5081232" cy="3931920"/>
          </a:xfrm>
        </p:spPr>
        <p:txBody>
          <a:bodyPr vert="horz" lIns="91440" tIns="45720" rIns="91440" bIns="45720" rtlCol="0">
            <a:normAutofit/>
          </a:bodyPr>
          <a:lstStyle/>
          <a:p>
            <a:pPr indent="-228600">
              <a:lnSpc>
                <a:spcPct val="90000"/>
              </a:lnSpc>
              <a:buClr>
                <a:schemeClr val="accent1"/>
              </a:buClr>
              <a:buFont typeface="Arial" panose="020B0604020202020204" pitchFamily="34" charset="0"/>
              <a:buChar char="•"/>
            </a:pPr>
            <a:r>
              <a:rPr lang="en-US" sz="1800" kern="1200" dirty="0">
                <a:solidFill>
                  <a:srgbClr val="FFFFFF"/>
                </a:solidFill>
                <a:ea typeface="+mn-ea"/>
                <a:cs typeface="+mn-cs"/>
              </a:rPr>
              <a:t>Term occurrence</a:t>
            </a:r>
          </a:p>
          <a:p>
            <a:pPr marL="342834" lvl="1" indent="-228600">
              <a:lnSpc>
                <a:spcPct val="90000"/>
              </a:lnSpc>
              <a:buFont typeface="Arial" panose="020B0604020202020204" pitchFamily="34" charset="0"/>
              <a:buChar char="•"/>
            </a:pPr>
            <a:r>
              <a:rPr lang="en-US" sz="1800" kern="1200" dirty="0">
                <a:solidFill>
                  <a:srgbClr val="FFFFFF"/>
                </a:solidFill>
                <a:ea typeface="+mn-ea"/>
                <a:cs typeface="+mn-cs"/>
              </a:rPr>
              <a:t>Term Frequency (TF)</a:t>
            </a:r>
          </a:p>
          <a:p>
            <a:pPr marL="742808" lvl="2" indent="-228600">
              <a:lnSpc>
                <a:spcPct val="90000"/>
              </a:lnSpc>
              <a:buFont typeface="Arial" panose="020B0604020202020204" pitchFamily="34" charset="0"/>
              <a:buChar char="•"/>
            </a:pPr>
            <a:r>
              <a:rPr lang="en-US" sz="1800" kern="1200" dirty="0">
                <a:solidFill>
                  <a:srgbClr val="FFFFFF"/>
                </a:solidFill>
                <a:ea typeface="+mn-ea"/>
                <a:cs typeface="+mn-cs"/>
              </a:rPr>
              <a:t>the number of times where word/n-gram appears in a document</a:t>
            </a:r>
          </a:p>
          <a:p>
            <a:pPr indent="-228600">
              <a:lnSpc>
                <a:spcPct val="90000"/>
              </a:lnSpc>
              <a:buClr>
                <a:schemeClr val="accent1"/>
              </a:buClr>
              <a:buFont typeface="Arial" panose="020B0604020202020204" pitchFamily="34" charset="0"/>
              <a:buChar char="•"/>
            </a:pPr>
            <a:r>
              <a:rPr lang="en-US" sz="1800" kern="1200" dirty="0">
                <a:solidFill>
                  <a:srgbClr val="FFFFFF"/>
                </a:solidFill>
                <a:ea typeface="+mn-ea"/>
                <a:cs typeface="+mn-cs"/>
              </a:rPr>
              <a:t>Inverse Document Frequency (IDF)</a:t>
            </a:r>
          </a:p>
          <a:p>
            <a:pPr marL="742808" lvl="2" indent="-228600">
              <a:lnSpc>
                <a:spcPct val="90000"/>
              </a:lnSpc>
              <a:buFont typeface="Arial" panose="020B0604020202020204" pitchFamily="34" charset="0"/>
              <a:buChar char="•"/>
            </a:pPr>
            <a:r>
              <a:rPr lang="en-US" sz="1800" kern="1200" dirty="0">
                <a:solidFill>
                  <a:srgbClr val="FFFFFF"/>
                </a:solidFill>
                <a:ea typeface="+mn-ea"/>
                <a:cs typeface="+mn-cs"/>
              </a:rPr>
              <a:t>the inverted rate of documents that contain word/</a:t>
            </a:r>
            <a:r>
              <a:rPr lang="en-US" sz="1800" kern="1200" dirty="0" err="1">
                <a:solidFill>
                  <a:srgbClr val="FFFFFF"/>
                </a:solidFill>
                <a:ea typeface="+mn-ea"/>
                <a:cs typeface="+mn-cs"/>
              </a:rPr>
              <a:t>ngram</a:t>
            </a:r>
            <a:r>
              <a:rPr lang="en-US" sz="1800" kern="1200" dirty="0">
                <a:solidFill>
                  <a:srgbClr val="FFFFFF"/>
                </a:solidFill>
                <a:ea typeface="+mn-ea"/>
                <a:cs typeface="+mn-cs"/>
              </a:rPr>
              <a:t> against the whole training data set of documents</a:t>
            </a:r>
          </a:p>
          <a:p>
            <a:pPr marL="342834" lvl="1" indent="-228600">
              <a:lnSpc>
                <a:spcPct val="90000"/>
              </a:lnSpc>
              <a:buFont typeface="Arial" panose="020B0604020202020204" pitchFamily="34" charset="0"/>
              <a:buChar char="•"/>
            </a:pPr>
            <a:r>
              <a:rPr lang="en-US" sz="1800" kern="1200" dirty="0">
                <a:solidFill>
                  <a:srgbClr val="FFFFFF"/>
                </a:solidFill>
                <a:ea typeface="+mn-ea"/>
                <a:cs typeface="+mn-cs"/>
              </a:rPr>
              <a:t>TF-IDF</a:t>
            </a:r>
          </a:p>
          <a:p>
            <a:pPr lvl="1" indent="-228600">
              <a:lnSpc>
                <a:spcPct val="90000"/>
              </a:lnSpc>
              <a:buFont typeface="Arial" panose="020B0604020202020204" pitchFamily="34" charset="0"/>
              <a:buChar char="•"/>
            </a:pPr>
            <a:r>
              <a:rPr lang="en-US" sz="1800" kern="1200" dirty="0">
                <a:solidFill>
                  <a:srgbClr val="FFFFFF"/>
                </a:solidFill>
                <a:ea typeface="+mn-ea"/>
                <a:cs typeface="+mn-cs"/>
              </a:rPr>
              <a:t>frequent words that appear only in a small number of documents </a:t>
            </a:r>
            <a:r>
              <a:rPr lang="en-US" sz="1800" b="1" kern="1200" dirty="0">
                <a:solidFill>
                  <a:srgbClr val="FFFFFF"/>
                </a:solidFill>
                <a:ea typeface="+mn-ea"/>
                <a:cs typeface="+mn-cs"/>
              </a:rPr>
              <a:t>achieve high value</a:t>
            </a:r>
          </a:p>
          <a:p>
            <a:pPr lvl="1" indent="-228600">
              <a:lnSpc>
                <a:spcPct val="90000"/>
              </a:lnSpc>
              <a:buFont typeface="Arial" panose="020B0604020202020204" pitchFamily="34" charset="0"/>
              <a:buChar char="•"/>
            </a:pPr>
            <a:endParaRPr lang="en-US" sz="1800" kern="1200" dirty="0">
              <a:solidFill>
                <a:srgbClr val="FFFFFF"/>
              </a:solidFill>
              <a:ea typeface="+mn-ea"/>
              <a:cs typeface="+mn-cs"/>
            </a:endParaRPr>
          </a:p>
        </p:txBody>
      </p:sp>
      <p:sp>
        <p:nvSpPr>
          <p:cNvPr id="3" name="Title 2"/>
          <p:cNvSpPr>
            <a:spLocks noGrp="1"/>
          </p:cNvSpPr>
          <p:nvPr>
            <p:ph type="title"/>
          </p:nvPr>
        </p:nvSpPr>
        <p:spPr>
          <a:xfrm>
            <a:off x="762001" y="585216"/>
            <a:ext cx="6123216" cy="1499616"/>
          </a:xfrm>
        </p:spPr>
        <p:txBody>
          <a:bodyPr vert="horz" lIns="91440" tIns="45720" rIns="91440" bIns="45720" rtlCol="0" anchor="ctr">
            <a:normAutofit/>
          </a:bodyPr>
          <a:lstStyle/>
          <a:p>
            <a:pPr>
              <a:lnSpc>
                <a:spcPct val="90000"/>
              </a:lnSpc>
            </a:pPr>
            <a:r>
              <a:rPr lang="en-US" sz="4000" kern="1200" dirty="0">
                <a:solidFill>
                  <a:srgbClr val="FFFFFF"/>
                </a:solidFill>
                <a:latin typeface="+mj-lt"/>
                <a:ea typeface="+mj-ea"/>
                <a:cs typeface="+mj-cs"/>
              </a:rPr>
              <a:t>From Symbolic to Numeric</a:t>
            </a:r>
          </a:p>
        </p:txBody>
      </p:sp>
    </p:spTree>
    <p:extLst>
      <p:ext uri="{BB962C8B-B14F-4D97-AF65-F5344CB8AC3E}">
        <p14:creationId xmlns:p14="http://schemas.microsoft.com/office/powerpoint/2010/main" val="85155044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EB3FE1-75D8-49A2-B9A0-E97881E4EF7B}"/>
              </a:ext>
            </a:extLst>
          </p:cNvPr>
          <p:cNvSpPr>
            <a:spLocks noGrp="1"/>
          </p:cNvSpPr>
          <p:nvPr>
            <p:ph type="body" sz="quarter" idx="10"/>
          </p:nvPr>
        </p:nvSpPr>
        <p:spPr>
          <a:xfrm>
            <a:off x="269239" y="1189177"/>
            <a:ext cx="11653523" cy="6100773"/>
          </a:xfrm>
        </p:spPr>
        <p:txBody>
          <a:bodyPr/>
          <a:lstStyle/>
          <a:p>
            <a:r>
              <a:rPr lang="en-US" dirty="0" err="1"/>
              <a:t>Jupyter</a:t>
            </a:r>
            <a:r>
              <a:rPr lang="en-US" dirty="0"/>
              <a:t> notebook, or similar, with python 3.5 or later</a:t>
            </a:r>
          </a:p>
          <a:p>
            <a:r>
              <a:rPr lang="en-US" dirty="0"/>
              <a:t>You’ll need (nice if already on a local system):</a:t>
            </a:r>
          </a:p>
          <a:p>
            <a:pPr marL="609585" lvl="1" indent="0">
              <a:buNone/>
            </a:pPr>
            <a:r>
              <a:rPr lang="en-US" dirty="0"/>
              <a:t>import </a:t>
            </a:r>
            <a:r>
              <a:rPr lang="en-US" dirty="0" err="1"/>
              <a:t>nltk</a:t>
            </a:r>
            <a:r>
              <a:rPr lang="en-US" dirty="0"/>
              <a:t> 					#all environments</a:t>
            </a:r>
          </a:p>
          <a:p>
            <a:pPr marL="609585" lvl="1" indent="0">
              <a:buNone/>
            </a:pPr>
            <a:r>
              <a:rPr lang="en-US" dirty="0"/>
              <a:t>import </a:t>
            </a:r>
            <a:r>
              <a:rPr lang="en-US" dirty="0" err="1"/>
              <a:t>feedparser</a:t>
            </a:r>
            <a:r>
              <a:rPr lang="en-US" dirty="0"/>
              <a:t>				#parsing </a:t>
            </a:r>
            <a:r>
              <a:rPr lang="en-US" dirty="0" err="1"/>
              <a:t>rss</a:t>
            </a:r>
            <a:r>
              <a:rPr lang="en-US" dirty="0"/>
              <a:t> feeds </a:t>
            </a:r>
          </a:p>
          <a:p>
            <a:pPr marL="609585" lvl="1" indent="0">
              <a:buNone/>
            </a:pPr>
            <a:r>
              <a:rPr lang="en-US" dirty="0"/>
              <a:t>!python -m </a:t>
            </a:r>
            <a:r>
              <a:rPr lang="en-US" dirty="0" err="1"/>
              <a:t>nltk.downloader</a:t>
            </a:r>
            <a:r>
              <a:rPr lang="en-US" dirty="0"/>
              <a:t> </a:t>
            </a:r>
            <a:r>
              <a:rPr lang="en-US" dirty="0" err="1"/>
              <a:t>punkt</a:t>
            </a:r>
            <a:r>
              <a:rPr lang="en-US" dirty="0"/>
              <a:t>   	#</a:t>
            </a:r>
            <a:r>
              <a:rPr lang="en-US" dirty="0" err="1"/>
              <a:t>jupyter</a:t>
            </a:r>
            <a:r>
              <a:rPr lang="en-US" dirty="0"/>
              <a:t> notebook</a:t>
            </a:r>
          </a:p>
          <a:p>
            <a:pPr marL="609585" lvl="1" indent="0">
              <a:buNone/>
            </a:pPr>
            <a:r>
              <a:rPr lang="en-US" dirty="0"/>
              <a:t>!python -m </a:t>
            </a:r>
            <a:r>
              <a:rPr lang="en-US" dirty="0" err="1"/>
              <a:t>nltk.downloader</a:t>
            </a:r>
            <a:r>
              <a:rPr lang="en-US" dirty="0"/>
              <a:t> </a:t>
            </a:r>
            <a:r>
              <a:rPr lang="en-US" dirty="0" err="1"/>
              <a:t>stopwords</a:t>
            </a:r>
            <a:r>
              <a:rPr lang="en-US" dirty="0"/>
              <a:t>	 #</a:t>
            </a:r>
            <a:r>
              <a:rPr lang="en-US" dirty="0" err="1"/>
              <a:t>jupyter</a:t>
            </a:r>
            <a:r>
              <a:rPr lang="en-US" dirty="0"/>
              <a:t> notebook</a:t>
            </a:r>
          </a:p>
          <a:p>
            <a:pPr marL="609585" lvl="1" indent="0">
              <a:buNone/>
            </a:pPr>
            <a:r>
              <a:rPr lang="en-US" dirty="0"/>
              <a:t>!python -m </a:t>
            </a:r>
            <a:r>
              <a:rPr lang="en-US" dirty="0" err="1"/>
              <a:t>nltk.downloader</a:t>
            </a:r>
            <a:r>
              <a:rPr lang="en-US" dirty="0"/>
              <a:t> treebank	 #</a:t>
            </a:r>
            <a:r>
              <a:rPr lang="en-US" dirty="0" err="1"/>
              <a:t>jupyter</a:t>
            </a:r>
            <a:r>
              <a:rPr lang="en-US" dirty="0"/>
              <a:t> notebook</a:t>
            </a:r>
          </a:p>
          <a:p>
            <a:pPr marL="609585" lvl="1" indent="0">
              <a:buNone/>
            </a:pPr>
            <a:endParaRPr lang="en-US" dirty="0"/>
          </a:p>
          <a:p>
            <a:pPr marL="609585" lvl="1" indent="0">
              <a:buNone/>
            </a:pPr>
            <a:r>
              <a:rPr lang="en-US" dirty="0"/>
              <a:t>Code snippets at:</a:t>
            </a:r>
          </a:p>
          <a:p>
            <a:pPr marL="609585" lvl="1" indent="0">
              <a:buNone/>
            </a:pPr>
            <a:r>
              <a:rPr lang="en-US" dirty="0">
                <a:hlinkClick r:id="rId3"/>
              </a:rPr>
              <a:t>https://github.com/jimwill3/NY-AZML-Meetup/snip1.txt</a:t>
            </a:r>
            <a:r>
              <a:rPr lang="en-US" dirty="0"/>
              <a:t> snip2.txt...</a:t>
            </a:r>
          </a:p>
          <a:p>
            <a:pPr lvl="1"/>
            <a:endParaRPr lang="en-US" dirty="0"/>
          </a:p>
          <a:p>
            <a:pPr lvl="1"/>
            <a:endParaRPr lang="en-US" dirty="0"/>
          </a:p>
        </p:txBody>
      </p:sp>
      <p:sp>
        <p:nvSpPr>
          <p:cNvPr id="3" name="Title 2">
            <a:extLst>
              <a:ext uri="{FF2B5EF4-FFF2-40B4-BE49-F238E27FC236}">
                <a16:creationId xmlns:a16="http://schemas.microsoft.com/office/drawing/2014/main" id="{51B8CD92-E9BC-455C-9976-3F1A141D73B0}"/>
              </a:ext>
            </a:extLst>
          </p:cNvPr>
          <p:cNvSpPr>
            <a:spLocks noGrp="1"/>
          </p:cNvSpPr>
          <p:nvPr>
            <p:ph type="title"/>
          </p:nvPr>
        </p:nvSpPr>
        <p:spPr>
          <a:xfrm>
            <a:off x="1019331" y="110761"/>
            <a:ext cx="9956800" cy="990600"/>
          </a:xfrm>
        </p:spPr>
        <p:txBody>
          <a:bodyPr/>
          <a:lstStyle/>
          <a:p>
            <a:r>
              <a:rPr lang="en-US" dirty="0"/>
              <a:t>Lab time</a:t>
            </a:r>
          </a:p>
        </p:txBody>
      </p:sp>
    </p:spTree>
    <p:extLst>
      <p:ext uri="{BB962C8B-B14F-4D97-AF65-F5344CB8AC3E}">
        <p14:creationId xmlns:p14="http://schemas.microsoft.com/office/powerpoint/2010/main" val="949315121"/>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C2E424-0C23-43A3-8126-DAC56C4BD1CF}"/>
              </a:ext>
            </a:extLst>
          </p:cNvPr>
          <p:cNvSpPr>
            <a:spLocks noGrp="1"/>
          </p:cNvSpPr>
          <p:nvPr>
            <p:ph type="body" sz="quarter" idx="10"/>
          </p:nvPr>
        </p:nvSpPr>
        <p:spPr>
          <a:xfrm>
            <a:off x="269239" y="1189177"/>
            <a:ext cx="11653523" cy="2062296"/>
          </a:xfrm>
        </p:spPr>
        <p:txBody>
          <a:bodyPr/>
          <a:lstStyle/>
          <a:p>
            <a:r>
              <a:rPr lang="en-US" dirty="0"/>
              <a:t>Bring math to help us</a:t>
            </a:r>
          </a:p>
          <a:p>
            <a:pPr lvl="1"/>
            <a:r>
              <a:rPr lang="en-US" dirty="0"/>
              <a:t>Calculate similarities</a:t>
            </a:r>
          </a:p>
          <a:p>
            <a:pPr lvl="1"/>
            <a:r>
              <a:rPr lang="en-US" dirty="0"/>
              <a:t>Determine likely topics</a:t>
            </a:r>
          </a:p>
          <a:p>
            <a:pPr lvl="1"/>
            <a:r>
              <a:rPr lang="en-US" dirty="0"/>
              <a:t>Start LDA</a:t>
            </a:r>
          </a:p>
        </p:txBody>
      </p:sp>
      <p:sp>
        <p:nvSpPr>
          <p:cNvPr id="3" name="Title 2">
            <a:extLst>
              <a:ext uri="{FF2B5EF4-FFF2-40B4-BE49-F238E27FC236}">
                <a16:creationId xmlns:a16="http://schemas.microsoft.com/office/drawing/2014/main" id="{1BCEF9B7-5235-4721-ADD7-226972A0167E}"/>
              </a:ext>
            </a:extLst>
          </p:cNvPr>
          <p:cNvSpPr>
            <a:spLocks noGrp="1"/>
          </p:cNvSpPr>
          <p:nvPr>
            <p:ph type="title"/>
          </p:nvPr>
        </p:nvSpPr>
        <p:spPr>
          <a:xfrm>
            <a:off x="1755648" y="54458"/>
            <a:ext cx="9956800" cy="990600"/>
          </a:xfrm>
        </p:spPr>
        <p:txBody>
          <a:bodyPr/>
          <a:lstStyle/>
          <a:p>
            <a:r>
              <a:rPr lang="en-US" dirty="0"/>
              <a:t>Next time (targeting march 22)</a:t>
            </a:r>
          </a:p>
        </p:txBody>
      </p:sp>
    </p:spTree>
    <p:extLst>
      <p:ext uri="{BB962C8B-B14F-4D97-AF65-F5344CB8AC3E}">
        <p14:creationId xmlns:p14="http://schemas.microsoft.com/office/powerpoint/2010/main" val="3893763403"/>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1D14F-B2C9-4945-845A-A93EE83AEEBE}"/>
              </a:ext>
            </a:extLst>
          </p:cNvPr>
          <p:cNvSpPr>
            <a:spLocks noGrp="1"/>
          </p:cNvSpPr>
          <p:nvPr>
            <p:ph type="title"/>
          </p:nvPr>
        </p:nvSpPr>
        <p:spPr/>
        <p:txBody>
          <a:bodyPr/>
          <a:lstStyle/>
          <a:p>
            <a:r>
              <a:rPr lang="en-US" dirty="0"/>
              <a:t>All content at:</a:t>
            </a:r>
          </a:p>
        </p:txBody>
      </p:sp>
      <p:sp>
        <p:nvSpPr>
          <p:cNvPr id="3" name="Text Placeholder 2">
            <a:extLst>
              <a:ext uri="{FF2B5EF4-FFF2-40B4-BE49-F238E27FC236}">
                <a16:creationId xmlns:a16="http://schemas.microsoft.com/office/drawing/2014/main" id="{D098E7A7-D662-4359-9DE6-08FEE833AE1B}"/>
              </a:ext>
            </a:extLst>
          </p:cNvPr>
          <p:cNvSpPr>
            <a:spLocks noGrp="1"/>
          </p:cNvSpPr>
          <p:nvPr>
            <p:ph type="body" sz="quarter" idx="10"/>
          </p:nvPr>
        </p:nvSpPr>
        <p:spPr/>
        <p:txBody>
          <a:bodyPr/>
          <a:lstStyle/>
          <a:p>
            <a:r>
              <a:rPr lang="en-US" dirty="0">
                <a:hlinkClick r:id="rId3"/>
              </a:rPr>
              <a:t>https://github.com/jimwill3/NY-AZML-Meetup</a:t>
            </a:r>
            <a:endParaRPr lang="en-US" dirty="0"/>
          </a:p>
          <a:p>
            <a:endParaRPr lang="en-US" dirty="0"/>
          </a:p>
          <a:p>
            <a:endParaRPr lang="en-US" dirty="0"/>
          </a:p>
          <a:p>
            <a:r>
              <a:rPr lang="en-US" dirty="0"/>
              <a:t>Recommended texts:</a:t>
            </a:r>
          </a:p>
          <a:p>
            <a:r>
              <a:rPr lang="en-US" dirty="0"/>
              <a:t>Natural_Language_Processing_in_Action_v4  by Lane and Howard</a:t>
            </a:r>
          </a:p>
          <a:p>
            <a:r>
              <a:rPr lang="en-US" dirty="0"/>
              <a:t>Text Analytics with Python by </a:t>
            </a:r>
            <a:r>
              <a:rPr lang="en-US" dirty="0" err="1"/>
              <a:t>Dipanjan</a:t>
            </a:r>
            <a:r>
              <a:rPr lang="en-US" dirty="0"/>
              <a:t> Sarkar</a:t>
            </a:r>
          </a:p>
          <a:p>
            <a:endParaRPr lang="en-US" dirty="0"/>
          </a:p>
        </p:txBody>
      </p:sp>
    </p:spTree>
    <p:extLst>
      <p:ext uri="{BB962C8B-B14F-4D97-AF65-F5344CB8AC3E}">
        <p14:creationId xmlns:p14="http://schemas.microsoft.com/office/powerpoint/2010/main" val="2619069690"/>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5EB92-C9D3-4A3C-954A-1EE71273029C}"/>
              </a:ext>
            </a:extLst>
          </p:cNvPr>
          <p:cNvSpPr>
            <a:spLocks noGrp="1"/>
          </p:cNvSpPr>
          <p:nvPr>
            <p:ph type="title"/>
          </p:nvPr>
        </p:nvSpPr>
        <p:spPr>
          <a:xfrm>
            <a:off x="1367554" y="87214"/>
            <a:ext cx="9956800" cy="608701"/>
          </a:xfrm>
        </p:spPr>
        <p:txBody>
          <a:bodyPr/>
          <a:lstStyle/>
          <a:p>
            <a:r>
              <a:rPr lang="en-US" dirty="0"/>
              <a:t>Appendix (code snippet)</a:t>
            </a:r>
          </a:p>
        </p:txBody>
      </p:sp>
      <p:sp>
        <p:nvSpPr>
          <p:cNvPr id="4" name="Rectangle 3">
            <a:extLst>
              <a:ext uri="{FF2B5EF4-FFF2-40B4-BE49-F238E27FC236}">
                <a16:creationId xmlns:a16="http://schemas.microsoft.com/office/drawing/2014/main" id="{85434D53-4D1D-45FA-BC45-79C8C74B528C}"/>
              </a:ext>
            </a:extLst>
          </p:cNvPr>
          <p:cNvSpPr/>
          <p:nvPr/>
        </p:nvSpPr>
        <p:spPr>
          <a:xfrm>
            <a:off x="835277" y="2097550"/>
            <a:ext cx="11199377" cy="2308324"/>
          </a:xfrm>
          <a:prstGeom prst="rect">
            <a:avLst/>
          </a:prstGeom>
        </p:spPr>
        <p:txBody>
          <a:bodyPr wrap="square">
            <a:spAutoFit/>
          </a:bodyPr>
          <a:lstStyle/>
          <a:p>
            <a:r>
              <a:rPr lang="en-US" dirty="0"/>
              <a:t>g = </a:t>
            </a:r>
            <a:r>
              <a:rPr lang="en-US" dirty="0" err="1"/>
              <a:t>feedparser.parse</a:t>
            </a:r>
            <a:r>
              <a:rPr lang="en-US" dirty="0"/>
              <a:t>('https://azure.microsoft.com/</a:t>
            </a:r>
            <a:r>
              <a:rPr lang="en-US" dirty="0" err="1"/>
              <a:t>en</a:t>
            </a:r>
            <a:r>
              <a:rPr lang="en-US" dirty="0"/>
              <a:t>-us/blog/feed/')</a:t>
            </a:r>
          </a:p>
          <a:p>
            <a:r>
              <a:rPr lang="en-US" dirty="0"/>
              <a:t>print(</a:t>
            </a:r>
            <a:r>
              <a:rPr lang="en-US" dirty="0" err="1"/>
              <a:t>g.feed.title</a:t>
            </a:r>
            <a:r>
              <a:rPr lang="en-US" dirty="0"/>
              <a:t>)</a:t>
            </a:r>
          </a:p>
          <a:p>
            <a:r>
              <a:rPr lang="en-US" dirty="0" err="1"/>
              <a:t>sourceblog</a:t>
            </a:r>
            <a:r>
              <a:rPr lang="en-US" dirty="0"/>
              <a:t> = '</a:t>
            </a:r>
            <a:r>
              <a:rPr lang="en-US" dirty="0" err="1"/>
              <a:t>azureblogfeed</a:t>
            </a:r>
            <a:r>
              <a:rPr lang="en-US" dirty="0"/>
              <a:t>'</a:t>
            </a:r>
          </a:p>
          <a:p>
            <a:r>
              <a:rPr lang="en-US" dirty="0"/>
              <a:t>for n in </a:t>
            </a:r>
            <a:r>
              <a:rPr lang="en-US" dirty="0" err="1"/>
              <a:t>g.entries</a:t>
            </a:r>
            <a:r>
              <a:rPr lang="en-US" dirty="0"/>
              <a:t>:</a:t>
            </a:r>
          </a:p>
          <a:p>
            <a:r>
              <a:rPr lang="en-US" dirty="0"/>
              <a:t>    tokens  = </a:t>
            </a:r>
            <a:r>
              <a:rPr lang="en-US" dirty="0" err="1"/>
              <a:t>nltk.word_tokenize</a:t>
            </a:r>
            <a:r>
              <a:rPr lang="en-US" dirty="0"/>
              <a:t>(</a:t>
            </a:r>
            <a:r>
              <a:rPr lang="en-US" dirty="0" err="1"/>
              <a:t>n.description</a:t>
            </a:r>
            <a:r>
              <a:rPr lang="en-US" dirty="0"/>
              <a:t>)</a:t>
            </a:r>
          </a:p>
          <a:p>
            <a:r>
              <a:rPr lang="en-US" dirty="0"/>
              <a:t>    cleanup = [</a:t>
            </a:r>
            <a:r>
              <a:rPr lang="en-US" dirty="0" err="1"/>
              <a:t>token.lower</a:t>
            </a:r>
            <a:r>
              <a:rPr lang="en-US" dirty="0"/>
              <a:t>() for token in tokens if token not in </a:t>
            </a:r>
            <a:r>
              <a:rPr lang="en-US" dirty="0" err="1"/>
              <a:t>stopset</a:t>
            </a:r>
            <a:r>
              <a:rPr lang="en-US" dirty="0"/>
              <a:t> and </a:t>
            </a:r>
            <a:r>
              <a:rPr lang="en-US" dirty="0" err="1"/>
              <a:t>len</a:t>
            </a:r>
            <a:r>
              <a:rPr lang="en-US" dirty="0"/>
              <a:t>(token)&gt;2]</a:t>
            </a:r>
          </a:p>
          <a:p>
            <a:r>
              <a:rPr lang="en-US" dirty="0"/>
              <a:t>    wc2=Counter(''.join(</a:t>
            </a:r>
            <a:r>
              <a:rPr lang="en-US" dirty="0" err="1"/>
              <a:t>str</a:t>
            </a:r>
            <a:r>
              <a:rPr lang="en-US" dirty="0"/>
              <a:t>(e)) for e in cleanup)</a:t>
            </a:r>
          </a:p>
          <a:p>
            <a:r>
              <a:rPr lang="en-US" dirty="0"/>
              <a:t>    print("WC2:",wc2)</a:t>
            </a:r>
          </a:p>
        </p:txBody>
      </p:sp>
      <p:sp>
        <p:nvSpPr>
          <p:cNvPr id="8" name="Rectangle 7">
            <a:extLst>
              <a:ext uri="{FF2B5EF4-FFF2-40B4-BE49-F238E27FC236}">
                <a16:creationId xmlns:a16="http://schemas.microsoft.com/office/drawing/2014/main" id="{C6C23FCF-AC1E-4E0E-A7F0-B186D6853B3B}"/>
              </a:ext>
            </a:extLst>
          </p:cNvPr>
          <p:cNvSpPr/>
          <p:nvPr/>
        </p:nvSpPr>
        <p:spPr>
          <a:xfrm>
            <a:off x="1553671" y="5224079"/>
            <a:ext cx="10042216" cy="923330"/>
          </a:xfrm>
          <a:prstGeom prst="rect">
            <a:avLst/>
          </a:prstGeom>
        </p:spPr>
        <p:txBody>
          <a:bodyPr wrap="square">
            <a:spAutoFit/>
          </a:bodyPr>
          <a:lstStyle/>
          <a:p>
            <a:r>
              <a:rPr lang="en-US" dirty="0"/>
              <a:t>Counter({'</a:t>
            </a:r>
            <a:r>
              <a:rPr lang="en-US" dirty="0" err="1"/>
              <a:t>apis</a:t>
            </a:r>
            <a:r>
              <a:rPr lang="en-US" dirty="0"/>
              <a:t>': 3, '</a:t>
            </a:r>
            <a:r>
              <a:rPr lang="en-US" dirty="0" err="1"/>
              <a:t>bing</a:t>
            </a:r>
            <a:r>
              <a:rPr lang="en-US" dirty="0"/>
              <a:t>': 2, '</a:t>
            </a:r>
            <a:r>
              <a:rPr lang="en-US" dirty="0" err="1"/>
              <a:t>sdks</a:t>
            </a:r>
            <a:r>
              <a:rPr lang="en-US" dirty="0"/>
              <a:t>': 2, 'cognitive': 1, 'pleased': 1, 'preview': 1, '</a:t>
            </a:r>
            <a:r>
              <a:rPr lang="en-US" dirty="0" err="1"/>
              <a:t>serivces</a:t>
            </a:r>
            <a:r>
              <a:rPr lang="en-US" dirty="0"/>
              <a:t>': 1, 'availability': 1, 'available': 1, 'languages': 1, 'java': 1, 'announce': 1, 'search': 1, 'python': 1, 'four': 1, 'node.js': 1, 'currently': 1, 'rest': 1})</a:t>
            </a:r>
          </a:p>
        </p:txBody>
      </p:sp>
      <p:sp>
        <p:nvSpPr>
          <p:cNvPr id="9" name="Rectangle 8">
            <a:extLst>
              <a:ext uri="{FF2B5EF4-FFF2-40B4-BE49-F238E27FC236}">
                <a16:creationId xmlns:a16="http://schemas.microsoft.com/office/drawing/2014/main" id="{E7C20729-05D5-422A-9281-B0180B035726}"/>
              </a:ext>
            </a:extLst>
          </p:cNvPr>
          <p:cNvSpPr/>
          <p:nvPr/>
        </p:nvSpPr>
        <p:spPr>
          <a:xfrm>
            <a:off x="639271" y="766945"/>
            <a:ext cx="10956616" cy="646331"/>
          </a:xfrm>
          <a:prstGeom prst="rect">
            <a:avLst/>
          </a:prstGeom>
        </p:spPr>
        <p:txBody>
          <a:bodyPr wrap="square">
            <a:spAutoFit/>
          </a:bodyPr>
          <a:lstStyle/>
          <a:p>
            <a:r>
              <a:rPr lang="en-US" dirty="0"/>
              <a:t>We are pleased to announce preview availability of SDKs for the Cognitive </a:t>
            </a:r>
            <a:r>
              <a:rPr lang="en-US" dirty="0" err="1"/>
              <a:t>Serivces</a:t>
            </a:r>
            <a:r>
              <a:rPr lang="en-US" dirty="0"/>
              <a:t> - Bing Search APIs. Currently available as REST APIs, the Bing APIs v7 now have SDKs in four languages: C#, Java, Node.js, and Python.</a:t>
            </a:r>
          </a:p>
        </p:txBody>
      </p:sp>
      <p:sp>
        <p:nvSpPr>
          <p:cNvPr id="10" name="Arrow: Down 9">
            <a:extLst>
              <a:ext uri="{FF2B5EF4-FFF2-40B4-BE49-F238E27FC236}">
                <a16:creationId xmlns:a16="http://schemas.microsoft.com/office/drawing/2014/main" id="{68BA744E-7D4A-41E6-B77C-50483E6D080C}"/>
              </a:ext>
            </a:extLst>
          </p:cNvPr>
          <p:cNvSpPr/>
          <p:nvPr/>
        </p:nvSpPr>
        <p:spPr bwMode="auto">
          <a:xfrm>
            <a:off x="5316467" y="1413276"/>
            <a:ext cx="242761" cy="601641"/>
          </a:xfrm>
          <a:prstGeom prst="downArrow">
            <a:avLst/>
          </a:prstGeom>
          <a:solidFill>
            <a:schemeClr val="accent2">
              <a:lumMod val="40000"/>
              <a:lumOff val="6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pic>
        <p:nvPicPr>
          <p:cNvPr id="11" name="Picture 10">
            <a:extLst>
              <a:ext uri="{FF2B5EF4-FFF2-40B4-BE49-F238E27FC236}">
                <a16:creationId xmlns:a16="http://schemas.microsoft.com/office/drawing/2014/main" id="{B115344C-D0E1-4C75-B270-7F47A57CED20}"/>
              </a:ext>
            </a:extLst>
          </p:cNvPr>
          <p:cNvPicPr>
            <a:picLocks noChangeAspect="1"/>
          </p:cNvPicPr>
          <p:nvPr/>
        </p:nvPicPr>
        <p:blipFill>
          <a:blip r:embed="rId3"/>
          <a:stretch>
            <a:fillRect/>
          </a:stretch>
        </p:blipFill>
        <p:spPr>
          <a:xfrm>
            <a:off x="5437297" y="4324843"/>
            <a:ext cx="243861" cy="603556"/>
          </a:xfrm>
          <a:prstGeom prst="rect">
            <a:avLst/>
          </a:prstGeom>
        </p:spPr>
      </p:pic>
      <p:sp>
        <p:nvSpPr>
          <p:cNvPr id="3" name="Footer Placeholder 2">
            <a:extLst>
              <a:ext uri="{FF2B5EF4-FFF2-40B4-BE49-F238E27FC236}">
                <a16:creationId xmlns:a16="http://schemas.microsoft.com/office/drawing/2014/main" id="{1F371900-0CB5-4D45-9A8D-F466CE8D6FB6}"/>
              </a:ext>
            </a:extLst>
          </p:cNvPr>
          <p:cNvSpPr>
            <a:spLocks noGrp="1"/>
          </p:cNvSpPr>
          <p:nvPr>
            <p:ph type="ftr" sz="quarter" idx="11"/>
          </p:nvPr>
        </p:nvSpPr>
        <p:spPr/>
        <p:txBody>
          <a:bodyPr/>
          <a:lstStyle/>
          <a:p>
            <a:pPr>
              <a:defRPr/>
            </a:pPr>
            <a:r>
              <a:rPr lang="en-US"/>
              <a:t>MSFTGUEST        msevent786dn</a:t>
            </a:r>
          </a:p>
        </p:txBody>
      </p:sp>
    </p:spTree>
    <p:extLst>
      <p:ext uri="{BB962C8B-B14F-4D97-AF65-F5344CB8AC3E}">
        <p14:creationId xmlns:p14="http://schemas.microsoft.com/office/powerpoint/2010/main" val="3783240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544312" y="177800"/>
            <a:ext cx="7936488" cy="2540000"/>
          </a:xfrm>
        </p:spPr>
        <p:txBody>
          <a:bodyPr/>
          <a:lstStyle/>
          <a:p>
            <a:r>
              <a:rPr lang="en-US" sz="5867" dirty="0"/>
              <a:t>Session2:</a:t>
            </a:r>
            <a:br>
              <a:rPr lang="en-US" sz="5867" dirty="0"/>
            </a:br>
            <a:r>
              <a:rPr lang="en-US" sz="5867" dirty="0"/>
              <a:t>Basic Text Processing</a:t>
            </a:r>
            <a:endParaRPr lang="en-US" sz="5867" dirty="0">
              <a:latin typeface="Lucida Sans" charset="0"/>
              <a:ea typeface="ＭＳ Ｐゴシック" charset="0"/>
              <a:cs typeface="ＭＳ Ｐゴシック" charset="0"/>
            </a:endParaRPr>
          </a:p>
        </p:txBody>
      </p:sp>
      <p:sp>
        <p:nvSpPr>
          <p:cNvPr id="16387" name="Rectangle 6"/>
          <p:cNvSpPr>
            <a:spLocks noGrp="1" noChangeArrowheads="1"/>
          </p:cNvSpPr>
          <p:nvPr>
            <p:ph type="subTitle" idx="1"/>
          </p:nvPr>
        </p:nvSpPr>
        <p:spPr>
          <a:xfrm>
            <a:off x="2128205" y="3835400"/>
            <a:ext cx="9149395" cy="1076465"/>
          </a:xfrm>
        </p:spPr>
        <p:txBody>
          <a:bodyPr/>
          <a:lstStyle/>
          <a:p>
            <a:endParaRPr lang="en-US" sz="4800" dirty="0">
              <a:solidFill>
                <a:srgbClr val="A4001D"/>
              </a:solidFill>
              <a:latin typeface="Calibri" charset="0"/>
            </a:endParaRPr>
          </a:p>
          <a:p>
            <a:endParaRPr lang="en-US" sz="4800" dirty="0">
              <a:solidFill>
                <a:srgbClr val="A4001D"/>
              </a:solidFill>
              <a:latin typeface="Calibri" charset="0"/>
            </a:endParaRPr>
          </a:p>
          <a:p>
            <a:r>
              <a:rPr lang="en-US" dirty="0">
                <a:solidFill>
                  <a:srgbClr val="A4001D"/>
                </a:solidFill>
                <a:latin typeface="Calibri" charset="0"/>
              </a:rPr>
              <a:t>http://web.stanford.edu/class/cs224n/</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1CCBCDDA-938F-4FF8-890C-2DFC164F4C3C}"/>
              </a:ext>
            </a:extLst>
          </p:cNvPr>
          <p:cNvSpPr>
            <a:spLocks noGrp="1"/>
          </p:cNvSpPr>
          <p:nvPr>
            <p:ph type="ftr" sz="quarter" idx="11"/>
          </p:nvPr>
        </p:nvSpPr>
        <p:spPr/>
        <p:txBody>
          <a:bodyPr/>
          <a:lstStyle/>
          <a:p>
            <a:pPr>
              <a:defRPr/>
            </a:pPr>
            <a:r>
              <a:rPr lang="en-US"/>
              <a:t>MSFTGUEST        msevent786dn</a:t>
            </a:r>
            <a:endParaRPr lang="en-US" dirty="0"/>
          </a:p>
        </p:txBody>
      </p:sp>
    </p:spTree>
    <p:extLst>
      <p:ext uri="{BB962C8B-B14F-4D97-AF65-F5344CB8AC3E}">
        <p14:creationId xmlns:p14="http://schemas.microsoft.com/office/powerpoint/2010/main" val="192399545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41555" y="1306846"/>
            <a:ext cx="10158654" cy="4936558"/>
          </a:xfrm>
        </p:spPr>
        <p:txBody>
          <a:bodyPr/>
          <a:lstStyle/>
          <a:p>
            <a:pPr>
              <a:buClr>
                <a:schemeClr val="accent1"/>
              </a:buClr>
            </a:pPr>
            <a:r>
              <a:rPr lang="en-US" sz="2161" dirty="0"/>
              <a:t>Normalization</a:t>
            </a:r>
          </a:p>
          <a:p>
            <a:pPr lvl="1"/>
            <a:r>
              <a:rPr lang="en-US" sz="1961" dirty="0"/>
              <a:t>Convert words into a normalized forms</a:t>
            </a:r>
          </a:p>
          <a:p>
            <a:pPr lvl="2"/>
            <a:r>
              <a:rPr lang="en-US" sz="1961" dirty="0"/>
              <a:t>Down-case: </a:t>
            </a:r>
            <a:r>
              <a:rPr lang="en-US" sz="1961" dirty="0" err="1"/>
              <a:t>e.g</a:t>
            </a:r>
            <a:r>
              <a:rPr lang="en-US" sz="1961" dirty="0"/>
              <a:t>, The </a:t>
            </a:r>
            <a:r>
              <a:rPr lang="en-US" sz="1961" dirty="0">
                <a:sym typeface="Wingdings" panose="05000000000000000000" pitchFamily="2" charset="2"/>
              </a:rPr>
              <a:t></a:t>
            </a:r>
            <a:r>
              <a:rPr lang="en-US" sz="1961" dirty="0"/>
              <a:t> the</a:t>
            </a:r>
          </a:p>
          <a:p>
            <a:pPr lvl="2"/>
            <a:r>
              <a:rPr lang="en-US" sz="1961" dirty="0"/>
              <a:t>Lemmatization: </a:t>
            </a:r>
            <a:r>
              <a:rPr lang="en-US" sz="1961" dirty="0" err="1"/>
              <a:t>e.g</a:t>
            </a:r>
            <a:r>
              <a:rPr lang="en-US" sz="1961" dirty="0"/>
              <a:t>, plays </a:t>
            </a:r>
            <a:r>
              <a:rPr lang="en-US" sz="1961" dirty="0">
                <a:sym typeface="Wingdings" panose="05000000000000000000" pitchFamily="2" charset="2"/>
              </a:rPr>
              <a:t> play</a:t>
            </a:r>
            <a:endParaRPr lang="en-US" sz="1961" dirty="0"/>
          </a:p>
          <a:p>
            <a:pPr lvl="2"/>
            <a:r>
              <a:rPr lang="en-US" sz="1961" dirty="0"/>
              <a:t>Stemming: </a:t>
            </a:r>
            <a:r>
              <a:rPr lang="en-US" sz="1961" dirty="0" err="1"/>
              <a:t>e.g</a:t>
            </a:r>
            <a:r>
              <a:rPr lang="en-US" sz="1961" dirty="0"/>
              <a:t>, cat/cats, mouse/mice and run/runs/running/ran</a:t>
            </a:r>
          </a:p>
          <a:p>
            <a:pPr marL="342834" lvl="1" indent="-342834"/>
            <a:r>
              <a:rPr lang="en-US" sz="2161" dirty="0">
                <a:gradFill>
                  <a:gsLst>
                    <a:gs pos="13869">
                      <a:schemeClr val="tx2"/>
                    </a:gs>
                    <a:gs pos="42000">
                      <a:schemeClr val="tx2"/>
                    </a:gs>
                  </a:gsLst>
                  <a:lin ang="5400000" scaled="0"/>
                </a:gradFill>
              </a:rPr>
              <a:t>Language Detection</a:t>
            </a:r>
          </a:p>
          <a:p>
            <a:pPr marL="342834" lvl="1" indent="-342834"/>
            <a:r>
              <a:rPr lang="en-US" sz="2161" dirty="0">
                <a:gradFill>
                  <a:gsLst>
                    <a:gs pos="13869">
                      <a:schemeClr val="tx2"/>
                    </a:gs>
                    <a:gs pos="42000">
                      <a:schemeClr val="tx2"/>
                    </a:gs>
                  </a:gsLst>
                  <a:lin ang="5400000" scaled="0"/>
                </a:gradFill>
              </a:rPr>
              <a:t>Stop-words Removal</a:t>
            </a:r>
          </a:p>
          <a:p>
            <a:pPr lvl="1"/>
            <a:r>
              <a:rPr lang="en-US" sz="1961" dirty="0"/>
              <a:t>ignore predefined common words, e.g., the, a, to, with, that …</a:t>
            </a:r>
          </a:p>
          <a:p>
            <a:pPr marL="342834" lvl="1" indent="-342834"/>
            <a:r>
              <a:rPr lang="en-US" sz="2161" dirty="0">
                <a:gradFill>
                  <a:gsLst>
                    <a:gs pos="13869">
                      <a:schemeClr val="tx2"/>
                    </a:gs>
                    <a:gs pos="42000">
                      <a:schemeClr val="tx2"/>
                    </a:gs>
                  </a:gsLst>
                  <a:lin ang="5400000" scaled="0"/>
                </a:gradFill>
              </a:rPr>
              <a:t>Special Characters Removal</a:t>
            </a:r>
          </a:p>
          <a:p>
            <a:pPr lvl="1"/>
            <a:r>
              <a:rPr lang="en-US" sz="1961" dirty="0"/>
              <a:t>ignore Non-Alphanumeric </a:t>
            </a:r>
          </a:p>
          <a:p>
            <a:pPr marL="342834" lvl="1" indent="-342834"/>
            <a:r>
              <a:rPr lang="en-US" sz="2161" dirty="0">
                <a:gradFill>
                  <a:gsLst>
                    <a:gs pos="13869">
                      <a:schemeClr val="tx2"/>
                    </a:gs>
                    <a:gs pos="42000">
                      <a:schemeClr val="tx2"/>
                    </a:gs>
                  </a:gsLst>
                  <a:lin ang="5400000" scaled="0"/>
                </a:gradFill>
              </a:rPr>
              <a:t>Ignore numbers, emails, URLs</a:t>
            </a:r>
          </a:p>
        </p:txBody>
      </p:sp>
      <p:sp>
        <p:nvSpPr>
          <p:cNvPr id="3" name="Title 2"/>
          <p:cNvSpPr>
            <a:spLocks noGrp="1"/>
          </p:cNvSpPr>
          <p:nvPr>
            <p:ph type="title"/>
          </p:nvPr>
        </p:nvSpPr>
        <p:spPr>
          <a:xfrm>
            <a:off x="641557" y="416894"/>
            <a:ext cx="10160674" cy="899409"/>
          </a:xfrm>
        </p:spPr>
        <p:txBody>
          <a:bodyPr/>
          <a:lstStyle/>
          <a:p>
            <a:r>
              <a:rPr lang="en-US" dirty="0"/>
              <a:t>Text Preprocessing</a:t>
            </a:r>
          </a:p>
        </p:txBody>
      </p:sp>
    </p:spTree>
    <p:extLst>
      <p:ext uri="{BB962C8B-B14F-4D97-AF65-F5344CB8AC3E}">
        <p14:creationId xmlns:p14="http://schemas.microsoft.com/office/powerpoint/2010/main" val="246581291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235200" y="22552"/>
            <a:ext cx="10363200" cy="1143000"/>
          </a:xfrm>
        </p:spPr>
        <p:txBody>
          <a:bodyPr/>
          <a:lstStyle/>
          <a:p>
            <a:r>
              <a:rPr lang="en-US" dirty="0"/>
              <a:t>Text Normalization</a:t>
            </a:r>
          </a:p>
        </p:txBody>
      </p:sp>
      <p:sp>
        <p:nvSpPr>
          <p:cNvPr id="20483" name="Rectangle 3"/>
          <p:cNvSpPr>
            <a:spLocks noGrp="1" noChangeArrowheads="1"/>
          </p:cNvSpPr>
          <p:nvPr>
            <p:ph sz="quarter" idx="1"/>
          </p:nvPr>
        </p:nvSpPr>
        <p:spPr>
          <a:xfrm>
            <a:off x="1219200" y="1295400"/>
            <a:ext cx="10363200" cy="4572000"/>
          </a:xfrm>
        </p:spPr>
        <p:txBody>
          <a:bodyPr/>
          <a:lstStyle/>
          <a:p>
            <a:pPr>
              <a:lnSpc>
                <a:spcPct val="90000"/>
              </a:lnSpc>
            </a:pPr>
            <a:r>
              <a:rPr lang="en-US" sz="4267" dirty="0"/>
              <a:t>Every NLP task needs to do text normalization: </a:t>
            </a:r>
          </a:p>
          <a:p>
            <a:pPr marL="1219170" lvl="1" indent="-609585">
              <a:lnSpc>
                <a:spcPct val="90000"/>
              </a:lnSpc>
              <a:buFont typeface="+mj-lt"/>
              <a:buAutoNum type="arabicPeriod"/>
            </a:pPr>
            <a:r>
              <a:rPr lang="en-US" sz="3733" dirty="0"/>
              <a:t>Segmenting/tokenizing words in running text</a:t>
            </a:r>
          </a:p>
          <a:p>
            <a:pPr marL="1219170" lvl="1" indent="-609585">
              <a:lnSpc>
                <a:spcPct val="90000"/>
              </a:lnSpc>
              <a:buFont typeface="+mj-lt"/>
              <a:buAutoNum type="arabicPeriod"/>
            </a:pPr>
            <a:r>
              <a:rPr lang="en-US" sz="3733" dirty="0"/>
              <a:t>Normalizing word formats</a:t>
            </a:r>
          </a:p>
          <a:p>
            <a:pPr marL="1219170" lvl="1" indent="-609585">
              <a:lnSpc>
                <a:spcPct val="90000"/>
              </a:lnSpc>
              <a:buFont typeface="+mj-lt"/>
              <a:buAutoNum type="arabicPeriod"/>
            </a:pPr>
            <a:r>
              <a:rPr lang="en-US" sz="3733" dirty="0"/>
              <a:t>Segmenting sentences in running text</a:t>
            </a:r>
            <a:endParaRPr lang="en-US" sz="4267" b="1" dirty="0"/>
          </a:p>
          <a:p>
            <a:pPr lvl="1">
              <a:lnSpc>
                <a:spcPct val="90000"/>
              </a:lnSpc>
              <a:buFont typeface="Wingdings" charset="2"/>
              <a:buNone/>
            </a:pPr>
            <a:endParaRPr lang="en-US" b="1" dirty="0">
              <a:latin typeface="Courier" charset="0"/>
            </a:endParaRPr>
          </a:p>
          <a:p>
            <a:pPr>
              <a:lnSpc>
                <a:spcPct val="90000"/>
              </a:lnSpc>
            </a:pPr>
            <a:endParaRPr lang="en-US" sz="2400" b="1" dirty="0">
              <a:latin typeface="Courier" charset="0"/>
            </a:endParaRPr>
          </a:p>
          <a:p>
            <a:pPr>
              <a:lnSpc>
                <a:spcPct val="90000"/>
              </a:lnSpc>
            </a:pPr>
            <a:endParaRPr lang="en-US" sz="2400" dirty="0"/>
          </a:p>
        </p:txBody>
      </p:sp>
      <p:sp>
        <p:nvSpPr>
          <p:cNvPr id="2" name="Footer Placeholder 1">
            <a:extLst>
              <a:ext uri="{FF2B5EF4-FFF2-40B4-BE49-F238E27FC236}">
                <a16:creationId xmlns:a16="http://schemas.microsoft.com/office/drawing/2014/main" id="{B2227AAF-58D4-471C-BCC7-169327C703A4}"/>
              </a:ext>
            </a:extLst>
          </p:cNvPr>
          <p:cNvSpPr>
            <a:spLocks noGrp="1"/>
          </p:cNvSpPr>
          <p:nvPr>
            <p:ph type="ftr" sz="quarter" idx="11"/>
          </p:nvPr>
        </p:nvSpPr>
        <p:spPr/>
        <p:txBody>
          <a:bodyPr/>
          <a:lstStyle/>
          <a:p>
            <a:pPr>
              <a:defRPr/>
            </a:pPr>
            <a:r>
              <a:rPr lang="en-US"/>
              <a:t>MSFTGUEST        msevent786dn</a:t>
            </a:r>
          </a:p>
        </p:txBody>
      </p:sp>
    </p:spTree>
    <p:extLst>
      <p:ext uri="{BB962C8B-B14F-4D97-AF65-F5344CB8AC3E}">
        <p14:creationId xmlns:p14="http://schemas.microsoft.com/office/powerpoint/2010/main" val="330679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How many words?</a:t>
            </a:r>
          </a:p>
        </p:txBody>
      </p:sp>
      <p:sp>
        <p:nvSpPr>
          <p:cNvPr id="22531" name="Rectangle 3"/>
          <p:cNvSpPr>
            <a:spLocks noGrp="1" noChangeArrowheads="1"/>
          </p:cNvSpPr>
          <p:nvPr>
            <p:ph sz="quarter" idx="1"/>
          </p:nvPr>
        </p:nvSpPr>
        <p:spPr/>
        <p:txBody>
          <a:bodyPr/>
          <a:lstStyle/>
          <a:p>
            <a:r>
              <a:rPr lang="en-US" sz="3733" dirty="0"/>
              <a:t>I do uh main- mainly business data processing</a:t>
            </a:r>
          </a:p>
          <a:p>
            <a:pPr lvl="1"/>
            <a:r>
              <a:rPr lang="en-US" sz="3200" dirty="0"/>
              <a:t>Fragments, filled pauses</a:t>
            </a:r>
          </a:p>
          <a:p>
            <a:r>
              <a:rPr lang="en-US" sz="3733" dirty="0"/>
              <a:t>Seuss’s </a:t>
            </a:r>
            <a:r>
              <a:rPr lang="en-US" sz="3733" dirty="0">
                <a:solidFill>
                  <a:srgbClr val="FF0000"/>
                </a:solidFill>
              </a:rPr>
              <a:t>cat </a:t>
            </a:r>
            <a:r>
              <a:rPr lang="en-US" sz="3733" dirty="0"/>
              <a:t>in the hat is different from other</a:t>
            </a:r>
            <a:r>
              <a:rPr lang="en-US" sz="3733" dirty="0">
                <a:solidFill>
                  <a:srgbClr val="FF0000"/>
                </a:solidFill>
              </a:rPr>
              <a:t> cats! </a:t>
            </a:r>
            <a:endParaRPr lang="en-US" sz="3733" dirty="0"/>
          </a:p>
          <a:p>
            <a:pPr lvl="1"/>
            <a:r>
              <a:rPr lang="en-US" sz="3200" b="1" dirty="0"/>
              <a:t>Lemma</a:t>
            </a:r>
            <a:r>
              <a:rPr lang="en-US" sz="3200" dirty="0"/>
              <a:t>: same stem, part of speech, rough word sense</a:t>
            </a:r>
          </a:p>
          <a:p>
            <a:pPr lvl="2"/>
            <a:r>
              <a:rPr lang="en-US" dirty="0">
                <a:solidFill>
                  <a:srgbClr val="FF0000"/>
                </a:solidFill>
              </a:rPr>
              <a:t>cat </a:t>
            </a:r>
            <a:r>
              <a:rPr lang="en-US" dirty="0"/>
              <a:t>and </a:t>
            </a:r>
            <a:r>
              <a:rPr lang="en-US" dirty="0">
                <a:solidFill>
                  <a:srgbClr val="FF0000"/>
                </a:solidFill>
              </a:rPr>
              <a:t>cats </a:t>
            </a:r>
            <a:r>
              <a:rPr lang="en-US" dirty="0"/>
              <a:t>= same lemma</a:t>
            </a:r>
          </a:p>
          <a:p>
            <a:pPr lvl="1"/>
            <a:r>
              <a:rPr lang="en-US" sz="3200" b="1" dirty="0" err="1"/>
              <a:t>Wordform</a:t>
            </a:r>
            <a:r>
              <a:rPr lang="en-US" sz="3200" dirty="0"/>
              <a:t>: the full inflected surface form</a:t>
            </a:r>
          </a:p>
          <a:p>
            <a:pPr lvl="2"/>
            <a:r>
              <a:rPr lang="en-US" dirty="0">
                <a:solidFill>
                  <a:srgbClr val="FF0000"/>
                </a:solidFill>
              </a:rPr>
              <a:t>cat </a:t>
            </a:r>
            <a:r>
              <a:rPr lang="en-US" dirty="0"/>
              <a:t>and </a:t>
            </a:r>
            <a:r>
              <a:rPr lang="en-US" dirty="0">
                <a:solidFill>
                  <a:srgbClr val="FF0000"/>
                </a:solidFill>
              </a:rPr>
              <a:t>cats </a:t>
            </a:r>
            <a:r>
              <a:rPr lang="en-US" dirty="0"/>
              <a:t>= different </a:t>
            </a:r>
            <a:r>
              <a:rPr lang="en-US" dirty="0" err="1"/>
              <a:t>wordforms</a:t>
            </a:r>
            <a:endParaRPr lang="en-US" dirty="0"/>
          </a:p>
        </p:txBody>
      </p:sp>
      <p:sp>
        <p:nvSpPr>
          <p:cNvPr id="2" name="Footer Placeholder 1">
            <a:extLst>
              <a:ext uri="{FF2B5EF4-FFF2-40B4-BE49-F238E27FC236}">
                <a16:creationId xmlns:a16="http://schemas.microsoft.com/office/drawing/2014/main" id="{84A54B11-4FB7-4201-893B-8AE6FD6CF9BC}"/>
              </a:ext>
            </a:extLst>
          </p:cNvPr>
          <p:cNvSpPr>
            <a:spLocks noGrp="1"/>
          </p:cNvSpPr>
          <p:nvPr>
            <p:ph type="ftr" sz="quarter" idx="11"/>
          </p:nvPr>
        </p:nvSpPr>
        <p:spPr/>
        <p:txBody>
          <a:bodyPr/>
          <a:lstStyle/>
          <a:p>
            <a:pPr>
              <a:defRPr/>
            </a:pPr>
            <a:r>
              <a:rPr lang="en-US"/>
              <a:t>MSFTGUEST        msevent786dn</a:t>
            </a:r>
          </a:p>
        </p:txBody>
      </p:sp>
    </p:spTree>
    <p:extLst>
      <p:ext uri="{BB962C8B-B14F-4D97-AF65-F5344CB8AC3E}">
        <p14:creationId xmlns:p14="http://schemas.microsoft.com/office/powerpoint/2010/main" val="297791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53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How many words?</a:t>
            </a:r>
          </a:p>
        </p:txBody>
      </p:sp>
      <p:sp>
        <p:nvSpPr>
          <p:cNvPr id="24579" name="Rectangle 3"/>
          <p:cNvSpPr>
            <a:spLocks noGrp="1" noChangeArrowheads="1"/>
          </p:cNvSpPr>
          <p:nvPr>
            <p:ph sz="quarter" idx="1"/>
          </p:nvPr>
        </p:nvSpPr>
        <p:spPr>
          <a:xfrm>
            <a:off x="609600" y="1752600"/>
            <a:ext cx="11379200" cy="4724400"/>
          </a:xfrm>
        </p:spPr>
        <p:txBody>
          <a:bodyPr/>
          <a:lstStyle/>
          <a:p>
            <a:pPr marL="0" indent="0">
              <a:buNone/>
            </a:pPr>
            <a:r>
              <a:rPr lang="en-US" sz="2933" dirty="0">
                <a:solidFill>
                  <a:srgbClr val="FF0000"/>
                </a:solidFill>
              </a:rPr>
              <a:t>they lay back on the San Francisco grass and looked at the stars and their</a:t>
            </a:r>
          </a:p>
          <a:p>
            <a:endParaRPr lang="en-US" dirty="0">
              <a:solidFill>
                <a:srgbClr val="FF0000"/>
              </a:solidFill>
            </a:endParaRPr>
          </a:p>
          <a:p>
            <a:r>
              <a:rPr lang="en-US" b="1" dirty="0">
                <a:solidFill>
                  <a:srgbClr val="000000"/>
                </a:solidFill>
              </a:rPr>
              <a:t>Type</a:t>
            </a:r>
            <a:r>
              <a:rPr lang="en-US" dirty="0">
                <a:solidFill>
                  <a:srgbClr val="000000"/>
                </a:solidFill>
              </a:rPr>
              <a:t>: an element of the vocabulary.</a:t>
            </a:r>
            <a:endParaRPr lang="en-US" b="1" dirty="0">
              <a:solidFill>
                <a:srgbClr val="000000"/>
              </a:solidFill>
            </a:endParaRPr>
          </a:p>
          <a:p>
            <a:r>
              <a:rPr lang="en-US" b="1" dirty="0">
                <a:solidFill>
                  <a:srgbClr val="000000"/>
                </a:solidFill>
              </a:rPr>
              <a:t>Token</a:t>
            </a:r>
            <a:r>
              <a:rPr lang="en-US" dirty="0">
                <a:solidFill>
                  <a:srgbClr val="000000"/>
                </a:solidFill>
              </a:rPr>
              <a:t>: an instance of that type in running text.</a:t>
            </a:r>
          </a:p>
          <a:p>
            <a:r>
              <a:rPr lang="en-US" dirty="0"/>
              <a:t>How many?</a:t>
            </a:r>
          </a:p>
          <a:p>
            <a:pPr lvl="1"/>
            <a:r>
              <a:rPr lang="en-US" dirty="0"/>
              <a:t>15 tokens (or 14)</a:t>
            </a:r>
          </a:p>
          <a:p>
            <a:pPr lvl="1"/>
            <a:r>
              <a:rPr lang="en-US" dirty="0"/>
              <a:t>13 types (or 12) (or 11?)</a:t>
            </a:r>
          </a:p>
        </p:txBody>
      </p:sp>
      <p:sp>
        <p:nvSpPr>
          <p:cNvPr id="2" name="Footer Placeholder 1">
            <a:extLst>
              <a:ext uri="{FF2B5EF4-FFF2-40B4-BE49-F238E27FC236}">
                <a16:creationId xmlns:a16="http://schemas.microsoft.com/office/drawing/2014/main" id="{BC3CDB86-BECB-4BCA-815F-A3DD71146FDD}"/>
              </a:ext>
            </a:extLst>
          </p:cNvPr>
          <p:cNvSpPr>
            <a:spLocks noGrp="1"/>
          </p:cNvSpPr>
          <p:nvPr>
            <p:ph type="ftr" sz="quarter" idx="11"/>
          </p:nvPr>
        </p:nvSpPr>
        <p:spPr/>
        <p:txBody>
          <a:bodyPr/>
          <a:lstStyle/>
          <a:p>
            <a:pPr>
              <a:defRPr/>
            </a:pPr>
            <a:r>
              <a:rPr lang="en-US"/>
              <a:t>MSFTGUEST        msevent786dn</a:t>
            </a:r>
          </a:p>
        </p:txBody>
      </p:sp>
    </p:spTree>
    <p:extLst>
      <p:ext uri="{BB962C8B-B14F-4D97-AF65-F5344CB8AC3E}">
        <p14:creationId xmlns:p14="http://schemas.microsoft.com/office/powerpoint/2010/main" val="377522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7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NLP-jurafsky">
  <a:themeElements>
    <a:clrScheme name="NLP Class">
      <a:dk1>
        <a:sysClr val="windowText" lastClr="000000"/>
      </a:dk1>
      <a:lt1>
        <a:sysClr val="window" lastClr="FFFFFF"/>
      </a:lt1>
      <a:dk2>
        <a:srgbClr val="605435"/>
      </a:dk2>
      <a:lt2>
        <a:srgbClr val="E7D19A"/>
      </a:lt2>
      <a:accent1>
        <a:srgbClr val="A4001D"/>
      </a:accent1>
      <a:accent2>
        <a:srgbClr val="2584BB"/>
      </a:accent2>
      <a:accent3>
        <a:srgbClr val="BB57BE"/>
      </a:accent3>
      <a:accent4>
        <a:srgbClr val="177245"/>
      </a:accent4>
      <a:accent5>
        <a:srgbClr val="35ACA2"/>
      </a:accent5>
      <a:accent6>
        <a:srgbClr val="FF8700"/>
      </a:accent6>
      <a:hlink>
        <a:srgbClr val="EF8E1C"/>
      </a:hlink>
      <a:folHlink>
        <a:srgbClr val="FEC60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schemeClr>
        </a:solidFill>
        <a:ln w="9525" cap="flat" cmpd="sng" algn="ctr">
          <a:noFill/>
          <a:prstDash val="solid"/>
          <a:miter lim="800000"/>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a:ln>
              <a:noFill/>
            </a:ln>
            <a:solidFill>
              <a:schemeClr val="tx1"/>
            </a:solidFill>
            <a:effectLst/>
            <a:latin typeface="Lucida Sans" pitchFamily="-65" charset="0"/>
          </a:defRPr>
        </a:defPPr>
      </a:lstStyle>
    </a:spDef>
    <a:lnDef>
      <a:spPr bwMode="auto">
        <a:xfrm>
          <a:off x="0" y="0"/>
          <a:ext cx="1" cy="1"/>
        </a:xfrm>
        <a:custGeom>
          <a:avLst/>
          <a:gdLst/>
          <a:ahLst/>
          <a:cxnLst/>
          <a:rect l="0" t="0" r="0" b="0"/>
          <a:pathLst/>
        </a:cu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Lucida Sans" pitchFamily="-65" charset="0"/>
          </a:defRPr>
        </a:defPPr>
      </a:lstStyle>
    </a:lnDef>
    <a:txDef>
      <a:spPr>
        <a:noFill/>
      </a:spPr>
      <a:bodyPr wrap="square" rtlCol="0">
        <a:spAutoFit/>
      </a:bodyPr>
      <a:lstStyle>
        <a:defPPr>
          <a:defRPr sz="1800" dirty="0">
            <a:latin typeface="+mn-lt"/>
          </a:defRPr>
        </a:defPPr>
      </a:lstStyle>
    </a:txDef>
  </a:objectDefaults>
  <a:extraClrSchemeLst>
    <a:extraClrScheme>
      <a:clrScheme name="nlp-lucida-sc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nlp-lucida-sc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nlp-lucida-sc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nlp-lucida-sc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nlp-lucida-sc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nlp-lucida-sc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nlp-lucida-sc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15285</TotalTime>
  <Words>2842</Words>
  <Application>Microsoft Office PowerPoint</Application>
  <PresentationFormat>Widescreen</PresentationFormat>
  <Paragraphs>501</Paragraphs>
  <Slides>44</Slides>
  <Notes>44</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44</vt:i4>
      </vt:variant>
    </vt:vector>
  </HeadingPairs>
  <TitlesOfParts>
    <vt:vector size="57" baseType="lpstr">
      <vt:lpstr>ＭＳ Ｐゴシック</vt:lpstr>
      <vt:lpstr>Arial</vt:lpstr>
      <vt:lpstr>Calibri</vt:lpstr>
      <vt:lpstr>Courier</vt:lpstr>
      <vt:lpstr>Gill Sans MT</vt:lpstr>
      <vt:lpstr>Lucida Sans</vt:lpstr>
      <vt:lpstr>Segoe UI</vt:lpstr>
      <vt:lpstr>Symbol</vt:lpstr>
      <vt:lpstr>Times</vt:lpstr>
      <vt:lpstr>Wingdings</vt:lpstr>
      <vt:lpstr>华文黑体</vt:lpstr>
      <vt:lpstr>Parcel</vt:lpstr>
      <vt:lpstr>NLP-jurafsky</vt:lpstr>
      <vt:lpstr>Text Analytics and processing series session 2 –Foundation and first sample code</vt:lpstr>
      <vt:lpstr>Recap – session 1</vt:lpstr>
      <vt:lpstr>Session 2</vt:lpstr>
      <vt:lpstr>If you need a free python notebook environment</vt:lpstr>
      <vt:lpstr>Session2: Basic Text Processing</vt:lpstr>
      <vt:lpstr>Text Preprocessing</vt:lpstr>
      <vt:lpstr>Text Normalization</vt:lpstr>
      <vt:lpstr>How many words?</vt:lpstr>
      <vt:lpstr>How many words?</vt:lpstr>
      <vt:lpstr>How many words?</vt:lpstr>
      <vt:lpstr>Simple Tokenization in UNIX</vt:lpstr>
      <vt:lpstr>The first step: tokenizing</vt:lpstr>
      <vt:lpstr>The second step: sorting</vt:lpstr>
      <vt:lpstr>More counting</vt:lpstr>
      <vt:lpstr>Issues in Tokenization</vt:lpstr>
      <vt:lpstr>Tokenization: language issues</vt:lpstr>
      <vt:lpstr>Tokenization: language issues</vt:lpstr>
      <vt:lpstr>Word Tokenization in Chinese</vt:lpstr>
      <vt:lpstr>Maximum Matching Word Segmentation Algorithm</vt:lpstr>
      <vt:lpstr>Max-match segmentation illustration</vt:lpstr>
      <vt:lpstr>Basic Text Processing</vt:lpstr>
      <vt:lpstr>Normalization</vt:lpstr>
      <vt:lpstr>Case folding</vt:lpstr>
      <vt:lpstr>Lemmatization</vt:lpstr>
      <vt:lpstr>Morphology</vt:lpstr>
      <vt:lpstr>Stemming</vt:lpstr>
      <vt:lpstr>Porter’s algorithm The most common English stemmer</vt:lpstr>
      <vt:lpstr>Viewing morphology in a corpus Why only strip –ing if there is a vowel?</vt:lpstr>
      <vt:lpstr>Viewing morphology in a corpus Why only strip –ing if there is a vowel?</vt:lpstr>
      <vt:lpstr>Dealing with complex morphology is sometimes necessary</vt:lpstr>
      <vt:lpstr>Basic Text Processing</vt:lpstr>
      <vt:lpstr>Basic Text Processing</vt:lpstr>
      <vt:lpstr>Sentence Segmentation</vt:lpstr>
      <vt:lpstr>Determining if a word is end-of-sentence: a Decision Tree</vt:lpstr>
      <vt:lpstr>More sophisticated decision tree features</vt:lpstr>
      <vt:lpstr>Implementing Decision Trees</vt:lpstr>
      <vt:lpstr>Decision Trees and other classifiers</vt:lpstr>
      <vt:lpstr>Basic Text Processing</vt:lpstr>
      <vt:lpstr>Feature Extraction</vt:lpstr>
      <vt:lpstr>From Symbolic to Numeric</vt:lpstr>
      <vt:lpstr>Lab time</vt:lpstr>
      <vt:lpstr>Next time (targeting march 22)</vt:lpstr>
      <vt:lpstr>All content at:</vt:lpstr>
      <vt:lpstr>Appendix (code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Analytics</dc:title>
  <dc:creator>jimwill</dc:creator>
  <cp:lastModifiedBy>Jim Williams</cp:lastModifiedBy>
  <cp:revision>39</cp:revision>
  <cp:lastPrinted>2018-02-22T15:10:20Z</cp:lastPrinted>
  <dcterms:created xsi:type="dcterms:W3CDTF">2018-01-14T21:16:02Z</dcterms:created>
  <dcterms:modified xsi:type="dcterms:W3CDTF">2018-02-23T13:04:35Z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jiwillia@microsoft.com</vt:lpwstr>
  </property>
  <property fmtid="{D5CDD505-2E9C-101B-9397-08002B2CF9AE}" pid="5" name="MSIP_Label_f42aa342-8706-4288-bd11-ebb85995028c_SetDate">
    <vt:lpwstr>2018-01-16T19:52:59.6173368Z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