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70" r:id="rId4"/>
    <p:sldId id="259" r:id="rId5"/>
    <p:sldId id="258" r:id="rId6"/>
    <p:sldId id="266" r:id="rId7"/>
    <p:sldId id="267" r:id="rId8"/>
    <p:sldId id="260" r:id="rId9"/>
    <p:sldId id="262" r:id="rId10"/>
    <p:sldId id="271" r:id="rId11"/>
    <p:sldId id="272" r:id="rId12"/>
    <p:sldId id="268" r:id="rId13"/>
    <p:sldId id="263" r:id="rId14"/>
    <p:sldId id="261" r:id="rId15"/>
    <p:sldId id="269" r:id="rId16"/>
    <p:sldId id="265" r:id="rId17"/>
    <p:sldId id="264" r:id="rId18"/>
    <p:sldId id="273" r:id="rId1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81" d="100"/>
          <a:sy n="81" d="100"/>
        </p:scale>
        <p:origin x="51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17C9CDA7-BF3D-48EE-98AD-01F00B693E67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94E5CD4-C1EB-492F-AB7B-ECC9F140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2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86934-5B45-4674-8EDD-4D2DB4782729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1FD6-F508-489A-BD75-2355C0720C3A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2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D912B-C1E6-4F85-81ED-312A7C4A39B9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9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1E9C-F98C-4F50-AB9D-E577559C7608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A870-03AB-4374-B143-234201378E69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64C47-28A4-4852-8A1A-DD85208FCFB1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7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0885B-E3CD-4D07-B1CD-E583184B38BD}" type="datetime1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0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20B08-A3DE-4EFC-8527-41A11D2716B7}" type="datetime1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6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29C0-4305-44D3-8218-25C9B04E2075}" type="datetime1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8E937-DE7D-423C-869A-0BE5AF4DB778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6E4A484-1860-4936-BA76-224E95CB4A06}" type="datetime1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SSID: MSFTGUEST   PWD: msevent250ig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A6DB-A445-4DCD-A43A-C2CB3745DC32}" type="datetime1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SSID: MSFTGUEST   PWD: msevent250ig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9CEDFF-464D-4A81-943E-2E6958D92E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4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books.azur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magazine/mt830369" TargetMode="External"/><Relationship Id="rId2" Type="http://schemas.openxmlformats.org/officeDocument/2006/relationships/hyperlink" Target="https://github.com/jimwill3/NY-AZML-Meetu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ReinforcementLearning/DeepReinforcementLearningInActio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26C4-37C7-4AD7-8942-D2EBCFE8F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D0CB6-FE03-41D1-8448-8BDDA74D8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Azure Machine Learning Meetup – march 14, 2019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03A6C-9E4B-4C73-9F97-FE318854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45" y="4585889"/>
            <a:ext cx="2828789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0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E3B4-1A14-4EC4-A00C-2B9A7506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code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6D5A-5C88-4D6E-A36A-79F800A9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epsvalue</a:t>
            </a:r>
            <a:r>
              <a:rPr lang="en-US" dirty="0"/>
              <a:t> = 0.15 #epsilon greedy value (0.1 to 0.2 for most cases)</a:t>
            </a:r>
          </a:p>
          <a:p>
            <a:pPr marL="0" indent="0">
              <a:buNone/>
            </a:pPr>
            <a:r>
              <a:rPr lang="en-US" dirty="0" err="1"/>
              <a:t>learnedvalue</a:t>
            </a:r>
            <a:r>
              <a:rPr lang="en-US" dirty="0"/>
              <a:t>, reward  = </a:t>
            </a:r>
            <a:r>
              <a:rPr lang="en-US" dirty="0" err="1"/>
              <a:t>multi_armed_bandit</a:t>
            </a:r>
            <a:r>
              <a:rPr lang="en-US" dirty="0"/>
              <a:t>(</a:t>
            </a:r>
            <a:r>
              <a:rPr lang="en-US" dirty="0" err="1"/>
              <a:t>number_of_slot_machines</a:t>
            </a:r>
            <a:r>
              <a:rPr lang="en-US" dirty="0"/>
              <a:t>, iterations, </a:t>
            </a:r>
            <a:r>
              <a:rPr lang="en-US" dirty="0" err="1"/>
              <a:t>epsvalue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plt.bar</a:t>
            </a:r>
            <a:r>
              <a:rPr lang="en-US" dirty="0"/>
              <a:t>(</a:t>
            </a:r>
            <a:r>
              <a:rPr lang="en-US" dirty="0" err="1"/>
              <a:t>np.arange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learnedvalue</a:t>
            </a:r>
            <a:r>
              <a:rPr lang="en-US" dirty="0"/>
              <a:t>)),</a:t>
            </a:r>
            <a:r>
              <a:rPr lang="en-US" dirty="0" err="1"/>
              <a:t>learnedvalue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 ('learned expected value array ',</a:t>
            </a:r>
            <a:r>
              <a:rPr lang="en-US" dirty="0" err="1"/>
              <a:t>learnedvalue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 ("Reward: ", sum(reward))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DA7B2-15BF-4C67-B5E1-CAA9F62F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28654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7FDCC-8A81-4B08-8A0F-EFEF4DC9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Core strategy, reward calc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24B51-C682-4A63-A15A-299D3FCF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571" y="5172891"/>
            <a:ext cx="1423698" cy="10853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SSID: MSFTGUEST   PWD: msevent250ig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6CAB-E144-499B-A7B4-60E52EC9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709" y="209006"/>
            <a:ext cx="7489371" cy="639209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#</a:t>
            </a:r>
            <a:r>
              <a:rPr lang="en-US" sz="1200" dirty="0" err="1"/>
              <a:t>agent+strategy+environment+qfunction</a:t>
            </a:r>
            <a:r>
              <a:rPr lang="en-US" sz="1200" dirty="0"/>
              <a:t> all reside here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def </a:t>
            </a:r>
            <a:r>
              <a:rPr lang="en-US" sz="1200" dirty="0" err="1"/>
              <a:t>multi_armed_bandit</a:t>
            </a:r>
            <a:r>
              <a:rPr lang="en-US" sz="1200" dirty="0"/>
              <a:t>(arms, iterations, epsilon):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</a:t>
            </a:r>
            <a:r>
              <a:rPr lang="en-US" sz="1200" dirty="0" err="1"/>
              <a:t>total_reward</a:t>
            </a:r>
            <a:r>
              <a:rPr lang="en-US" sz="1200" dirty="0"/>
              <a:t>, optimal_slot2pull = [], []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</a:t>
            </a:r>
            <a:r>
              <a:rPr lang="en-US" sz="1200" dirty="0" err="1"/>
              <a:t>expvalue</a:t>
            </a:r>
            <a:r>
              <a:rPr lang="en-US" sz="1200" dirty="0"/>
              <a:t>  = </a:t>
            </a:r>
            <a:r>
              <a:rPr lang="en-US" sz="1200" dirty="0" err="1"/>
              <a:t>np.zeros</a:t>
            </a:r>
            <a:r>
              <a:rPr lang="en-US" sz="1200" dirty="0"/>
              <a:t>(arms)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</a:t>
            </a:r>
            <a:r>
              <a:rPr lang="en-US" sz="1200" dirty="0" err="1"/>
              <a:t>playcount</a:t>
            </a:r>
            <a:r>
              <a:rPr lang="en-US" sz="1200" dirty="0"/>
              <a:t> = </a:t>
            </a:r>
            <a:r>
              <a:rPr lang="en-US" sz="1200" dirty="0" err="1"/>
              <a:t>np.zeros</a:t>
            </a:r>
            <a:r>
              <a:rPr lang="en-US" sz="1200" dirty="0"/>
              <a:t>(arms)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in range(0, iterations):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</a:t>
            </a:r>
            <a:r>
              <a:rPr lang="en-US" sz="1200" dirty="0" err="1"/>
              <a:t>epsilon_random</a:t>
            </a:r>
            <a:r>
              <a:rPr lang="en-US" sz="1200" dirty="0"/>
              <a:t> = </a:t>
            </a:r>
            <a:r>
              <a:rPr lang="en-US" sz="1200" dirty="0" err="1"/>
              <a:t>np.random.uniform</a:t>
            </a:r>
            <a:r>
              <a:rPr lang="en-US" sz="1200" dirty="0"/>
              <a:t>(0, 1)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if </a:t>
            </a:r>
            <a:r>
              <a:rPr lang="en-US" sz="1200" dirty="0" err="1"/>
              <a:t>epsilon_random</a:t>
            </a:r>
            <a:r>
              <a:rPr lang="en-US" sz="1200" dirty="0"/>
              <a:t> &gt; epsilon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    # exploit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    slot2pull = </a:t>
            </a:r>
            <a:r>
              <a:rPr lang="en-US" sz="1200" dirty="0" err="1"/>
              <a:t>np.argmax</a:t>
            </a:r>
            <a:r>
              <a:rPr lang="en-US" sz="1200" dirty="0"/>
              <a:t>(</a:t>
            </a:r>
            <a:r>
              <a:rPr lang="en-US" sz="1200" dirty="0" err="1"/>
              <a:t>expvalue</a:t>
            </a:r>
            <a:r>
              <a:rPr lang="en-US" sz="1200" dirty="0"/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else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    # explore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    slot2pull = </a:t>
            </a:r>
            <a:r>
              <a:rPr lang="en-US" sz="1200" dirty="0" err="1"/>
              <a:t>np.random.choice</a:t>
            </a:r>
            <a:r>
              <a:rPr lang="en-US" sz="1200" dirty="0"/>
              <a:t>(</a:t>
            </a:r>
            <a:r>
              <a:rPr lang="en-US" sz="1200" dirty="0" err="1"/>
              <a:t>np.arange</a:t>
            </a:r>
            <a:r>
              <a:rPr lang="en-US" sz="1200" dirty="0"/>
              <a:t>(arms))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reward = </a:t>
            </a:r>
            <a:r>
              <a:rPr lang="en-US" sz="1200" dirty="0" err="1"/>
              <a:t>play_machine</a:t>
            </a:r>
            <a:r>
              <a:rPr lang="en-US" sz="1200" dirty="0"/>
              <a:t>(slot2pull)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</a:t>
            </a:r>
            <a:r>
              <a:rPr lang="en-US" sz="1200" dirty="0" err="1"/>
              <a:t>expvalue</a:t>
            </a:r>
            <a:r>
              <a:rPr lang="en-US" sz="1200" dirty="0"/>
              <a:t>[slot2pull] = </a:t>
            </a:r>
            <a:r>
              <a:rPr lang="en-US" sz="1200" dirty="0" err="1"/>
              <a:t>expvalue</a:t>
            </a:r>
            <a:r>
              <a:rPr lang="en-US" sz="1200" dirty="0"/>
              <a:t>[slot2pull] + (1/(</a:t>
            </a:r>
            <a:r>
              <a:rPr lang="en-US" sz="1200" dirty="0" err="1"/>
              <a:t>playcount</a:t>
            </a:r>
            <a:r>
              <a:rPr lang="en-US" sz="1200" dirty="0"/>
              <a:t>[slot2pull]+1)) * (reward - </a:t>
            </a:r>
            <a:r>
              <a:rPr lang="en-US" sz="1200" dirty="0" err="1"/>
              <a:t>expvalue</a:t>
            </a:r>
            <a:r>
              <a:rPr lang="en-US" sz="1200" dirty="0"/>
              <a:t>[slot2pull])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</a:t>
            </a:r>
            <a:r>
              <a:rPr lang="en-US" sz="1200" dirty="0" err="1"/>
              <a:t>total_reward.append</a:t>
            </a:r>
            <a:r>
              <a:rPr lang="en-US" sz="1200" dirty="0"/>
              <a:t>(reward)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optimal_slot2pull.append(slot2pull == </a:t>
            </a:r>
            <a:r>
              <a:rPr lang="en-US" sz="1200" dirty="0" err="1"/>
              <a:t>np.argmax</a:t>
            </a:r>
            <a:r>
              <a:rPr lang="en-US" sz="1200" dirty="0"/>
              <a:t>(</a:t>
            </a:r>
            <a:r>
              <a:rPr lang="en-US" sz="1200" dirty="0" err="1"/>
              <a:t>expvalue</a:t>
            </a:r>
            <a:r>
              <a:rPr lang="en-US" sz="1200" dirty="0"/>
              <a:t>))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    </a:t>
            </a:r>
            <a:r>
              <a:rPr lang="en-US" sz="1200" dirty="0" err="1"/>
              <a:t>playcount</a:t>
            </a:r>
            <a:r>
              <a:rPr lang="en-US" sz="1200" dirty="0"/>
              <a:t>[slot2pull] += 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    return(</a:t>
            </a:r>
            <a:r>
              <a:rPr lang="en-US" sz="1200" dirty="0" err="1"/>
              <a:t>expvalue</a:t>
            </a:r>
            <a:r>
              <a:rPr lang="en-US" sz="1200" dirty="0"/>
              <a:t>, </a:t>
            </a:r>
            <a:r>
              <a:rPr lang="en-US" sz="1200" dirty="0" err="1"/>
              <a:t>total_reward</a:t>
            </a:r>
            <a:r>
              <a:rPr lang="en-US" sz="1200" dirty="0"/>
              <a:t>)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86193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1ED90-DEF6-4EDE-8966-A368B178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Let’s look at sample 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B006-CE78-4FE1-9860-75BE3A573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635726"/>
            <a:ext cx="6130003" cy="526215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Both will be posted to github.com/jimwill3/ </a:t>
            </a:r>
          </a:p>
          <a:p>
            <a:pPr>
              <a:lnSpc>
                <a:spcPct val="110000"/>
              </a:lnSpc>
            </a:pPr>
            <a:r>
              <a:rPr lang="en-US" dirty="0"/>
              <a:t>Both samples do the same stuff – one just has a lot of tracing to make the flow and outcomes more visible</a:t>
            </a:r>
          </a:p>
          <a:p>
            <a:pPr>
              <a:lnSpc>
                <a:spcPct val="110000"/>
              </a:lnSpc>
            </a:pPr>
            <a:r>
              <a:rPr lang="en-US" dirty="0"/>
              <a:t>You run these anywhere python 3.5 or &gt; is available</a:t>
            </a:r>
          </a:p>
          <a:p>
            <a:pPr>
              <a:lnSpc>
                <a:spcPct val="110000"/>
              </a:lnSpc>
            </a:pPr>
            <a:r>
              <a:rPr lang="en-US" dirty="0"/>
              <a:t>I used </a:t>
            </a:r>
            <a:r>
              <a:rPr lang="en-US" dirty="0">
                <a:hlinkClick r:id="rId2"/>
              </a:rPr>
              <a:t>https://notebooks.azure.com</a:t>
            </a:r>
            <a:r>
              <a:rPr lang="en-US" dirty="0"/>
              <a:t>   (free Jupyter notebook service) that does not require anything more than a social account (</a:t>
            </a:r>
            <a:r>
              <a:rPr lang="en-US" dirty="0" err="1"/>
              <a:t>gmail</a:t>
            </a:r>
            <a:r>
              <a:rPr lang="en-US" dirty="0"/>
              <a:t>, live.com, </a:t>
            </a:r>
            <a:r>
              <a:rPr lang="en-US" dirty="0" err="1"/>
              <a:t>etc</a:t>
            </a:r>
            <a:r>
              <a:rPr lang="en-US" dirty="0"/>
              <a:t>). </a:t>
            </a:r>
          </a:p>
          <a:p>
            <a:pPr>
              <a:lnSpc>
                <a:spcPct val="110000"/>
              </a:lnSpc>
            </a:pPr>
            <a:r>
              <a:rPr lang="en-US" dirty="0"/>
              <a:t>You can use your corporate credentials too (still free) but also then hook into your companies Azure environment (if permitted by your firm - that may not be free!!)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295E1-8FF5-4D13-9264-A7CC8916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320572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E77E4-7A67-4345-914F-5AF91B95B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Key (formal) concepts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1BD9-7DFF-49B4-A530-183F9658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Agent</a:t>
            </a:r>
          </a:p>
          <a:p>
            <a:r>
              <a:rPr lang="en-US" dirty="0"/>
              <a:t>Strategy</a:t>
            </a:r>
          </a:p>
          <a:p>
            <a:r>
              <a:rPr lang="en-US" dirty="0" err="1"/>
              <a:t>ValueFunction</a:t>
            </a:r>
            <a:r>
              <a:rPr lang="en-US" dirty="0"/>
              <a:t> ( </a:t>
            </a:r>
            <a:r>
              <a:rPr lang="en-US" dirty="0" err="1"/>
              <a:t>Qfunction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Environment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Reward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D6923-69D0-41CD-A8F9-3EBBDC72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42547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36C4-5A7E-47D8-9360-F7730C9A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70CA-DF58-4918-88E2-4CF38592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algorithm more ‘greedy’,  less greedy.</a:t>
            </a:r>
          </a:p>
          <a:p>
            <a:r>
              <a:rPr lang="en-US" dirty="0"/>
              <a:t>How would you add a cost per play to the model? </a:t>
            </a:r>
          </a:p>
          <a:p>
            <a:r>
              <a:rPr lang="en-US" dirty="0"/>
              <a:t>How many iterations are reasonable to feel confident in your results and final ‘best’ slot machine to play decision</a:t>
            </a:r>
          </a:p>
          <a:p>
            <a:r>
              <a:rPr lang="en-US" dirty="0"/>
              <a:t>What would this problem look like if the slot machine’s payout amounts were random too (i.e. their win rate was the same but the payout amount varied from 1 to 10)</a:t>
            </a:r>
          </a:p>
          <a:p>
            <a:pPr lvl="1"/>
            <a:r>
              <a:rPr lang="en-US" dirty="0"/>
              <a:t>For example – slot 6 has a win rate of 0.3 but payout is uniform random from 1 to 1o dollars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675DA-5174-448A-9C1D-B50C401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1949068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0ACE-A4D7-4389-AF60-30283C77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time (4 to 5 weeks out)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2B5D1-EDC1-44EB-B331-3001AE8A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samples were interesting but small – not a large environment, not a lot of states to explore, not a complex reward function</a:t>
            </a:r>
          </a:p>
          <a:p>
            <a:r>
              <a:rPr lang="en-US" dirty="0"/>
              <a:t>When the state space grows massively, (many choices, many transitions, even rewards that may fall on a scale) Deep Neural Network approaches can help</a:t>
            </a:r>
          </a:p>
          <a:p>
            <a:r>
              <a:rPr lang="en-US" dirty="0"/>
              <a:t>We’ll start using </a:t>
            </a:r>
            <a:r>
              <a:rPr lang="en-US" dirty="0" err="1"/>
              <a:t>PyTorch</a:t>
            </a:r>
            <a:r>
              <a:rPr lang="en-US" dirty="0"/>
              <a:t> for this so we will have a session on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Introduction for Reinforcement Learning</a:t>
            </a:r>
          </a:p>
          <a:p>
            <a:pPr lvl="1"/>
            <a:r>
              <a:rPr lang="en-US" dirty="0"/>
              <a:t>(assumes little prior knowledge of </a:t>
            </a:r>
            <a:r>
              <a:rPr lang="en-US" dirty="0" err="1"/>
              <a:t>pytorch</a:t>
            </a:r>
            <a:r>
              <a:rPr lang="en-US" dirty="0"/>
              <a:t> and we will start with a brief overview of neural nets and deep </a:t>
            </a:r>
            <a:r>
              <a:rPr lang="en-US" dirty="0" err="1"/>
              <a:t>neaural</a:t>
            </a:r>
            <a:r>
              <a:rPr lang="en-US" dirty="0"/>
              <a:t> networks)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BE6E6-182D-418F-BF7C-3841110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780914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C4C48-E4E2-4BDA-96C1-8449980F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D2F7F-1328-4FD8-83F2-61A19510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r>
              <a:rPr lang="en-US" dirty="0">
                <a:hlinkClick r:id="rId2"/>
              </a:rPr>
              <a:t>https://github.com/jimwill3/NY-AZML-Meetup</a:t>
            </a:r>
            <a:endParaRPr lang="en-US" dirty="0"/>
          </a:p>
          <a:p>
            <a:r>
              <a:rPr lang="en-US" dirty="0">
                <a:hlinkClick r:id="rId3"/>
              </a:rPr>
              <a:t>https://msdn.microsoft.com/en-us/magazine/mt830369</a:t>
            </a:r>
            <a:endParaRPr lang="en-US" dirty="0"/>
          </a:p>
          <a:p>
            <a:r>
              <a:rPr lang="en-US" dirty="0"/>
              <a:t>Deep Reinforcement Learning in Action Version 2 by </a:t>
            </a:r>
            <a:r>
              <a:rPr lang="en-US" dirty="0" err="1"/>
              <a:t>Zai</a:t>
            </a:r>
            <a:r>
              <a:rPr lang="en-US" dirty="0"/>
              <a:t> and Brown, pub: Manning (there is public </a:t>
            </a:r>
            <a:r>
              <a:rPr lang="en-US" dirty="0" err="1"/>
              <a:t>github</a:t>
            </a:r>
            <a:r>
              <a:rPr lang="en-US" dirty="0"/>
              <a:t> repo for the book)</a:t>
            </a:r>
          </a:p>
          <a:p>
            <a:pPr lvl="1"/>
            <a:r>
              <a:rPr lang="en-US" dirty="0">
                <a:hlinkClick r:id="rId4"/>
              </a:rPr>
              <a:t>https://github.com/DeepReinforcementLearning/DeepReinforcementLearningInAction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405CD-3C35-44D2-ABD2-F8EE1225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228442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152C6-B449-4C30-A36E-6E583BF2465F}"/>
              </a:ext>
            </a:extLst>
          </p:cNvPr>
          <p:cNvSpPr/>
          <p:nvPr/>
        </p:nvSpPr>
        <p:spPr>
          <a:xfrm>
            <a:off x="3048000" y="37118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Agent</a:t>
            </a:r>
          </a:p>
          <a:p>
            <a:r>
              <a:rPr lang="en-US" sz="1200" dirty="0"/>
              <a:t>Strategy </a:t>
            </a:r>
          </a:p>
          <a:p>
            <a:r>
              <a:rPr lang="en-US" sz="1200" dirty="0"/>
              <a:t>	Identify Best Slot (highest Expected Value (EV) seen so far)</a:t>
            </a:r>
          </a:p>
          <a:p>
            <a:r>
              <a:rPr lang="en-US" sz="1200" dirty="0"/>
              <a:t>	(stay with best slot EV seen 90% of the time - randomly try other slots 10%)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		Value function (expected reward for a slot)</a:t>
            </a:r>
          </a:p>
          <a:p>
            <a:r>
              <a:rPr lang="en-US" sz="1200" dirty="0"/>
              <a:t>		Action (slot to pull)</a:t>
            </a:r>
          </a:p>
          <a:p>
            <a:r>
              <a:rPr lang="en-US" sz="1200" dirty="0"/>
              <a:t>		Reward (-1 if miss, +10 if hit)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		Calculating EV</a:t>
            </a:r>
          </a:p>
          <a:p>
            <a:r>
              <a:rPr lang="en-US" sz="1200" dirty="0"/>
              <a:t>			Current EV = </a:t>
            </a:r>
            <a:r>
              <a:rPr lang="en-US" sz="1200" dirty="0" err="1"/>
              <a:t>PriorEV</a:t>
            </a:r>
            <a:r>
              <a:rPr lang="en-US" sz="1200" dirty="0"/>
              <a:t> + </a:t>
            </a:r>
            <a:r>
              <a:rPr lang="en-US" sz="1200" dirty="0" err="1"/>
              <a:t>weightedValue</a:t>
            </a:r>
            <a:r>
              <a:rPr lang="en-US" sz="1200" dirty="0"/>
              <a:t> of </a:t>
            </a:r>
            <a:r>
              <a:rPr lang="en-US" sz="1200" dirty="0" err="1"/>
              <a:t>currentreward</a:t>
            </a:r>
            <a:endParaRPr lang="en-US" sz="1200" dirty="0"/>
          </a:p>
          <a:p>
            <a:r>
              <a:rPr lang="en-US" sz="1200" dirty="0"/>
              <a:t>			</a:t>
            </a:r>
            <a:r>
              <a:rPr lang="en-US" sz="1200" dirty="0" err="1"/>
              <a:t>PriorEV</a:t>
            </a:r>
            <a:r>
              <a:rPr lang="en-US" sz="1200" dirty="0"/>
              <a:t> = Sum (</a:t>
            </a:r>
            <a:r>
              <a:rPr lang="en-US" sz="1200" dirty="0" err="1"/>
              <a:t>priorrewards</a:t>
            </a:r>
            <a:r>
              <a:rPr lang="en-US" sz="1200" dirty="0"/>
              <a:t>)/</a:t>
            </a:r>
            <a:r>
              <a:rPr lang="en-US" sz="1200" dirty="0" err="1"/>
              <a:t>pullcount</a:t>
            </a:r>
            <a:endParaRPr lang="en-US" sz="1200" dirty="0"/>
          </a:p>
          <a:p>
            <a:r>
              <a:rPr lang="en-US" sz="1200" dirty="0"/>
              <a:t>			</a:t>
            </a:r>
            <a:r>
              <a:rPr lang="en-US" sz="1200" dirty="0" err="1"/>
              <a:t>currentEV</a:t>
            </a:r>
            <a:r>
              <a:rPr lang="en-US" sz="1200" dirty="0"/>
              <a:t> = </a:t>
            </a:r>
            <a:r>
              <a:rPr lang="en-US" sz="1200" dirty="0" err="1"/>
              <a:t>currentreward</a:t>
            </a:r>
            <a:r>
              <a:rPr lang="en-US" sz="1200" dirty="0"/>
              <a:t>+(sum(</a:t>
            </a:r>
            <a:r>
              <a:rPr lang="en-US" sz="1200" dirty="0" err="1"/>
              <a:t>priorrewards</a:t>
            </a:r>
            <a:r>
              <a:rPr lang="en-US" sz="1200" dirty="0"/>
              <a:t>) / pullcount+1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Ex:</a:t>
            </a:r>
          </a:p>
          <a:p>
            <a:r>
              <a:rPr lang="en-US" sz="1200" dirty="0" err="1"/>
              <a:t>PriorEV</a:t>
            </a:r>
            <a:r>
              <a:rPr lang="en-US" sz="1200" dirty="0"/>
              <a:t> = Sum (-1,10,-1,10,10) / 4</a:t>
            </a:r>
          </a:p>
          <a:p>
            <a:r>
              <a:rPr lang="en-US" sz="1200" dirty="0" err="1"/>
              <a:t>PriorEV</a:t>
            </a:r>
            <a:r>
              <a:rPr lang="en-US" sz="1200" dirty="0"/>
              <a:t> = 28/4 = 7 </a:t>
            </a:r>
          </a:p>
          <a:p>
            <a:r>
              <a:rPr lang="en-US" sz="1200" dirty="0" err="1"/>
              <a:t>Currentreward</a:t>
            </a:r>
            <a:r>
              <a:rPr lang="en-US" sz="1200" dirty="0"/>
              <a:t>=10</a:t>
            </a:r>
          </a:p>
          <a:p>
            <a:r>
              <a:rPr lang="en-US" sz="1200" dirty="0" err="1"/>
              <a:t>CurrentEV</a:t>
            </a:r>
            <a:r>
              <a:rPr lang="en-US" sz="1200" dirty="0"/>
              <a:t> = (10+28)/5 (pullcount+1)</a:t>
            </a:r>
          </a:p>
          <a:p>
            <a:r>
              <a:rPr lang="en-US" sz="1200" dirty="0" err="1"/>
              <a:t>CurrentEV</a:t>
            </a:r>
            <a:r>
              <a:rPr lang="en-US" sz="1200" dirty="0"/>
              <a:t> = 38/5 = 7.6 </a:t>
            </a:r>
          </a:p>
          <a:p>
            <a:endParaRPr lang="en-US" sz="1200" dirty="0"/>
          </a:p>
          <a:p>
            <a:r>
              <a:rPr lang="en-US" sz="1200" dirty="0"/>
              <a:t>Note: EV is not the probability - it is the expected value which (over sufficient iterations) is the mean.</a:t>
            </a:r>
          </a:p>
          <a:p>
            <a:r>
              <a:rPr lang="en-US" sz="1200" dirty="0"/>
              <a:t>So, if the probability of win is 0.7 and the win =10 ; loss =-1 and you try 100 pulls you may expect:</a:t>
            </a:r>
          </a:p>
          <a:p>
            <a:r>
              <a:rPr lang="en-US" sz="1200" dirty="0"/>
              <a:t>100* 0.7 = 70 wins and 30 losses</a:t>
            </a:r>
          </a:p>
          <a:p>
            <a:r>
              <a:rPr lang="en-US" sz="1200" dirty="0"/>
              <a:t>70 wins = 700; 30 losses = -3</a:t>
            </a:r>
          </a:p>
          <a:p>
            <a:r>
              <a:rPr lang="en-US" sz="1200" dirty="0"/>
              <a:t>total reward = 700 - 30 = 670</a:t>
            </a:r>
          </a:p>
          <a:p>
            <a:r>
              <a:rPr lang="en-US" sz="1200" dirty="0"/>
              <a:t>your average reward for playing is thus 670/100 = 67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A91413-FD31-4DFB-984D-61849F73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35160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5040F6-FA7C-4E26-98A8-3BCD6AE7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85" y="461554"/>
            <a:ext cx="4096357" cy="5436325"/>
          </a:xfrm>
        </p:spPr>
        <p:txBody>
          <a:bodyPr anchor="ctr">
            <a:normAutofit/>
          </a:bodyPr>
          <a:lstStyle/>
          <a:p>
            <a:r>
              <a:rPr lang="en-US" dirty="0"/>
              <a:t>Two ways to calculate running expected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4FB647-A41C-44D9-9754-FBA49C6C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76" y="5634446"/>
            <a:ext cx="1794221" cy="100368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SSID: MSFTGUEST   PWD: msevent250ig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76DE3-0CFD-41F6-837E-D47F21285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374469"/>
            <a:ext cx="6130003" cy="55234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[1,2,3]</a:t>
            </a:r>
          </a:p>
          <a:p>
            <a:pPr marL="0" indent="0">
              <a:buNone/>
            </a:pPr>
            <a:r>
              <a:rPr lang="en-US" dirty="0"/>
              <a:t>&gt;&gt;&gt; av1 = sum(</a:t>
            </a:r>
            <a:r>
              <a:rPr lang="en-US" dirty="0" err="1"/>
              <a:t>arr</a:t>
            </a:r>
            <a:r>
              <a:rPr lang="en-US" dirty="0"/>
              <a:t>)/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av1</a:t>
            </a:r>
          </a:p>
          <a:p>
            <a:pPr marL="0" indent="0">
              <a:buNone/>
            </a:pPr>
            <a:r>
              <a:rPr lang="en-US" dirty="0"/>
              <a:t>2.0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arr.append</a:t>
            </a:r>
            <a:r>
              <a:rPr lang="en-US" dirty="0"/>
              <a:t>(4)</a:t>
            </a:r>
          </a:p>
          <a:p>
            <a:pPr marL="0" indent="0">
              <a:buNone/>
            </a:pPr>
            <a:r>
              <a:rPr lang="en-US" dirty="0"/>
              <a:t>&gt;&gt;&gt; av2 = sum(</a:t>
            </a:r>
            <a:r>
              <a:rPr lang="en-US" dirty="0" err="1"/>
              <a:t>arr</a:t>
            </a:r>
            <a:r>
              <a:rPr lang="en-US" dirty="0"/>
              <a:t>)/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av2</a:t>
            </a:r>
          </a:p>
          <a:p>
            <a:pPr marL="0" indent="0">
              <a:buNone/>
            </a:pPr>
            <a:r>
              <a:rPr lang="en-US" dirty="0"/>
              <a:t>2.5</a:t>
            </a:r>
          </a:p>
          <a:p>
            <a:pPr marL="0" indent="0">
              <a:buNone/>
            </a:pPr>
            <a:r>
              <a:rPr lang="en-US" dirty="0"/>
              <a:t> av2 = av1 + (1/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))*(4-av1)</a:t>
            </a:r>
          </a:p>
          <a:p>
            <a:pPr marL="0" indent="0">
              <a:buNone/>
            </a:pPr>
            <a:r>
              <a:rPr lang="en-US" dirty="0"/>
              <a:t>&gt;&gt;&gt; av2</a:t>
            </a:r>
          </a:p>
          <a:p>
            <a:pPr marL="0" indent="0">
              <a:buNone/>
            </a:pPr>
            <a:r>
              <a:rPr lang="en-US" dirty="0"/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31548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FE7A-D87C-4952-A4C1-2322ACEF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B8D6-AB4D-4C30-906C-CE2B5F63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Welcome </a:t>
            </a:r>
          </a:p>
          <a:p>
            <a:r>
              <a:rPr lang="en-US" dirty="0"/>
              <a:t>Definition and examples</a:t>
            </a:r>
          </a:p>
          <a:p>
            <a:r>
              <a:rPr lang="en-US" dirty="0"/>
              <a:t>A slightly more formal definition</a:t>
            </a:r>
          </a:p>
          <a:p>
            <a:r>
              <a:rPr lang="en-US" dirty="0"/>
              <a:t>Build a small working sample just using python – no special toolkits</a:t>
            </a:r>
          </a:p>
          <a:p>
            <a:r>
              <a:rPr lang="en-US" dirty="0"/>
              <a:t>Explore and adjust parameters of the sample to appreciate impact of choices</a:t>
            </a:r>
          </a:p>
          <a:p>
            <a:r>
              <a:rPr lang="en-US" dirty="0"/>
              <a:t>Wrap up – topic for future session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7C949-2DD0-4620-B2D1-66361BFC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027327"/>
            <a:ext cx="5938836" cy="600996"/>
          </a:xfrm>
        </p:spPr>
        <p:txBody>
          <a:bodyPr/>
          <a:lstStyle/>
          <a:p>
            <a:r>
              <a:rPr lang="en-US" sz="1600" b="1" dirty="0">
                <a:latin typeface="Arial Black" panose="020B0A04020102020204" pitchFamily="34" charset="0"/>
              </a:rPr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386288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1CA2-9BF5-4356-B04A-23134E3D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AE5C-EFFE-4530-8577-CC97ACB0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– feedback loop capable</a:t>
            </a:r>
          </a:p>
          <a:p>
            <a:r>
              <a:rPr lang="en-US" dirty="0"/>
              <a:t>Does not require extensive pre-training – learn as examples/scenarios are provide and explored</a:t>
            </a:r>
          </a:p>
          <a:p>
            <a:r>
              <a:rPr lang="en-US" dirty="0"/>
              <a:t>Computationally feasible now due to higher performance hardware and capable frameworks</a:t>
            </a:r>
          </a:p>
          <a:p>
            <a:r>
              <a:rPr lang="en-US" dirty="0"/>
              <a:t>Does not require extensive labelled data or supervision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6A5F8-AA8A-4570-9DDB-272CFC9F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1579" y="5101133"/>
            <a:ext cx="5938836" cy="527190"/>
          </a:xfrm>
        </p:spPr>
        <p:txBody>
          <a:bodyPr/>
          <a:lstStyle/>
          <a:p>
            <a:r>
              <a:rPr lang="en-US" sz="1200" b="1" dirty="0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70382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B510-85FB-486F-9481-99FAC6C8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concrete – a RL model consists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BAAF-CA3B-404D-9F50-48954BB6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3518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 objective function (i.e. minimize costs and temperature) </a:t>
            </a:r>
          </a:p>
          <a:p>
            <a:r>
              <a:rPr lang="en-US" dirty="0"/>
              <a:t>A state (current costs, current temperature data) </a:t>
            </a:r>
          </a:p>
          <a:p>
            <a:r>
              <a:rPr lang="en-US" dirty="0"/>
              <a:t>An algorithm (strategy) that can learn from data to meet the objective function by receiving rewards (feedback)</a:t>
            </a:r>
          </a:p>
          <a:p>
            <a:r>
              <a:rPr lang="en-US" dirty="0"/>
              <a:t>An ‘agent’ implements actions based on decisions </a:t>
            </a:r>
          </a:p>
          <a:p>
            <a:r>
              <a:rPr lang="en-US" dirty="0"/>
              <a:t>How is this different from neural nets etc.?</a:t>
            </a:r>
          </a:p>
          <a:p>
            <a:pPr lvl="1"/>
            <a:r>
              <a:rPr lang="en-US" dirty="0"/>
              <a:t>Algorithm needs, or is used, to make decisions and take actions</a:t>
            </a:r>
          </a:p>
          <a:p>
            <a:pPr lvl="1"/>
            <a:r>
              <a:rPr lang="en-US" dirty="0"/>
              <a:t>Algorithm decisions are influenced/improved by prior action/outcome or just the current state</a:t>
            </a:r>
          </a:p>
          <a:p>
            <a:pPr lvl="1"/>
            <a:r>
              <a:rPr lang="en-US" dirty="0"/>
              <a:t>Neural nets often help the learning process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DD030-7CE5-4874-B41A-59ED20D2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369611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C454-73D9-4F5E-AE9C-4E3A1F5D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809" y="174954"/>
            <a:ext cx="4422381" cy="1049235"/>
          </a:xfrm>
        </p:spPr>
        <p:txBody>
          <a:bodyPr/>
          <a:lstStyle/>
          <a:p>
            <a:r>
              <a:rPr lang="en-US" dirty="0"/>
              <a:t>Visual example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69E195-0E57-4535-9400-D5F731C73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516" y="1253331"/>
            <a:ext cx="689358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9E869-92E3-4F6E-A0BD-E8D0A078599D}"/>
              </a:ext>
            </a:extLst>
          </p:cNvPr>
          <p:cNvSpPr txBox="1"/>
          <p:nvPr/>
        </p:nvSpPr>
        <p:spPr>
          <a:xfrm>
            <a:off x="288573" y="5741220"/>
            <a:ext cx="900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Deep Reinforcement Learning In Action V2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755F0-005C-4BEE-A3F8-DDA8C4C3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3683" y="5741220"/>
            <a:ext cx="5938836" cy="309201"/>
          </a:xfrm>
        </p:spPr>
        <p:txBody>
          <a:bodyPr/>
          <a:lstStyle/>
          <a:p>
            <a:r>
              <a:rPr lang="en-US" dirty="0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279008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731A2B-870F-4024-8F44-D3732D7F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reward (or Q)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CF7B74-E1BA-47DA-A9C7-EDE1CFB05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768707"/>
            <a:ext cx="9603274" cy="194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04F697-9001-4671-840E-3B1A9FFD4E86}"/>
              </a:ext>
            </a:extLst>
          </p:cNvPr>
          <p:cNvSpPr txBox="1"/>
          <p:nvPr/>
        </p:nvSpPr>
        <p:spPr>
          <a:xfrm>
            <a:off x="496389" y="5242560"/>
            <a:ext cx="1038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Deep Reinforcement Learning in Action V2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52AD3-5DE3-407E-95F6-0BFB8019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228747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B0B69D-93C5-407E-9526-69BAAF17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Calculating best reward (payout)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C6FD87-0974-4888-8DBE-FC7EDBAF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804719"/>
            <a:ext cx="9603274" cy="1872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5789F-429C-422D-916D-3FE45F7A1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80" y="5384785"/>
            <a:ext cx="10443353" cy="4938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1336-95C7-4184-8279-2E156E53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90088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9BAB-F5F2-42B7-99E4-12DEB9AB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645" y="419627"/>
            <a:ext cx="10515600" cy="1106392"/>
          </a:xfrm>
        </p:spPr>
        <p:txBody>
          <a:bodyPr>
            <a:normAutofit/>
          </a:bodyPr>
          <a:lstStyle/>
          <a:p>
            <a:r>
              <a:rPr lang="en-US" sz="3600" dirty="0"/>
              <a:t>Build a basic reinforcement learning model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6C0-F41B-4F66-9AC0-738167626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753" y="1831681"/>
            <a:ext cx="10515600" cy="4351338"/>
          </a:xfrm>
        </p:spPr>
        <p:txBody>
          <a:bodyPr/>
          <a:lstStyle/>
          <a:p>
            <a:r>
              <a:rPr lang="en-US" dirty="0"/>
              <a:t>We’ll create and implement a task using just python code and popular libraries such as </a:t>
            </a:r>
            <a:r>
              <a:rPr lang="en-US" dirty="0" err="1"/>
              <a:t>scipy</a:t>
            </a:r>
            <a:r>
              <a:rPr lang="en-US" dirty="0"/>
              <a:t> , </a:t>
            </a:r>
            <a:r>
              <a:rPr lang="en-US" dirty="0" err="1"/>
              <a:t>numpy</a:t>
            </a:r>
            <a:r>
              <a:rPr lang="en-US" dirty="0"/>
              <a:t>, matplotlib and pandas</a:t>
            </a:r>
          </a:p>
          <a:p>
            <a:r>
              <a:rPr lang="en-US" dirty="0"/>
              <a:t>This is just to cement some of the terms and ideas</a:t>
            </a:r>
          </a:p>
          <a:p>
            <a:r>
              <a:rPr lang="en-US" dirty="0"/>
              <a:t>Thanks to Frank La </a:t>
            </a:r>
            <a:r>
              <a:rPr lang="en-US" dirty="0" err="1"/>
              <a:t>Vigne</a:t>
            </a:r>
            <a:r>
              <a:rPr lang="en-US" dirty="0"/>
              <a:t> of Microsoft for the original idea</a:t>
            </a:r>
          </a:p>
          <a:p>
            <a:r>
              <a:rPr lang="en-US" dirty="0"/>
              <a:t>The problem:</a:t>
            </a:r>
          </a:p>
          <a:p>
            <a:pPr lvl="1"/>
            <a:r>
              <a:rPr lang="en-US" dirty="0"/>
              <a:t>Casino with 10 slot machines (one armed bandits)</a:t>
            </a:r>
          </a:p>
          <a:p>
            <a:pPr lvl="1"/>
            <a:r>
              <a:rPr lang="en-US" dirty="0"/>
              <a:t>Each machine has a different win/loss ratio and payout</a:t>
            </a:r>
          </a:p>
          <a:p>
            <a:pPr lvl="1"/>
            <a:r>
              <a:rPr lang="en-US" dirty="0"/>
              <a:t>Your goal is to find the machine to maximize your winnings </a:t>
            </a:r>
          </a:p>
          <a:p>
            <a:pPr lvl="2"/>
            <a:r>
              <a:rPr lang="en-US" dirty="0"/>
              <a:t>Find the machine with the highest expected value over time</a:t>
            </a:r>
          </a:p>
          <a:p>
            <a:pPr lvl="2"/>
            <a:r>
              <a:rPr lang="en-US" dirty="0"/>
              <a:t>Assume each play is cheap enough that you can be aggressive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96118-608B-4CD6-8987-93E3FF56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28240" y="5057030"/>
            <a:ext cx="2484317" cy="813438"/>
          </a:xfrm>
        </p:spPr>
        <p:txBody>
          <a:bodyPr/>
          <a:lstStyle/>
          <a:p>
            <a:r>
              <a:rPr lang="en-US" dirty="0"/>
              <a:t>SSID: MSFTGUEST   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263777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0E606-C895-421F-9454-170CF71A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High level logic of the sample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9C448-F93C-4F13-AF7C-46F213CC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21920"/>
            <a:ext cx="6130003" cy="66620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Agent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Strategy 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Action = Identify Best Slot (highest Expected Value (EV) seen so far)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(stay with best slot EV seen 90% of the time - randomly try other slots 10%)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	How?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Value function (expected reward for a slot)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Action (slot to pull)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Reward (-1 if miss, +10 if hit)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Calculating EV (expected value)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Current EV = </a:t>
            </a:r>
            <a:r>
              <a:rPr lang="en-US" sz="1400" dirty="0" err="1"/>
              <a:t>PriorEV</a:t>
            </a:r>
            <a:r>
              <a:rPr lang="en-US" sz="1400" dirty="0"/>
              <a:t> + </a:t>
            </a:r>
            <a:r>
              <a:rPr lang="en-US" sz="1400" dirty="0" err="1"/>
              <a:t>weightedValue</a:t>
            </a:r>
            <a:r>
              <a:rPr lang="en-US" sz="1400" dirty="0"/>
              <a:t> of </a:t>
            </a:r>
            <a:r>
              <a:rPr lang="en-US" sz="1400" dirty="0" err="1"/>
              <a:t>currentreward</a:t>
            </a:r>
            <a:endParaRPr lang="en-US" sz="1400" dirty="0"/>
          </a:p>
          <a:p>
            <a:pPr lvl="2">
              <a:lnSpc>
                <a:spcPct val="110000"/>
              </a:lnSpc>
            </a:pPr>
            <a:r>
              <a:rPr lang="en-US" sz="1400" dirty="0" err="1"/>
              <a:t>PriorEV</a:t>
            </a:r>
            <a:r>
              <a:rPr lang="en-US" sz="1400" dirty="0"/>
              <a:t> = (Sum (</a:t>
            </a:r>
            <a:r>
              <a:rPr lang="en-US" sz="1400" dirty="0" err="1"/>
              <a:t>priorrewards</a:t>
            </a:r>
            <a:r>
              <a:rPr lang="en-US" sz="1400" dirty="0"/>
              <a:t>)) /pullcount+1</a:t>
            </a:r>
          </a:p>
          <a:p>
            <a:pPr lvl="2">
              <a:lnSpc>
                <a:spcPct val="110000"/>
              </a:lnSpc>
            </a:pPr>
            <a:r>
              <a:rPr lang="en-US" sz="1400" dirty="0" err="1"/>
              <a:t>currentEV</a:t>
            </a:r>
            <a:r>
              <a:rPr lang="en-US" sz="1400" dirty="0"/>
              <a:t> = (</a:t>
            </a:r>
            <a:r>
              <a:rPr lang="en-US" sz="1400" dirty="0" err="1"/>
              <a:t>currentreward+sum</a:t>
            </a:r>
            <a:r>
              <a:rPr lang="en-US" sz="1400" dirty="0"/>
              <a:t>(</a:t>
            </a:r>
            <a:r>
              <a:rPr lang="en-US" sz="1400" dirty="0" err="1"/>
              <a:t>priorrewards</a:t>
            </a:r>
            <a:r>
              <a:rPr lang="en-US" sz="1400" dirty="0"/>
              <a:t>)) / pullcount+1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Ex: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PriorEV</a:t>
            </a:r>
            <a:r>
              <a:rPr lang="en-US" sz="1400" dirty="0"/>
              <a:t> = Sum (-1,10,-1,10) / 4   #length of </a:t>
            </a:r>
            <a:r>
              <a:rPr lang="en-US" sz="1400" dirty="0" err="1"/>
              <a:t>pullcount</a:t>
            </a:r>
            <a:r>
              <a:rPr lang="en-US" sz="1400" dirty="0"/>
              <a:t> array is 4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PriorEV</a:t>
            </a:r>
            <a:r>
              <a:rPr lang="en-US" sz="1400" dirty="0"/>
              <a:t> = 28/4 = 7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Currentreward</a:t>
            </a:r>
            <a:r>
              <a:rPr lang="en-US" sz="1400" dirty="0"/>
              <a:t>=10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CurrentEV</a:t>
            </a:r>
            <a:r>
              <a:rPr lang="en-US" sz="1400" dirty="0"/>
              <a:t> = (10+28)/5 (pullcount+1)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 err="1"/>
              <a:t>CurrentEV</a:t>
            </a:r>
            <a:r>
              <a:rPr lang="en-US" sz="1400" dirty="0"/>
              <a:t> = 38/5 = 7.6 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B0B2E-54D3-4EA0-8A0D-4D7134CB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0890" y="5200153"/>
            <a:ext cx="2794418" cy="1028123"/>
          </a:xfrm>
        </p:spPr>
        <p:txBody>
          <a:bodyPr/>
          <a:lstStyle/>
          <a:p>
            <a:r>
              <a:rPr lang="en-US" sz="1600" b="1" dirty="0"/>
              <a:t>SSID:  MSFTGUEST   </a:t>
            </a:r>
          </a:p>
          <a:p>
            <a:r>
              <a:rPr lang="en-US" sz="1600" b="1" dirty="0"/>
              <a:t>PWD: msevent250ig</a:t>
            </a:r>
          </a:p>
        </p:txBody>
      </p:sp>
    </p:spTree>
    <p:extLst>
      <p:ext uri="{BB962C8B-B14F-4D97-AF65-F5344CB8AC3E}">
        <p14:creationId xmlns:p14="http://schemas.microsoft.com/office/powerpoint/2010/main" val="3619877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1222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Gill Sans MT</vt:lpstr>
      <vt:lpstr>Gallery</vt:lpstr>
      <vt:lpstr>Introduction Reinforcement Learning</vt:lpstr>
      <vt:lpstr>Agenda</vt:lpstr>
      <vt:lpstr>Why reinforcement learning</vt:lpstr>
      <vt:lpstr>More concrete – a RL model consists of</vt:lpstr>
      <vt:lpstr>Visual example </vt:lpstr>
      <vt:lpstr>A reward (or Q) function</vt:lpstr>
      <vt:lpstr>Calculating best reward (payout)</vt:lpstr>
      <vt:lpstr>Build a basic reinforcement learning model in python</vt:lpstr>
      <vt:lpstr>High level logic of the sample</vt:lpstr>
      <vt:lpstr>Main code snippet</vt:lpstr>
      <vt:lpstr>Core strategy, reward calc etc</vt:lpstr>
      <vt:lpstr>Let’s look at sample code</vt:lpstr>
      <vt:lpstr>Key (formal) concepts</vt:lpstr>
      <vt:lpstr>Modify the sample</vt:lpstr>
      <vt:lpstr>Next time (4 to 5 weeks out)</vt:lpstr>
      <vt:lpstr>appendix</vt:lpstr>
      <vt:lpstr>PowerPoint Presentation</vt:lpstr>
      <vt:lpstr>Two ways to calculate running expected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Reinforcement Learning</dc:title>
  <dc:creator>Jim Williams</dc:creator>
  <cp:lastModifiedBy>Jim Williams</cp:lastModifiedBy>
  <cp:revision>5</cp:revision>
  <dcterms:created xsi:type="dcterms:W3CDTF">2019-03-14T21:05:16Z</dcterms:created>
  <dcterms:modified xsi:type="dcterms:W3CDTF">2019-03-15T11:06:25Z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jiwillia@microsoft.com</vt:lpwstr>
  </property>
  <property fmtid="{D5CDD505-2E9C-101B-9397-08002B2CF9AE}" pid="5" name="MSIP_Label_f42aa342-8706-4288-bd11-ebb85995028c_SetDate">
    <vt:lpwstr>2019-03-14T21:08:02.4303829Z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b580fa8e-8a6a-4f1b-8392-ed6561d218c1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