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70" r:id="rId13"/>
    <p:sldId id="268" r:id="rId14"/>
    <p:sldId id="269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8" autoAdjust="0"/>
    <p:restoredTop sz="94660"/>
  </p:normalViewPr>
  <p:slideViewPr>
    <p:cSldViewPr snapToGrid="0">
      <p:cViewPr varScale="1">
        <p:scale>
          <a:sx n="63" d="100"/>
          <a:sy n="63" d="100"/>
        </p:scale>
        <p:origin x="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852388-7871-4DD6-B389-D31A22384373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CE3C6-1E04-44F6-B061-DE181B198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45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EFAC48-29CA-4BCB-AAF2-926CEF9FED9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3/28/2017 9:50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Machine Learning, Analytics, &amp; Data Science Conference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2055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TechReady 23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3/28/2017 9:50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8604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Machine Learning, Analytics, &amp; Data Science Conference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2ADDEA-1593-4BF6-82FC-4D1690AE5C33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3/28/2017 9:50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9424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Machine Learning, Analytics, &amp; Data Science Conference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2ADDEA-1593-4BF6-82FC-4D1690AE5C33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3/28/2017 9:50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398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Machine Learning, Analytics, &amp; Data Science Conference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2ADDEA-1593-4BF6-82FC-4D1690AE5C33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3/28/2017 9:50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1305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3/28/2017 9:50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5393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9B926-7585-44B0-9695-A2932E47CFA7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9301-C37A-4483-A83D-0EA1643FC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6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9B926-7585-44B0-9695-A2932E47CFA7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9301-C37A-4483-A83D-0EA1643FC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85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9B926-7585-44B0-9695-A2932E47CFA7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9301-C37A-4483-A83D-0EA1643FC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72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white">
          <a:xfrm>
            <a:off x="5066295" y="6567021"/>
            <a:ext cx="2059411" cy="158185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8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198385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ANIMATED">
    <p:bg bwMode="auto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3114" y="4309989"/>
            <a:ext cx="12188887" cy="2551127"/>
          </a:xfrm>
          <a:prstGeom prst="rect">
            <a:avLst/>
          </a:prstGeom>
          <a:solidFill>
            <a:srgbClr val="4DA0E2"/>
          </a:solidFill>
          <a:ln>
            <a:noFill/>
          </a:ln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2" y="5729528"/>
            <a:ext cx="12188888" cy="1131586"/>
          </a:xfrm>
          <a:prstGeom prst="rect">
            <a:avLst/>
          </a:prstGeom>
          <a:solidFill>
            <a:srgbClr val="00188F"/>
          </a:solidFill>
          <a:ln>
            <a:noFill/>
          </a:ln>
          <a:extLst/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3114" y="3343393"/>
            <a:ext cx="12185777" cy="277059"/>
          </a:xfrm>
          <a:prstGeom prst="rect">
            <a:avLst/>
          </a:prstGeom>
          <a:solidFill>
            <a:srgbClr val="25B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0" y="-312"/>
            <a:ext cx="12191377" cy="6858623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481915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8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1680485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1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3114" y="4309989"/>
            <a:ext cx="12188887" cy="255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4" name="TextBox 7"/>
          <p:cNvSpPr txBox="1"/>
          <p:nvPr userDrawn="1"/>
        </p:nvSpPr>
        <p:spPr bwMode="white">
          <a:xfrm>
            <a:off x="4506719" y="6567021"/>
            <a:ext cx="3178563" cy="158185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8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</a:rPr>
              <a:t>MICROSOFT CONFIDENTIAL – INTERNAL ONLY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8315006" y="288561"/>
            <a:ext cx="3585699" cy="452654"/>
          </a:xfrm>
        </p:spPr>
        <p:txBody>
          <a:bodyPr/>
          <a:lstStyle>
            <a:lvl1pPr marL="0" indent="0" algn="r">
              <a:buNone/>
              <a:defRPr sz="1961">
                <a:latin typeface="+mn-lt"/>
              </a:defRPr>
            </a:lvl1pPr>
            <a:lvl2pPr marL="336080" indent="0">
              <a:buNone/>
              <a:defRPr sz="1961"/>
            </a:lvl2pPr>
            <a:lvl3pPr marL="560134" indent="0">
              <a:buNone/>
              <a:defRPr sz="1961"/>
            </a:lvl3pPr>
            <a:lvl4pPr marL="784187" indent="0">
              <a:buNone/>
              <a:defRPr sz="1961"/>
            </a:lvl4pPr>
            <a:lvl5pPr marL="1008241" indent="0">
              <a:buNone/>
              <a:defRPr sz="1961"/>
            </a:lvl5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69303" y="5908814"/>
            <a:ext cx="3585699" cy="452654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336080" indent="0">
              <a:buNone/>
              <a:defRPr sz="1961"/>
            </a:lvl2pPr>
            <a:lvl3pPr marL="560134" indent="0">
              <a:buNone/>
              <a:defRPr sz="1961"/>
            </a:lvl3pPr>
            <a:lvl4pPr marL="784187" indent="0">
              <a:buNone/>
              <a:defRPr sz="1961"/>
            </a:lvl4pPr>
            <a:lvl5pPr marL="1008241" indent="0">
              <a:buNone/>
              <a:defRPr sz="1961"/>
            </a:lvl5pPr>
          </a:lstStyle>
          <a:p>
            <a:pPr lvl="0"/>
            <a:r>
              <a:rPr lang="en-US" dirty="0"/>
              <a:t>Yammer hashtag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56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24000" decel="7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24000" decel="7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24000" decel="76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9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455 4.96142E-6 L -4.34261E-6 4.96142E-6 " pathEditMode="relative" rAng="0" ptsTypes="AA">
                                      <p:cBhvr>
                                        <p:cTn id="17" dur="9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accel="100000" autoRev="1" fill="hold" grpId="2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9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1455 2.42851E-6 L -3.02783E-6 2.42851E-6 " pathEditMode="relative" rAng="0" ptsTypes="AA">
                                      <p:cBhvr>
                                        <p:cTn id="24" dur="9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" presetClass="emph" presetSubtype="0" accel="100000" autoRev="1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9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31" dur="9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" presetClass="emph" presetSubtype="0" accel="10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9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3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38" dur="9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accel="100000" autoRev="1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9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3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1455 2.13345E-6 L 1.62369E-6 2.13345E-6 " pathEditMode="relative" rAng="0" ptsTypes="AA">
                                      <p:cBhvr>
                                        <p:cTn id="45" dur="9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" presetClass="emph" presetSubtype="0" accel="10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9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3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1455 -2.09714E-6 L -4.54174E-6 -2.09714E-6 " pathEditMode="relative" rAng="0" ptsTypes="AA">
                                      <p:cBhvr>
                                        <p:cTn id="52" dur="9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" presetClass="emph" presetSubtype="0" accel="10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11" grpId="0" animBg="1"/>
      <p:bldP spid="13" grpId="0" animBg="1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1455 2.42851E-6 L -3.02783E-6 2.42851E-6 " pathEditMode="relative" rAng="0" ptsTypes="AA">
                      <p:cBhvr>
                        <p:cTn dur="95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728" y="0"/>
                    </p:animMotion>
                  </p:childTnLst>
                </p:cTn>
              </p:par>
            </p:tnLst>
          </p:tmpl>
        </p:tmplLst>
      </p:bldP>
      <p:bldP spid="5" grpId="2">
        <p:tmplLst>
          <p:tmpl>
            <p:tnLst>
              <p:par>
                <p:cTn presetID="6" presetClass="emph" presetSubtype="0" accel="100000" autoRev="1" fill="hold" nodeType="withEffect">
                  <p:stCondLst>
                    <p:cond delay="100"/>
                  </p:stCondLst>
                  <p:childTnLst>
                    <p:animScale>
                      <p:cBhvr>
                        <p:cTn dur="500" fill="hold"/>
                        <p:tgtEl>
                          <p:spTgt spid="5"/>
                        </p:tgtEl>
                      </p:cBhvr>
                      <p:by x="95000" y="95000"/>
                    </p:animScale>
                  </p:childTnLst>
                </p:cTn>
              </p:par>
            </p:tnLst>
          </p:tmpl>
        </p:tmplLst>
      </p:bldP>
      <p:bldP spid="9" grpId="0"/>
      <p:bldP spid="9" grpId="1"/>
      <p:bldP spid="9" grpId="2"/>
      <p:bldP spid="14" grpId="0"/>
      <p:bldP spid="14" grpId="1"/>
      <p:bldP spid="14" grpId="2"/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700"/>
                  </p:stCondLst>
                  <p:childTnLst>
                    <p:animMotion origin="layout" path="M -0.01455 2.13345E-6 L 1.62369E-6 2.13345E-6 " pathEditMode="relative" rAng="0" ptsTypes="AA">
                      <p:cBhvr>
                        <p:cTn dur="950" fill="hold"/>
                        <p:tgtEl>
                          <p:spTgt spid="1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728" y="0"/>
                    </p:animMotion>
                  </p:childTnLst>
                </p:cTn>
              </p:par>
            </p:tnLst>
          </p:tmpl>
        </p:tmplLst>
      </p:bldP>
      <p:bldP spid="17" grpId="2"/>
      <p:bldP spid="15" grpId="0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700"/>
                  </p:stCondLst>
                  <p:childTnLst>
                    <p:animMotion origin="layout" path="M -0.01455 -2.09714E-6 L -4.54174E-6 -2.09714E-6 " pathEditMode="relative" rAng="0" ptsTypes="AA">
                      <p:cBhvr>
                        <p:cTn dur="950" fill="hold"/>
                        <p:tgtEl>
                          <p:spTgt spid="1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728" y="0"/>
                    </p:animMotion>
                  </p:childTnLst>
                </p:cTn>
              </p:par>
            </p:tnLst>
          </p:tmpl>
        </p:tmplLst>
      </p:bldP>
      <p:bldP spid="15" grpId="2"/>
    </p:bldLst>
  </p:timing>
  <p:extLst mod="1">
    <p:ext uri="{DCECCB84-F9BA-43D5-87BE-67443E8EF086}">
      <p15:sldGuideLst xmlns:p15="http://schemas.microsoft.com/office/powerpoint/2012/main">
        <p15:guide id="4" orient="horz" pos="4406">
          <p15:clr>
            <a:srgbClr val="C35E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337727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9B926-7585-44B0-9695-A2932E47CFA7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9301-C37A-4483-A83D-0EA1643FC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59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9B926-7585-44B0-9695-A2932E47CFA7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9301-C37A-4483-A83D-0EA1643FC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4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9B926-7585-44B0-9695-A2932E47CFA7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9301-C37A-4483-A83D-0EA1643FC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27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9B926-7585-44B0-9695-A2932E47CFA7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9301-C37A-4483-A83D-0EA1643FC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07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9B926-7585-44B0-9695-A2932E47CFA7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9301-C37A-4483-A83D-0EA1643FC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57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9B926-7585-44B0-9695-A2932E47CFA7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9301-C37A-4483-A83D-0EA1643FC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02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9B926-7585-44B0-9695-A2932E47CFA7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9301-C37A-4483-A83D-0EA1643FC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9B926-7585-44B0-9695-A2932E47CFA7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9301-C37A-4483-A83D-0EA1643FC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9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9B926-7585-44B0-9695-A2932E47CFA7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39301-C37A-4483-A83D-0EA1643FC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99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machine-learning/machine-learning-data-science-linux-dsvm-intro" TargetMode="External"/><Relationship Id="rId2" Type="http://schemas.openxmlformats.org/officeDocument/2006/relationships/hyperlink" Target="https://azure.microsoft.com/en-us/fre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s.technet.microsoft.com/machinelearning/2017/03/09/deploy-machine-learning-apps-to-big-data-platforms-with-linux-data-science-virtual-machine/" TargetMode="External"/><Relationship Id="rId4" Type="http://schemas.openxmlformats.org/officeDocument/2006/relationships/hyperlink" Target="https://docs.microsoft.com/en-us/azure/machine-learning/machine-learning-data-science-provision-vm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dsvmtenthing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azuremarketplace.microsoft.com/en-us/marketplace/apps/microsoft-ads.linux-data-science-vm" TargetMode="External"/><Relationship Id="rId4" Type="http://schemas.openxmlformats.org/officeDocument/2006/relationships/hyperlink" Target="https://testdrive.azure.com/#/test-drive/microsoft-ads.linux-dsvm-testdrive/?from=azmktplc:98b67a88-f876-4389-8c9e-03c55313db95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portal.azure.com/#create/microsoft-ads.standard-data-science-vmstandard-data-science-vm" TargetMode="Externa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image" Target="../media/image13.jpe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Started with the </a:t>
            </a:r>
            <a:br>
              <a:rPr lang="en-US" dirty="0"/>
            </a:br>
            <a:r>
              <a:rPr lang="en-US" dirty="0"/>
              <a:t>Data Science Virtual Machine</a:t>
            </a:r>
            <a:br>
              <a:rPr lang="en-US" dirty="0"/>
            </a:br>
            <a:r>
              <a:rPr lang="en-US" dirty="0"/>
              <a:t>Part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Azure Machine Learning Meetup</a:t>
            </a:r>
          </a:p>
          <a:p>
            <a:r>
              <a:rPr lang="en-US" dirty="0"/>
              <a:t>March 16, 2017</a:t>
            </a:r>
          </a:p>
        </p:txBody>
      </p:sp>
    </p:spTree>
    <p:extLst>
      <p:ext uri="{BB962C8B-B14F-4D97-AF65-F5344CB8AC3E}">
        <p14:creationId xmlns:p14="http://schemas.microsoft.com/office/powerpoint/2010/main" val="1639749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05256"/>
          </a:xfrm>
        </p:spPr>
        <p:txBody>
          <a:bodyPr/>
          <a:lstStyle/>
          <a:p>
            <a:r>
              <a:rPr lang="en-US" dirty="0"/>
              <a:t>Let’s  create a DSVM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266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Start with an Azure account (if you have one)</a:t>
            </a:r>
          </a:p>
          <a:p>
            <a:r>
              <a:rPr lang="en-US" b="1" dirty="0"/>
              <a:t>Or get a free one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https://azure.microsoft.com/en-us/free/</a:t>
            </a:r>
            <a:endParaRPr lang="en-US" dirty="0"/>
          </a:p>
          <a:p>
            <a:pPr lvl="1"/>
            <a:r>
              <a:rPr lang="en-US" dirty="0"/>
              <a:t>And a storage account: (we suggest using the one tied to the DSVM to start)</a:t>
            </a:r>
          </a:p>
          <a:p>
            <a:r>
              <a:rPr lang="en-US" dirty="0"/>
              <a:t>The details (we will walk u through them) are at:</a:t>
            </a:r>
          </a:p>
          <a:p>
            <a:pPr lvl="1"/>
            <a:r>
              <a:rPr lang="en-US" dirty="0">
                <a:hlinkClick r:id="rId3"/>
              </a:rPr>
              <a:t>https://docs.microsoft.com/en-us/azure/machine-learning/machine-learning-data-science-linux-dsvm-intro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hlinkClick r:id="rId4"/>
              </a:rPr>
              <a:t>https://docs.microsoft.com/en-us/azure/machine-learning/machine-learning-data-science-provision-vm</a:t>
            </a:r>
            <a:endParaRPr lang="en-US" dirty="0"/>
          </a:p>
          <a:p>
            <a:r>
              <a:rPr lang="en-US" dirty="0"/>
              <a:t>Just released (March 10): standalone Spark, Hadoop, Yarn instance on Linux</a:t>
            </a:r>
          </a:p>
          <a:p>
            <a:pPr lvl="1"/>
            <a:r>
              <a:rPr lang="en-US" dirty="0">
                <a:hlinkClick r:id="rId5"/>
              </a:rPr>
              <a:t>https://blogs.technet.microsoft.com/machinelearning/2017/03/09/deploy-machine-learning-apps-to-big-data-platforms-with-linux-data-science-virtual-machine/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091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the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Connecting to the DSVM</a:t>
            </a:r>
          </a:p>
          <a:p>
            <a:r>
              <a:rPr lang="en-US" dirty="0"/>
              <a:t>Exercising the tools </a:t>
            </a:r>
            <a:r>
              <a:rPr lang="en-US"/>
              <a:t>(Rattle and IDEAR)</a:t>
            </a:r>
            <a:endParaRPr lang="en-US" dirty="0"/>
          </a:p>
          <a:p>
            <a:r>
              <a:rPr lang="en-US" dirty="0"/>
              <a:t>Saving your work</a:t>
            </a:r>
          </a:p>
          <a:p>
            <a:r>
              <a:rPr lang="en-US" dirty="0"/>
              <a:t>Shutting the VM down (save money)</a:t>
            </a:r>
          </a:p>
          <a:p>
            <a:r>
              <a:rPr lang="en-US" dirty="0"/>
              <a:t>Restarting the VM (pay for CPU utilization)</a:t>
            </a:r>
          </a:p>
          <a:p>
            <a:r>
              <a:rPr lang="en-US" dirty="0"/>
              <a:t>Make sure you shut it down again (appendix A)</a:t>
            </a:r>
          </a:p>
          <a:p>
            <a:r>
              <a:rPr lang="en-US" dirty="0"/>
              <a:t>Things you can try:</a:t>
            </a:r>
          </a:p>
          <a:p>
            <a:pPr lvl="1"/>
            <a:r>
              <a:rPr lang="en-US" dirty="0"/>
              <a:t>https://docs.microsoft.com/en-us/azure/machine-learning/machine-learning-data-science-vm-do-ten-things</a:t>
            </a:r>
          </a:p>
        </p:txBody>
      </p:sp>
    </p:spTree>
    <p:extLst>
      <p:ext uri="{BB962C8B-B14F-4D97-AF65-F5344CB8AC3E}">
        <p14:creationId xmlns:p14="http://schemas.microsoft.com/office/powerpoint/2010/main" val="589357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866" y="1189812"/>
            <a:ext cx="12070453" cy="6323287"/>
          </a:xfrm>
        </p:spPr>
        <p:txBody>
          <a:bodyPr>
            <a:normAutofit/>
          </a:bodyPr>
          <a:lstStyle/>
          <a:p>
            <a:r>
              <a:rPr lang="en-US" dirty="0"/>
              <a:t>Linux: SSH, </a:t>
            </a:r>
            <a:r>
              <a:rPr lang="en-US" dirty="0" err="1"/>
              <a:t>Jupyter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X2Go for graphical remote desktop</a:t>
            </a:r>
          </a:p>
          <a:p>
            <a:r>
              <a:rPr lang="en-US" dirty="0"/>
              <a:t>Windows: RDP, </a:t>
            </a:r>
            <a:r>
              <a:rPr lang="en-US" dirty="0" err="1"/>
              <a:t>Jupyter</a:t>
            </a:r>
            <a:r>
              <a:rPr lang="en-US" dirty="0"/>
              <a:t>, SQL Server 2016 Developer Edition enabled by default</a:t>
            </a:r>
          </a:p>
          <a:p>
            <a:pPr lvl="1"/>
            <a:r>
              <a:rPr lang="en-US" dirty="0"/>
              <a:t>MS account sign in for Visual Studio Community Edition</a:t>
            </a:r>
          </a:p>
          <a:p>
            <a:pPr lvl="1"/>
            <a:r>
              <a:rPr lang="en-US" dirty="0"/>
              <a:t>Key tools on desktop icons or start menu</a:t>
            </a:r>
          </a:p>
          <a:p>
            <a:r>
              <a:rPr lang="en-US" dirty="0"/>
              <a:t>Ten things you can do on the DSVM:				</a:t>
            </a:r>
            <a:r>
              <a:rPr lang="en-US" dirty="0">
                <a:hlinkClick r:id="rId3"/>
              </a:rPr>
              <a:t>http://aka.ms/dsvmtenthings</a:t>
            </a:r>
            <a:endParaRPr lang="en-US" dirty="0"/>
          </a:p>
          <a:p>
            <a:r>
              <a:rPr lang="en-US" dirty="0"/>
              <a:t>There is also a test drive (free) – it lasts about 6-8 hours: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4"/>
              </a:rPr>
              <a:t>https://testdrive.azure.com/#/test-drive/microsoft-ads.linux-dsvm-testdrive/?from=azmktplc:98b67a88-f876-4389-8c9e-03c55313db95</a:t>
            </a:r>
            <a:r>
              <a:rPr lang="en-US" dirty="0"/>
              <a:t>            OR</a:t>
            </a:r>
          </a:p>
          <a:p>
            <a:pPr marL="0" indent="0">
              <a:buNone/>
            </a:pPr>
            <a:r>
              <a:rPr lang="en-US" dirty="0">
                <a:hlinkClick r:id="rId5"/>
              </a:rPr>
              <a:t>https://azuremarketplace.microsoft.com/en-us/marketplace/apps/microsoft-ads.linux-data-science-vm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9377" y="290404"/>
            <a:ext cx="11653425" cy="899409"/>
          </a:xfrm>
        </p:spPr>
        <p:txBody>
          <a:bodyPr/>
          <a:lstStyle/>
          <a:p>
            <a:r>
              <a:rPr lang="en-US" dirty="0"/>
              <a:t>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316739362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" y="1"/>
            <a:ext cx="10515600" cy="1016000"/>
          </a:xfrm>
        </p:spPr>
        <p:txBody>
          <a:bodyPr/>
          <a:lstStyle/>
          <a:p>
            <a:r>
              <a:rPr lang="en-US" dirty="0"/>
              <a:t>Appendix A – using auto shutdown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Azure Portal GUI for your DSVM you’ll see: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618" y="1539127"/>
            <a:ext cx="10394683" cy="463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074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4080"/>
          </a:xfrm>
        </p:spPr>
        <p:txBody>
          <a:bodyPr/>
          <a:lstStyle/>
          <a:p>
            <a:r>
              <a:rPr lang="en-US" dirty="0"/>
              <a:t>Should look like: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79" y="1066800"/>
            <a:ext cx="11337921" cy="480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391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" y="694075"/>
            <a:ext cx="12192000" cy="5872412"/>
          </a:xfrm>
          <a:prstGeom prst="rect">
            <a:avLst/>
          </a:prstGeom>
          <a:solidFill>
            <a:srgbClr val="002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343941" y="-7295"/>
            <a:ext cx="11653425" cy="701369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r>
              <a:rPr lang="en-US" sz="3529" spc="-1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Appendix B - VM Versions comparison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93345" y="694076"/>
            <a:ext cx="5527953" cy="5702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>
              <a:lnSpc>
                <a:spcPct val="107000"/>
              </a:lnSpc>
              <a:spcAft>
                <a:spcPts val="784"/>
              </a:spcAft>
              <a:defRPr/>
            </a:pPr>
            <a:r>
              <a:rPr lang="en-US" sz="1568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Windows Edition</a:t>
            </a:r>
            <a:endParaRPr lang="en-US" sz="1078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36145" indent="-336145" defTabSz="914367">
              <a:lnSpc>
                <a:spcPct val="107000"/>
              </a:lnSpc>
              <a:buFont typeface="Wingdings" panose="05000000000000000000" pitchFamily="2" charset="2"/>
              <a:buChar char=""/>
              <a:defRPr/>
            </a:pPr>
            <a:r>
              <a:rPr lang="en-US" sz="1029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R Open with popular packages pre-installed</a:t>
            </a:r>
          </a:p>
          <a:p>
            <a:pPr marL="336145" indent="-336145" defTabSz="914367">
              <a:lnSpc>
                <a:spcPct val="107000"/>
              </a:lnSpc>
              <a:buFont typeface="Wingdings" panose="05000000000000000000" pitchFamily="2" charset="2"/>
              <a:buChar char=""/>
              <a:defRPr/>
            </a:pPr>
            <a:r>
              <a:rPr lang="en-US" sz="1029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R Server Developer Edition</a:t>
            </a:r>
          </a:p>
          <a:p>
            <a:pPr marL="336145" indent="-336145" defTabSz="914367">
              <a:lnSpc>
                <a:spcPct val="107000"/>
              </a:lnSpc>
              <a:buFont typeface="Wingdings" panose="05000000000000000000" pitchFamily="2" charset="2"/>
              <a:buChar char=""/>
              <a:defRPr/>
            </a:pPr>
            <a:r>
              <a:rPr lang="en-US" sz="1029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Anaconda Python 2.7, 3.5</a:t>
            </a:r>
          </a:p>
          <a:p>
            <a:pPr marL="336145" indent="-336145" defTabSz="914367">
              <a:lnSpc>
                <a:spcPct val="107000"/>
              </a:lnSpc>
              <a:buFont typeface="Wingdings" panose="05000000000000000000" pitchFamily="2" charset="2"/>
              <a:buChar char=""/>
              <a:defRPr/>
            </a:pPr>
            <a:r>
              <a:rPr lang="en-US" sz="1029" dirty="0" err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JuliaPro</a:t>
            </a:r>
            <a:r>
              <a:rPr lang="en-US" sz="1029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with popular packages pre-installed</a:t>
            </a:r>
          </a:p>
          <a:p>
            <a:pPr marL="336145" indent="-336145" defTabSz="914367">
              <a:lnSpc>
                <a:spcPct val="107000"/>
              </a:lnSpc>
              <a:buFont typeface="Wingdings" panose="05000000000000000000" pitchFamily="2" charset="2"/>
              <a:buChar char=""/>
              <a:defRPr/>
            </a:pPr>
            <a:r>
              <a:rPr lang="en-US" sz="1029" dirty="0" err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Jupyter</a:t>
            </a:r>
            <a:r>
              <a:rPr lang="en-US" sz="1029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Notebook Server (R, Python, Julia)</a:t>
            </a:r>
          </a:p>
          <a:p>
            <a:pPr marL="336145" indent="-336145" defTabSz="914367">
              <a:lnSpc>
                <a:spcPct val="107000"/>
              </a:lnSpc>
              <a:buFont typeface="Wingdings" panose="05000000000000000000" pitchFamily="2" charset="2"/>
              <a:buChar char=""/>
              <a:defRPr/>
            </a:pPr>
            <a:r>
              <a:rPr lang="en-US" sz="1029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 Server 2016 Developer Edition: Scalable in-database analytics with R services</a:t>
            </a:r>
          </a:p>
          <a:p>
            <a:pPr marL="336145" indent="-336145" defTabSz="914367">
              <a:lnSpc>
                <a:spcPct val="107000"/>
              </a:lnSpc>
              <a:buFont typeface="Wingdings" panose="05000000000000000000" pitchFamily="2" charset="2"/>
              <a:buChar char=""/>
              <a:defRPr/>
            </a:pPr>
            <a:r>
              <a:rPr lang="en-US" sz="1029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IDEs and Editors</a:t>
            </a:r>
          </a:p>
          <a:p>
            <a:pPr marL="728314" lvl="1" indent="-280121" defTabSz="914367">
              <a:lnSpc>
                <a:spcPct val="107000"/>
              </a:lnSpc>
              <a:buFont typeface="Wingdings 3" panose="05040102010807070707" pitchFamily="18" charset="2"/>
              <a:buChar char=""/>
              <a:defRPr/>
            </a:pPr>
            <a:r>
              <a:rPr lang="en-US" sz="1029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 Studio Community Edition 2015 (IDE) </a:t>
            </a:r>
          </a:p>
          <a:p>
            <a:pPr marL="728314" lvl="1" indent="-280121" defTabSz="914367">
              <a:lnSpc>
                <a:spcPct val="107000"/>
              </a:lnSpc>
              <a:buFont typeface="Wingdings 3" panose="05040102010807070707" pitchFamily="18" charset="2"/>
              <a:buChar char=""/>
              <a:defRPr/>
            </a:pPr>
            <a:r>
              <a:rPr lang="en-US" sz="1029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Azure HDInsight (Hadoop), Data Lake, SQL Server Data tools </a:t>
            </a:r>
          </a:p>
          <a:p>
            <a:pPr marL="728314" lvl="1" indent="-280121" defTabSz="914367">
              <a:lnSpc>
                <a:spcPct val="107000"/>
              </a:lnSpc>
              <a:buFont typeface="Wingdings 3" panose="05040102010807070707" pitchFamily="18" charset="2"/>
              <a:buChar char=""/>
              <a:defRPr/>
            </a:pPr>
            <a:r>
              <a:rPr lang="en-US" sz="1029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Node.js, Python, and R tools for Visual Studio</a:t>
            </a:r>
          </a:p>
          <a:p>
            <a:pPr marL="728314" lvl="1" indent="-280121" defTabSz="914367">
              <a:lnSpc>
                <a:spcPct val="107000"/>
              </a:lnSpc>
              <a:buFont typeface="Wingdings 3" panose="05040102010807070707" pitchFamily="18" charset="2"/>
              <a:buChar char=""/>
              <a:defRPr/>
            </a:pPr>
            <a:r>
              <a:rPr lang="en-US" sz="1029" dirty="0" err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RStudio</a:t>
            </a:r>
            <a:r>
              <a:rPr lang="en-US" sz="1029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Desktop</a:t>
            </a:r>
            <a:br>
              <a:rPr lang="en-US" sz="1029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029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029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36145" indent="-336145" defTabSz="914367">
              <a:lnSpc>
                <a:spcPct val="107000"/>
              </a:lnSpc>
              <a:buFont typeface="Wingdings" panose="05000000000000000000" pitchFamily="2" charset="2"/>
              <a:buChar char=""/>
              <a:defRPr/>
            </a:pPr>
            <a:r>
              <a:rPr lang="en-US" sz="1029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BI desktop - (BI Dashboard Design &amp; Analysis)</a:t>
            </a:r>
          </a:p>
          <a:p>
            <a:pPr marL="336145" indent="-336145" defTabSz="914367">
              <a:lnSpc>
                <a:spcPct val="107000"/>
              </a:lnSpc>
              <a:buFont typeface="Wingdings" panose="05000000000000000000" pitchFamily="2" charset="2"/>
              <a:buChar char=""/>
              <a:defRPr/>
            </a:pPr>
            <a:r>
              <a:rPr lang="en-US" sz="1029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 Tools </a:t>
            </a:r>
          </a:p>
          <a:p>
            <a:pPr marL="728314" lvl="1" indent="-280121" defTabSz="914367">
              <a:lnSpc>
                <a:spcPct val="107000"/>
              </a:lnSpc>
              <a:buFont typeface="Wingdings 3" panose="05040102010807070707" pitchFamily="18" charset="2"/>
              <a:buChar char=""/>
              <a:defRPr/>
            </a:pPr>
            <a:r>
              <a:rPr lang="en-US" sz="1029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Integration with Azure Machine Learning </a:t>
            </a:r>
          </a:p>
          <a:p>
            <a:pPr marL="728314" lvl="1" indent="-280121" defTabSz="914367">
              <a:lnSpc>
                <a:spcPct val="107000"/>
              </a:lnSpc>
              <a:buFont typeface="Wingdings 3" panose="05040102010807070707" pitchFamily="18" charset="2"/>
              <a:buChar char=""/>
              <a:defRPr/>
            </a:pPr>
            <a:r>
              <a:rPr lang="en-US" sz="1029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Cognitive toolkit (CNTK) - (deep Learning/AI)</a:t>
            </a:r>
          </a:p>
          <a:p>
            <a:pPr marL="728314" lvl="1" indent="-280121" defTabSz="914367">
              <a:lnSpc>
                <a:spcPct val="107000"/>
              </a:lnSpc>
              <a:buFont typeface="Wingdings 3" panose="05040102010807070707" pitchFamily="18" charset="2"/>
              <a:buChar char=""/>
              <a:defRPr/>
            </a:pPr>
            <a:r>
              <a:rPr lang="en-US" sz="1029" dirty="0" err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Xgboost</a:t>
            </a:r>
            <a:r>
              <a:rPr lang="en-US" sz="1029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(popular ML tool in data science competitions) </a:t>
            </a:r>
          </a:p>
          <a:p>
            <a:pPr marL="728314" lvl="1" indent="-280121" defTabSz="914367">
              <a:lnSpc>
                <a:spcPct val="107000"/>
              </a:lnSpc>
              <a:buFont typeface="Wingdings 3" panose="05040102010807070707" pitchFamily="18" charset="2"/>
              <a:buChar char=""/>
              <a:defRPr/>
            </a:pPr>
            <a:r>
              <a:rPr lang="en-US" sz="1029" dirty="0" err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Vowpal</a:t>
            </a:r>
            <a:r>
              <a:rPr lang="en-US" sz="1029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Wabbit (fast online learner) </a:t>
            </a:r>
          </a:p>
          <a:p>
            <a:pPr marL="728314" lvl="1" indent="-280121" defTabSz="914367">
              <a:lnSpc>
                <a:spcPct val="107000"/>
              </a:lnSpc>
              <a:buFont typeface="Wingdings 3" panose="05040102010807070707" pitchFamily="18" charset="2"/>
              <a:buChar char=""/>
              <a:defRPr/>
            </a:pPr>
            <a:r>
              <a:rPr lang="en-US" sz="1029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Rattle (visual quick-start data and analytics tool) </a:t>
            </a:r>
          </a:p>
          <a:p>
            <a:pPr marL="728314" lvl="1" indent="-280121" defTabSz="914367">
              <a:lnSpc>
                <a:spcPct val="107000"/>
              </a:lnSpc>
              <a:buFont typeface="Wingdings 3" panose="05040102010807070707" pitchFamily="18" charset="2"/>
              <a:buChar char=""/>
              <a:defRPr/>
            </a:pPr>
            <a:r>
              <a:rPr lang="en-US" sz="1029" dirty="0" err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Mxnet</a:t>
            </a:r>
            <a:r>
              <a:rPr lang="en-US" sz="1029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(deep learning/AI)</a:t>
            </a:r>
          </a:p>
          <a:p>
            <a:pPr marL="728314" lvl="1" indent="-280121" defTabSz="914367">
              <a:lnSpc>
                <a:spcPct val="107000"/>
              </a:lnSpc>
              <a:buFont typeface="Wingdings 3" panose="05040102010807070707" pitchFamily="18" charset="2"/>
              <a:buChar char=""/>
              <a:defRPr/>
            </a:pPr>
            <a:r>
              <a:rPr lang="en-US" sz="1029" dirty="0" err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Tensorflow</a:t>
            </a:r>
            <a:endParaRPr lang="en-US" sz="1029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36145" indent="-336145" defTabSz="914367">
              <a:lnSpc>
                <a:spcPct val="107000"/>
              </a:lnSpc>
              <a:buFont typeface="Wingdings" panose="05000000000000000000" pitchFamily="2" charset="2"/>
              <a:buChar char=""/>
              <a:defRPr/>
            </a:pPr>
            <a:r>
              <a:rPr lang="en-US" sz="1029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SDKs to access Azure and Cortana Intelligence Suite of services</a:t>
            </a:r>
          </a:p>
          <a:p>
            <a:pPr marL="336145" indent="-336145" defTabSz="914367">
              <a:lnSpc>
                <a:spcPct val="107000"/>
              </a:lnSpc>
              <a:buFont typeface="Wingdings" panose="05000000000000000000" pitchFamily="2" charset="2"/>
              <a:buChar char=""/>
              <a:defRPr/>
            </a:pPr>
            <a:r>
              <a:rPr lang="en-US" sz="1029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Tools for data movement and management of Azure and Big Data resources: Azure Storage Explorer, CLI, PowerShell, </a:t>
            </a:r>
            <a:r>
              <a:rPr lang="en-US" sz="1029" dirty="0" err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AdlCopy</a:t>
            </a:r>
            <a:r>
              <a:rPr lang="en-US" sz="1029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(Azure Data Lake), </a:t>
            </a:r>
            <a:r>
              <a:rPr lang="en-US" sz="1029" dirty="0" err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AzCopy</a:t>
            </a:r>
            <a:r>
              <a:rPr lang="en-US" sz="1029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029" dirty="0" err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dtui</a:t>
            </a:r>
            <a:r>
              <a:rPr lang="en-US" sz="1029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(for </a:t>
            </a:r>
            <a:r>
              <a:rPr lang="en-US" sz="1029" dirty="0" err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DocumentDB</a:t>
            </a:r>
            <a:r>
              <a:rPr lang="en-US" sz="1029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Microsoft Data Management Gateway</a:t>
            </a:r>
          </a:p>
          <a:p>
            <a:pPr marL="336145" indent="-336145" defTabSz="914367">
              <a:lnSpc>
                <a:spcPct val="107000"/>
              </a:lnSpc>
              <a:buFont typeface="Wingdings" panose="05000000000000000000" pitchFamily="2" charset="2"/>
              <a:buChar char=""/>
              <a:defRPr/>
            </a:pPr>
            <a:r>
              <a:rPr lang="en-US" sz="1029" dirty="0" err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en-US" sz="1029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Visual Studio Team Services plugin</a:t>
            </a:r>
          </a:p>
          <a:p>
            <a:pPr marL="336145" indent="-336145" defTabSz="914367">
              <a:lnSpc>
                <a:spcPct val="107000"/>
              </a:lnSpc>
              <a:buFont typeface="Wingdings" panose="05000000000000000000" pitchFamily="2" charset="2"/>
              <a:buChar char=""/>
              <a:defRPr/>
            </a:pPr>
            <a:r>
              <a:rPr lang="en-US" sz="1029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Windows port of most popular Linux/Unix command-line utilities accessible through </a:t>
            </a:r>
            <a:r>
              <a:rPr lang="en-US" sz="1029" dirty="0" err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GitBash</a:t>
            </a:r>
            <a:r>
              <a:rPr lang="en-US" sz="1029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/command prompt</a:t>
            </a:r>
          </a:p>
          <a:p>
            <a:pPr marL="336145" indent="-336145" defTabSz="914367">
              <a:lnSpc>
                <a:spcPct val="107000"/>
              </a:lnSpc>
              <a:buFont typeface="Wingdings" panose="05000000000000000000" pitchFamily="2" charset="2"/>
              <a:buChar char=""/>
              <a:defRPr/>
            </a:pPr>
            <a:r>
              <a:rPr lang="en-US" sz="1029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Weka</a:t>
            </a:r>
          </a:p>
          <a:p>
            <a:pPr marL="336145" indent="-336145" defTabSz="914367">
              <a:lnSpc>
                <a:spcPct val="107000"/>
              </a:lnSpc>
              <a:spcAft>
                <a:spcPts val="784"/>
              </a:spcAft>
              <a:buFont typeface="Wingdings" panose="05000000000000000000" pitchFamily="2" charset="2"/>
              <a:buChar char=""/>
              <a:defRPr/>
            </a:pPr>
            <a:r>
              <a:rPr lang="en-US" sz="1029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Apache Drill</a:t>
            </a:r>
          </a:p>
        </p:txBody>
      </p:sp>
      <p:sp>
        <p:nvSpPr>
          <p:cNvPr id="7" name="Rectangle 6"/>
          <p:cNvSpPr/>
          <p:nvPr/>
        </p:nvSpPr>
        <p:spPr>
          <a:xfrm>
            <a:off x="6170702" y="694075"/>
            <a:ext cx="5677357" cy="5872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>
              <a:lnSpc>
                <a:spcPct val="107000"/>
              </a:lnSpc>
              <a:spcAft>
                <a:spcPts val="784"/>
              </a:spcAft>
              <a:defRPr/>
            </a:pPr>
            <a:r>
              <a:rPr lang="en-US" sz="1568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Linux Edition</a:t>
            </a:r>
            <a:endParaRPr lang="en-US" sz="1078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36145" indent="-336145" defTabSz="914367">
              <a:lnSpc>
                <a:spcPct val="107000"/>
              </a:lnSpc>
              <a:buFont typeface="Wingdings" panose="05000000000000000000" pitchFamily="2" charset="2"/>
              <a:buChar char=""/>
              <a:defRPr/>
            </a:pPr>
            <a:r>
              <a:rPr lang="en-US" sz="1029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R Open with popular packages pre-installed</a:t>
            </a:r>
          </a:p>
          <a:p>
            <a:pPr marL="336145" indent="-336145" defTabSz="914367">
              <a:lnSpc>
                <a:spcPct val="107000"/>
              </a:lnSpc>
              <a:buFont typeface="Wingdings" panose="05000000000000000000" pitchFamily="2" charset="2"/>
              <a:buChar char=""/>
              <a:defRPr/>
            </a:pPr>
            <a:r>
              <a:rPr lang="en-US" sz="1029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R Server Developer Edition</a:t>
            </a:r>
          </a:p>
          <a:p>
            <a:pPr marL="336145" indent="-336145" defTabSz="914367">
              <a:lnSpc>
                <a:spcPct val="107000"/>
              </a:lnSpc>
              <a:buFont typeface="Wingdings" panose="05000000000000000000" pitchFamily="2" charset="2"/>
              <a:buChar char=""/>
              <a:defRPr/>
            </a:pPr>
            <a:r>
              <a:rPr lang="en-US" sz="1029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Anaconda Python 2.7, 3.5 with popular packages pre-installed</a:t>
            </a:r>
          </a:p>
          <a:p>
            <a:pPr marL="336145" indent="-336145" defTabSz="914367">
              <a:lnSpc>
                <a:spcPct val="107000"/>
              </a:lnSpc>
              <a:buFont typeface="Wingdings" panose="05000000000000000000" pitchFamily="2" charset="2"/>
              <a:buChar char=""/>
              <a:defRPr/>
            </a:pPr>
            <a:r>
              <a:rPr lang="en-US" sz="1029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Julia with popular packages pre-installed</a:t>
            </a:r>
          </a:p>
          <a:p>
            <a:pPr marL="336145" indent="-336145" defTabSz="914367">
              <a:lnSpc>
                <a:spcPct val="107000"/>
              </a:lnSpc>
              <a:buFont typeface="Wingdings" panose="05000000000000000000" pitchFamily="2" charset="2"/>
              <a:buChar char=""/>
              <a:defRPr/>
            </a:pPr>
            <a:r>
              <a:rPr lang="en-US" sz="1029" dirty="0" err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JupyterHub</a:t>
            </a:r>
            <a:r>
              <a:rPr lang="en-US" sz="1029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Multi-user </a:t>
            </a:r>
            <a:r>
              <a:rPr lang="en-US" sz="1029" dirty="0" err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Jupyter</a:t>
            </a:r>
            <a:r>
              <a:rPr lang="en-US" sz="1029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notebooks (R, Python, Julia, </a:t>
            </a:r>
            <a:r>
              <a:rPr lang="en-US" sz="1029" dirty="0" err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PySpark</a:t>
            </a:r>
            <a:r>
              <a:rPr lang="en-US" sz="1029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36145" indent="-336145" defTabSz="914367">
              <a:lnSpc>
                <a:spcPct val="107000"/>
              </a:lnSpc>
              <a:buFont typeface="Wingdings" panose="05000000000000000000" pitchFamily="2" charset="2"/>
              <a:buChar char=""/>
              <a:defRPr/>
            </a:pPr>
            <a:r>
              <a:rPr lang="en-US" sz="1029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PostgreSQL, </a:t>
            </a:r>
            <a:r>
              <a:rPr lang="en-US" sz="1029" dirty="0" err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SQuirreL</a:t>
            </a:r>
            <a:r>
              <a:rPr lang="en-US" sz="1029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SQL (database tool), SQL Server drivers, and command line (</a:t>
            </a:r>
            <a:r>
              <a:rPr lang="en-US" sz="1029" dirty="0" err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bcp</a:t>
            </a:r>
            <a:r>
              <a:rPr lang="en-US" sz="1029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029" dirty="0" err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sqlcmd</a:t>
            </a:r>
            <a:r>
              <a:rPr lang="en-US" sz="1029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36145" indent="-336145" defTabSz="914367">
              <a:lnSpc>
                <a:spcPct val="107000"/>
              </a:lnSpc>
              <a:buFont typeface="Wingdings" panose="05000000000000000000" pitchFamily="2" charset="2"/>
              <a:buChar char=""/>
              <a:defRPr/>
            </a:pPr>
            <a:r>
              <a:rPr lang="en-US" sz="1029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IDEs and editors </a:t>
            </a:r>
          </a:p>
          <a:p>
            <a:pPr marL="728314" lvl="1" indent="-280121" defTabSz="914367">
              <a:lnSpc>
                <a:spcPct val="107000"/>
              </a:lnSpc>
              <a:buFont typeface="Wingdings 3" panose="05040102010807070707" pitchFamily="18" charset="2"/>
              <a:buChar char=""/>
              <a:defRPr/>
            </a:pPr>
            <a:r>
              <a:rPr lang="en-US" sz="1029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Eclipse with Azure toolkit plugin </a:t>
            </a:r>
          </a:p>
          <a:p>
            <a:pPr marL="728314" lvl="1" indent="-280121" defTabSz="914367">
              <a:lnSpc>
                <a:spcPct val="107000"/>
              </a:lnSpc>
              <a:buFont typeface="Wingdings 3" panose="05040102010807070707" pitchFamily="18" charset="2"/>
              <a:buChar char=""/>
              <a:defRPr/>
            </a:pPr>
            <a:r>
              <a:rPr lang="en-US" sz="1029" dirty="0" err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Emacs</a:t>
            </a:r>
            <a:r>
              <a:rPr lang="en-US" sz="1029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(with ESS, </a:t>
            </a:r>
            <a:r>
              <a:rPr lang="en-US" sz="1029" dirty="0" err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auctex</a:t>
            </a:r>
            <a:r>
              <a:rPr lang="en-US" sz="1029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029" dirty="0" err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gedit</a:t>
            </a:r>
            <a:endParaRPr lang="en-US" sz="1029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28314" lvl="1" indent="-280121" defTabSz="914367">
              <a:lnSpc>
                <a:spcPct val="107000"/>
              </a:lnSpc>
              <a:buFont typeface="Wingdings 3" panose="05040102010807070707" pitchFamily="18" charset="2"/>
              <a:buChar char=""/>
              <a:defRPr/>
            </a:pPr>
            <a:r>
              <a:rPr lang="en-US" sz="1029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IntelliJ IDEA</a:t>
            </a:r>
          </a:p>
          <a:p>
            <a:pPr marL="728314" lvl="1" indent="-280121" defTabSz="914367">
              <a:lnSpc>
                <a:spcPct val="107000"/>
              </a:lnSpc>
              <a:buFont typeface="Wingdings 3" panose="05040102010807070707" pitchFamily="18" charset="2"/>
              <a:buChar char=""/>
              <a:defRPr/>
            </a:pPr>
            <a:r>
              <a:rPr lang="en-US" sz="1029" dirty="0" err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PyCharm</a:t>
            </a:r>
            <a:endParaRPr lang="en-US" sz="1029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28314" lvl="1" indent="-280121" defTabSz="914367">
              <a:lnSpc>
                <a:spcPct val="107000"/>
              </a:lnSpc>
              <a:buFont typeface="Wingdings 3" panose="05040102010807070707" pitchFamily="18" charset="2"/>
              <a:buChar char=""/>
              <a:defRPr/>
            </a:pPr>
            <a:r>
              <a:rPr lang="en-US" sz="1029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Atom</a:t>
            </a:r>
          </a:p>
          <a:p>
            <a:pPr marL="728314" lvl="1" indent="-280121" defTabSz="914367">
              <a:lnSpc>
                <a:spcPct val="107000"/>
              </a:lnSpc>
              <a:buFont typeface="Wingdings 3" panose="05040102010807070707" pitchFamily="18" charset="2"/>
              <a:buChar char=""/>
              <a:defRPr/>
            </a:pPr>
            <a:r>
              <a:rPr lang="en-US" sz="1029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 Studio Code</a:t>
            </a:r>
            <a:br>
              <a:rPr lang="en-US" sz="1029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029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</a:t>
            </a:r>
          </a:p>
          <a:p>
            <a:pPr marL="336145" indent="-336145" defTabSz="914367">
              <a:lnSpc>
                <a:spcPct val="107000"/>
              </a:lnSpc>
              <a:buFont typeface="Wingdings" panose="05000000000000000000" pitchFamily="2" charset="2"/>
              <a:buChar char=""/>
              <a:defRPr/>
            </a:pPr>
            <a:r>
              <a:rPr lang="en-US" sz="1029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 Tools </a:t>
            </a:r>
          </a:p>
          <a:p>
            <a:pPr marL="728314" lvl="1" indent="-280121" defTabSz="914367">
              <a:lnSpc>
                <a:spcPct val="107000"/>
              </a:lnSpc>
              <a:buFont typeface="Wingdings 3" panose="05040102010807070707" pitchFamily="18" charset="2"/>
              <a:buChar char=""/>
              <a:defRPr/>
            </a:pPr>
            <a:r>
              <a:rPr lang="en-US" sz="1029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Integrations with Azure Machine Learning </a:t>
            </a:r>
          </a:p>
          <a:p>
            <a:pPr marL="728314" lvl="1" indent="-280121" defTabSz="914367">
              <a:lnSpc>
                <a:spcPct val="107000"/>
              </a:lnSpc>
              <a:buFont typeface="Wingdings 3" panose="05040102010807070707" pitchFamily="18" charset="2"/>
              <a:buChar char=""/>
              <a:defRPr/>
            </a:pPr>
            <a:r>
              <a:rPr lang="en-US" sz="1029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Cognitive toolkit (CNTK)-(deep Learning/AI)</a:t>
            </a:r>
          </a:p>
          <a:p>
            <a:pPr marL="728314" lvl="1" indent="-280121" defTabSz="914367">
              <a:lnSpc>
                <a:spcPct val="107000"/>
              </a:lnSpc>
              <a:buFont typeface="Wingdings 3" panose="05040102010807070707" pitchFamily="18" charset="2"/>
              <a:buChar char=""/>
              <a:defRPr/>
            </a:pPr>
            <a:r>
              <a:rPr lang="en-US" sz="1029" dirty="0" err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Xgboost</a:t>
            </a:r>
            <a:r>
              <a:rPr lang="en-US" sz="1029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(popular ML tool in data science competitions) </a:t>
            </a:r>
          </a:p>
          <a:p>
            <a:pPr marL="728314" lvl="1" indent="-280121" defTabSz="914367">
              <a:lnSpc>
                <a:spcPct val="107000"/>
              </a:lnSpc>
              <a:buFont typeface="Wingdings 3" panose="05040102010807070707" pitchFamily="18" charset="2"/>
              <a:buChar char=""/>
              <a:defRPr/>
            </a:pPr>
            <a:r>
              <a:rPr lang="en-US" sz="1029" dirty="0" err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Vowpal</a:t>
            </a:r>
            <a:r>
              <a:rPr lang="en-US" sz="1029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Wabbit (fast online learner) </a:t>
            </a:r>
          </a:p>
          <a:p>
            <a:pPr marL="728314" lvl="1" indent="-280121" defTabSz="914367">
              <a:lnSpc>
                <a:spcPct val="107000"/>
              </a:lnSpc>
              <a:buFont typeface="Wingdings 3" panose="05040102010807070707" pitchFamily="18" charset="2"/>
              <a:buChar char=""/>
              <a:defRPr/>
            </a:pPr>
            <a:r>
              <a:rPr lang="en-US" sz="1029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Rattle (visual quick-start data and analytics tool)</a:t>
            </a:r>
          </a:p>
          <a:p>
            <a:pPr marL="728314" lvl="1" indent="-280121" defTabSz="914367">
              <a:lnSpc>
                <a:spcPct val="107000"/>
              </a:lnSpc>
              <a:buFont typeface="Wingdings 3" panose="05040102010807070707" pitchFamily="18" charset="2"/>
              <a:buChar char=""/>
              <a:defRPr/>
            </a:pPr>
            <a:r>
              <a:rPr lang="en-US" sz="1029" dirty="0" err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Mxnet</a:t>
            </a:r>
            <a:r>
              <a:rPr lang="en-US" sz="1029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(deep learning/AI)</a:t>
            </a:r>
            <a:br>
              <a:rPr lang="en-US" sz="1029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029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36145" indent="-336145" defTabSz="914367">
              <a:lnSpc>
                <a:spcPct val="107000"/>
              </a:lnSpc>
              <a:buFont typeface="Wingdings" panose="05000000000000000000" pitchFamily="2" charset="2"/>
              <a:buChar char=""/>
              <a:defRPr/>
            </a:pPr>
            <a:r>
              <a:rPr lang="en-US" sz="1029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SDKs to access Azure and Cortana Intelligence Suite of services</a:t>
            </a:r>
          </a:p>
          <a:p>
            <a:pPr marL="336145" indent="-336145" defTabSz="914367">
              <a:lnSpc>
                <a:spcPct val="107000"/>
              </a:lnSpc>
              <a:buFont typeface="Wingdings" panose="05000000000000000000" pitchFamily="2" charset="2"/>
              <a:buChar char=""/>
              <a:defRPr/>
            </a:pPr>
            <a:r>
              <a:rPr lang="en-US" sz="1029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Tools for data movement and management of Azure and Big Data resources: Azure Storage Explorer, CLI</a:t>
            </a:r>
            <a:br>
              <a:rPr lang="en-US" sz="1029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029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36145" indent="-336145" defTabSz="914367">
              <a:lnSpc>
                <a:spcPct val="107000"/>
              </a:lnSpc>
              <a:buFont typeface="Wingdings" panose="05000000000000000000" pitchFamily="2" charset="2"/>
              <a:buChar char=""/>
              <a:defRPr/>
            </a:pPr>
            <a:r>
              <a:rPr lang="en-US" sz="1029" dirty="0" err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endParaRPr lang="en-US" sz="1029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8193" defTabSz="914367">
              <a:lnSpc>
                <a:spcPct val="107000"/>
              </a:lnSpc>
              <a:defRPr/>
            </a:pPr>
            <a:r>
              <a:rPr lang="en-US" sz="1029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</a:t>
            </a:r>
            <a:br>
              <a:rPr lang="en-US" sz="1029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029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36145" indent="-336145" defTabSz="914367">
              <a:lnSpc>
                <a:spcPct val="107000"/>
              </a:lnSpc>
              <a:buFont typeface="Wingdings" panose="05000000000000000000" pitchFamily="2" charset="2"/>
              <a:buChar char=""/>
              <a:defRPr/>
            </a:pPr>
            <a:r>
              <a:rPr lang="en-US" sz="1029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Weka</a:t>
            </a:r>
          </a:p>
          <a:p>
            <a:pPr marL="336145" indent="-336145" defTabSz="914367">
              <a:lnSpc>
                <a:spcPct val="107000"/>
              </a:lnSpc>
              <a:buFont typeface="Wingdings" panose="05000000000000000000" pitchFamily="2" charset="2"/>
              <a:buChar char=""/>
              <a:defRPr/>
            </a:pPr>
            <a:r>
              <a:rPr lang="en-US" sz="1029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Apache Drill</a:t>
            </a:r>
          </a:p>
          <a:p>
            <a:pPr marL="336145" indent="-336145" defTabSz="914367">
              <a:lnSpc>
                <a:spcPct val="107000"/>
              </a:lnSpc>
              <a:spcAft>
                <a:spcPts val="784"/>
              </a:spcAft>
              <a:buFont typeface="Wingdings" panose="05000000000000000000" pitchFamily="2" charset="2"/>
              <a:buChar char=""/>
              <a:defRPr/>
            </a:pPr>
            <a:r>
              <a:rPr lang="en-US" sz="1029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Apache Spark - local instance</a:t>
            </a:r>
          </a:p>
        </p:txBody>
      </p:sp>
    </p:spTree>
    <p:extLst>
      <p:ext uri="{BB962C8B-B14F-4D97-AF65-F5344CB8AC3E}">
        <p14:creationId xmlns:p14="http://schemas.microsoft.com/office/powerpoint/2010/main" val="219463526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9576"/>
            <a:ext cx="10515600" cy="4997387"/>
          </a:xfrm>
        </p:spPr>
        <p:txBody>
          <a:bodyPr>
            <a:normAutofit/>
          </a:bodyPr>
          <a:lstStyle/>
          <a:p>
            <a:r>
              <a:rPr lang="en-US" dirty="0"/>
              <a:t>Part 1 (March 16)</a:t>
            </a:r>
          </a:p>
          <a:p>
            <a:pPr lvl="1"/>
            <a:r>
              <a:rPr lang="en-US" dirty="0"/>
              <a:t>Introduction </a:t>
            </a:r>
          </a:p>
          <a:p>
            <a:pPr lvl="1"/>
            <a:r>
              <a:rPr lang="en-US" dirty="0"/>
              <a:t>Tour</a:t>
            </a:r>
          </a:p>
          <a:p>
            <a:pPr lvl="1"/>
            <a:r>
              <a:rPr lang="en-US" dirty="0"/>
              <a:t>Setting up your own DSVM</a:t>
            </a:r>
          </a:p>
          <a:p>
            <a:pPr lvl="1"/>
            <a:r>
              <a:rPr lang="en-US" dirty="0"/>
              <a:t>Validate your DSVM</a:t>
            </a:r>
          </a:p>
          <a:p>
            <a:pPr lvl="1"/>
            <a:r>
              <a:rPr lang="en-US" dirty="0"/>
              <a:t>Using it cost effectively</a:t>
            </a:r>
          </a:p>
          <a:p>
            <a:r>
              <a:rPr lang="en-US" dirty="0"/>
              <a:t>Part 2 (to be scheduled)</a:t>
            </a:r>
          </a:p>
          <a:p>
            <a:pPr lvl="1"/>
            <a:r>
              <a:rPr lang="en-US" dirty="0"/>
              <a:t>Scenarios</a:t>
            </a:r>
          </a:p>
          <a:p>
            <a:pPr lvl="1"/>
            <a:r>
              <a:rPr lang="en-US" dirty="0"/>
              <a:t>Using external storage</a:t>
            </a:r>
          </a:p>
          <a:p>
            <a:pPr lvl="1"/>
            <a:r>
              <a:rPr lang="en-US" dirty="0"/>
              <a:t>Using a permanent disk</a:t>
            </a:r>
          </a:p>
          <a:p>
            <a:pPr lvl="1"/>
            <a:r>
              <a:rPr lang="en-US" dirty="0"/>
              <a:t>Working as a team or class</a:t>
            </a:r>
          </a:p>
        </p:txBody>
      </p:sp>
    </p:spTree>
    <p:extLst>
      <p:ext uri="{BB962C8B-B14F-4D97-AF65-F5344CB8AC3E}">
        <p14:creationId xmlns:p14="http://schemas.microsoft.com/office/powerpoint/2010/main" val="2741710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 idx="4294967295"/>
          </p:nvPr>
        </p:nvSpPr>
        <p:spPr>
          <a:xfrm>
            <a:off x="537711" y="217269"/>
            <a:ext cx="11653425" cy="899409"/>
          </a:xfrm>
        </p:spPr>
        <p:txBody>
          <a:bodyPr/>
          <a:lstStyle/>
          <a:p>
            <a:r>
              <a:rPr lang="en-US" dirty="0"/>
              <a:t>What is Data Science Virtual Machine?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12042" y="1116679"/>
            <a:ext cx="7813038" cy="5205559"/>
          </a:xfrm>
        </p:spPr>
        <p:txBody>
          <a:bodyPr/>
          <a:lstStyle/>
          <a:p>
            <a:r>
              <a:rPr lang="en-US" sz="3136" dirty="0"/>
              <a:t>Custom VM image on Azure Marketplace</a:t>
            </a:r>
          </a:p>
          <a:p>
            <a:r>
              <a:rPr lang="en-US" sz="3136" dirty="0"/>
              <a:t>Contains a set of data science, Azure tools/SDKs</a:t>
            </a:r>
          </a:p>
          <a:p>
            <a:r>
              <a:rPr lang="en-US" sz="3136" dirty="0"/>
              <a:t>All pre-configured and ready to use</a:t>
            </a:r>
          </a:p>
          <a:p>
            <a:r>
              <a:rPr lang="en-US" sz="3136" dirty="0"/>
              <a:t>Pay for cloud hardware usage only. No separate software charges!</a:t>
            </a:r>
          </a:p>
          <a:p>
            <a:r>
              <a:rPr lang="en-US" sz="3136" dirty="0"/>
              <a:t>Pointers to gallery, samples, documentation</a:t>
            </a:r>
          </a:p>
          <a:p>
            <a:r>
              <a:rPr lang="en-US" sz="3136" dirty="0"/>
              <a:t>Windows and Linux Versions</a:t>
            </a:r>
          </a:p>
          <a:p>
            <a:r>
              <a:rPr lang="en-US" sz="3136" dirty="0"/>
              <a:t>Up and running quickly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7978" y="1116678"/>
            <a:ext cx="3656909" cy="547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28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1932" y="1281987"/>
            <a:ext cx="9859209" cy="1800926"/>
          </a:xfrm>
        </p:spPr>
        <p:txBody>
          <a:bodyPr/>
          <a:lstStyle/>
          <a:p>
            <a:r>
              <a:rPr lang="en-US" dirty="0"/>
              <a:t>Flavors of the Data Science</a:t>
            </a:r>
            <a:br>
              <a:rPr lang="en-US" dirty="0"/>
            </a:br>
            <a:r>
              <a:rPr lang="en-US" dirty="0"/>
              <a:t>Virtual Machine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866" y="6465831"/>
            <a:ext cx="12190271" cy="373457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016" y="3896843"/>
            <a:ext cx="5336762" cy="13256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6014" y="2324502"/>
            <a:ext cx="5336763" cy="14362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6013" y="5358596"/>
            <a:ext cx="5336763" cy="129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839262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064906" y="316801"/>
            <a:ext cx="5907732" cy="6079970"/>
            <a:chOff x="3064476" y="316360"/>
            <a:chExt cx="5908570" cy="608083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64476" y="316360"/>
              <a:ext cx="5908570" cy="6080832"/>
            </a:xfrm>
            <a:prstGeom prst="rect">
              <a:avLst/>
            </a:prstGeom>
          </p:spPr>
        </p:pic>
        <p:pic>
          <p:nvPicPr>
            <p:cNvPr id="3" name="Picture 2" descr="Image result for linux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9530" y="2994732"/>
              <a:ext cx="462172" cy="5446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4169" y="2582841"/>
              <a:ext cx="1129183" cy="240474"/>
            </a:xfrm>
            <a:prstGeom prst="rect">
              <a:avLst/>
            </a:prstGeom>
          </p:spPr>
        </p:pic>
      </p:grpSp>
      <p:sp>
        <p:nvSpPr>
          <p:cNvPr id="6" name="Title 16"/>
          <p:cNvSpPr txBox="1">
            <a:spLocks/>
          </p:cNvSpPr>
          <p:nvPr/>
        </p:nvSpPr>
        <p:spPr>
          <a:xfrm>
            <a:off x="537711" y="290404"/>
            <a:ext cx="4273368" cy="899409"/>
          </a:xfrm>
          <a:prstGeom prst="rect">
            <a:avLst/>
          </a:prstGeom>
        </p:spPr>
        <p:txBody>
          <a:bodyPr vert="horz" wrap="square" lIns="146284" tIns="91427" rIns="146284" bIns="91427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192">
              <a:defRPr/>
            </a:pPr>
            <a:r>
              <a:rPr lang="en-US" sz="4704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At-a-glance</a:t>
            </a:r>
          </a:p>
        </p:txBody>
      </p:sp>
    </p:spTree>
    <p:extLst>
      <p:ext uri="{BB962C8B-B14F-4D97-AF65-F5344CB8AC3E}">
        <p14:creationId xmlns:p14="http://schemas.microsoft.com/office/powerpoint/2010/main" val="448687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96849" y="4434816"/>
            <a:ext cx="2255601" cy="481337"/>
          </a:xfrm>
          <a:prstGeom prst="rect">
            <a:avLst/>
          </a:prstGeom>
          <a:solidFill>
            <a:srgbClr val="070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65" t="2145" r="1357" b="1820"/>
          <a:stretch/>
        </p:blipFill>
        <p:spPr>
          <a:xfrm>
            <a:off x="2962720" y="1790925"/>
            <a:ext cx="8771281" cy="4903911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20" r="3412"/>
          <a:stretch/>
        </p:blipFill>
        <p:spPr>
          <a:xfrm>
            <a:off x="440546" y="305243"/>
            <a:ext cx="1522191" cy="14856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15112" y="210008"/>
            <a:ext cx="9256988" cy="1222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25">
              <a:defRPr/>
            </a:pPr>
            <a:r>
              <a:rPr lang="en-US" sz="4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Deep Learning Toolkit</a:t>
            </a:r>
          </a:p>
          <a:p>
            <a:pPr defTabSz="914225">
              <a:defRPr/>
            </a:pPr>
            <a:r>
              <a:rPr lang="en-US" sz="28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for the 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Science Virtual Machine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(DSVM)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43717" y="2210659"/>
            <a:ext cx="2361865" cy="3858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25">
              <a:defRPr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Build your first model in 30 minutes or less!</a:t>
            </a:r>
          </a:p>
          <a:p>
            <a:pPr defTabSz="914225">
              <a:defRPr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defTabSz="914225">
              <a:defRPr/>
            </a:pP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defTabSz="914225">
              <a:defRPr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Try the DSVM for Free today…</a:t>
            </a:r>
          </a:p>
          <a:p>
            <a:pPr defTabSz="914225">
              <a:defRPr/>
            </a:pPr>
            <a:endParaRPr lang="en-US" sz="20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defTabSz="914225">
              <a:defRPr/>
            </a:pPr>
            <a:endParaRPr lang="en-US" sz="20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defTabSz="914225">
              <a:defRPr/>
            </a:pP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defTabSz="914225">
              <a:defRPr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Download the 2 page handout…</a:t>
            </a:r>
          </a:p>
        </p:txBody>
      </p:sp>
      <p:pic>
        <p:nvPicPr>
          <p:cNvPr id="14" name="Picture 13" descr="C:\Users\barnam\AppData\Local\Microsoft\Windows\INetCacheContent.Word\microsoft-logo-white-png.png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5" t="17583" r="8356" b="18681"/>
          <a:stretch/>
        </p:blipFill>
        <p:spPr bwMode="auto">
          <a:xfrm>
            <a:off x="9996887" y="305244"/>
            <a:ext cx="1737113" cy="4920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80808" y="4475459"/>
            <a:ext cx="2271641" cy="398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25">
              <a:defRPr/>
            </a:pPr>
            <a:r>
              <a:rPr lang="en-US" sz="20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http://aka.ms/dsvm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96849" y="6113619"/>
            <a:ext cx="2255601" cy="481337"/>
          </a:xfrm>
          <a:prstGeom prst="rect">
            <a:avLst/>
          </a:prstGeom>
          <a:solidFill>
            <a:srgbClr val="070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6848" y="6170301"/>
            <a:ext cx="2271641" cy="305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25">
              <a:defRPr/>
            </a:pPr>
            <a:r>
              <a:rPr lang="en-US" sz="1400" b="1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http://aka.ms/dsvmhandout  </a:t>
            </a:r>
          </a:p>
        </p:txBody>
      </p:sp>
    </p:spTree>
    <p:extLst>
      <p:ext uri="{BB962C8B-B14F-4D97-AF65-F5344CB8AC3E}">
        <p14:creationId xmlns:p14="http://schemas.microsoft.com/office/powerpoint/2010/main" val="324260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0329" y="263714"/>
            <a:ext cx="11653425" cy="899409"/>
          </a:xfrm>
        </p:spPr>
        <p:txBody>
          <a:bodyPr/>
          <a:lstStyle/>
          <a:p>
            <a:r>
              <a:rPr lang="en-US" dirty="0"/>
              <a:t>Usage Scenarios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76285" y="1146891"/>
            <a:ext cx="5751244" cy="1898328"/>
          </a:xfrm>
        </p:spPr>
        <p:txBody>
          <a:bodyPr/>
          <a:lstStyle/>
          <a:p>
            <a:r>
              <a:rPr lang="en-US" u="sng" dirty="0"/>
              <a:t>Analytics desktop in the cloud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Consistent setup across team, promote sharing and collaboration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Azure scale and management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Near-Zero Setup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278169" y="3775901"/>
            <a:ext cx="5975317" cy="2783573"/>
          </a:xfrm>
        </p:spPr>
        <p:txBody>
          <a:bodyPr/>
          <a:lstStyle/>
          <a:p>
            <a:r>
              <a:rPr lang="en-US" u="sng" dirty="0"/>
              <a:t>On-demand elastic capacity for large workloads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Ability to run analytics not feasible on desktop or on shared environment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/>
              <a:t>Pay for what you use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 err="1"/>
              <a:t>Eg</a:t>
            </a:r>
            <a:r>
              <a:rPr lang="en-US" dirty="0"/>
              <a:t>: Hackathons, Competitions</a:t>
            </a:r>
          </a:p>
          <a:p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5927296" y="1146891"/>
            <a:ext cx="6077431" cy="1584289"/>
          </a:xfrm>
          <a:prstGeom prst="rect">
            <a:avLst/>
          </a:prstGeom>
        </p:spPr>
        <p:txBody>
          <a:bodyPr vert="horz" wrap="square" lIns="143407" tIns="89630" rIns="143407" bIns="89630" rtlCol="0">
            <a:spAutoFit/>
          </a:bodyPr>
          <a:lstStyle>
            <a:lvl1pPr marL="287338" marR="0" indent="-287338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Arial" pitchFamily="34" charset="0"/>
              <a:buChar char="•"/>
              <a:tabLst/>
              <a:defRPr sz="3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31166" marR="0" indent="-233195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99585" marR="0" indent="-168419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80958" marR="0" indent="-181374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49377" marR="0" indent="-168419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1623" indent="-281623" defTabSz="914192">
              <a:spcBef>
                <a:spcPts val="1200"/>
              </a:spcBef>
              <a:buClr>
                <a:srgbClr val="FFFFFF"/>
              </a:buClr>
              <a:buFont typeface="Wingdings" panose="05000000000000000000" pitchFamily="2" charset="2"/>
              <a:buChar char="§"/>
              <a:defRPr/>
            </a:pPr>
            <a:r>
              <a:rPr lang="en-US" sz="2800" u="sng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Data Science Training and education</a:t>
            </a:r>
          </a:p>
          <a:p>
            <a:pPr marL="520602" lvl="1" indent="-228557" defTabSz="914192">
              <a:buFont typeface="Wingdings" panose="05000000000000000000" pitchFamily="2" charset="2"/>
              <a:buChar char="v"/>
              <a:defRPr/>
            </a:pPr>
            <a:r>
              <a:rPr lang="en-US" sz="20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Consistent setup, ease of support</a:t>
            </a:r>
          </a:p>
          <a:p>
            <a:pPr marL="520602" lvl="1" indent="-228557" defTabSz="914192">
              <a:buFont typeface="Wingdings" panose="05000000000000000000" pitchFamily="2" charset="2"/>
              <a:buChar char="v"/>
              <a:defRPr/>
            </a:pPr>
            <a:r>
              <a:rPr lang="en-US" sz="20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On Demand, Shared / dedicated infrastructure</a:t>
            </a:r>
          </a:p>
          <a:p>
            <a:pPr marL="520602" lvl="1" indent="-228557" defTabSz="914192">
              <a:buFont typeface="Wingdings" panose="05000000000000000000" pitchFamily="2" charset="2"/>
              <a:buChar char="v"/>
              <a:defRPr/>
            </a:pPr>
            <a:r>
              <a:rPr lang="en-US" sz="20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Quick, Low friction startup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927294" y="2911412"/>
            <a:ext cx="5975318" cy="2511060"/>
          </a:xfrm>
          <a:prstGeom prst="rect">
            <a:avLst/>
          </a:prstGeom>
        </p:spPr>
        <p:txBody>
          <a:bodyPr vert="horz" wrap="square" lIns="143407" tIns="89630" rIns="143407" bIns="89630" rtlCol="0">
            <a:spAutoFit/>
          </a:bodyPr>
          <a:lstStyle>
            <a:lvl1pPr marL="287338" marR="0" indent="-287338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Arial" pitchFamily="34" charset="0"/>
              <a:buChar char="•"/>
              <a:tabLst/>
              <a:defRPr sz="3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31166" marR="0" indent="-233195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99585" marR="0" indent="-168419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80958" marR="0" indent="-181374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49377" marR="0" indent="-168419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1623" indent="-281623" defTabSz="914192">
              <a:spcBef>
                <a:spcPts val="1200"/>
              </a:spcBef>
              <a:buClr>
                <a:srgbClr val="FFFFFF"/>
              </a:buClr>
              <a:buFont typeface="Wingdings" panose="05000000000000000000" pitchFamily="2" charset="2"/>
              <a:buChar char="§"/>
              <a:defRPr/>
            </a:pPr>
            <a:r>
              <a:rPr lang="en-US" sz="2800" u="sng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Short Experiments &amp; Evaluation</a:t>
            </a:r>
          </a:p>
          <a:p>
            <a:pPr marL="520602" lvl="1" indent="-228557" defTabSz="914192">
              <a:buFont typeface="Wingdings" panose="05000000000000000000" pitchFamily="2" charset="2"/>
              <a:buChar char="v"/>
              <a:defRPr/>
            </a:pPr>
            <a:r>
              <a:rPr lang="en-US" sz="20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Quick, Low Friction startup</a:t>
            </a:r>
          </a:p>
          <a:p>
            <a:pPr marL="520602" lvl="1" indent="-228557" defTabSz="914192">
              <a:buFont typeface="Wingdings" panose="05000000000000000000" pitchFamily="2" charset="2"/>
              <a:buChar char="v"/>
              <a:defRPr/>
            </a:pPr>
            <a:r>
              <a:rPr lang="en-US" sz="20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Spend time evaluating instead of setup</a:t>
            </a:r>
          </a:p>
          <a:p>
            <a:pPr marL="520602" lvl="1" indent="-228557" defTabSz="914192">
              <a:buFont typeface="Wingdings" panose="05000000000000000000" pitchFamily="2" charset="2"/>
              <a:buChar char="v"/>
              <a:defRPr/>
            </a:pPr>
            <a:r>
              <a:rPr lang="en-US" sz="20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Try before you buy</a:t>
            </a:r>
          </a:p>
          <a:p>
            <a:pPr marL="520602" lvl="1" indent="-228557" defTabSz="914192">
              <a:buFont typeface="Wingdings" panose="05000000000000000000" pitchFamily="2" charset="2"/>
              <a:buChar char="v"/>
              <a:defRPr/>
            </a:pPr>
            <a:r>
              <a:rPr lang="en-US" sz="20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Replicate a published experiment</a:t>
            </a:r>
          </a:p>
          <a:p>
            <a:pPr marL="281623" indent="-281623" defTabSz="914192">
              <a:spcBef>
                <a:spcPts val="1200"/>
              </a:spcBef>
              <a:buClr>
                <a:srgbClr val="FFFFFF"/>
              </a:buClr>
              <a:defRPr/>
            </a:pPr>
            <a:endParaRPr lang="en-US" sz="2800" dirty="0"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</a:endParaRP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5927294" y="5031431"/>
            <a:ext cx="6077432" cy="1599722"/>
          </a:xfrm>
          <a:prstGeom prst="rect">
            <a:avLst/>
          </a:prstGeom>
        </p:spPr>
        <p:txBody>
          <a:bodyPr vert="horz" wrap="square" lIns="143407" tIns="89630" rIns="143407" bIns="89630" rtlCol="0">
            <a:spAutoFit/>
          </a:bodyPr>
          <a:lstStyle>
            <a:lvl1pPr marL="287338" marR="0" indent="-287338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Arial" pitchFamily="34" charset="0"/>
              <a:buChar char="•"/>
              <a:tabLst/>
              <a:defRPr sz="3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31166" marR="0" indent="-233195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99585" marR="0" indent="-168419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80958" marR="0" indent="-181374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49377" marR="0" indent="-168419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1623" indent="-281623" defTabSz="914192">
              <a:spcBef>
                <a:spcPts val="1200"/>
              </a:spcBef>
              <a:buClr>
                <a:srgbClr val="FFFFFF"/>
              </a:buClr>
              <a:buFont typeface="Wingdings" panose="05000000000000000000" pitchFamily="2" charset="2"/>
              <a:buChar char="§"/>
              <a:defRPr/>
            </a:pPr>
            <a:r>
              <a:rPr lang="en-US" sz="2800" u="sng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Deep Learning with Neural Networks &amp; GPUs</a:t>
            </a:r>
          </a:p>
          <a:p>
            <a:pPr marL="520602" lvl="1" indent="-228557" defTabSz="914192">
              <a:buFont typeface="Wingdings" panose="05000000000000000000" pitchFamily="2" charset="2"/>
              <a:buChar char="v"/>
              <a:defRPr/>
            </a:pPr>
            <a:r>
              <a:rPr lang="en-US" sz="20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Readily available GPU clusters with Deep Learning tools already pre configured</a:t>
            </a:r>
            <a:endParaRPr lang="en-US" sz="2800" dirty="0"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1941101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/>
      <p:bldP spid="6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999" y="856813"/>
            <a:ext cx="8809808" cy="6000701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70893" y="53447"/>
            <a:ext cx="11652534" cy="6148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225">
              <a:defRPr/>
            </a:pPr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Development flow with DSVM</a:t>
            </a:r>
          </a:p>
        </p:txBody>
      </p:sp>
    </p:spTree>
    <p:extLst>
      <p:ext uri="{BB962C8B-B14F-4D97-AF65-F5344CB8AC3E}">
        <p14:creationId xmlns:p14="http://schemas.microsoft.com/office/powerpoint/2010/main" val="1627562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59503" y="278435"/>
            <a:ext cx="11653425" cy="899409"/>
          </a:xfrm>
        </p:spPr>
        <p:txBody>
          <a:bodyPr/>
          <a:lstStyle/>
          <a:p>
            <a:r>
              <a:rPr lang="en-US" dirty="0"/>
              <a:t>Creating a DSVM</a:t>
            </a:r>
          </a:p>
        </p:txBody>
      </p:sp>
      <p:pic>
        <p:nvPicPr>
          <p:cNvPr id="3" name="Picture 2" descr="DSVM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25" y="5108441"/>
            <a:ext cx="3315529" cy="97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4457" y="5108156"/>
            <a:ext cx="3884508" cy="964942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6"/>
          <a:stretch>
            <a:fillRect/>
          </a:stretch>
        </p:blipFill>
        <p:spPr>
          <a:xfrm>
            <a:off x="511461" y="1505539"/>
            <a:ext cx="2991657" cy="16434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/>
          <p:nvPr/>
        </p:nvPicPr>
        <p:blipFill>
          <a:blip r:embed="rId7"/>
          <a:stretch>
            <a:fillRect/>
          </a:stretch>
        </p:blipFill>
        <p:spPr>
          <a:xfrm>
            <a:off x="2958513" y="1852887"/>
            <a:ext cx="3806062" cy="207579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74934" y="2607277"/>
            <a:ext cx="6082036" cy="221771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48370" y="5108155"/>
            <a:ext cx="3908600" cy="94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28737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17875</TotalTime>
  <Words>928</Words>
  <Application>Microsoft Office PowerPoint</Application>
  <PresentationFormat>Widescreen</PresentationFormat>
  <Paragraphs>172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Calibri Light</vt:lpstr>
      <vt:lpstr>Segoe UI</vt:lpstr>
      <vt:lpstr>Segoe UI Light</vt:lpstr>
      <vt:lpstr>Segoe UI Semilight</vt:lpstr>
      <vt:lpstr>Times New Roman</vt:lpstr>
      <vt:lpstr>Wingdings</vt:lpstr>
      <vt:lpstr>Wingdings 3</vt:lpstr>
      <vt:lpstr>Office Theme</vt:lpstr>
      <vt:lpstr>Getting Started with the  Data Science Virtual Machine Part 1</vt:lpstr>
      <vt:lpstr>Agenda </vt:lpstr>
      <vt:lpstr>What is Data Science Virtual Machine?</vt:lpstr>
      <vt:lpstr>Flavors of the Data Science Virtual Machine</vt:lpstr>
      <vt:lpstr>PowerPoint Presentation</vt:lpstr>
      <vt:lpstr>PowerPoint Presentation</vt:lpstr>
      <vt:lpstr>Usage Scenarios</vt:lpstr>
      <vt:lpstr>PowerPoint Presentation</vt:lpstr>
      <vt:lpstr>Creating a DSVM</vt:lpstr>
      <vt:lpstr>Let’s  create a DSVM</vt:lpstr>
      <vt:lpstr>Validating the installation</vt:lpstr>
      <vt:lpstr>Getting Started</vt:lpstr>
      <vt:lpstr>Appendix A – using auto shutdown policy</vt:lpstr>
      <vt:lpstr>Should look like: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Virtual Machine from Microsoft</dc:title>
  <dc:creator>Jim Williams</dc:creator>
  <cp:lastModifiedBy>Jim Williams</cp:lastModifiedBy>
  <cp:revision>13</cp:revision>
  <dcterms:created xsi:type="dcterms:W3CDTF">2017-03-10T14:08:21Z</dcterms:created>
  <dcterms:modified xsi:type="dcterms:W3CDTF">2017-03-28T14:03:18Z</dcterms:modified>
</cp:coreProperties>
</file>