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2"/>
  </p:handoutMasterIdLst>
  <p:sldIdLst>
    <p:sldId id="256" r:id="rId3"/>
    <p:sldId id="278" r:id="rId4"/>
    <p:sldId id="276" r:id="rId5"/>
    <p:sldId id="277" r:id="rId6"/>
    <p:sldId id="260" r:id="rId8"/>
    <p:sldId id="275" r:id="rId9"/>
    <p:sldId id="288" r:id="rId10"/>
    <p:sldId id="287" r:id="rId11"/>
    <p:sldId id="292" r:id="rId12"/>
    <p:sldId id="289" r:id="rId13"/>
    <p:sldId id="262" r:id="rId14"/>
    <p:sldId id="265" r:id="rId15"/>
    <p:sldId id="280" r:id="rId16"/>
    <p:sldId id="291" r:id="rId17"/>
    <p:sldId id="266" r:id="rId18"/>
    <p:sldId id="286" r:id="rId19"/>
    <p:sldId id="314" r:id="rId20"/>
    <p:sldId id="269" r:id="rId21"/>
    <p:sldId id="282" r:id="rId22"/>
    <p:sldId id="284" r:id="rId23"/>
    <p:sldId id="271" r:id="rId24"/>
    <p:sldId id="272" r:id="rId25"/>
    <p:sldId id="273" r:id="rId26"/>
    <p:sldId id="294" r:id="rId27"/>
    <p:sldId id="298" r:id="rId28"/>
    <p:sldId id="299" r:id="rId29"/>
    <p:sldId id="296" r:id="rId30"/>
    <p:sldId id="261" r:id="rId31"/>
  </p:sldIdLst>
  <p:sldSz cx="12192000" cy="6858000"/>
  <p:notesSz cx="6858000" cy="2790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2737"/>
          </a:xfrm>
          <a:prstGeom prst="rect">
            <a:avLst/>
          </a:prstGeom>
        </p:spPr>
        <p:txBody>
          <a:bodyPr vert="horz" lIns="91440" tIns="45720" rIns="91440" bIns="45720" rtlCol="0"/>
          <a:lstStyle>
            <a:lvl1pPr algn="l">
              <a:defRPr sz="110"/>
            </a:lvl1pPr>
          </a:lstStyle>
          <a:p>
            <a:endParaRPr lang="en-US"/>
          </a:p>
        </p:txBody>
      </p:sp>
      <p:sp>
        <p:nvSpPr>
          <p:cNvPr id="3" name="Date Placeholder 2"/>
          <p:cNvSpPr>
            <a:spLocks noGrp="1"/>
          </p:cNvSpPr>
          <p:nvPr>
            <p:ph type="dt" sz="quarter" idx="1"/>
          </p:nvPr>
        </p:nvSpPr>
        <p:spPr>
          <a:xfrm>
            <a:off x="3884613" y="0"/>
            <a:ext cx="2971800" cy="42737"/>
          </a:xfrm>
          <a:prstGeom prst="rect">
            <a:avLst/>
          </a:prstGeom>
        </p:spPr>
        <p:txBody>
          <a:bodyPr vert="horz" lIns="91440" tIns="45720" rIns="91440" bIns="45720" rtlCol="0"/>
          <a:lstStyle>
            <a:lvl1pPr algn="r">
              <a:defRPr sz="11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09046"/>
            <a:ext cx="2971800" cy="42737"/>
          </a:xfrm>
          <a:prstGeom prst="rect">
            <a:avLst/>
          </a:prstGeom>
        </p:spPr>
        <p:txBody>
          <a:bodyPr vert="horz" lIns="91440" tIns="45720" rIns="91440" bIns="45720" rtlCol="0" anchor="b"/>
          <a:lstStyle>
            <a:lvl1pPr algn="l">
              <a:defRPr sz="110"/>
            </a:lvl1pPr>
          </a:lstStyle>
          <a:p>
            <a:endParaRPr lang="en-US"/>
          </a:p>
        </p:txBody>
      </p:sp>
      <p:sp>
        <p:nvSpPr>
          <p:cNvPr id="5" name="Slide Number Placeholder 4"/>
          <p:cNvSpPr>
            <a:spLocks noGrp="1"/>
          </p:cNvSpPr>
          <p:nvPr>
            <p:ph type="sldNum" sz="quarter" idx="3"/>
          </p:nvPr>
        </p:nvSpPr>
        <p:spPr>
          <a:xfrm>
            <a:off x="3884613" y="809046"/>
            <a:ext cx="2971800" cy="42737"/>
          </a:xfrm>
          <a:prstGeom prst="rect">
            <a:avLst/>
          </a:prstGeom>
        </p:spPr>
        <p:txBody>
          <a:bodyPr vert="horz" lIns="91440" tIns="45720" rIns="91440" bIns="45720" rtlCol="0" anchor="b"/>
          <a:lstStyle>
            <a:lvl1pPr algn="r">
              <a:defRPr sz="11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0D521-3C4E-459D-9905-D5C02F39F4BE}"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1AF65-4299-46A6-BDEF-8933E2725963}"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4" Type="http://schemas.openxmlformats.org/officeDocument/2006/relationships/hyperlink" Target="http://atariage.com/forums/topic/169128-what-is-the-atari-2600-screen-resolution/" TargetMode="External"/><Relationship Id="rId3" Type="http://schemas.openxmlformats.org/officeDocument/2006/relationships/hyperlink" Target="https://en.wikipedia.org/wiki/List_of_video_game_console_palettes#Atari_2600"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a:buChar char="•"/>
            </a:pPr>
            <a:r>
              <a:rPr lang="en-US" dirty="0">
                <a:cs typeface="Calibri" panose="020F0502020204030204"/>
              </a:rPr>
              <a:t>I can't say better than Sutton and Barto</a:t>
            </a:r>
            <a:endParaRPr lang="en-US" dirty="0">
              <a:cs typeface="Calibri" panose="020F0502020204030204"/>
            </a:endParaRPr>
          </a:p>
          <a:p>
            <a:pPr marL="285750" indent="-285750">
              <a:buFont typeface="Arial" panose="020B0604020202020204"/>
              <a:buChar char="•"/>
            </a:pPr>
            <a:r>
              <a:rPr lang="en-US" dirty="0">
                <a:cs typeface="Calibri" panose="020F0502020204030204"/>
              </a:rPr>
              <a:t>In short, RL is:</a:t>
            </a:r>
            <a:endParaRPr lang="en-US" dirty="0">
              <a:cs typeface="Calibri" panose="020F0502020204030204"/>
            </a:endParaRPr>
          </a:p>
          <a:p>
            <a:pPr lvl="1" indent="-285750">
              <a:buFont typeface="Arial" panose="020B0604020202020204"/>
              <a:buChar char="•"/>
            </a:pPr>
            <a:r>
              <a:rPr lang="en-US" dirty="0">
                <a:cs typeface="Calibri" panose="020F0502020204030204"/>
              </a:rPr>
              <a:t>Learning how to best make sequences of decisions …</a:t>
            </a:r>
            <a:endParaRPr lang="en-US" dirty="0">
              <a:cs typeface="Calibri" panose="020F0502020204030204"/>
            </a:endParaRPr>
          </a:p>
          <a:p>
            <a:pPr lvl="1" indent="-285750">
              <a:buFont typeface="Arial" panose="020B0604020202020204"/>
              <a:buChar char="•"/>
            </a:pPr>
            <a:r>
              <a:rPr lang="en-US" dirty="0">
                <a:cs typeface="Calibri" panose="020F0502020204030204"/>
              </a:rPr>
              <a:t>conditioned on situations, …</a:t>
            </a:r>
            <a:endParaRPr lang="en-US" dirty="0">
              <a:cs typeface="Calibri" panose="020F0502020204030204"/>
            </a:endParaRPr>
          </a:p>
          <a:p>
            <a:pPr lvl="1" indent="-285750">
              <a:buFont typeface="Arial" panose="020B0604020202020204"/>
              <a:buChar char="•"/>
            </a:pPr>
            <a:r>
              <a:rPr lang="en-US" dirty="0">
                <a:cs typeface="Calibri" panose="020F0502020204030204"/>
              </a:rPr>
              <a:t>through trial-and-error, ...</a:t>
            </a:r>
            <a:endParaRPr lang="en-US" dirty="0">
              <a:cs typeface="Calibri" panose="020F0502020204030204"/>
            </a:endParaRPr>
          </a:p>
          <a:p>
            <a:pPr lvl="1" indent="-285750">
              <a:buFont typeface="Arial" panose="020B0604020202020204"/>
              <a:buChar char="•"/>
            </a:pPr>
            <a:r>
              <a:rPr lang="en-US" dirty="0">
                <a:cs typeface="Calibri" panose="020F0502020204030204"/>
              </a:rPr>
              <a:t>using a possibly delayed feedback signal</a:t>
            </a:r>
            <a:endParaRPr lang="en-US" dirty="0">
              <a:cs typeface="Calibri" panose="020F0502020204030204"/>
            </a:endParaRPr>
          </a:p>
          <a:p>
            <a:pPr indent="-285750"/>
            <a:endParaRPr lang="en-US" dirty="0">
              <a:cs typeface="Calibri" panose="020F0502020204030204"/>
            </a:endParaRPr>
          </a:p>
          <a:p>
            <a:pPr indent="-285750"/>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Remember: we've been using deterministirc rewards in our examples (the math slightly simpler)</a:t>
            </a:r>
            <a:endParaRPr lang="en-US"/>
          </a:p>
          <a:p>
            <a:pPr marL="285750" indent="-285750">
              <a:buFont typeface="Arial" panose="020B0604020202020204"/>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a:buChar char="•"/>
            </a:pPr>
            <a:r>
              <a:rPr lang="en-US" dirty="0">
                <a:cs typeface="Calibri" panose="020F0502020204030204"/>
              </a:rPr>
              <a:t>What's a policy?</a:t>
            </a:r>
            <a:endParaRPr lang="en-US" dirty="0">
              <a:cs typeface="Calibri" panose="020F0502020204030204"/>
            </a:endParaRPr>
          </a:p>
          <a:p>
            <a:pPr marL="628650" lvl="1" indent="-171450">
              <a:buFont typeface="Arial" panose="020B0604020202020204"/>
              <a:buChar char="•"/>
            </a:pPr>
            <a:r>
              <a:rPr lang="en-US" dirty="0">
                <a:cs typeface="Calibri" panose="020F0502020204030204"/>
              </a:rPr>
              <a:t>Defines agent's behavior given state.</a:t>
            </a:r>
            <a:endParaRPr lang="en-US" dirty="0">
              <a:cs typeface="Calibri" panose="020F0502020204030204"/>
            </a:endParaRPr>
          </a:p>
          <a:p>
            <a:pPr marL="628650" lvl="1" indent="-171450">
              <a:buFont typeface="Arial" panose="020B0604020202020204"/>
              <a:buChar char="•"/>
            </a:pPr>
            <a:r>
              <a:rPr lang="en-US" dirty="0">
                <a:cs typeface="Calibri" panose="020F0502020204030204"/>
              </a:rPr>
              <a:t>Many policies can exist (go to school, study, get a job vs. stay at home and read Facebook)</a:t>
            </a:r>
            <a:endParaRPr lang="en-US" dirty="0">
              <a:cs typeface="Calibri" panose="020F0502020204030204"/>
            </a:endParaRPr>
          </a:p>
          <a:p>
            <a:pPr marL="628650" lvl="1" indent="-171450">
              <a:buFont typeface="Arial" panose="020B0604020202020204"/>
              <a:buChar char="•"/>
            </a:pPr>
            <a:r>
              <a:rPr lang="en-US" dirty="0">
                <a:cs typeface="Calibri" panose="020F0502020204030204"/>
              </a:rPr>
              <a:t>Can be stochastic or deterministic. Today we'll deal only with deterministic</a:t>
            </a:r>
            <a:endParaRPr lang="en-US" dirty="0">
              <a:cs typeface="Calibri" panose="020F0502020204030204"/>
            </a:endParaRPr>
          </a:p>
          <a:p>
            <a:pPr marL="171450" indent="-171450">
              <a:buFont typeface="Arial" panose="020B0604020202020204"/>
              <a:buChar char="•"/>
            </a:pPr>
            <a:r>
              <a:rPr lang="en-US" dirty="0">
                <a:cs typeface="Calibri" panose="020F0502020204030204"/>
              </a:rPr>
              <a:t>What's this expectation?</a:t>
            </a:r>
            <a:endParaRPr lang="en-US" dirty="0">
              <a:cs typeface="Calibri" panose="020F0502020204030204"/>
            </a:endParaRPr>
          </a:p>
          <a:p>
            <a:pPr marL="628650" lvl="1" indent="-171450">
              <a:buFont typeface="Arial" panose="020B0604020202020204"/>
              <a:buChar char="•"/>
            </a:pPr>
            <a:r>
              <a:rPr lang="en-US" dirty="0">
                <a:cs typeface="Calibri" panose="020F0502020204030204"/>
              </a:rPr>
              <a:t>Find pi </a:t>
            </a:r>
            <a:r>
              <a:rPr lang="en-US" dirty="0" err="1">
                <a:cs typeface="Calibri" panose="020F0502020204030204"/>
              </a:rPr>
              <a:t>s.t.</a:t>
            </a:r>
            <a:r>
              <a:rPr lang="en-US" dirty="0">
                <a:cs typeface="Calibri" panose="020F0502020204030204"/>
              </a:rPr>
              <a:t> it maximizes...</a:t>
            </a:r>
            <a:endParaRPr lang="en-US" dirty="0">
              <a:cs typeface="Calibri" panose="020F0502020204030204"/>
            </a:endParaRPr>
          </a:p>
          <a:p>
            <a:pPr marL="628650" lvl="1" indent="-171450">
              <a:buFont typeface="Arial" panose="020B0604020202020204"/>
              <a:buChar char="•"/>
            </a:pPr>
            <a:r>
              <a:rPr lang="en-US" dirty="0">
                <a:cs typeface="Calibri" panose="020F0502020204030204"/>
              </a:rPr>
              <a:t>The average return over all possible runs through the MDP...</a:t>
            </a:r>
            <a:endParaRPr lang="en-US" dirty="0">
              <a:cs typeface="Calibri" panose="020F0502020204030204"/>
            </a:endParaRPr>
          </a:p>
          <a:p>
            <a:pPr marL="628650" lvl="1" indent="-171450">
              <a:buFont typeface="Arial" panose="020B0604020202020204"/>
              <a:buChar char="•"/>
            </a:pPr>
            <a:r>
              <a:rPr lang="en-US" dirty="0">
                <a:cs typeface="Calibri" panose="020F0502020204030204"/>
              </a:rPr>
              <a:t>Weighted by their probability</a:t>
            </a:r>
            <a:endParaRPr lang="en-US" dirty="0">
              <a:cs typeface="Calibri" panose="020F0502020204030204"/>
            </a:endParaRPr>
          </a:p>
          <a:p>
            <a:pPr marL="628650" lvl="1" indent="-171450">
              <a:buFont typeface="Arial" panose="020B0604020202020204"/>
              <a:buChar char="•"/>
            </a:pPr>
            <a:r>
              <a:rPr lang="en-US" dirty="0">
                <a:cs typeface="Calibri" panose="020F0502020204030204"/>
              </a:rPr>
              <a:t>REMEMBER: while the agent is deterministic, the environment is not (</a:t>
            </a:r>
            <a:r>
              <a:rPr lang="en-US" b="1" dirty="0">
                <a:cs typeface="Calibri" panose="020F0502020204030204"/>
              </a:rPr>
              <a:t>remember slipping into the pit?</a:t>
            </a:r>
            <a:r>
              <a:rPr lang="en-US" dirty="0">
                <a:cs typeface="Calibri" panose="020F0502020204030204"/>
              </a:rPr>
              <a:t>)</a:t>
            </a:r>
            <a:endParaRPr lang="en-US" dirty="0">
              <a:cs typeface="Calibri" panose="020F0502020204030204"/>
            </a:endParaRPr>
          </a:p>
          <a:p>
            <a:pPr marL="171450" indent="-171450">
              <a:buFont typeface="Arial" panose="020B0604020202020204"/>
              <a:buChar char="•"/>
            </a:pPr>
            <a:r>
              <a:rPr lang="en-US" dirty="0">
                <a:cs typeface="Calibri" panose="020F0502020204030204"/>
              </a:rPr>
              <a:t>How do we calculate this?</a:t>
            </a:r>
            <a:endParaRPr lang="en-US" dirty="0">
              <a:cs typeface="Calibri" panose="020F0502020204030204"/>
            </a:endParaRPr>
          </a:p>
          <a:p>
            <a:pPr marL="628650" lvl="1" indent="-171450">
              <a:buFont typeface="Arial" panose="020B0604020202020204"/>
              <a:buChar char="•"/>
            </a:pPr>
            <a:r>
              <a:rPr lang="en-US" dirty="0">
                <a:cs typeface="Calibri" panose="020F0502020204030204"/>
              </a:rPr>
              <a:t>Value iteration algorithm!</a:t>
            </a:r>
            <a:endParaRPr lang="en-US" dirty="0">
              <a:cs typeface="Calibri" panose="020F0502020204030204"/>
            </a:endParaRPr>
          </a:p>
          <a:p>
            <a:pPr marL="628650" lvl="1" indent="-171450">
              <a:buFont typeface="Arial" panose="020B0604020202020204"/>
              <a:buChar char="•"/>
            </a:pPr>
            <a:r>
              <a:rPr lang="en-US" dirty="0">
                <a:cs typeface="Calibri" panose="020F0502020204030204"/>
              </a:rPr>
              <a:t>But first some quick notation</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Some necessary notation</a:t>
            </a:r>
            <a:endParaRPr lang="en-US" dirty="0">
              <a:cs typeface="Calibri" panose="020F0502020204030204"/>
            </a:endParaRPr>
          </a:p>
          <a:p>
            <a:endParaRPr lang="en-US" dirty="0">
              <a:cs typeface="Calibri" panose="020F0502020204030204"/>
            </a:endParaRPr>
          </a:p>
          <a:p>
            <a:pPr marL="171450" indent="-171450">
              <a:buFont typeface="Arial" panose="020B0604020202020204"/>
              <a:buChar char="•"/>
            </a:pPr>
            <a:r>
              <a:rPr lang="en-US" dirty="0">
                <a:cs typeface="Calibri" panose="020F0502020204030204"/>
              </a:rPr>
              <a:t>If I have q*(s) I've got my policy. Just choose action with highest for this state.</a:t>
            </a:r>
            <a:endParaRPr lang="en-US" dirty="0">
              <a:cs typeface="Calibri" panose="020F0502020204030204"/>
            </a:endParaRPr>
          </a:p>
          <a:p>
            <a:pPr marL="171450" indent="-171450">
              <a:buFont typeface="Arial" panose="020B0604020202020204"/>
              <a:buChar char="•"/>
            </a:pPr>
            <a:r>
              <a:rPr lang="en-US" dirty="0">
                <a:cs typeface="Calibri" panose="020F0502020204030204"/>
              </a:rPr>
              <a:t>What about if I have v*(s)?</a:t>
            </a:r>
            <a:endParaRPr lang="en-US" dirty="0">
              <a:cs typeface="Calibri" panose="020F0502020204030204"/>
            </a:endParaRPr>
          </a:p>
          <a:p>
            <a:pPr marL="628650" lvl="1" indent="-171450">
              <a:buFont typeface="Arial" panose="020B0604020202020204"/>
              <a:buChar char="•"/>
            </a:pPr>
            <a:r>
              <a:rPr lang="en-US" dirty="0">
                <a:cs typeface="Calibri" panose="020F0502020204030204"/>
              </a:rPr>
              <a:t>I can still easily calculate q*(s)</a:t>
            </a:r>
            <a:endParaRPr lang="en-US" dirty="0">
              <a:cs typeface="Calibri" panose="020F0502020204030204"/>
            </a:endParaRPr>
          </a:p>
          <a:p>
            <a:pPr marL="628650" lvl="1" indent="-171450">
              <a:buFont typeface="Arial" panose="020B0604020202020204"/>
              <a:buChar char="•"/>
            </a:pPr>
            <a:r>
              <a:rPr lang="en-US" dirty="0">
                <a:cs typeface="Calibri" panose="020F0502020204030204"/>
              </a:rPr>
              <a:t>q(</a:t>
            </a:r>
            <a:r>
              <a:rPr lang="en-US" dirty="0" err="1">
                <a:cs typeface="Calibri" panose="020F0502020204030204"/>
              </a:rPr>
              <a:t>s,a</a:t>
            </a:r>
            <a:r>
              <a:rPr lang="en-US" dirty="0">
                <a:cs typeface="Calibri" panose="020F0502020204030204"/>
              </a:rPr>
              <a:t>) = E[R_t+1 + gamma * v(s')] = </a:t>
            </a:r>
            <a:r>
              <a:rPr lang="en-US" dirty="0" err="1">
                <a:cs typeface="Calibri" panose="020F0502020204030204"/>
              </a:rPr>
              <a:t>Sum_s</a:t>
            </a:r>
            <a:r>
              <a:rPr lang="en-US" dirty="0">
                <a:cs typeface="Calibri" panose="020F0502020204030204"/>
              </a:rPr>
              <a:t>' p(s'|</a:t>
            </a:r>
            <a:r>
              <a:rPr lang="en-US" dirty="0" err="1">
                <a:cs typeface="Calibri" panose="020F0502020204030204"/>
              </a:rPr>
              <a:t>s,a</a:t>
            </a:r>
            <a:r>
              <a:rPr lang="en-US" dirty="0">
                <a:cs typeface="Calibri" panose="020F0502020204030204"/>
              </a:rPr>
              <a:t>) * r(s, a, s') + gamma * v(s')</a:t>
            </a:r>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Same as prior slide except using optimal policy</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With slip chance...</a:t>
            </a:r>
            <a:endParaRPr lang="en-US" dirty="0">
              <a:cs typeface="Calibri" panose="020F0502020204030204"/>
            </a:endParaRPr>
          </a:p>
          <a:p>
            <a:endParaRPr lang="en-US" dirty="0">
              <a:cs typeface="Calibri" panose="020F0502020204030204"/>
            </a:endParaRPr>
          </a:p>
          <a:p>
            <a:pPr marL="171450" indent="-171450">
              <a:buFont typeface="Arial" panose="020B0604020202020204"/>
              <a:buChar char="•"/>
            </a:pPr>
            <a:r>
              <a:rPr lang="en-US" dirty="0">
                <a:cs typeface="Calibri" panose="020F0502020204030204"/>
              </a:rPr>
              <a:t>There is now a recursive aspect to the definition</a:t>
            </a:r>
            <a:endParaRPr lang="en-US" dirty="0">
              <a:cs typeface="Calibri" panose="020F0502020204030204"/>
            </a:endParaRPr>
          </a:p>
          <a:p>
            <a:pPr marL="171450" indent="-171450">
              <a:buFont typeface="Arial" panose="020B0604020202020204"/>
              <a:buChar char="•"/>
            </a:pPr>
            <a:r>
              <a:rPr lang="en-US" dirty="0">
                <a:cs typeface="Calibri" panose="020F0502020204030204"/>
              </a:rPr>
              <a:t>Gets complicated because V* values depend on others; cyclic dependencies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With slip chance...</a:t>
            </a:r>
            <a:endParaRPr lang="en-US" dirty="0">
              <a:cs typeface="Calibri" panose="020F0502020204030204"/>
            </a:endParaRPr>
          </a:p>
          <a:p>
            <a:endParaRPr lang="en-US" dirty="0">
              <a:cs typeface="Calibri" panose="020F0502020204030204"/>
            </a:endParaRPr>
          </a:p>
          <a:p>
            <a:pPr marL="171450" indent="-171450">
              <a:buFont typeface="Arial" panose="020B0604020202020204"/>
              <a:buChar char="•"/>
            </a:pPr>
            <a:r>
              <a:rPr lang="en-US" dirty="0">
                <a:cs typeface="Calibri" panose="020F0502020204030204"/>
              </a:rPr>
              <a:t>"...OR..." -- There is now a dependency between one v* and others.</a:t>
            </a:r>
            <a:endParaRPr lang="en-US" dirty="0">
              <a:cs typeface="Calibri" panose="020F0502020204030204"/>
            </a:endParaRPr>
          </a:p>
          <a:p>
            <a:pPr marL="628650" lvl="1" indent="-171450">
              <a:buFont typeface="Arial" panose="020B0604020202020204"/>
              <a:buChar char="•"/>
            </a:pPr>
            <a:r>
              <a:rPr lang="en-US" dirty="0">
                <a:cs typeface="Calibri" panose="020F0502020204030204"/>
              </a:rPr>
              <a:t>We're looking around, doing a ONE-STEP-LOOK-AHEAD</a:t>
            </a:r>
            <a:endParaRPr lang="en-US" dirty="0">
              <a:cs typeface="Calibri" panose="020F0502020204030204"/>
            </a:endParaRPr>
          </a:p>
          <a:p>
            <a:pPr marL="1085850" lvl="2" indent="-171450">
              <a:buFont typeface="Arial" panose="020B0604020202020204"/>
              <a:buChar char="•"/>
            </a:pPr>
            <a:r>
              <a:rPr lang="en-US" dirty="0">
                <a:cs typeface="Calibri" panose="020F0502020204030204"/>
              </a:rPr>
              <a:t>What can I get here or here or here....</a:t>
            </a:r>
            <a:endParaRPr lang="en-US" dirty="0">
              <a:cs typeface="Calibri" panose="020F0502020204030204"/>
            </a:endParaRPr>
          </a:p>
          <a:p>
            <a:pPr marL="1085850" lvl="2" indent="-171450">
              <a:buFont typeface="Arial" panose="020B0604020202020204"/>
              <a:buChar char="•"/>
            </a:pPr>
            <a:r>
              <a:rPr lang="en-US" dirty="0">
                <a:cs typeface="Calibri" panose="020F0502020204030204"/>
              </a:rPr>
              <a:t>And what's the probability that I get there? </a:t>
            </a:r>
            <a:endParaRPr lang="en-US" dirty="0">
              <a:cs typeface="Calibri" panose="020F0502020204030204"/>
            </a:endParaRPr>
          </a:p>
          <a:p>
            <a:pPr marL="1085850" lvl="2" indent="-171450">
              <a:buFont typeface="Arial" panose="020B0604020202020204"/>
              <a:buChar char="•"/>
            </a:pPr>
            <a:r>
              <a:rPr lang="en-US" dirty="0">
                <a:cs typeface="Calibri" panose="020F0502020204030204"/>
              </a:rPr>
              <a:t>And How much reward will I get taking that one step?</a:t>
            </a:r>
            <a:endParaRPr lang="en-US" dirty="0"/>
          </a:p>
          <a:p>
            <a:pPr marL="628650" lvl="1" indent="-171450">
              <a:buFont typeface="Arial" panose="020B0604020202020204"/>
              <a:buChar char="•"/>
            </a:pPr>
            <a:r>
              <a:rPr lang="en-US" dirty="0">
                <a:cs typeface="Calibri" panose="020F0502020204030204"/>
              </a:rPr>
              <a:t>REMEMBER THIS.</a:t>
            </a: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With slip chance...</a:t>
            </a:r>
            <a:endParaRPr lang="en-US" dirty="0">
              <a:cs typeface="Calibri" panose="020F0502020204030204"/>
            </a:endParaRPr>
          </a:p>
          <a:p>
            <a:endParaRPr lang="en-US" dirty="0">
              <a:cs typeface="Calibri" panose="020F0502020204030204"/>
            </a:endParaRPr>
          </a:p>
          <a:p>
            <a:pPr marL="171450" indent="-171450">
              <a:buFont typeface="Arial" panose="020B0604020202020204"/>
              <a:buChar char="•"/>
            </a:pPr>
            <a:r>
              <a:rPr lang="en-US" dirty="0">
                <a:cs typeface="Calibri" panose="020F0502020204030204"/>
              </a:rPr>
              <a:t>There is now a </a:t>
            </a:r>
            <a:r>
              <a:rPr lang="en-US" b="1" dirty="0">
                <a:cs typeface="Calibri" panose="020F0502020204030204"/>
              </a:rPr>
              <a:t>recursive </a:t>
            </a:r>
            <a:r>
              <a:rPr lang="en-US" dirty="0">
                <a:cs typeface="Calibri" panose="020F0502020204030204"/>
              </a:rPr>
              <a:t>aspect to the definition</a:t>
            </a:r>
            <a:endParaRPr lang="en-US" dirty="0">
              <a:cs typeface="Calibri" panose="020F0502020204030204"/>
            </a:endParaRPr>
          </a:p>
          <a:p>
            <a:pPr marL="171450" indent="-171450">
              <a:buFont typeface="Arial" panose="020B0604020202020204"/>
              <a:buChar char="•"/>
            </a:pPr>
            <a:r>
              <a:rPr lang="en-US" dirty="0">
                <a:cs typeface="Calibri" panose="020F0502020204030204"/>
              </a:rPr>
              <a:t>Gets complicated because V* values depend on others; cyclic dependencies</a:t>
            </a:r>
            <a:endParaRPr lang="en-US" dirty="0">
              <a:cs typeface="Calibri" panose="020F0502020204030204"/>
            </a:endParaRPr>
          </a:p>
          <a:p>
            <a:pPr marL="171450" indent="-171450">
              <a:buFont typeface="Arial" panose="020B0604020202020204"/>
              <a:buChar char="•"/>
            </a:pPr>
            <a:r>
              <a:rPr lang="en-US" dirty="0">
                <a:cs typeface="Calibri" panose="020F0502020204030204"/>
              </a:rPr>
              <a:t>Let the computer figure it out</a:t>
            </a: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a:buChar char="•"/>
            </a:pPr>
            <a:r>
              <a:rPr lang="en-US" dirty="0">
                <a:cs typeface="Calibri" panose="020F0502020204030204"/>
              </a:rPr>
              <a:t>Remember what I said to remember 2 slides ago?</a:t>
            </a:r>
            <a:endParaRPr lang="en-US" dirty="0"/>
          </a:p>
          <a:p>
            <a:pPr marL="285750" indent="-285750">
              <a:buFont typeface="Arial" panose="020B0604020202020204"/>
              <a:buChar char="•"/>
            </a:pPr>
            <a:r>
              <a:rPr lang="en-US" dirty="0">
                <a:cs typeface="Calibri" panose="020F0502020204030204"/>
              </a:rPr>
              <a:t>Step 2.1 is Bellman Optimality Eq</a:t>
            </a:r>
            <a:endParaRPr lang="en-US" dirty="0">
              <a:cs typeface="Calibri" panose="020F0502020204030204"/>
            </a:endParaRPr>
          </a:p>
          <a:p>
            <a:pPr lvl="1" indent="-285750">
              <a:buFont typeface="Arial" panose="020B0604020202020204"/>
              <a:buChar char="•"/>
            </a:pPr>
            <a:r>
              <a:rPr lang="en-US" dirty="0">
                <a:cs typeface="Calibri" panose="020F0502020204030204"/>
              </a:rPr>
              <a:t>Relates v(s) to v(s')</a:t>
            </a:r>
            <a:endParaRPr lang="en-US" dirty="0">
              <a:cs typeface="Calibri" panose="020F0502020204030204"/>
            </a:endParaRPr>
          </a:p>
          <a:p>
            <a:pPr lvl="1" indent="-285750">
              <a:buFont typeface="Arial" panose="020B0604020202020204"/>
              <a:buChar char="•"/>
            </a:pPr>
            <a:r>
              <a:rPr lang="en-US" dirty="0">
                <a:cs typeface="Calibri" panose="020F0502020204030204"/>
              </a:rPr>
              <a:t>Effectively performs a 1-step look-ahead</a:t>
            </a:r>
            <a:endParaRPr lang="en-US" dirty="0">
              <a:cs typeface="Calibri" panose="020F0502020204030204"/>
            </a:endParaRPr>
          </a:p>
          <a:p>
            <a:pPr marL="285750" indent="-285750">
              <a:buFont typeface="Arial" panose="020B0604020202020204"/>
              <a:buChar char="•"/>
            </a:pPr>
            <a:endParaRPr lang="en-US" dirty="0">
              <a:cs typeface="Calibri" panose="020F0502020204030204"/>
            </a:endParaRPr>
          </a:p>
          <a:p>
            <a:pPr marL="285750" indent="-285750">
              <a:buFont typeface="Arial" panose="020B0604020202020204"/>
              <a:buChar char="•"/>
            </a:pPr>
            <a:r>
              <a:rPr lang="en-US" dirty="0">
                <a:cs typeface="Calibri" panose="020F0502020204030204"/>
              </a:rPr>
              <a:t>Notes</a:t>
            </a:r>
            <a:endParaRPr lang="en-US" dirty="0">
              <a:cs typeface="Calibri" panose="020F0502020204030204"/>
            </a:endParaRPr>
          </a:p>
          <a:p>
            <a:pPr lvl="1" indent="-285750">
              <a:buFont typeface="Arial" panose="020B0604020202020204"/>
              <a:buChar char="•"/>
            </a:pPr>
            <a:r>
              <a:rPr lang="en-US" dirty="0">
                <a:cs typeface="Calibri" panose="020F0502020204030204"/>
              </a:rPr>
              <a:t>Assumes finite horizon</a:t>
            </a:r>
            <a:endParaRPr lang="en-US" dirty="0">
              <a:cs typeface="Calibri" panose="020F0502020204030204"/>
            </a:endParaRPr>
          </a:p>
          <a:p>
            <a:pPr lvl="1" indent="-285750">
              <a:buFont typeface="Arial" panose="020B0604020202020204"/>
              <a:buChar char="•"/>
            </a:pPr>
            <a:r>
              <a:rPr lang="en-US">
                <a:cs typeface="Calibri" panose="020F0502020204030204"/>
              </a:rPr>
              <a:t>I'm using square brackets to emphasize Tabular nature. (Not same at S &amp; B)</a:t>
            </a:r>
            <a:endParaRPr lang="en-US" dirty="0">
              <a:cs typeface="Calibri" panose="020F0502020204030204"/>
            </a:endParaRPr>
          </a:p>
          <a:p>
            <a:pPr lvl="1" indent="-285750">
              <a:buFont typeface="Arial" panose="020B0604020202020204"/>
              <a:buChar char="•"/>
            </a:pPr>
            <a:r>
              <a:rPr lang="en-US" dirty="0">
                <a:cs typeface="Calibri" panose="020F0502020204030204"/>
              </a:rPr>
              <a:t>Convergence guarantees?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a:buChar char="•"/>
            </a:pPr>
            <a:r>
              <a:rPr lang="en-US" dirty="0">
                <a:cs typeface="Calibri" panose="020F0502020204030204"/>
              </a:rPr>
              <a:t>Take 60 seconds and discuss with neighbor</a:t>
            </a:r>
            <a:endParaRPr lang="en-US" dirty="0">
              <a:cs typeface="Calibri" panose="020F0502020204030204"/>
            </a:endParaRPr>
          </a:p>
          <a:p>
            <a:pPr marL="171450" indent="-171450">
              <a:buFont typeface="Arial" panose="020B0604020202020204"/>
              <a:buChar char="•"/>
            </a:pPr>
            <a:r>
              <a:rPr lang="en-US" dirty="0">
                <a:cs typeface="Calibri" panose="020F0502020204030204"/>
              </a:rPr>
              <a:t>Do it in the notebook to confirm</a:t>
            </a:r>
            <a:endParaRPr lang="en-US" dirty="0">
              <a:cs typeface="Calibri" panose="020F0502020204030204"/>
            </a:endParaRPr>
          </a:p>
          <a:p>
            <a:endParaRPr lang="en-US" dirty="0">
              <a:cs typeface="Calibri" panose="020F0502020204030204"/>
            </a:endParaRPr>
          </a:p>
          <a:p>
            <a:r>
              <a:rPr lang="en-US" dirty="0">
                <a:cs typeface="Calibri" panose="020F0502020204030204"/>
              </a:rPr>
              <a:t>Solution values:</a:t>
            </a:r>
            <a:endParaRPr lang="en-US" dirty="0">
              <a:cs typeface="Calibri" panose="020F0502020204030204"/>
            </a:endParaRPr>
          </a:p>
          <a:p>
            <a:endParaRPr lang="en-US" dirty="0">
              <a:cs typeface="Calibri" panose="020F0502020204030204"/>
            </a:endParaRPr>
          </a:p>
          <a:p>
            <a:pPr marL="171450" indent="-171450">
              <a:buFont typeface="Arial" panose="020B0604020202020204"/>
              <a:buChar char="•"/>
            </a:pPr>
            <a:r>
              <a:rPr lang="en-US" dirty="0">
                <a:cs typeface="Calibri" panose="020F0502020204030204"/>
              </a:rPr>
              <a:t>Upper path to low reward = High discount (.99) , high slip chance (0.5)</a:t>
            </a:r>
            <a:endParaRPr lang="en-US" dirty="0">
              <a:cs typeface="Calibri" panose="020F0502020204030204"/>
            </a:endParaRPr>
          </a:p>
          <a:p>
            <a:pPr marL="171450" indent="-171450">
              <a:buFont typeface="Arial" panose="020B0604020202020204"/>
              <a:buChar char="•"/>
            </a:pPr>
            <a:r>
              <a:rPr lang="en-US" dirty="0">
                <a:cs typeface="Calibri" panose="020F0502020204030204"/>
              </a:rPr>
              <a:t>Upper path to high reward = Low discount (0.1), high slip chance (0.5)</a:t>
            </a:r>
            <a:endParaRPr lang="en-US" dirty="0">
              <a:cs typeface="Calibri" panose="020F0502020204030204"/>
            </a:endParaRPr>
          </a:p>
          <a:p>
            <a:pPr marL="171450" indent="-171450">
              <a:buFont typeface="Arial" panose="020B0604020202020204"/>
              <a:buChar char="•"/>
            </a:pPr>
            <a:r>
              <a:rPr lang="en-US" dirty="0">
                <a:cs typeface="Calibri" panose="020F0502020204030204"/>
              </a:rPr>
              <a:t>Lower path to low reward = High discount (0.99), no slip chance (0)</a:t>
            </a:r>
            <a:endParaRPr lang="en-US" dirty="0">
              <a:cs typeface="Calibri" panose="020F0502020204030204"/>
            </a:endParaRPr>
          </a:p>
          <a:p>
            <a:pPr marL="171450" indent="-171450">
              <a:buFont typeface="Arial" panose="020B0604020202020204"/>
              <a:buChar char="•"/>
            </a:pPr>
            <a:r>
              <a:rPr lang="en-US" dirty="0">
                <a:cs typeface="Calibri" panose="020F0502020204030204"/>
              </a:rPr>
              <a:t>Lower path to high reward = Low discount (0.1), no slip chance (0)</a:t>
            </a: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a:p>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Atari 2600 (NTSC Version)</a:t>
            </a:r>
            <a:endParaRPr lang="en-US">
              <a:cs typeface="Calibri" panose="020F0502020204030204"/>
            </a:endParaRPr>
          </a:p>
          <a:p>
            <a:endParaRPr lang="en-US" dirty="0"/>
          </a:p>
          <a:p>
            <a:pPr marL="171450" indent="-171450">
              <a:buFont typeface="Arial" panose="020B0604020202020204"/>
              <a:buChar char="•"/>
            </a:pPr>
            <a:r>
              <a:rPr lang="en-US"/>
              <a:t>128 colors </a:t>
            </a:r>
            <a:r>
              <a:rPr lang="en-US" dirty="0">
                <a:hlinkClick r:id="rId3"/>
              </a:rPr>
              <a:t>https://en.wikipedia.org/wiki/List_of_video_game_console_palettes#Atari_2600</a:t>
            </a:r>
            <a:endParaRPr lang="en-US"/>
          </a:p>
          <a:p>
            <a:pPr marL="171450" indent="-171450">
              <a:buFont typeface="Arial" panose="020B0604020202020204"/>
              <a:buChar char="•"/>
            </a:pPr>
            <a:r>
              <a:rPr lang="en-US">
                <a:cs typeface="Calibri" panose="020F0502020204030204"/>
              </a:rPr>
              <a:t>160x192 resolution: </a:t>
            </a:r>
            <a:r>
              <a:rPr lang="en-US" dirty="0">
                <a:hlinkClick r:id="rId4"/>
              </a:rPr>
              <a:t>http://atariage.com/forums/topic/169128-what-is-the-atari-2600-screen-resolution/</a:t>
            </a:r>
            <a:endParaRPr lang="en-US" dirty="0"/>
          </a:p>
          <a:p>
            <a:pPr marL="171450" indent="-171450">
              <a:buFont typeface="Arial" panose="020B0604020202020204"/>
              <a:buChar char="•"/>
            </a:pPr>
            <a:r>
              <a:rPr lang="en-US">
                <a:cs typeface="Calibri" panose="020F0502020204030204"/>
              </a:rPr>
              <a:t>This isn't precise becuase of how Atari 2600 worked with analog TVs. But we'll go with it</a:t>
            </a: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a:buChar char="•"/>
            </a:pPr>
            <a:r>
              <a:rPr lang="en-US" dirty="0">
                <a:cs typeface="Calibri" panose="020F0502020204030204"/>
              </a:rPr>
              <a:t>These are just visual things</a:t>
            </a:r>
            <a:endParaRPr lang="en-US" dirty="0">
              <a:cs typeface="Calibri" panose="020F0502020204030204"/>
            </a:endParaRPr>
          </a:p>
          <a:p>
            <a:pPr marL="285750" indent="-285750">
              <a:buFont typeface="Arial" panose="020B0604020202020204"/>
              <a:buChar char="•"/>
            </a:pPr>
            <a:r>
              <a:rPr lang="en-US" dirty="0">
                <a:cs typeface="Calibri" panose="020F0502020204030204"/>
              </a:rPr>
              <a:t>There are a myriad of sequential decision-making problems that don’t demo so cool:</a:t>
            </a:r>
            <a:endParaRPr lang="en-US" dirty="0">
              <a:cs typeface="Calibri" panose="020F0502020204030204"/>
            </a:endParaRPr>
          </a:p>
          <a:p>
            <a:pPr lvl="1" indent="-285750">
              <a:buFont typeface="Arial" panose="020B0604020202020204"/>
              <a:buChar char="•"/>
            </a:pPr>
            <a:r>
              <a:rPr lang="en-US" dirty="0">
                <a:cs typeface="Calibri" panose="020F0502020204030204"/>
              </a:rPr>
              <a:t>Control of systems like power plants</a:t>
            </a:r>
            <a:endParaRPr lang="en-US" dirty="0">
              <a:cs typeface="Calibri" panose="020F0502020204030204"/>
            </a:endParaRPr>
          </a:p>
          <a:p>
            <a:pPr lvl="1" indent="-285750">
              <a:buFont typeface="Arial" panose="020B0604020202020204"/>
              <a:buChar char="•"/>
            </a:pPr>
            <a:r>
              <a:rPr lang="en-US" dirty="0">
                <a:cs typeface="Calibri" panose="020F0502020204030204"/>
              </a:rPr>
              <a:t>Inventory control decisions</a:t>
            </a:r>
            <a:endParaRPr lang="en-US" dirty="0">
              <a:cs typeface="Calibri" panose="020F0502020204030204"/>
            </a:endParaRPr>
          </a:p>
          <a:p>
            <a:pPr lvl="1" indent="-285750">
              <a:buFont typeface="Arial" panose="020B0604020202020204"/>
              <a:buChar char="•"/>
            </a:pPr>
            <a:r>
              <a:rPr lang="en-US" dirty="0">
                <a:cs typeface="Calibri" panose="020F0502020204030204"/>
              </a:rPr>
              <a:t>&lt;&lt;think of a third&gt;&gt; </a:t>
            </a:r>
            <a:endParaRPr lang="en-US" dirty="0">
              <a:cs typeface="Calibri" panose="020F0502020204030204"/>
            </a:endParaRPr>
          </a:p>
          <a:p>
            <a:pPr lvl="1" indent="-285750">
              <a:buFont typeface="Arial" panose="020B0604020202020204"/>
              <a:buChar char="•"/>
            </a:pPr>
            <a:endParaRPr lang="en-US" dirty="0">
              <a:cs typeface="Calibri" panose="020F0502020204030204"/>
            </a:endParaRPr>
          </a:p>
          <a:p>
            <a:r>
              <a:rPr lang="en-US" dirty="0">
                <a:cs typeface="Calibri" panose="020F0502020204030204"/>
              </a:rPr>
              <a:t>But... (CAVEAT)</a:t>
            </a:r>
            <a:endParaRPr lang="en-US" dirty="0">
              <a:cs typeface="Calibri" panose="020F0502020204030204"/>
            </a:endParaRPr>
          </a:p>
          <a:p>
            <a:pPr marL="171450" indent="-171450">
              <a:buFont typeface="Arial" panose="020B0604020202020204"/>
              <a:buChar char="•"/>
            </a:pPr>
            <a:r>
              <a:rPr lang="en-US" dirty="0">
                <a:cs typeface="Calibri" panose="020F0502020204030204"/>
              </a:rPr>
              <a:t>Theory</a:t>
            </a:r>
            <a:endParaRPr lang="en-US" dirty="0">
              <a:cs typeface="Calibri" panose="020F0502020204030204"/>
            </a:endParaRPr>
          </a:p>
          <a:p>
            <a:pPr marL="171450" indent="-171450">
              <a:buFont typeface="Arial" panose="020B0604020202020204"/>
              <a:buChar char="•"/>
            </a:pPr>
            <a:r>
              <a:rPr lang="en-US" dirty="0">
                <a:cs typeface="Calibri" panose="020F0502020204030204"/>
              </a:rPr>
              <a:t>(Simple) Math Ahead</a:t>
            </a:r>
            <a:endParaRPr lang="en-US" dirty="0">
              <a:cs typeface="Calibri" panose="020F0502020204030204"/>
            </a:endParaRPr>
          </a:p>
          <a:p>
            <a:pPr marL="171450" indent="-171450">
              <a:buFont typeface="Arial" panose="020B0604020202020204"/>
              <a:buChar char="•"/>
            </a:pPr>
            <a:r>
              <a:rPr lang="en-US" dirty="0">
                <a:cs typeface="Calibri" panose="020F0502020204030204"/>
              </a:rPr>
              <a:t>Greek Letters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dirty="0"/>
              <a:t>Monte Carlo</a:t>
            </a:r>
            <a:endParaRPr lang="en-US" dirty="0"/>
          </a:p>
          <a:p>
            <a:pPr marL="800100" lvl="1" indent="-171450">
              <a:buFont typeface="Arial,Sans-Serif"/>
              <a:buChar char="•"/>
            </a:pPr>
            <a:r>
              <a:rPr lang="en-US" dirty="0"/>
              <a:t>Estimates </a:t>
            </a:r>
            <a:r>
              <a:rPr lang="en-US" dirty="0" err="1"/>
              <a:t>v_pi</a:t>
            </a:r>
            <a:r>
              <a:rPr lang="en-US" dirty="0"/>
              <a:t>(s)</a:t>
            </a:r>
            <a:endParaRPr lang="en-US" dirty="0"/>
          </a:p>
          <a:p>
            <a:pPr marL="800100" lvl="1" indent="-171450">
              <a:buFont typeface="Arial,Sans-Serif"/>
              <a:buChar char="•"/>
            </a:pPr>
            <a:r>
              <a:rPr lang="en-US" dirty="0"/>
              <a:t>Uses full trajectories to calculate </a:t>
            </a:r>
            <a:r>
              <a:rPr lang="en-US" dirty="0" err="1"/>
              <a:t>G_t</a:t>
            </a:r>
            <a:r>
              <a:rPr lang="en-US" dirty="0"/>
              <a:t> to calculate Bellman error, so must wait till end of episode</a:t>
            </a:r>
            <a:endParaRPr lang="en-US" dirty="0"/>
          </a:p>
          <a:p>
            <a:pPr marL="800100" lvl="1" indent="-171450">
              <a:buFont typeface="Arial,Sans-Serif"/>
              <a:buChar char="•"/>
            </a:pPr>
            <a:r>
              <a:rPr lang="en-US" dirty="0"/>
              <a:t>On policy because we are evaluating pi</a:t>
            </a:r>
            <a:endParaRPr lang="en-US" dirty="0"/>
          </a:p>
          <a:p>
            <a:pPr marL="171450" indent="-171450">
              <a:buFont typeface="Arial,Sans-Serif"/>
              <a:buChar char="•"/>
            </a:pPr>
            <a:r>
              <a:rPr lang="en-US" dirty="0"/>
              <a:t>TD methods (TD(0), </a:t>
            </a:r>
            <a:r>
              <a:rPr lang="en-US" dirty="0" err="1"/>
              <a:t>Sarsa</a:t>
            </a:r>
            <a:r>
              <a:rPr lang="en-US" dirty="0"/>
              <a:t>, Q-Learning) capture (s, a, r, s', [a]) tuples through exploration and can update on-line (not wait till end of episode).</a:t>
            </a:r>
            <a:endParaRPr lang="en-US" dirty="0"/>
          </a:p>
          <a:p>
            <a:pPr marL="171450" indent="-171450">
              <a:buFont typeface="Arial,Sans-Serif"/>
              <a:buChar char="•"/>
            </a:pPr>
            <a:r>
              <a:rPr lang="en-US" dirty="0"/>
              <a:t>TD(0)</a:t>
            </a:r>
            <a:endParaRPr lang="en-US" dirty="0"/>
          </a:p>
          <a:p>
            <a:pPr marL="800100" lvl="1" indent="-171450">
              <a:buFont typeface="Arial,Sans-Serif"/>
              <a:buChar char="•"/>
            </a:pPr>
            <a:r>
              <a:rPr lang="en-US" dirty="0"/>
              <a:t>Estimates </a:t>
            </a:r>
            <a:r>
              <a:rPr lang="en-US" dirty="0" err="1"/>
              <a:t>v_pi</a:t>
            </a:r>
            <a:r>
              <a:rPr lang="en-US" dirty="0"/>
              <a:t>(s)</a:t>
            </a:r>
            <a:endParaRPr lang="en-US" dirty="0"/>
          </a:p>
          <a:p>
            <a:pPr marL="800100" lvl="1" indent="-171450">
              <a:buFont typeface="Arial,Sans-Serif"/>
              <a:buChar char="•"/>
            </a:pPr>
            <a:r>
              <a:rPr lang="en-US" dirty="0"/>
              <a:t>Update is exponentially decaying update of V using Bellman error: </a:t>
            </a:r>
            <a:r>
              <a:rPr lang="en-US" b="1" dirty="0"/>
              <a:t>V[</a:t>
            </a:r>
            <a:r>
              <a:rPr lang="en-US" b="1" dirty="0" err="1"/>
              <a:t>S_t</a:t>
            </a:r>
            <a:r>
              <a:rPr lang="en-US" b="1" dirty="0"/>
              <a:t>] = V[</a:t>
            </a:r>
            <a:r>
              <a:rPr lang="en-US" b="1" dirty="0" err="1"/>
              <a:t>S_t</a:t>
            </a:r>
            <a:r>
              <a:rPr lang="en-US" b="1" dirty="0"/>
              <a:t>] + alpha[R_t+1 + gamma*V[S_t+1] - V[</a:t>
            </a:r>
            <a:r>
              <a:rPr lang="en-US" b="1" dirty="0" err="1"/>
              <a:t>S_t</a:t>
            </a:r>
            <a:r>
              <a:rPr lang="en-US" b="1" dirty="0"/>
              <a:t>]]</a:t>
            </a:r>
            <a:endParaRPr lang="en-US" dirty="0"/>
          </a:p>
          <a:p>
            <a:pPr marL="800100" lvl="1" indent="-171450">
              <a:buFont typeface="Arial,Sans-Serif"/>
              <a:buChar char="•"/>
            </a:pPr>
            <a:r>
              <a:rPr lang="en-US" dirty="0"/>
              <a:t>Calculates </a:t>
            </a:r>
            <a:r>
              <a:rPr lang="en-US" dirty="0" err="1"/>
              <a:t>V_pi</a:t>
            </a:r>
            <a:r>
              <a:rPr lang="en-US" dirty="0"/>
              <a:t>(s) </a:t>
            </a:r>
            <a:r>
              <a:rPr lang="en-US" b="1" u="sng" dirty="0"/>
              <a:t>on-policy</a:t>
            </a:r>
            <a:r>
              <a:rPr lang="en-US" dirty="0"/>
              <a:t> using samples and exponentially decaying average</a:t>
            </a:r>
            <a:endParaRPr lang="en-US" dirty="0"/>
          </a:p>
          <a:p>
            <a:pPr marL="800100" lvl="1" indent="-171450">
              <a:buFont typeface="Arial,Sans-Serif"/>
              <a:buChar char="•"/>
            </a:pPr>
            <a:r>
              <a:rPr lang="en-US" dirty="0"/>
              <a:t>On-Policy because we are evaluating pi</a:t>
            </a:r>
            <a:endParaRPr lang="en-US" dirty="0"/>
          </a:p>
          <a:p>
            <a:pPr marL="171450" indent="-171450">
              <a:buFont typeface="Arial,Sans-Serif"/>
              <a:buChar char="•"/>
            </a:pPr>
            <a:r>
              <a:rPr lang="en-US" dirty="0" err="1"/>
              <a:t>Sarsa</a:t>
            </a:r>
            <a:endParaRPr lang="en-US" dirty="0" err="1"/>
          </a:p>
          <a:p>
            <a:pPr marL="800100" lvl="1" indent="-171450">
              <a:buFont typeface="Arial,Sans-Serif"/>
              <a:buChar char="•"/>
            </a:pPr>
            <a:r>
              <a:rPr lang="en-US" dirty="0"/>
              <a:t>Estimates Q(</a:t>
            </a:r>
            <a:r>
              <a:rPr lang="en-US" dirty="0" err="1"/>
              <a:t>s,a</a:t>
            </a:r>
            <a:r>
              <a:rPr lang="en-US" dirty="0"/>
              <a:t>) approximating q*</a:t>
            </a:r>
            <a:endParaRPr lang="en-US" dirty="0"/>
          </a:p>
          <a:p>
            <a:pPr marL="800100" lvl="1" indent="-171450">
              <a:buFont typeface="Arial,Sans-Serif"/>
              <a:buChar char="•"/>
            </a:pPr>
            <a:r>
              <a:rPr lang="en-US" dirty="0"/>
              <a:t>Update is exponentially decaying update of Q using Bellman error: </a:t>
            </a:r>
            <a:r>
              <a:rPr lang="en-US" b="1" dirty="0"/>
              <a:t>Q[</a:t>
            </a:r>
            <a:r>
              <a:rPr lang="en-US" b="1" dirty="0" err="1"/>
              <a:t>S_t</a:t>
            </a:r>
            <a:r>
              <a:rPr lang="en-US" b="1" dirty="0"/>
              <a:t>, </a:t>
            </a:r>
            <a:r>
              <a:rPr lang="en-US" b="1" dirty="0" err="1"/>
              <a:t>A_t</a:t>
            </a:r>
            <a:r>
              <a:rPr lang="en-US" b="1" dirty="0"/>
              <a:t>]=Q[</a:t>
            </a:r>
            <a:r>
              <a:rPr lang="en-US" b="1" dirty="0" err="1"/>
              <a:t>S_t</a:t>
            </a:r>
            <a:r>
              <a:rPr lang="en-US" b="1" dirty="0"/>
              <a:t>, </a:t>
            </a:r>
            <a:r>
              <a:rPr lang="en-US" b="1" dirty="0" err="1"/>
              <a:t>A_t</a:t>
            </a:r>
            <a:r>
              <a:rPr lang="en-US" b="1" dirty="0"/>
              <a:t>] + alpha[R_t+1 + gamma*Q[S_t+1, A_t+1] - Q[</a:t>
            </a:r>
            <a:r>
              <a:rPr lang="en-US" b="1" dirty="0" err="1"/>
              <a:t>S_t</a:t>
            </a:r>
            <a:r>
              <a:rPr lang="en-US" b="1" dirty="0"/>
              <a:t>, </a:t>
            </a:r>
            <a:r>
              <a:rPr lang="en-US" b="1" dirty="0" err="1"/>
              <a:t>A_t</a:t>
            </a:r>
            <a:r>
              <a:rPr lang="en-US" b="1" dirty="0"/>
              <a:t>]]</a:t>
            </a:r>
            <a:endParaRPr lang="en-US" dirty="0"/>
          </a:p>
          <a:p>
            <a:pPr marL="800100" lvl="1" indent="-171450">
              <a:buFont typeface="Arial,Sans-Serif"/>
              <a:buChar char="•"/>
            </a:pPr>
            <a:r>
              <a:rPr lang="en-US" dirty="0"/>
              <a:t>On-policy: Uses a two-step look ahead (s, a, r, s, </a:t>
            </a:r>
            <a:r>
              <a:rPr lang="en-US" b="1" u="sng" dirty="0"/>
              <a:t>a</a:t>
            </a:r>
            <a:r>
              <a:rPr lang="en-US" dirty="0"/>
              <a:t>) (the second 'a' is calculated from the current policy, hence on-policy)</a:t>
            </a:r>
            <a:endParaRPr lang="en-US" dirty="0">
              <a:cs typeface="Calibri" panose="020F0502020204030204"/>
            </a:endParaRPr>
          </a:p>
          <a:p>
            <a:pPr marL="800100" lvl="1" indent="-171450">
              <a:buFont typeface="Arial,Sans-Serif"/>
              <a:buChar char="•"/>
            </a:pPr>
            <a:r>
              <a:rPr lang="en-US" dirty="0"/>
              <a:t>Converges as long as all state-action pairs visited infinite number of times and policy shifts from eps-greedy to fully greedy (on-policy) in the limit</a:t>
            </a:r>
            <a:endParaRPr lang="en-US" dirty="0">
              <a:cs typeface="Calibri" panose="020F0502020204030204"/>
            </a:endParaRPr>
          </a:p>
          <a:p>
            <a:pPr marL="800100" lvl="1" indent="-171450">
              <a:buFont typeface="Arial,Sans-Serif"/>
              <a:buChar char="•"/>
            </a:pPr>
            <a:r>
              <a:rPr lang="en-US" dirty="0"/>
              <a:t>Eps-greedy most converge to fully greedy because we want to find the optimal policy, which is greedy </a:t>
            </a:r>
            <a:r>
              <a:rPr lang="en-US" dirty="0" err="1"/>
              <a:t>w.r.t.</a:t>
            </a:r>
            <a:r>
              <a:rPr lang="en-US" dirty="0"/>
              <a:t> q*(s) and this is on-policy. So we must end up on-policy in the end. Else we will get an incorrect (low) estimate for q*(s) because our Bellman error calculation will be wrong (because future steps aren't fully following the policy)</a:t>
            </a:r>
            <a:endParaRPr lang="en-US" dirty="0"/>
          </a:p>
          <a:p>
            <a:pPr marL="171450" indent="-171450">
              <a:buFont typeface="Arial,Sans-Serif"/>
              <a:buChar char="•"/>
            </a:pPr>
            <a:r>
              <a:rPr lang="en-US" dirty="0"/>
              <a:t>Q-Learning</a:t>
            </a:r>
            <a:endParaRPr lang="en-US" dirty="0"/>
          </a:p>
          <a:p>
            <a:pPr marL="800100" lvl="1" indent="-171450">
              <a:buFont typeface="Arial,Sans-Serif"/>
              <a:buChar char="•"/>
            </a:pPr>
            <a:r>
              <a:rPr lang="en-US" dirty="0"/>
              <a:t>Estimates Q(</a:t>
            </a:r>
            <a:r>
              <a:rPr lang="en-US" dirty="0" err="1"/>
              <a:t>s,a</a:t>
            </a:r>
            <a:r>
              <a:rPr lang="en-US" dirty="0"/>
              <a:t>) approximating q*</a:t>
            </a:r>
            <a:endParaRPr lang="en-US" dirty="0"/>
          </a:p>
          <a:p>
            <a:pPr marL="800100" lvl="1" indent="-171450">
              <a:buFont typeface="Arial,Sans-Serif"/>
              <a:buChar char="•"/>
            </a:pPr>
            <a:r>
              <a:rPr lang="en-US" dirty="0"/>
              <a:t>Update is exponentially decaying update of Q using Bellman error calculated on the greedy-optimal (</a:t>
            </a:r>
            <a:r>
              <a:rPr lang="en-US" dirty="0" err="1"/>
              <a:t>max_a</a:t>
            </a:r>
            <a:r>
              <a:rPr lang="en-US" dirty="0"/>
              <a:t>) next action per bootstrap estimate:</a:t>
            </a:r>
            <a:endParaRPr lang="en-US" dirty="0"/>
          </a:p>
          <a:p>
            <a:pPr lvl="2" indent="-171450">
              <a:buFont typeface="Arial,Sans-Serif"/>
              <a:buChar char="•"/>
            </a:pPr>
            <a:r>
              <a:rPr lang="en-US" b="1" dirty="0"/>
              <a:t>[</a:t>
            </a:r>
            <a:r>
              <a:rPr lang="en-US" b="1" dirty="0" err="1"/>
              <a:t>S_t</a:t>
            </a:r>
            <a:r>
              <a:rPr lang="en-US" b="1" dirty="0"/>
              <a:t>, </a:t>
            </a:r>
            <a:r>
              <a:rPr lang="en-US" b="1" dirty="0" err="1"/>
              <a:t>A_t</a:t>
            </a:r>
            <a:r>
              <a:rPr lang="en-US" b="1" dirty="0"/>
              <a:t>]=Q[</a:t>
            </a:r>
            <a:r>
              <a:rPr lang="en-US" b="1" dirty="0" err="1"/>
              <a:t>S_t</a:t>
            </a:r>
            <a:r>
              <a:rPr lang="en-US" b="1" dirty="0"/>
              <a:t>, </a:t>
            </a:r>
            <a:r>
              <a:rPr lang="en-US" b="1" dirty="0" err="1"/>
              <a:t>A_t</a:t>
            </a:r>
            <a:r>
              <a:rPr lang="en-US" b="1" dirty="0"/>
              <a:t>] + alpha[R_t+1 + gamma*</a:t>
            </a:r>
            <a:r>
              <a:rPr lang="en-US" b="1" i="1" u="sng" dirty="0" err="1"/>
              <a:t>max_a</a:t>
            </a:r>
            <a:r>
              <a:rPr lang="en-US" b="1" dirty="0"/>
              <a:t>(Q[S_t+1, A_t+1]) - Q[</a:t>
            </a:r>
            <a:r>
              <a:rPr lang="en-US" b="1" dirty="0" err="1"/>
              <a:t>S_t</a:t>
            </a:r>
            <a:r>
              <a:rPr lang="en-US" b="1" dirty="0"/>
              <a:t>, </a:t>
            </a:r>
            <a:r>
              <a:rPr lang="en-US" b="1" dirty="0" err="1"/>
              <a:t>A_t</a:t>
            </a:r>
            <a:r>
              <a:rPr lang="en-US" b="1" dirty="0"/>
              <a:t>]]</a:t>
            </a:r>
            <a:endParaRPr lang="en-US" dirty="0"/>
          </a:p>
          <a:p>
            <a:pPr marL="800100" lvl="1" indent="-171450">
              <a:buFont typeface="Arial,Sans-Serif"/>
              <a:buChar char="•"/>
            </a:pPr>
            <a:r>
              <a:rPr lang="en-US" b="1" dirty="0"/>
              <a:t>Off-policy: </a:t>
            </a:r>
            <a:r>
              <a:rPr lang="en-US" dirty="0"/>
              <a:t>because the Bellman error is not calculated based on the 2nd action taken by the policy, but by the bootstrapped (Q-table lookup) value of the </a:t>
            </a:r>
            <a:r>
              <a:rPr lang="en-US" u="sng" dirty="0"/>
              <a:t>best possible</a:t>
            </a:r>
            <a:r>
              <a:rPr lang="en-US" b="1" dirty="0"/>
              <a:t> </a:t>
            </a:r>
            <a:r>
              <a:rPr lang="en-US" dirty="0"/>
              <a:t>next action (hence, the </a:t>
            </a:r>
            <a:r>
              <a:rPr lang="en-US" dirty="0" err="1"/>
              <a:t>max_a</a:t>
            </a:r>
            <a:r>
              <a:rPr lang="en-US" dirty="0"/>
              <a:t>)</a:t>
            </a:r>
            <a:r>
              <a:rPr lang="en-US" b="1" dirty="0"/>
              <a:t> </a:t>
            </a:r>
            <a:endParaRPr lang="en-US" dirty="0"/>
          </a:p>
          <a:p>
            <a:endParaRPr lang="en-US" dirty="0"/>
          </a:p>
          <a:p>
            <a:r>
              <a:rPr lang="en-US" dirty="0"/>
              <a:t>DQN</a:t>
            </a:r>
            <a:endParaRPr lang="en-US" dirty="0"/>
          </a:p>
          <a:p>
            <a:pPr marL="171450" indent="-171450">
              <a:buFont typeface="Arial,Sans-Serif"/>
              <a:buChar char="•"/>
            </a:pPr>
            <a:r>
              <a:rPr lang="en-US" dirty="0"/>
              <a:t>Why use ANN?</a:t>
            </a:r>
            <a:endParaRPr lang="en-US" dirty="0"/>
          </a:p>
          <a:p>
            <a:pPr marL="171450" indent="-171450">
              <a:buFont typeface="Arial,Sans-Serif"/>
              <a:buChar char="•"/>
            </a:pPr>
            <a:r>
              <a:rPr lang="en-US" dirty="0"/>
              <a:t>Table would be too big</a:t>
            </a:r>
            <a:endParaRPr lang="en-US" dirty="0"/>
          </a:p>
          <a:p>
            <a:pPr marL="171450" indent="-171450">
              <a:buFont typeface="Arial,Sans-Serif"/>
              <a:buChar char="•"/>
            </a:pPr>
            <a:r>
              <a:rPr lang="en-US" dirty="0"/>
              <a:t>Will never visit every state – NN generalizes to unseen states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a:buChar char="•"/>
            </a:pPr>
            <a:r>
              <a:rPr lang="en-US" dirty="0">
                <a:cs typeface="Calibri" panose="020F0502020204030204"/>
              </a:rPr>
              <a:t>What is an agent, what is environment and how do they interact?</a:t>
            </a:r>
            <a:endParaRPr lang="en-US" dirty="0">
              <a:cs typeface="Calibri" panose="020F0502020204030204"/>
            </a:endParaRPr>
          </a:p>
          <a:p>
            <a:pPr marL="285750" indent="-285750">
              <a:buFont typeface="Arial" panose="020B0604020202020204"/>
              <a:buChar char="•"/>
            </a:pPr>
            <a:r>
              <a:rPr lang="en-US" dirty="0">
                <a:cs typeface="Calibri" panose="020F0502020204030204"/>
              </a:rPr>
              <a:t>RL Assumes this model...</a:t>
            </a:r>
            <a:endParaRPr lang="en-US" dirty="0">
              <a:cs typeface="Calibri" panose="020F0502020204030204"/>
            </a:endParaRPr>
          </a:p>
          <a:p>
            <a:pPr marL="285750" indent="-285750">
              <a:buFont typeface="Arial" panose="020B0604020202020204"/>
              <a:buChar char="•"/>
            </a:pPr>
            <a:endParaRPr lang="en-US" dirty="0">
              <a:cs typeface="Calibri" panose="020F0502020204030204"/>
            </a:endParaRPr>
          </a:p>
          <a:p>
            <a:pPr marL="285750" indent="-285750">
              <a:buFont typeface="Arial" panose="020B0604020202020204"/>
              <a:buChar char="•"/>
            </a:pPr>
            <a:r>
              <a:rPr lang="en-US" dirty="0">
                <a:cs typeface="Calibri" panose="020F0502020204030204"/>
              </a:rPr>
              <a:t>What's a …. ?</a:t>
            </a:r>
            <a:endParaRPr lang="en-US" dirty="0">
              <a:cs typeface="Calibri" panose="020F0502020204030204"/>
            </a:endParaRPr>
          </a:p>
          <a:p>
            <a:pPr lvl="1" indent="-285750">
              <a:buFont typeface="Arial" panose="020B0604020202020204"/>
              <a:buChar char="•"/>
            </a:pPr>
            <a:r>
              <a:rPr lang="en-US" b="1" dirty="0">
                <a:cs typeface="Calibri" panose="020F0502020204030204"/>
              </a:rPr>
              <a:t>Environment</a:t>
            </a:r>
            <a:endParaRPr lang="en-US" b="1" dirty="0">
              <a:cs typeface="Calibri" panose="020F0502020204030204"/>
            </a:endParaRPr>
          </a:p>
          <a:p>
            <a:pPr lvl="2" indent="-285750">
              <a:buFont typeface="Arial" panose="020B0604020202020204"/>
              <a:buChar char="•"/>
            </a:pPr>
            <a:r>
              <a:rPr lang="en-US" dirty="0">
                <a:cs typeface="Calibri" panose="020F0502020204030204"/>
              </a:rPr>
              <a:t>Chess game</a:t>
            </a:r>
            <a:endParaRPr lang="en-US" dirty="0">
              <a:cs typeface="Calibri" panose="020F0502020204030204"/>
            </a:endParaRPr>
          </a:p>
          <a:p>
            <a:pPr lvl="2" indent="-285750">
              <a:buFont typeface="Arial" panose="020B0604020202020204"/>
              <a:buChar char="•"/>
            </a:pPr>
            <a:r>
              <a:rPr lang="en-US" dirty="0">
                <a:cs typeface="Calibri" panose="020F0502020204030204"/>
              </a:rPr>
              <a:t>The physical world in which a robot is operating (the robot itself is part of the environment)</a:t>
            </a:r>
            <a:endParaRPr lang="en-US" dirty="0">
              <a:cs typeface="Calibri" panose="020F0502020204030204"/>
            </a:endParaRPr>
          </a:p>
          <a:p>
            <a:pPr lvl="2" indent="-285750">
              <a:buFont typeface="Arial" panose="020B0604020202020204"/>
              <a:buChar char="•"/>
            </a:pPr>
            <a:r>
              <a:rPr lang="en-US" dirty="0">
                <a:cs typeface="Calibri" panose="020F0502020204030204"/>
              </a:rPr>
              <a:t>An Atari 2600 emulator running Space Invaders</a:t>
            </a:r>
            <a:endParaRPr lang="en-US" dirty="0">
              <a:cs typeface="Calibri" panose="020F0502020204030204"/>
            </a:endParaRPr>
          </a:p>
          <a:p>
            <a:pPr lvl="1" indent="-285750">
              <a:buFont typeface="Arial" panose="020B0604020202020204"/>
              <a:buChar char="•"/>
            </a:pPr>
            <a:r>
              <a:rPr lang="en-US" b="1" dirty="0">
                <a:cs typeface="Calibri" panose="020F0502020204030204"/>
              </a:rPr>
              <a:t>State</a:t>
            </a:r>
            <a:endParaRPr lang="en-US" dirty="0">
              <a:cs typeface="Calibri" panose="020F0502020204030204"/>
            </a:endParaRPr>
          </a:p>
          <a:p>
            <a:pPr lvl="2" indent="-285750">
              <a:buFont typeface="Arial" panose="020B0604020202020204"/>
              <a:buChar char="•"/>
            </a:pPr>
            <a:r>
              <a:rPr lang="en-US" dirty="0">
                <a:cs typeface="Calibri" panose="020F0502020204030204"/>
              </a:rPr>
              <a:t>The position of pieces on a chess board</a:t>
            </a:r>
            <a:endParaRPr lang="en-US" dirty="0">
              <a:cs typeface="Calibri" panose="020F0502020204030204"/>
            </a:endParaRPr>
          </a:p>
          <a:p>
            <a:pPr lvl="2" indent="-285750">
              <a:buFont typeface="Arial" panose="020B0604020202020204"/>
              <a:buChar char="•"/>
            </a:pPr>
            <a:r>
              <a:rPr lang="en-US" dirty="0">
                <a:cs typeface="Calibri" panose="020F0502020204030204"/>
              </a:rPr>
              <a:t>The position of a robots arm joints and an image from its camera</a:t>
            </a:r>
            <a:endParaRPr lang="en-US" dirty="0">
              <a:cs typeface="Calibri" panose="020F0502020204030204"/>
            </a:endParaRPr>
          </a:p>
          <a:p>
            <a:pPr lvl="2" indent="-285750">
              <a:buFont typeface="Arial" panose="020B0604020202020204"/>
              <a:buChar char="•"/>
            </a:pPr>
            <a:r>
              <a:rPr lang="en-US" dirty="0">
                <a:cs typeface="Calibri" panose="020F0502020204030204"/>
              </a:rPr>
              <a:t>The image from Space Invaders</a:t>
            </a:r>
            <a:endParaRPr lang="en-US" dirty="0">
              <a:cs typeface="Calibri" panose="020F0502020204030204"/>
            </a:endParaRPr>
          </a:p>
          <a:p>
            <a:pPr lvl="1" indent="-285750">
              <a:buFont typeface="Arial" panose="020B0604020202020204"/>
              <a:buChar char="•"/>
            </a:pPr>
            <a:r>
              <a:rPr lang="en-US" b="1" dirty="0">
                <a:cs typeface="Calibri" panose="020F0502020204030204"/>
              </a:rPr>
              <a:t>Action</a:t>
            </a:r>
            <a:endParaRPr lang="en-US" b="1" dirty="0">
              <a:cs typeface="Calibri" panose="020F0502020204030204"/>
            </a:endParaRPr>
          </a:p>
          <a:p>
            <a:pPr lvl="2" indent="-285750">
              <a:buFont typeface="Arial" panose="020B0604020202020204"/>
              <a:buChar char="•"/>
            </a:pPr>
            <a:r>
              <a:rPr lang="en-US" dirty="0">
                <a:cs typeface="Calibri" panose="020F0502020204030204"/>
              </a:rPr>
              <a:t>Move queen to queen's knight 4</a:t>
            </a:r>
            <a:endParaRPr lang="en-US" dirty="0">
              <a:cs typeface="Calibri" panose="020F0502020204030204"/>
            </a:endParaRPr>
          </a:p>
          <a:p>
            <a:pPr lvl="2" indent="-285750">
              <a:buFont typeface="Arial" panose="020B0604020202020204"/>
              <a:buChar char="•"/>
            </a:pPr>
            <a:r>
              <a:rPr lang="en-US" dirty="0">
                <a:cs typeface="Calibri" panose="020F0502020204030204"/>
              </a:rPr>
              <a:t>Apply certain torques to robot motors</a:t>
            </a:r>
            <a:endParaRPr lang="en-US" dirty="0">
              <a:cs typeface="Calibri" panose="020F0502020204030204"/>
            </a:endParaRPr>
          </a:p>
          <a:p>
            <a:pPr lvl="2" indent="-285750">
              <a:buFont typeface="Arial" panose="020B0604020202020204"/>
              <a:buChar char="•"/>
            </a:pPr>
            <a:r>
              <a:rPr lang="en-US" dirty="0">
                <a:cs typeface="Calibri" panose="020F0502020204030204"/>
              </a:rPr>
              <a:t>Move the Space Invaders ship left, right or fire</a:t>
            </a:r>
            <a:endParaRPr lang="en-US" dirty="0">
              <a:cs typeface="Calibri" panose="020F0502020204030204"/>
            </a:endParaRPr>
          </a:p>
          <a:p>
            <a:pPr lvl="1" indent="-285750">
              <a:buFont typeface="Arial" panose="020B0604020202020204"/>
              <a:buChar char="•"/>
            </a:pPr>
            <a:r>
              <a:rPr lang="en-US" b="1" dirty="0">
                <a:cs typeface="Calibri" panose="020F0502020204030204"/>
              </a:rPr>
              <a:t>Reward </a:t>
            </a:r>
            <a:endParaRPr lang="en-US" b="1" dirty="0">
              <a:cs typeface="Calibri" panose="020F0502020204030204"/>
            </a:endParaRPr>
          </a:p>
          <a:p>
            <a:pPr lvl="2" indent="-285750">
              <a:buFont typeface="Arial" panose="020B0604020202020204"/>
              <a:buChar char="•"/>
            </a:pPr>
            <a:r>
              <a:rPr lang="en-US" dirty="0">
                <a:cs typeface="Calibri" panose="020F0502020204030204"/>
              </a:rPr>
              <a:t>+1 if game is won, -1 for loss or 0 for draw (highly delayed)</a:t>
            </a:r>
            <a:endParaRPr lang="en-US" dirty="0">
              <a:cs typeface="Calibri" panose="020F0502020204030204"/>
            </a:endParaRPr>
          </a:p>
          <a:p>
            <a:pPr lvl="2" indent="-285750">
              <a:buFont typeface="Arial" panose="020B0604020202020204"/>
              <a:buChar char="•"/>
            </a:pPr>
            <a:r>
              <a:rPr lang="en-US" dirty="0">
                <a:cs typeface="Calibri" panose="020F0502020204030204"/>
              </a:rPr>
              <a:t>A value inversely proportional to the distance from the robot's gripper to the target object</a:t>
            </a:r>
            <a:endParaRPr lang="en-US" dirty="0">
              <a:cs typeface="Calibri" panose="020F0502020204030204"/>
            </a:endParaRPr>
          </a:p>
          <a:p>
            <a:pPr lvl="2" indent="-285750">
              <a:buFont typeface="Arial" panose="020B0604020202020204"/>
              <a:buChar char="•"/>
            </a:pPr>
            <a:r>
              <a:rPr lang="en-US" dirty="0">
                <a:cs typeface="Calibri" panose="020F0502020204030204"/>
              </a:rPr>
              <a:t>The score from the Atari game</a:t>
            </a:r>
            <a:endParaRPr lang="en-US" dirty="0">
              <a:cs typeface="Calibri" panose="020F0502020204030204"/>
            </a:endParaRPr>
          </a:p>
          <a:p>
            <a:endParaRPr lang="en-US" dirty="0">
              <a:cs typeface="Calibri" panose="020F0502020204030204"/>
            </a:endParaRPr>
          </a:p>
          <a:p>
            <a:r>
              <a:rPr lang="en-US" dirty="0"/>
              <a:t>Agent's job is to choose actions that maximize the total Future Return starting at time t.</a:t>
            </a:r>
            <a:endParaRPr lang="en-US" dirty="0">
              <a:cs typeface="Calibri" panose="020F0502020204030204"/>
            </a:endParaRPr>
          </a:p>
          <a:p>
            <a:endParaRPr lang="en-US" dirty="0">
              <a:cs typeface="Calibri" panose="020F0502020204030204"/>
            </a:endParaRPr>
          </a:p>
          <a:p>
            <a:pPr>
              <a:buFont typeface="Arial" panose="020B0604020202020204"/>
            </a:pPr>
            <a:r>
              <a:rPr lang="en-US" dirty="0">
                <a:cs typeface="Calibri" panose="020F0502020204030204"/>
              </a:rPr>
              <a:t>Appendix: </a:t>
            </a:r>
            <a:endParaRPr lang="en-US" dirty="0">
              <a:cs typeface="Calibri" panose="020F0502020204030204"/>
            </a:endParaRPr>
          </a:p>
          <a:p>
            <a:pPr marL="285750" indent="-285750">
              <a:buFont typeface="Arial" panose="020B0604020202020204"/>
              <a:buChar char="•"/>
            </a:pPr>
            <a:r>
              <a:rPr lang="en-US" dirty="0">
                <a:cs typeface="Calibri" panose="020F0502020204030204"/>
              </a:rPr>
              <a:t>Details (if they come up)</a:t>
            </a:r>
            <a:endParaRPr lang="en-US" dirty="0"/>
          </a:p>
          <a:p>
            <a:pPr lvl="1" indent="-285750">
              <a:buFont typeface="Arial,Sans-Serif"/>
              <a:buChar char="•"/>
            </a:pPr>
            <a:r>
              <a:rPr lang="en-US" b="1" dirty="0"/>
              <a:t>No Observation</a:t>
            </a:r>
            <a:r>
              <a:rPr lang="en-US" dirty="0"/>
              <a:t>: For simplicity we will only deal with fully observed environments</a:t>
            </a:r>
            <a:endParaRPr lang="en-US" dirty="0">
              <a:cs typeface="Calibri" panose="020F0502020204030204"/>
            </a:endParaRPr>
          </a:p>
          <a:p>
            <a:pPr lvl="1" indent="-285750">
              <a:buFont typeface="Arial,Sans-Serif"/>
              <a:buChar char="•"/>
            </a:pPr>
            <a:r>
              <a:rPr lang="en-US" b="1" dirty="0">
                <a:cs typeface="Calibri" panose="020F0502020204030204"/>
              </a:rPr>
              <a:t>Discrete time</a:t>
            </a:r>
            <a:r>
              <a:rPr lang="en-US" dirty="0">
                <a:cs typeface="Calibri" panose="020F0502020204030204"/>
              </a:rPr>
              <a:t>: Tasks can be continuing or episodic</a:t>
            </a:r>
            <a:endParaRPr lang="en-US" dirty="0">
              <a:cs typeface="Calibri" panose="020F0502020204030204"/>
            </a:endParaRPr>
          </a:p>
          <a:p>
            <a:pPr marL="285750" indent="-285750">
              <a:buFont typeface="Arial" panose="020B0604020202020204"/>
              <a:buChar char="•"/>
            </a:pPr>
            <a:r>
              <a:rPr lang="en-US" dirty="0">
                <a:cs typeface="Calibri" panose="020F0502020204030204"/>
              </a:rPr>
              <a:t>David Silver Atari image modified to show state in lieu of observation for the purpose of simplification for this talk.</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Andrey Markov</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This is boring! Where's the </a:t>
            </a:r>
            <a:r>
              <a:rPr lang="en-US" dirty="0" err="1">
                <a:cs typeface="Calibri" panose="020F0502020204030204"/>
              </a:rPr>
              <a:t>Tensorflow</a:t>
            </a:r>
            <a:r>
              <a:rPr lang="en-US" dirty="0">
                <a:cs typeface="Calibri" panose="020F0502020204030204"/>
              </a:rPr>
              <a:t> code?</a:t>
            </a:r>
            <a:endParaRPr lang="en-US" dirty="0">
              <a:cs typeface="Calibri" panose="020F0502020204030204"/>
            </a:endParaRPr>
          </a:p>
          <a:p>
            <a:r>
              <a:rPr lang="en-US" dirty="0">
                <a:cs typeface="Calibri" panose="020F0502020204030204"/>
              </a:rPr>
              <a:t>Sadly, we won't see TF code today.</a:t>
            </a: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a:p>
            <a:pPr marL="171450" indent="-171450">
              <a:buFont typeface="Arial" panose="020B0604020202020204"/>
              <a:buChar char="•"/>
            </a:pPr>
            <a:r>
              <a:rPr lang="en-US" dirty="0">
                <a:cs typeface="Calibri" panose="020F0502020204030204"/>
              </a:rPr>
              <a:t>Universal problem description</a:t>
            </a:r>
            <a:endParaRPr lang="en-US" dirty="0">
              <a:cs typeface="Calibri" panose="020F0502020204030204"/>
            </a:endParaRPr>
          </a:p>
          <a:p>
            <a:pPr marL="628650" lvl="1" indent="-171450">
              <a:buFont typeface="Arial" panose="020B0604020202020204"/>
              <a:buChar char="•"/>
            </a:pPr>
            <a:r>
              <a:rPr lang="en-US" dirty="0">
                <a:cs typeface="Calibri" panose="020F0502020204030204"/>
              </a:rPr>
              <a:t>Provides a universal way to precisely characterize decision making problems...</a:t>
            </a:r>
            <a:endParaRPr lang="en-US" dirty="0">
              <a:cs typeface="Calibri" panose="020F0502020204030204"/>
            </a:endParaRPr>
          </a:p>
          <a:p>
            <a:pPr marL="628650" lvl="1" indent="-171450">
              <a:buFont typeface="Arial" panose="020B0604020202020204"/>
              <a:buChar char="•"/>
            </a:pPr>
            <a:r>
              <a:rPr lang="en-US" dirty="0">
                <a:cs typeface="Calibri" panose="020F0502020204030204"/>
              </a:rPr>
              <a:t>And thus make precise statements about problems, and algorithms...</a:t>
            </a:r>
            <a:endParaRPr lang="en-US" dirty="0">
              <a:cs typeface="Calibri" panose="020F0502020204030204"/>
            </a:endParaRPr>
          </a:p>
          <a:p>
            <a:pPr marL="628650" lvl="1" indent="-171450">
              <a:buFont typeface="Arial" panose="020B0604020202020204"/>
              <a:buChar char="•"/>
            </a:pPr>
            <a:r>
              <a:rPr lang="en-US" dirty="0">
                <a:cs typeface="Calibri" panose="020F0502020204030204"/>
              </a:rPr>
              <a:t>As well as apply algorithms to problems (think of it as an "API" to the problem)</a:t>
            </a:r>
            <a:endParaRPr lang="en-US" dirty="0">
              <a:cs typeface="Calibri" panose="020F0502020204030204"/>
            </a:endParaRPr>
          </a:p>
          <a:p>
            <a:pPr marL="628650" lvl="1" indent="-171450">
              <a:buFont typeface="Arial" panose="020B0604020202020204"/>
              <a:buChar char="•"/>
            </a:pPr>
            <a:r>
              <a:rPr lang="en-US" dirty="0">
                <a:cs typeface="Calibri" panose="020F0502020204030204"/>
              </a:rPr>
              <a:t>Almost all RL research you read will lay out problems conceptually as MDP and use notation we'll see today...</a:t>
            </a:r>
            <a:endParaRPr lang="en-US" dirty="0"/>
          </a:p>
          <a:p>
            <a:pPr marL="628650" lvl="1" indent="-171450">
              <a:buFont typeface="Arial" panose="020B0604020202020204"/>
              <a:buChar char="•"/>
            </a:pPr>
            <a:r>
              <a:rPr lang="en-US" dirty="0">
                <a:cs typeface="Calibri" panose="020F0502020204030204"/>
              </a:rPr>
              <a:t>Hence, if you want to study RL, you need this foundation</a:t>
            </a:r>
            <a:endParaRPr lang="en-US" dirty="0">
              <a:cs typeface="Calibri" panose="020F0502020204030204"/>
            </a:endParaRPr>
          </a:p>
          <a:p>
            <a:pPr marL="171450" lvl="0" indent="-171450">
              <a:buFont typeface="Arial" panose="020B0604020202020204"/>
              <a:buChar char="•"/>
            </a:pPr>
            <a:r>
              <a:rPr lang="en-US" dirty="0">
                <a:cs typeface="Calibri" panose="020F0502020204030204"/>
              </a:rPr>
              <a:t>Can represent and solve real problems with MDPs</a:t>
            </a:r>
            <a:endParaRPr lang="en-US" dirty="0">
              <a:cs typeface="Calibri" panose="020F0502020204030204"/>
            </a:endParaRPr>
          </a:p>
          <a:p>
            <a:pPr marL="628650" lvl="1" indent="-171450">
              <a:buFont typeface="Arial" panose="020B0604020202020204"/>
              <a:buChar char="•"/>
            </a:pPr>
            <a:r>
              <a:rPr lang="en-US" dirty="0">
                <a:solidFill>
                  <a:srgbClr val="FF0000"/>
                </a:solidFill>
                <a:cs typeface="Calibri" panose="020F0502020204030204"/>
              </a:rPr>
              <a:t>&lt;&lt;Examples&gt;&gt;</a:t>
            </a: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a:buChar char="•"/>
            </a:pPr>
            <a:r>
              <a:rPr lang="en-US" dirty="0">
                <a:cs typeface="Calibri" panose="020F0502020204030204"/>
              </a:rPr>
              <a:t>You might see them illustrated this way</a:t>
            </a:r>
            <a:endParaRPr lang="en-US" dirty="0"/>
          </a:p>
          <a:p>
            <a:pPr marL="171450" indent="-171450">
              <a:buFont typeface="Arial" panose="020B0604020202020204"/>
              <a:buChar char="•"/>
            </a:pPr>
            <a:r>
              <a:rPr lang="en-US" dirty="0">
                <a:cs typeface="Calibri" panose="020F0502020204030204"/>
              </a:rPr>
              <a:t>But unless they are very simple, very difficult to draw like this.</a:t>
            </a:r>
            <a:endParaRPr lang="en-US" dirty="0">
              <a:cs typeface="Calibri" panose="020F0502020204030204"/>
            </a:endParaRPr>
          </a:p>
          <a:p>
            <a:pPr marL="171450" indent="-171450">
              <a:buFont typeface="Arial" panose="020B0604020202020204"/>
              <a:buChar char="•"/>
            </a:pPr>
            <a:endParaRPr lang="en-US" dirty="0">
              <a:cs typeface="Calibri" panose="020F0502020204030204"/>
            </a:endParaRPr>
          </a:p>
          <a:p>
            <a:pPr marL="171450" indent="-171450">
              <a:buFont typeface="Arial" panose="020B0604020202020204"/>
              <a:buChar char="•"/>
            </a:pPr>
            <a:r>
              <a:rPr lang="en-US" dirty="0">
                <a:cs typeface="Calibri" panose="020F0502020204030204"/>
              </a:rPr>
              <a:t>Explain from state 0</a:t>
            </a:r>
            <a:endParaRPr lang="en-US" dirty="0"/>
          </a:p>
          <a:p>
            <a:pPr marL="171450" indent="-171450">
              <a:buFont typeface="Arial" panose="020B0604020202020204"/>
              <a:buChar char="•"/>
            </a:pPr>
            <a:r>
              <a:rPr lang="en-US" dirty="0">
                <a:cs typeface="Calibri" panose="020F0502020204030204"/>
              </a:rPr>
              <a:t>The evolution of the system is driven by:</a:t>
            </a:r>
            <a:endParaRPr lang="en-US" dirty="0">
              <a:cs typeface="Calibri" panose="020F0502020204030204"/>
            </a:endParaRPr>
          </a:p>
          <a:p>
            <a:pPr marL="628650" lvl="1" indent="-171450">
              <a:buFont typeface="Arial" panose="020B0604020202020204"/>
              <a:buChar char="•"/>
            </a:pPr>
            <a:r>
              <a:rPr lang="en-US" dirty="0">
                <a:cs typeface="Calibri" panose="020F0502020204030204"/>
              </a:rPr>
              <a:t>Our actions (red circles)</a:t>
            </a:r>
            <a:endParaRPr lang="en-US" dirty="0">
              <a:cs typeface="Calibri" panose="020F0502020204030204"/>
            </a:endParaRPr>
          </a:p>
          <a:p>
            <a:pPr marL="628650" lvl="1" indent="-171450">
              <a:buFont typeface="Arial" panose="020B0604020202020204"/>
              <a:buChar char="•"/>
            </a:pPr>
            <a:r>
              <a:rPr lang="en-US" dirty="0">
                <a:cs typeface="Calibri" panose="020F0502020204030204"/>
              </a:rPr>
              <a:t>"Where the wind blows us" (David Silver) (outbound from actions)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a:buChar char="•"/>
            </a:pPr>
            <a:r>
              <a:rPr lang="en-US" dirty="0">
                <a:cs typeface="Calibri" panose="020F0502020204030204"/>
              </a:rPr>
              <a:t>Canonical example</a:t>
            </a:r>
            <a:endParaRPr lang="en-US" dirty="0">
              <a:cs typeface="Calibri" panose="020F0502020204030204"/>
            </a:endParaRPr>
          </a:p>
          <a:p>
            <a:pPr marL="171450" indent="-171450">
              <a:buFont typeface="Arial" panose="020B0604020202020204"/>
              <a:buChar char="•"/>
            </a:pPr>
            <a:r>
              <a:rPr lang="en-US" dirty="0">
                <a:cs typeface="Calibri" panose="020F0502020204030204"/>
              </a:rPr>
              <a:t>How do we describe this as an MDP?</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a:buChar char="•"/>
            </a:pPr>
            <a:r>
              <a:rPr lang="en-US" dirty="0">
                <a:cs typeface="Calibri" panose="020F0502020204030204"/>
              </a:rPr>
              <a:t>For each MDP attribute, what is it in this example?</a:t>
            </a:r>
            <a:endParaRPr lang="en-US"/>
          </a:p>
          <a:p>
            <a:pPr marL="171450" indent="-171450">
              <a:buFont typeface="Arial" panose="020B0604020202020204"/>
              <a:buChar char="•"/>
            </a:pPr>
            <a:endParaRPr lang="en-US" dirty="0">
              <a:cs typeface="Calibri" panose="020F0502020204030204"/>
            </a:endParaRPr>
          </a:p>
          <a:p>
            <a:pPr marL="171450" indent="-171450">
              <a:buFont typeface="Arial" panose="020B0604020202020204"/>
              <a:buChar char="•"/>
            </a:pPr>
            <a:r>
              <a:rPr lang="en-US" dirty="0">
                <a:cs typeface="Calibri" panose="020F0502020204030204"/>
              </a:rPr>
              <a:t>States – the squares that the robot can be in.</a:t>
            </a:r>
            <a:endParaRPr lang="en-US" dirty="0">
              <a:cs typeface="Calibri" panose="020F0502020204030204"/>
            </a:endParaRPr>
          </a:p>
          <a:p>
            <a:pPr marL="628650" lvl="1" indent="-171450">
              <a:buFont typeface="Arial" panose="020B0604020202020204"/>
              <a:buChar char="•"/>
            </a:pPr>
            <a:r>
              <a:rPr lang="en-US" dirty="0">
                <a:cs typeface="Calibri" panose="020F0502020204030204"/>
              </a:rPr>
              <a:t>We'll number them</a:t>
            </a:r>
            <a:endParaRPr lang="en-US" dirty="0">
              <a:cs typeface="Calibri" panose="020F0502020204030204"/>
            </a:endParaRPr>
          </a:p>
          <a:p>
            <a:pPr marL="628650" lvl="1" indent="-171450">
              <a:buFont typeface="Arial" panose="020B0604020202020204"/>
              <a:buChar char="•"/>
            </a:pPr>
            <a:r>
              <a:rPr lang="en-US" dirty="0">
                <a:cs typeface="Calibri" panose="020F0502020204030204"/>
              </a:rPr>
              <a:t>The current state is square the robot is currently in</a:t>
            </a:r>
            <a:endParaRPr lang="en-US" dirty="0">
              <a:cs typeface="Calibri" panose="020F0502020204030204"/>
            </a:endParaRPr>
          </a:p>
          <a:p>
            <a:pPr marL="171450" indent="-171450">
              <a:buFont typeface="Arial" panose="020B0604020202020204"/>
              <a:buChar char="•"/>
            </a:pPr>
            <a:r>
              <a:rPr lang="en-US" dirty="0">
                <a:cs typeface="Calibri" panose="020F0502020204030204"/>
              </a:rPr>
              <a:t>Actions - up/down/left/right</a:t>
            </a:r>
            <a:endParaRPr lang="en-US" dirty="0">
              <a:cs typeface="Calibri" panose="020F0502020204030204"/>
            </a:endParaRPr>
          </a:p>
          <a:p>
            <a:pPr marL="628650" lvl="1" indent="-171450">
              <a:buFont typeface="Arial" panose="020B0604020202020204"/>
              <a:buChar char="•"/>
            </a:pPr>
            <a:r>
              <a:rPr lang="en-US" dirty="0">
                <a:cs typeface="Calibri" panose="020F0502020204030204"/>
              </a:rPr>
              <a:t>Technically the available actions can vary by state (but we'll ignore that)</a:t>
            </a:r>
            <a:endParaRPr lang="en-US" dirty="0"/>
          </a:p>
          <a:p>
            <a:pPr marL="171450" indent="-171450">
              <a:buFont typeface="Arial" panose="020B0604020202020204"/>
              <a:buChar char="•"/>
            </a:pPr>
            <a:r>
              <a:rPr lang="en-US" dirty="0">
                <a:cs typeface="Calibri" panose="020F0502020204030204"/>
              </a:rPr>
              <a:t>Transition function</a:t>
            </a:r>
            <a:endParaRPr lang="en-US" dirty="0">
              <a:cs typeface="Calibri" panose="020F0502020204030204"/>
            </a:endParaRPr>
          </a:p>
          <a:p>
            <a:pPr marL="628650" lvl="1" indent="-171450">
              <a:buFont typeface="Arial" panose="020B0604020202020204"/>
              <a:buChar char="•"/>
            </a:pPr>
            <a:r>
              <a:rPr lang="en-US" dirty="0">
                <a:cs typeface="Calibri" panose="020F0502020204030204"/>
              </a:rPr>
              <a:t>Jump to next slide for illustration</a:t>
            </a:r>
            <a:endParaRPr lang="en-US" dirty="0"/>
          </a:p>
          <a:p>
            <a:pPr marL="171450" indent="-171450">
              <a:buFont typeface="Arial,Sans-Serif"/>
              <a:buChar char="•"/>
            </a:pPr>
            <a:r>
              <a:rPr lang="en-US" dirty="0"/>
              <a:t>Horizon</a:t>
            </a:r>
            <a:endParaRPr lang="en-US" dirty="0">
              <a:cs typeface="Calibri" panose="020F0502020204030204"/>
            </a:endParaRPr>
          </a:p>
          <a:p>
            <a:pPr marL="628650" lvl="1" indent="-171450">
              <a:buFont typeface="Arial,Sans-Serif"/>
              <a:buChar char="•"/>
            </a:pPr>
            <a:r>
              <a:rPr lang="en-US" dirty="0"/>
              <a:t>Ensure our episodes end</a:t>
            </a:r>
            <a:endParaRPr lang="en-US" dirty="0">
              <a:cs typeface="Calibri" panose="020F0502020204030204"/>
            </a:endParaRPr>
          </a:p>
          <a:p>
            <a:pPr marL="628650" lvl="1" indent="-171450">
              <a:buFont typeface="Arial,Sans-Serif"/>
              <a:buChar char="•"/>
            </a:pPr>
            <a:r>
              <a:rPr lang="en-US" dirty="0"/>
              <a:t>Limit how long certain </a:t>
            </a:r>
            <a:r>
              <a:rPr lang="en-US" dirty="0" err="1"/>
              <a:t>algos</a:t>
            </a:r>
            <a:r>
              <a:rPr lang="en-US" dirty="0"/>
              <a:t> (like Value Iteration) can run</a:t>
            </a:r>
            <a:endParaRPr lang="en-US" dirty="0">
              <a:cs typeface="Calibri" panose="020F0502020204030204"/>
            </a:endParaRPr>
          </a:p>
          <a:p>
            <a:pPr marL="628650" lvl="1" indent="-171450">
              <a:buFont typeface="Arial,Sans-Serif"/>
              <a:buChar char="•"/>
            </a:pPr>
            <a:r>
              <a:rPr lang="en-US">
                <a:cs typeface="Calibri" panose="020F0502020204030204"/>
              </a:rPr>
              <a:t>Needed by other algos (like Monte Carlo) which must process entire episodes</a:t>
            </a:r>
            <a:endParaRPr lang="en-US" dirty="0">
              <a:cs typeface="Calibri" panose="020F0502020204030204"/>
            </a:endParaRPr>
          </a:p>
          <a:p>
            <a:pPr marL="171450" indent="-171450">
              <a:buFont typeface="Arial" panose="020B0604020202020204"/>
              <a:buChar char="•"/>
            </a:pPr>
            <a:r>
              <a:rPr lang="en-US" dirty="0">
                <a:cs typeface="Calibri" panose="020F0502020204030204"/>
              </a:rPr>
              <a:t>Discount Factor</a:t>
            </a:r>
            <a:endParaRPr lang="en-US"/>
          </a:p>
          <a:p>
            <a:pPr marL="628650" lvl="1" indent="-171450">
              <a:buFont typeface="Arial" panose="020B0604020202020204"/>
              <a:buChar char="•"/>
            </a:pPr>
            <a:r>
              <a:rPr lang="en-US" dirty="0">
                <a:cs typeface="Calibri" panose="020F0502020204030204"/>
              </a:rPr>
              <a:t>Note we used H in the sum but could be INF.</a:t>
            </a:r>
            <a:endParaRPr lang="en-US" dirty="0">
              <a:cs typeface="Calibri" panose="020F0502020204030204"/>
            </a:endParaRPr>
          </a:p>
          <a:p>
            <a:pPr marL="628650" lvl="1" indent="-171450">
              <a:buFont typeface="Arial" panose="020B0604020202020204"/>
              <a:buChar char="•"/>
            </a:pPr>
            <a:r>
              <a:rPr lang="en-US" dirty="0">
                <a:cs typeface="Calibri" panose="020F0502020204030204"/>
              </a:rPr>
              <a:t>Prefer nearer rewards (humans and animals)</a:t>
            </a:r>
            <a:endParaRPr lang="en-US"/>
          </a:p>
          <a:p>
            <a:pPr marL="628650" lvl="1" indent="-171450">
              <a:buFont typeface="Arial" panose="020B0604020202020204"/>
              <a:buChar char="•"/>
            </a:pPr>
            <a:r>
              <a:rPr lang="en-US" dirty="0">
                <a:cs typeface="Calibri" panose="020F0502020204030204"/>
              </a:rPr>
              <a:t>Uncertainty about the future – don't count on a perfect model and uncertain future</a:t>
            </a:r>
            <a:endParaRPr lang="en-US" dirty="0">
              <a:cs typeface="Calibri" panose="020F0502020204030204"/>
            </a:endParaRPr>
          </a:p>
          <a:p>
            <a:pPr marL="628650" lvl="1" indent="-171450">
              <a:buFont typeface="Arial" panose="020B0604020202020204"/>
              <a:buChar char="•"/>
            </a:pPr>
            <a:r>
              <a:rPr lang="en-US" dirty="0">
                <a:cs typeface="Calibri" panose="020F0502020204030204"/>
              </a:rPr>
              <a:t>Prevent diverging sums / mathematical convenience</a:t>
            </a:r>
            <a:endParaRPr lang="en-US" dirty="0">
              <a:cs typeface="Calibri" panose="020F0502020204030204"/>
            </a:endParaRPr>
          </a:p>
          <a:p>
            <a:pPr marL="628650" lvl="1" indent="-171450">
              <a:buFont typeface="Arial" panose="020B0604020202020204"/>
              <a:buChar char="•"/>
            </a:pPr>
            <a:r>
              <a:rPr lang="en-US" dirty="0">
                <a:cs typeface="Calibri" panose="020F0502020204030204"/>
              </a:rPr>
              <a:t>Financial</a:t>
            </a:r>
            <a:endParaRPr lang="en-US" dirty="0">
              <a:cs typeface="Calibri" panose="020F0502020204030204"/>
            </a:endParaRPr>
          </a:p>
          <a:p>
            <a:endParaRPr lang="en-US" dirty="0">
              <a:cs typeface="Calibri" panose="020F0502020204030204"/>
            </a:endParaRPr>
          </a:p>
          <a:p>
            <a:pPr marL="171450" indent="-171450">
              <a:buFont typeface="Arial" panose="020B0604020202020204"/>
              <a:buChar char="•"/>
            </a:pPr>
            <a:r>
              <a:rPr lang="en-US" dirty="0">
                <a:cs typeface="Calibri" panose="020F0502020204030204"/>
              </a:rPr>
              <a:t>Caveats</a:t>
            </a:r>
            <a:endParaRPr lang="en-US" dirty="0">
              <a:cs typeface="Calibri" panose="020F0502020204030204"/>
            </a:endParaRPr>
          </a:p>
          <a:p>
            <a:pPr marL="628650" lvl="1" indent="-171450">
              <a:buFont typeface="Arial" panose="020B0604020202020204"/>
              <a:buChar char="•"/>
            </a:pPr>
            <a:r>
              <a:rPr lang="en-US" dirty="0">
                <a:cs typeface="Calibri" panose="020F0502020204030204"/>
              </a:rPr>
              <a:t>Conventions and notation varies a bit. </a:t>
            </a:r>
            <a:endParaRPr lang="en-US" dirty="0">
              <a:cs typeface="Calibri" panose="020F0502020204030204"/>
            </a:endParaRPr>
          </a:p>
          <a:p>
            <a:pPr lvl="2" indent="-171450">
              <a:buFont typeface="Arial" panose="020B0604020202020204"/>
              <a:buChar char="•"/>
            </a:pPr>
            <a:r>
              <a:rPr lang="en-US" dirty="0">
                <a:cs typeface="Calibri" panose="020F0502020204030204"/>
              </a:rPr>
              <a:t>Don't be surprised</a:t>
            </a:r>
            <a:endParaRPr lang="en-US" dirty="0">
              <a:cs typeface="Calibri" panose="020F0502020204030204"/>
            </a:endParaRPr>
          </a:p>
          <a:p>
            <a:pPr lvl="2" indent="-171450">
              <a:buFont typeface="Arial" panose="020B0604020202020204"/>
              <a:buChar char="•"/>
            </a:pPr>
            <a:r>
              <a:rPr lang="en-US">
                <a:cs typeface="Calibri" panose="020F0502020204030204"/>
              </a:rPr>
              <a:t>I try to follow Sutton and Barto notation</a:t>
            </a:r>
            <a:endParaRPr lang="en-US">
              <a:cs typeface="Calibri" panose="020F0502020204030204"/>
            </a:endParaRPr>
          </a:p>
          <a:p>
            <a:pPr marL="628650" lvl="1" indent="-171450">
              <a:buFont typeface="Arial" panose="020B0604020202020204"/>
              <a:buChar char="•"/>
            </a:pPr>
            <a:r>
              <a:rPr lang="en-US">
                <a:cs typeface="Calibri" panose="020F0502020204030204"/>
              </a:rPr>
              <a:t>Using deterministic reward</a:t>
            </a:r>
            <a:endParaRPr lang="en-US">
              <a:cs typeface="Calibri" panose="020F0502020204030204"/>
            </a:endParaRPr>
          </a:p>
          <a:p>
            <a:pPr lvl="2" indent="-171450">
              <a:buFont typeface="Arial" panose="020B0604020202020204"/>
              <a:buChar char="•"/>
            </a:pPr>
            <a:r>
              <a:rPr lang="en-US">
                <a:cs typeface="Calibri" panose="020F0502020204030204"/>
              </a:rPr>
              <a:t>S &amp; B generally use stochastic rewards for generality</a:t>
            </a:r>
            <a:endParaRPr lang="en-US"/>
          </a:p>
          <a:p>
            <a:pPr lvl="2" indent="-171450">
              <a:buFont typeface="Arial" panose="020B0604020202020204"/>
              <a:buChar char="•"/>
            </a:pPr>
            <a:r>
              <a:rPr lang="en-US">
                <a:cs typeface="Calibri" panose="020F0502020204030204"/>
              </a:rPr>
              <a:t>The math is ever so slightly different</a:t>
            </a:r>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a:buChar char="•"/>
            </a:pPr>
            <a:r>
              <a:rPr lang="en-US" dirty="0">
                <a:cs typeface="Calibri" panose="020F0502020204030204"/>
              </a:rPr>
              <a:t>What happens if we move UP from (2,2)?</a:t>
            </a:r>
            <a:endParaRPr lang="en-US" dirty="0">
              <a:cs typeface="Calibri" panose="020F0502020204030204"/>
            </a:endParaRPr>
          </a:p>
          <a:p>
            <a:pPr marL="171450" indent="-171450">
              <a:buFont typeface="Arial" panose="020B0604020202020204"/>
              <a:buChar char="•"/>
            </a:pPr>
            <a:r>
              <a:rPr lang="en-US" dirty="0">
                <a:cs typeface="Calibri" panose="020F0502020204030204"/>
              </a:rPr>
              <a:t>What about Up from (1,2)</a:t>
            </a:r>
            <a:endParaRPr lang="en-US" dirty="0">
              <a:cs typeface="Calibri" panose="020F0502020204030204"/>
            </a:endParaRPr>
          </a:p>
          <a:p>
            <a:pPr marL="628650" lvl="1" indent="-171450">
              <a:buFont typeface="Arial" panose="020B0604020202020204"/>
              <a:buChar char="•"/>
            </a:pPr>
            <a:r>
              <a:rPr lang="en-US" dirty="0">
                <a:cs typeface="Calibri" panose="020F0502020204030204"/>
              </a:rPr>
              <a:t>Up 80%</a:t>
            </a:r>
            <a:endParaRPr lang="en-US" dirty="0">
              <a:cs typeface="Calibri" panose="020F0502020204030204"/>
            </a:endParaRPr>
          </a:p>
          <a:p>
            <a:pPr marL="628650" lvl="1" indent="-171450">
              <a:buFont typeface="Arial" panose="020B0604020202020204"/>
              <a:buChar char="•"/>
            </a:pPr>
            <a:r>
              <a:rPr lang="en-US" dirty="0">
                <a:cs typeface="Calibri" panose="020F0502020204030204"/>
              </a:rPr>
              <a:t>Right 10% (into fire) </a:t>
            </a:r>
            <a:endParaRPr lang="en-US" dirty="0">
              <a:cs typeface="Calibri" panose="020F0502020204030204"/>
            </a:endParaRPr>
          </a:p>
          <a:p>
            <a:pPr marL="628650" lvl="1" indent="-171450">
              <a:buFont typeface="Arial" panose="020B0604020202020204"/>
              <a:buChar char="•"/>
            </a:pPr>
            <a:r>
              <a:rPr lang="en-US" dirty="0">
                <a:cs typeface="Calibri" panose="020F0502020204030204"/>
              </a:rPr>
              <a:t>Left is impossible, so 10% chance you end up in (1,2)</a:t>
            </a:r>
            <a:endParaRPr lang="en-US" dirty="0">
              <a:cs typeface="Calibri" panose="020F0502020204030204"/>
            </a:endParaRPr>
          </a:p>
          <a:p>
            <a:pPr marL="171450" indent="-171450">
              <a:buFont typeface="Arial" panose="020B0604020202020204"/>
              <a:buChar char="•"/>
            </a:pPr>
            <a:r>
              <a:rPr lang="en-US" dirty="0">
                <a:cs typeface="Calibri" panose="020F0502020204030204"/>
              </a:rPr>
              <a:t>Bonus question: If you're in (1,2) what action would you take?</a:t>
            </a:r>
            <a:endParaRPr lang="en-US" dirty="0">
              <a:cs typeface="Calibri" panose="020F0502020204030204"/>
            </a:endParaRPr>
          </a:p>
          <a:p>
            <a:pPr marL="628650" lvl="1" indent="-171450">
              <a:buFont typeface="Arial" panose="020B0604020202020204"/>
              <a:buChar char="•"/>
            </a:pPr>
            <a:r>
              <a:rPr lang="en-US" dirty="0">
                <a:cs typeface="Calibri" panose="020F0502020204030204"/>
              </a:rPr>
              <a:t>Left: 10% chance end up in (0,2), 10% chance in (2,2)</a:t>
            </a:r>
            <a:endParaRPr lang="en-US" dirty="0">
              <a:cs typeface="Calibri" panose="020F0502020204030204"/>
            </a:endParaRPr>
          </a:p>
          <a:p>
            <a:pPr marL="628650" lvl="1" indent="-171450">
              <a:buFont typeface="Arial" panose="020B0604020202020204"/>
              <a:buChar char="•"/>
            </a:pPr>
            <a:r>
              <a:rPr lang="en-US" dirty="0">
                <a:cs typeface="Calibri" panose="020F0502020204030204"/>
              </a:rPr>
              <a:t>Avoid fire pit</a:t>
            </a:r>
            <a:endParaRPr lang="en-US" dirty="0">
              <a:cs typeface="Calibri" panose="020F0502020204030204"/>
            </a:endParaRPr>
          </a:p>
          <a:p>
            <a:pPr marL="171450" indent="-171450">
              <a:buFont typeface="Arial" panose="020B0604020202020204"/>
              <a:buChar char="•"/>
            </a:pPr>
            <a:r>
              <a:rPr lang="en-US" dirty="0">
                <a:cs typeface="Calibri" panose="020F0502020204030204"/>
              </a:rPr>
              <a:t>P = Imagine a 12x12x4 matrix of every  action X s X s' combination.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8671AF65-4299-46A6-BDEF-8933E2725963}"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hyperlink" Target="https://commons.wikimedia.org/wiki/User:Waldoalvarez" TargetMode="Externa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hyperlink" Target="http://arxiv.org/abs/1312.560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incompleteideas.net/book/the-book-2nd.html&#8203;" TargetMode="External"/><Relationship Id="rId4" Type="http://schemas.openxmlformats.org/officeDocument/2006/relationships/hyperlink" Target="http://rail.eecs.berkeley.edu/deeprlcourse/" TargetMode="External"/><Relationship Id="rId3" Type="http://schemas.openxmlformats.org/officeDocument/2006/relationships/hyperlink" Target="http://www0.cs.ucl.ac.uk/staff/D.Silver/web/Teaching.html" TargetMode="External"/><Relationship Id="rId2" Type="http://schemas.openxmlformats.org/officeDocument/2006/relationships/hyperlink" Target="http://arxiv.org/abs/1312.5602" TargetMode="External"/><Relationship Id="rId1" Type="http://schemas.openxmlformats.org/officeDocument/2006/relationships/hyperlink" Target="https://sites.google.com/view/deep-rl-bootcamp/lectur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6.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panose="020F0302020204030204"/>
              </a:rPr>
              <a:t>Markov Decision Processes &amp; Value Iteration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panose="020F0502020204030204"/>
              </a:rPr>
              <a:t>Michael Evangelista (michael@powerof.to)</a:t>
            </a:r>
            <a:endParaRPr lang="en-US" dirty="0">
              <a:cs typeface="Calibri" panose="020F0502020204030204"/>
            </a:endParaRPr>
          </a:p>
          <a:p>
            <a:r>
              <a:rPr lang="en-US" dirty="0">
                <a:cs typeface="Calibri" panose="020F0502020204030204"/>
              </a:rPr>
              <a:t>2019-05-23</a:t>
            </a:r>
            <a:endParaRPr lang="en-US"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Example MDP Illustration</a:t>
            </a:r>
            <a:endParaRPr lang="en-US" dirty="0"/>
          </a:p>
        </p:txBody>
      </p:sp>
      <p:pic>
        <p:nvPicPr>
          <p:cNvPr id="4" name="Picture 4"/>
          <p:cNvPicPr>
            <a:picLocks noGrp="1" noChangeAspect="1"/>
          </p:cNvPicPr>
          <p:nvPr>
            <p:ph idx="1"/>
          </p:nvPr>
        </p:nvPicPr>
        <p:blipFill>
          <a:blip r:embed="rId1"/>
          <a:stretch>
            <a:fillRect/>
          </a:stretch>
        </p:blipFill>
        <p:spPr>
          <a:xfrm>
            <a:off x="2843696" y="1693207"/>
            <a:ext cx="5599044" cy="4472609"/>
          </a:xfrm>
          <a:prstGeom prst="rect">
            <a:avLst/>
          </a:prstGeom>
        </p:spPr>
      </p:pic>
      <p:sp>
        <p:nvSpPr>
          <p:cNvPr id="9" name="TextBox 8"/>
          <p:cNvSpPr txBox="1"/>
          <p:nvPr/>
        </p:nvSpPr>
        <p:spPr>
          <a:xfrm>
            <a:off x="8551334" y="6256867"/>
            <a:ext cx="3555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b="1" dirty="0"/>
              <a:t>Image Credit</a:t>
            </a:r>
            <a:r>
              <a:rPr lang="en-US" sz="1200" dirty="0"/>
              <a:t>: Wikipedia user </a:t>
            </a:r>
            <a:r>
              <a:rPr lang="en-US" sz="1200" dirty="0">
                <a:hlinkClick r:id="rId2"/>
              </a:rPr>
              <a:t>waldoalveraz. </a:t>
            </a:r>
            <a:r>
              <a:rPr lang="en-US" sz="1200" dirty="0">
                <a:ea typeface="+mn-lt"/>
                <a:cs typeface="+mn-lt"/>
              </a:rPr>
              <a:t>"Markov Decision Process." </a:t>
            </a:r>
            <a:r>
              <a:rPr lang="en-US" sz="1200" dirty="0"/>
              <a:t>Licensed under CC BY-SA 4.0.</a:t>
            </a:r>
            <a:endParaRPr lang="en-US" sz="1200" dirty="0">
              <a:ea typeface="+mn-l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panose="020F0302020204030204"/>
              </a:rPr>
              <a:t>Grid World Rules</a:t>
            </a:r>
            <a:endParaRPr lang="en-US" dirty="0" err="1"/>
          </a:p>
        </p:txBody>
      </p:sp>
      <p:sp>
        <p:nvSpPr>
          <p:cNvPr id="6" name="Content Placeholder 8"/>
          <p:cNvSpPr>
            <a:spLocks noGrp="1"/>
          </p:cNvSpPr>
          <p:nvPr>
            <p:ph sz="half" idx="1"/>
          </p:nvPr>
        </p:nvSpPr>
        <p:spPr/>
        <p:txBody>
          <a:bodyPr vert="horz" lIns="91440" tIns="45720" rIns="91440" bIns="45720" rtlCol="0" anchor="t">
            <a:normAutofit/>
          </a:bodyPr>
          <a:lstStyle/>
          <a:p>
            <a:r>
              <a:rPr lang="en-US" sz="1800" dirty="0">
                <a:cs typeface="Calibri" panose="020F0502020204030204"/>
              </a:rPr>
              <a:t>Get the diamond for a score of +1 (win the game)</a:t>
            </a:r>
            <a:endParaRPr lang="en-US" dirty="0"/>
          </a:p>
          <a:p>
            <a:r>
              <a:rPr lang="en-US" sz="1800" dirty="0">
                <a:cs typeface="Calibri" panose="020F0502020204030204"/>
              </a:rPr>
              <a:t>Fall into fiery pit, get a score of –1 (and die)</a:t>
            </a:r>
            <a:endParaRPr lang="en-US" sz="1800" dirty="0">
              <a:cs typeface="Calibri" panose="020F0502020204030204"/>
            </a:endParaRPr>
          </a:p>
          <a:p>
            <a:r>
              <a:rPr lang="en-US" sz="1800" dirty="0">
                <a:cs typeface="Calibri" panose="020F0502020204030204"/>
              </a:rPr>
              <a:t>Robot can move to any adjacent square (except on the edges and the blocked square)</a:t>
            </a:r>
            <a:endParaRPr lang="en-US" dirty="0"/>
          </a:p>
          <a:p>
            <a:r>
              <a:rPr lang="en-US" sz="1800" dirty="0">
                <a:cs typeface="Calibri" panose="020F0502020204030204"/>
              </a:rPr>
              <a:t>Environment is stochastic (meaning, with some probability the robot may slip and go left/right instead of desired direction)</a:t>
            </a:r>
            <a:endParaRPr lang="en-US" sz="1800" dirty="0">
              <a:cs typeface="Calibri" panose="020F0502020204030204"/>
            </a:endParaRPr>
          </a:p>
          <a:p>
            <a:r>
              <a:rPr lang="en-US" sz="1800" dirty="0">
                <a:cs typeface="Calibri" panose="020F0502020204030204"/>
              </a:rPr>
              <a:t>Any attempt to move to the rock or edge (whether intentionally or by slip) leaves you in current square</a:t>
            </a:r>
            <a:endParaRPr lang="en-US" sz="1800" dirty="0">
              <a:cs typeface="Calibri" panose="020F0502020204030204"/>
            </a:endParaRPr>
          </a:p>
          <a:p>
            <a:r>
              <a:rPr lang="en-US" sz="1800" dirty="0">
                <a:cs typeface="Calibri" panose="020F0502020204030204"/>
              </a:rPr>
              <a:t>Game ends when the robot gets to a reward state (+1 or –1)</a:t>
            </a:r>
            <a:endParaRPr lang="en-US" sz="1800" dirty="0">
              <a:cs typeface="Calibri" panose="020F0502020204030204"/>
            </a:endParaRPr>
          </a:p>
        </p:txBody>
      </p:sp>
      <p:pic>
        <p:nvPicPr>
          <p:cNvPr id="28" name="Picture 6" descr="A picture containing sky, indoor&#10;&#10;Description generated with high confidence"/>
          <p:cNvPicPr>
            <a:picLocks noChangeAspect="1"/>
          </p:cNvPicPr>
          <p:nvPr/>
        </p:nvPicPr>
        <p:blipFill>
          <a:blip r:embed="rId1"/>
          <a:stretch>
            <a:fillRect/>
          </a:stretch>
        </p:blipFill>
        <p:spPr>
          <a:xfrm>
            <a:off x="6815203" y="1815908"/>
            <a:ext cx="4876800" cy="3581400"/>
          </a:xfrm>
          <a:prstGeom prst="rect">
            <a:avLst/>
          </a:prstGeom>
        </p:spPr>
      </p:pic>
      <p:sp>
        <p:nvSpPr>
          <p:cNvPr id="30" name="TextBox 29"/>
          <p:cNvSpPr txBox="1"/>
          <p:nvPr/>
        </p:nvSpPr>
        <p:spPr>
          <a:xfrm>
            <a:off x="6448893" y="2256238"/>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32" name="TextBox 2"/>
          <p:cNvSpPr txBox="1"/>
          <p:nvPr/>
        </p:nvSpPr>
        <p:spPr>
          <a:xfrm>
            <a:off x="6448893" y="333419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34" name="TextBox 3"/>
          <p:cNvSpPr txBox="1"/>
          <p:nvPr/>
        </p:nvSpPr>
        <p:spPr>
          <a:xfrm>
            <a:off x="6448893" y="4458603"/>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36" name="TextBox 4"/>
          <p:cNvSpPr txBox="1"/>
          <p:nvPr/>
        </p:nvSpPr>
        <p:spPr>
          <a:xfrm>
            <a:off x="7340990"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38" name="TextBox 5"/>
          <p:cNvSpPr txBox="1"/>
          <p:nvPr/>
        </p:nvSpPr>
        <p:spPr>
          <a:xfrm>
            <a:off x="8549039" y="535070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40" name="TextBox 6"/>
          <p:cNvSpPr txBox="1"/>
          <p:nvPr/>
        </p:nvSpPr>
        <p:spPr>
          <a:xfrm>
            <a:off x="9719918"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42" name="TextBox 7"/>
          <p:cNvSpPr txBox="1"/>
          <p:nvPr/>
        </p:nvSpPr>
        <p:spPr>
          <a:xfrm>
            <a:off x="10807162"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3</a:t>
            </a:r>
            <a:endParaRPr lang="en-US" sz="2800" b="1" dirty="0"/>
          </a:p>
        </p:txBody>
      </p:sp>
      <p:sp>
        <p:nvSpPr>
          <p:cNvPr id="3" name="TextBox 2"/>
          <p:cNvSpPr txBox="1"/>
          <p:nvPr/>
        </p:nvSpPr>
        <p:spPr>
          <a:xfrm>
            <a:off x="7796980" y="6174658"/>
            <a:ext cx="44884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b="1" dirty="0"/>
              <a:t>Image Credit: </a:t>
            </a:r>
            <a:r>
              <a:rPr lang="en-US" sz="1200" dirty="0" err="1"/>
              <a:t>Abbeel</a:t>
            </a:r>
            <a:r>
              <a:rPr lang="en-US" sz="1200" dirty="0"/>
              <a:t>, Pieter (2017). </a:t>
            </a:r>
            <a:r>
              <a:rPr lang="en-US" sz="1200" i="1" dirty="0"/>
              <a:t>Deep Reinforcement Learning Lecture 1: Motivation + Overview + MDPs + Exact Solution Methods</a:t>
            </a:r>
            <a:r>
              <a:rPr lang="en-US" sz="1200" dirty="0"/>
              <a:t>. </a:t>
            </a:r>
            <a:endParaRPr lang="en-US" sz="1200">
              <a:cs typeface="Calibri" panose="020F0502020204030204"/>
            </a:endParaRPr>
          </a:p>
          <a:p>
            <a:r>
              <a:rPr lang="en-US" sz="1200" u="sng" dirty="0">
                <a:ea typeface="+mn-lt"/>
                <a:cs typeface="+mn-lt"/>
              </a:rPr>
              <a:t>https://sites.google.com/view/deep-rl-bootcamp/lectures</a:t>
            </a:r>
            <a:endParaRPr lang="en-US" sz="1200" u="sng">
              <a:cs typeface="Calibri" panose="020F0502020204030204"/>
            </a:endParaRPr>
          </a:p>
          <a:p>
            <a:endParaRPr lang="en-US" sz="1200" dirty="0">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panose="020F0302020204030204"/>
              </a:rPr>
              <a:t>Grid World as an MDP</a:t>
            </a:r>
            <a:endParaRPr lang="en-US" dirty="0">
              <a:cs typeface="Calibri Light" panose="020F0302020204030204"/>
            </a:endParaRPr>
          </a:p>
        </p:txBody>
      </p:sp>
      <p:sp>
        <p:nvSpPr>
          <p:cNvPr id="6" name="Content Placeholder 8"/>
          <p:cNvSpPr>
            <a:spLocks noGrp="1"/>
          </p:cNvSpPr>
          <p:nvPr>
            <p:ph sz="half" idx="1"/>
          </p:nvPr>
        </p:nvSpPr>
        <p:spPr/>
        <p:txBody>
          <a:bodyPr vert="horz" lIns="91440" tIns="45720" rIns="91440" bIns="45720" rtlCol="0" anchor="t">
            <a:normAutofit lnSpcReduction="10000"/>
          </a:bodyPr>
          <a:lstStyle/>
          <a:p>
            <a:r>
              <a:rPr lang="en-US" sz="1800" dirty="0">
                <a:cs typeface="Calibri" panose="020F0502020204030204"/>
              </a:rPr>
              <a:t>Set of States - </a:t>
            </a:r>
            <a:r>
              <a:rPr lang="en-US" sz="1800" i="1" dirty="0">
                <a:latin typeface="Times New Roman" panose="02020603050405020304" charset="0"/>
                <a:cs typeface="Times New Roman" panose="02020603050405020304" charset="0"/>
              </a:rPr>
              <a:t>S</a:t>
            </a:r>
            <a:endParaRPr lang="en-US" sz="1800" dirty="0">
              <a:cs typeface="Calibri" panose="020F0502020204030204"/>
            </a:endParaRPr>
          </a:p>
          <a:p>
            <a:r>
              <a:rPr lang="en-US" sz="1800" dirty="0">
                <a:cs typeface="Calibri" panose="020F0502020204030204"/>
              </a:rPr>
              <a:t>Set of Actions - </a:t>
            </a:r>
            <a:r>
              <a:rPr lang="en-US" sz="1800" i="1" dirty="0">
                <a:latin typeface="Times New Roman" panose="02020603050405020304" charset="0"/>
                <a:cs typeface="Times New Roman" panose="02020603050405020304" charset="0"/>
              </a:rPr>
              <a:t>A</a:t>
            </a:r>
            <a:endParaRPr lang="en-US" sz="1800" dirty="0">
              <a:cs typeface="Calibri" panose="020F0502020204030204"/>
            </a:endParaRPr>
          </a:p>
          <a:p>
            <a:r>
              <a:rPr lang="en-US" sz="1800" dirty="0">
                <a:cs typeface="Calibri" panose="020F0502020204030204"/>
              </a:rPr>
              <a:t>Transition Probabity Function - </a:t>
            </a:r>
            <a:r>
              <a:rPr lang="en-US" sz="1800" i="1" dirty="0">
                <a:latin typeface="Times New Roman" panose="02020603050405020304" charset="0"/>
                <a:cs typeface="Times New Roman" panose="02020603050405020304" charset="0"/>
              </a:rPr>
              <a:t>p(s' | s, a)</a:t>
            </a:r>
            <a:endParaRPr lang="en-US" sz="1800" i="1" dirty="0">
              <a:cs typeface="Calibri" panose="020F0502020204030204"/>
            </a:endParaRPr>
          </a:p>
          <a:p>
            <a:pPr lvl="1"/>
            <a:r>
              <a:rPr lang="en-US" sz="1400" dirty="0">
                <a:cs typeface="Calibri" panose="020F0502020204030204"/>
              </a:rPr>
              <a:t>Probability of ending up in </a:t>
            </a:r>
            <a:r>
              <a:rPr lang="en-US" sz="1400" dirty="0" err="1">
                <a:cs typeface="Calibri" panose="020F0502020204030204"/>
              </a:rPr>
              <a:t>state </a:t>
            </a:r>
            <a:r>
              <a:rPr lang="en-US" sz="1400" i="1" dirty="0" err="1">
                <a:latin typeface="Times New Roman" panose="02020603050405020304" charset="0"/>
                <a:cs typeface="Times New Roman" panose="02020603050405020304" charset="0"/>
              </a:rPr>
              <a:t>s</a:t>
            </a:r>
            <a:r>
              <a:rPr lang="en-US" sz="1400" i="1" dirty="0">
                <a:latin typeface="Times New Roman" panose="02020603050405020304" charset="0"/>
                <a:cs typeface="Times New Roman" panose="02020603050405020304" charset="0"/>
              </a:rPr>
              <a:t>'</a:t>
            </a:r>
            <a:r>
              <a:rPr lang="en-US" sz="1400" dirty="0">
                <a:cs typeface="Calibri" panose="020F0502020204030204"/>
              </a:rPr>
              <a:t>, when taking action </a:t>
            </a:r>
            <a:r>
              <a:rPr lang="en-US" sz="1400" dirty="0">
                <a:latin typeface="Times New Roman" panose="02020603050405020304" charset="0"/>
                <a:cs typeface="Times New Roman" panose="02020603050405020304" charset="0"/>
              </a:rPr>
              <a:t>a</a:t>
            </a:r>
            <a:r>
              <a:rPr lang="en-US" sz="1400" dirty="0">
                <a:cs typeface="Calibri" panose="020F0502020204030204"/>
              </a:rPr>
              <a:t> from </a:t>
            </a:r>
            <a:r>
              <a:rPr lang="en-US" sz="1400" dirty="0" err="1">
                <a:cs typeface="Calibri" panose="020F0502020204030204"/>
              </a:rPr>
              <a:t>state </a:t>
            </a:r>
            <a:r>
              <a:rPr lang="en-US" sz="1400" i="1" dirty="0" err="1">
                <a:latin typeface="Times New Roman" panose="02020603050405020304" charset="0"/>
                <a:cs typeface="Times New Roman" panose="02020603050405020304" charset="0"/>
                <a:sym typeface="+mn-ea"/>
              </a:rPr>
              <a:t>s</a:t>
            </a:r>
            <a:r>
              <a:rPr lang="en-US" sz="1400" dirty="0">
                <a:cs typeface="Calibri" panose="020F0502020204030204"/>
              </a:rPr>
              <a:t>.</a:t>
            </a:r>
            <a:endParaRPr lang="en-US">
              <a:cs typeface="Calibri" panose="020F0502020204030204"/>
            </a:endParaRPr>
          </a:p>
          <a:p>
            <a:r>
              <a:rPr lang="en-US" sz="1800" dirty="0">
                <a:cs typeface="Calibri" panose="020F0502020204030204"/>
              </a:rPr>
              <a:t>Reward Function - </a:t>
            </a:r>
            <a:r>
              <a:rPr lang="en-US" sz="1800" i="1" dirty="0">
                <a:latin typeface="Times New Roman" panose="02020603050405020304" charset="0"/>
                <a:cs typeface="Times New Roman" panose="02020603050405020304" charset="0"/>
              </a:rPr>
              <a:t>r(s, a, s')</a:t>
            </a:r>
            <a:endParaRPr lang="en-US" sz="1800" i="1" dirty="0">
              <a:cs typeface="Calibri" panose="020F0502020204030204"/>
            </a:endParaRPr>
          </a:p>
          <a:p>
            <a:pPr lvl="1"/>
            <a:r>
              <a:rPr lang="en-US" sz="1400" dirty="0">
                <a:cs typeface="Calibri" panose="020F0502020204030204"/>
              </a:rPr>
              <a:t>Reward gained when action a causes transition from </a:t>
            </a:r>
            <a:r>
              <a:rPr lang="en-US" sz="1400" dirty="0" err="1">
                <a:cs typeface="Calibri" panose="020F0502020204030204"/>
              </a:rPr>
              <a:t>state </a:t>
            </a:r>
            <a:r>
              <a:rPr lang="en-US" sz="1400" i="1" dirty="0" err="1">
                <a:latin typeface="Times New Roman" panose="02020603050405020304" charset="0"/>
                <a:cs typeface="Times New Roman" panose="02020603050405020304" charset="0"/>
                <a:sym typeface="+mn-ea"/>
              </a:rPr>
              <a:t>s</a:t>
            </a:r>
            <a:r>
              <a:rPr lang="en-US" sz="1400" dirty="0">
                <a:cs typeface="Calibri" panose="020F0502020204030204"/>
              </a:rPr>
              <a:t> to state </a:t>
            </a:r>
            <a:r>
              <a:rPr lang="en-US" sz="1400" i="1" dirty="0" err="1">
                <a:latin typeface="Times New Roman" panose="02020603050405020304" charset="0"/>
                <a:cs typeface="Times New Roman" panose="02020603050405020304" charset="0"/>
                <a:sym typeface="+mn-ea"/>
              </a:rPr>
              <a:t>s'</a:t>
            </a:r>
            <a:r>
              <a:rPr lang="en-US" sz="1400" dirty="0">
                <a:cs typeface="Calibri" panose="020F0502020204030204"/>
              </a:rPr>
              <a:t>.</a:t>
            </a:r>
            <a:endParaRPr lang="en-US" sz="1400" dirty="0">
              <a:cs typeface="Calibri" panose="020F0502020204030204"/>
            </a:endParaRPr>
          </a:p>
          <a:p>
            <a:r>
              <a:rPr lang="en-US" sz="1800" dirty="0">
                <a:ea typeface="+mn-lt"/>
                <a:cs typeface="+mn-lt"/>
              </a:rPr>
              <a:t>Initial State - </a:t>
            </a:r>
            <a:r>
              <a:rPr lang="en-US" sz="1800" i="1" dirty="0">
                <a:latin typeface="Times New Roman" panose="02020603050405020304" charset="0"/>
                <a:ea typeface="+mn-lt"/>
                <a:cs typeface="Times New Roman" panose="02020603050405020304" charset="0"/>
              </a:rPr>
              <a:t>s</a:t>
            </a:r>
            <a:r>
              <a:rPr lang="en-US" sz="1800" i="1" baseline="-25000" dirty="0">
                <a:latin typeface="Times New Roman" panose="02020603050405020304" charset="0"/>
                <a:ea typeface="+mn-lt"/>
                <a:cs typeface="Times New Roman" panose="02020603050405020304" charset="0"/>
              </a:rPr>
              <a:t>0</a:t>
            </a:r>
            <a:endParaRPr lang="en-US" sz="1800" dirty="0">
              <a:ea typeface="+mn-lt"/>
              <a:cs typeface="+mn-lt"/>
            </a:endParaRPr>
          </a:p>
          <a:p>
            <a:r>
              <a:rPr lang="en-US" sz="1800" dirty="0">
                <a:ea typeface="+mn-lt"/>
                <a:cs typeface="+mn-lt"/>
              </a:rPr>
              <a:t>Horizon - </a:t>
            </a:r>
            <a:r>
              <a:rPr lang="en-US" sz="1800" i="1" dirty="0">
                <a:latin typeface="Times New Roman" panose="02020603050405020304" charset="0"/>
                <a:ea typeface="+mn-lt"/>
                <a:cs typeface="Times New Roman" panose="02020603050405020304" charset="0"/>
              </a:rPr>
              <a:t>H</a:t>
            </a:r>
            <a:endParaRPr lang="en-US" dirty="0">
              <a:ea typeface="+mn-lt"/>
              <a:cs typeface="+mn-lt"/>
            </a:endParaRPr>
          </a:p>
          <a:p>
            <a:pPr lvl="1"/>
            <a:r>
              <a:rPr lang="en-US" sz="1400" dirty="0">
                <a:ea typeface="+mn-lt"/>
                <a:cs typeface="+mn-lt"/>
              </a:rPr>
              <a:t>Why?</a:t>
            </a:r>
            <a:endParaRPr lang="en-US" dirty="0">
              <a:ea typeface="+mn-lt"/>
              <a:cs typeface="+mn-lt"/>
            </a:endParaRPr>
          </a:p>
          <a:p>
            <a:r>
              <a:rPr lang="en-US" sz="1800" dirty="0">
                <a:ea typeface="+mn-lt"/>
                <a:cs typeface="+mn-lt"/>
              </a:rPr>
              <a:t>Discount Factor - </a:t>
            </a:r>
            <a:r>
              <a:rPr lang="en-US" sz="1800" dirty="0">
                <a:latin typeface="Times New Roman" panose="02020603050405020304" charset="0"/>
                <a:cs typeface="Times New Roman" panose="02020603050405020304" charset="0"/>
                <a:sym typeface="+mn-ea"/>
              </a:rPr>
              <a:t>γ</a:t>
            </a:r>
            <a:endParaRPr lang="en-US" dirty="0"/>
          </a:p>
          <a:p>
            <a:pPr lvl="1"/>
            <a:r>
              <a:rPr lang="en-US" sz="1400" i="1" dirty="0" err="1">
                <a:latin typeface="Times New Roman" panose="02020603050405020304" charset="0"/>
                <a:cs typeface="Times New Roman" panose="02020603050405020304" charset="0"/>
              </a:rPr>
              <a:t>G</a:t>
            </a:r>
            <a:r>
              <a:rPr lang="en-US" sz="1400" i="1" baseline="-25000" dirty="0" err="1">
                <a:latin typeface="Times New Roman" panose="02020603050405020304" charset="0"/>
                <a:cs typeface="Times New Roman" panose="02020603050405020304" charset="0"/>
              </a:rPr>
              <a:t>t</a:t>
            </a:r>
            <a:r>
              <a:rPr lang="en-US" sz="1400" dirty="0">
                <a:latin typeface="Times New Roman" panose="02020603050405020304" charset="0"/>
                <a:cs typeface="Times New Roman" panose="02020603050405020304" charset="0"/>
              </a:rPr>
              <a:t> = </a:t>
            </a:r>
            <a:r>
              <a:rPr lang="en-US" sz="1400" dirty="0" err="1">
                <a:latin typeface="Times New Roman" panose="02020603050405020304" charset="0"/>
                <a:cs typeface="Times New Roman" panose="02020603050405020304" charset="0"/>
                <a:sym typeface="+mn-ea"/>
              </a:rPr>
              <a:t>∑</a:t>
            </a:r>
            <a:r>
              <a:rPr lang="en-US" sz="1400" i="1" baseline="-25000" dirty="0" err="1">
                <a:latin typeface="Times New Roman" panose="02020603050405020304" charset="0"/>
                <a:cs typeface="Times New Roman" panose="02020603050405020304" charset="0"/>
                <a:sym typeface="+mn-ea"/>
              </a:rPr>
              <a:t>k</a:t>
            </a:r>
            <a:r>
              <a:rPr lang="en-US" sz="1400" i="1" baseline="-25000" dirty="0">
                <a:latin typeface="Times New Roman" panose="02020603050405020304" charset="0"/>
                <a:cs typeface="Times New Roman" panose="02020603050405020304" charset="0"/>
              </a:rPr>
              <a:t>=</a:t>
            </a:r>
            <a:r>
              <a:rPr lang="en-US" sz="1400" baseline="-25000" dirty="0">
                <a:latin typeface="Times New Roman" panose="02020603050405020304" charset="0"/>
                <a:cs typeface="Times New Roman" panose="02020603050405020304" charset="0"/>
              </a:rPr>
              <a:t>0</a:t>
            </a:r>
            <a:r>
              <a:rPr lang="en-US" sz="1400" i="1" baseline="-25000" dirty="0">
                <a:latin typeface="Times New Roman" panose="02020603050405020304" charset="0"/>
                <a:cs typeface="Times New Roman" panose="02020603050405020304" charset="0"/>
              </a:rPr>
              <a:t>..H</a:t>
            </a:r>
            <a:r>
              <a:rPr lang="en-US" sz="1400" dirty="0">
                <a:latin typeface="Times New Roman" panose="02020603050405020304" charset="0"/>
                <a:cs typeface="Times New Roman" panose="02020603050405020304" charset="0"/>
              </a:rPr>
              <a:t> </a:t>
            </a:r>
            <a:r>
              <a:rPr lang="en-US" sz="1400" dirty="0">
                <a:latin typeface="Times New Roman" panose="02020603050405020304" charset="0"/>
                <a:cs typeface="Times New Roman" panose="02020603050405020304" charset="0"/>
                <a:sym typeface="+mn-ea"/>
              </a:rPr>
              <a:t>γ</a:t>
            </a:r>
            <a:r>
              <a:rPr lang="en-US" sz="1400" i="1" baseline="30000" dirty="0" err="1">
                <a:latin typeface="Times New Roman" panose="02020603050405020304" charset="0"/>
                <a:cs typeface="Times New Roman" panose="02020603050405020304" charset="0"/>
              </a:rPr>
              <a:t>k</a:t>
            </a:r>
            <a:r>
              <a:rPr lang="en-US" sz="1400" dirty="0">
                <a:latin typeface="Times New Roman" panose="02020603050405020304" charset="0"/>
                <a:cs typeface="Times New Roman" panose="02020603050405020304" charset="0"/>
              </a:rPr>
              <a:t> </a:t>
            </a:r>
            <a:r>
              <a:rPr lang="en-US" sz="1400" i="1" dirty="0" err="1">
                <a:latin typeface="Times New Roman" panose="02020603050405020304" charset="0"/>
                <a:cs typeface="Times New Roman" panose="02020603050405020304" charset="0"/>
              </a:rPr>
              <a:t>R</a:t>
            </a:r>
            <a:r>
              <a:rPr lang="en-US" sz="1400" i="1" baseline="-25000" dirty="0" err="1">
                <a:latin typeface="Times New Roman" panose="02020603050405020304" charset="0"/>
                <a:cs typeface="Times New Roman" panose="02020603050405020304" charset="0"/>
              </a:rPr>
              <a:t>t</a:t>
            </a:r>
            <a:r>
              <a:rPr lang="en-US" sz="1400" baseline="-25000" dirty="0" err="1">
                <a:latin typeface="Times New Roman" panose="02020603050405020304" charset="0"/>
                <a:cs typeface="Times New Roman" panose="02020603050405020304" charset="0"/>
              </a:rPr>
              <a:t>+</a:t>
            </a:r>
            <a:r>
              <a:rPr lang="en-US" sz="1400" i="1" baseline="-25000" dirty="0" err="1">
                <a:latin typeface="Times New Roman" panose="02020603050405020304" charset="0"/>
                <a:cs typeface="Times New Roman" panose="02020603050405020304" charset="0"/>
              </a:rPr>
              <a:t>k+1</a:t>
            </a:r>
            <a:endParaRPr lang="en-US" sz="1400" dirty="0" err="1">
              <a:latin typeface="Times New Roman" panose="02020603050405020304" charset="0"/>
              <a:cs typeface="Times New Roman" panose="02020603050405020304" charset="0"/>
            </a:endParaRPr>
          </a:p>
          <a:p>
            <a:pPr lvl="1"/>
            <a:r>
              <a:rPr lang="en-US" sz="1400" dirty="0">
                <a:cs typeface="Calibri" panose="020F0502020204030204"/>
              </a:rPr>
              <a:t>Why? </a:t>
            </a:r>
            <a:endParaRPr lang="en-US" sz="1400" dirty="0">
              <a:cs typeface="Calibri" panose="020F0502020204030204"/>
            </a:endParaRPr>
          </a:p>
        </p:txBody>
      </p:sp>
      <p:pic>
        <p:nvPicPr>
          <p:cNvPr id="4" name="Picture 6"/>
          <p:cNvPicPr>
            <a:picLocks noGrp="1" noChangeAspect="1"/>
          </p:cNvPicPr>
          <p:nvPr>
            <p:ph sz="half" idx="2"/>
          </p:nvPr>
        </p:nvPicPr>
        <p:blipFill>
          <a:blip r:embed="rId1"/>
          <a:stretch>
            <a:fillRect/>
          </a:stretch>
        </p:blipFill>
        <p:spPr>
          <a:xfrm>
            <a:off x="6815203" y="1815908"/>
            <a:ext cx="4876800" cy="3581400"/>
          </a:xfrm>
          <a:prstGeom prst="rect">
            <a:avLst/>
          </a:prstGeom>
        </p:spPr>
      </p:pic>
      <p:sp>
        <p:nvSpPr>
          <p:cNvPr id="9" name="TextBox 1"/>
          <p:cNvSpPr txBox="1"/>
          <p:nvPr/>
        </p:nvSpPr>
        <p:spPr>
          <a:xfrm>
            <a:off x="6448893" y="2256238"/>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11" name="TextBox 2"/>
          <p:cNvSpPr txBox="1"/>
          <p:nvPr/>
        </p:nvSpPr>
        <p:spPr>
          <a:xfrm>
            <a:off x="6448893" y="333419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12" name="TextBox 3"/>
          <p:cNvSpPr txBox="1"/>
          <p:nvPr/>
        </p:nvSpPr>
        <p:spPr>
          <a:xfrm>
            <a:off x="6448893" y="4458603"/>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13" name="TextBox 4"/>
          <p:cNvSpPr txBox="1"/>
          <p:nvPr/>
        </p:nvSpPr>
        <p:spPr>
          <a:xfrm>
            <a:off x="7340990"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14" name="TextBox 5"/>
          <p:cNvSpPr txBox="1"/>
          <p:nvPr/>
        </p:nvSpPr>
        <p:spPr>
          <a:xfrm>
            <a:off x="8549039" y="535070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15" name="TextBox 6"/>
          <p:cNvSpPr txBox="1"/>
          <p:nvPr/>
        </p:nvSpPr>
        <p:spPr>
          <a:xfrm>
            <a:off x="9719918"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16" name="TextBox 7"/>
          <p:cNvSpPr txBox="1"/>
          <p:nvPr/>
        </p:nvSpPr>
        <p:spPr>
          <a:xfrm>
            <a:off x="10807162"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3</a:t>
            </a:r>
            <a:endParaRPr lang="en-US" sz="2800" b="1" dirty="0"/>
          </a:p>
        </p:txBody>
      </p:sp>
      <p:sp>
        <p:nvSpPr>
          <p:cNvPr id="3" name="TextBox 2"/>
          <p:cNvSpPr txBox="1"/>
          <p:nvPr/>
        </p:nvSpPr>
        <p:spPr>
          <a:xfrm>
            <a:off x="10292077" y="6509294"/>
            <a:ext cx="2743200" cy="276999"/>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Image Credit: </a:t>
            </a:r>
            <a:r>
              <a:rPr lang="en-US" sz="1200" dirty="0" err="1"/>
              <a:t>Abbeel</a:t>
            </a:r>
            <a:r>
              <a:rPr lang="en-US" sz="1200" dirty="0"/>
              <a:t>, 2017</a:t>
            </a:r>
            <a:endParaRPr lang="en-US" sz="1200" dirty="0">
              <a:cs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Exercise 1: MDP Transition Probabilities</a:t>
            </a:r>
            <a:endParaRPr lang="en-US" dirty="0"/>
          </a:p>
        </p:txBody>
      </p:sp>
      <p:graphicFrame>
        <p:nvGraphicFramePr>
          <p:cNvPr id="21" name="Table 21"/>
          <p:cNvGraphicFramePr>
            <a:graphicFrameLocks noGrp="1"/>
          </p:cNvGraphicFramePr>
          <p:nvPr>
            <p:ph sz="half" idx="1"/>
          </p:nvPr>
        </p:nvGraphicFramePr>
        <p:xfrm>
          <a:off x="994775" y="1481160"/>
          <a:ext cx="4012499" cy="4946018"/>
        </p:xfrm>
        <a:graphic>
          <a:graphicData uri="http://schemas.openxmlformats.org/drawingml/2006/table">
            <a:tbl>
              <a:tblPr firstRow="1" bandRow="1">
                <a:tableStyleId>{1FECB4D8-DB02-4DC6-A0A2-4F2EBAE1DC90}</a:tableStyleId>
              </a:tblPr>
              <a:tblGrid>
                <a:gridCol w="659371"/>
                <a:gridCol w="3353128"/>
              </a:tblGrid>
              <a:tr h="556898">
                <a:tc>
                  <a:txBody>
                    <a:bodyPr/>
                    <a:lstStyle/>
                    <a:p>
                      <a:pPr algn="ctr"/>
                      <a:r>
                        <a:rPr lang="en-US" b="0" i="1" dirty="0">
                          <a:latin typeface="Times New Roman" panose="02020603050405020304" charset="0"/>
                          <a:cs typeface="Times New Roman" panose="02020603050405020304" charset="0"/>
                        </a:rPr>
                        <a:t>s</a:t>
                      </a:r>
                      <a:r>
                        <a:rPr lang="en-US" b="0" dirty="0">
                          <a:latin typeface="Times New Roman" panose="02020603050405020304" charset="0"/>
                          <a:cs typeface="Times New Roman" panose="02020603050405020304" charset="0"/>
                        </a:rPr>
                        <a:t>'</a:t>
                      </a:r>
                      <a:endParaRPr lang="en-US" b="0" dirty="0">
                        <a:latin typeface="Times New Roman" panose="02020603050405020304" charset="0"/>
                        <a:cs typeface="Times New Roman" panose="02020603050405020304" charset="0"/>
                      </a:endParaRPr>
                    </a:p>
                  </a:txBody>
                  <a:tcPr anchor="ctr"/>
                </a:tc>
                <a:tc>
                  <a:txBody>
                    <a:bodyPr/>
                    <a:lstStyle/>
                    <a:p>
                      <a:pPr lvl="0" algn="ctr">
                        <a:buNone/>
                      </a:pPr>
                      <a:r>
                        <a:rPr lang="en-US" sz="1800" b="0" i="1" u="none" strike="noStrike" noProof="0" dirty="0">
                          <a:latin typeface="Times New Roman" panose="02020603050405020304" charset="0"/>
                          <a:cs typeface="Times New Roman" panose="02020603050405020304" charset="0"/>
                        </a:rPr>
                        <a:t>p</a:t>
                      </a:r>
                      <a:r>
                        <a:rPr lang="en-US" sz="1800" b="0" u="none" strike="noStrike" noProof="0" dirty="0">
                          <a:latin typeface="Times New Roman" panose="02020603050405020304" charset="0"/>
                          <a:cs typeface="Times New Roman" panose="02020603050405020304" charset="0"/>
                        </a:rPr>
                        <a:t>( </a:t>
                      </a:r>
                      <a:r>
                        <a:rPr lang="en-US" sz="1800" b="0" i="1" u="none" strike="noStrike" noProof="0" dirty="0">
                          <a:latin typeface="Times New Roman" panose="02020603050405020304" charset="0"/>
                          <a:cs typeface="Times New Roman" panose="02020603050405020304" charset="0"/>
                        </a:rPr>
                        <a:t>s</a:t>
                      </a:r>
                      <a:r>
                        <a:rPr lang="en-US" sz="1800" b="0" u="none" strike="noStrike" noProof="0" dirty="0">
                          <a:latin typeface="Times New Roman" panose="02020603050405020304" charset="0"/>
                          <a:cs typeface="Times New Roman" panose="02020603050405020304" charset="0"/>
                        </a:rPr>
                        <a:t>' | </a:t>
                      </a:r>
                      <a:r>
                        <a:rPr lang="en-US" sz="1800" b="0" i="1" u="none" strike="noStrike" noProof="0" dirty="0">
                          <a:latin typeface="Times New Roman" panose="02020603050405020304" charset="0"/>
                          <a:cs typeface="Times New Roman" panose="02020603050405020304" charset="0"/>
                        </a:rPr>
                        <a:t>s</a:t>
                      </a:r>
                      <a:r>
                        <a:rPr lang="en-US" sz="1800" b="0" u="none" strike="noStrike" noProof="0" dirty="0">
                          <a:latin typeface="Times New Roman" panose="02020603050405020304" charset="0"/>
                          <a:cs typeface="Times New Roman" panose="02020603050405020304" charset="0"/>
                        </a:rPr>
                        <a:t>=(2,2), </a:t>
                      </a:r>
                      <a:r>
                        <a:rPr lang="en-US" sz="1800" b="0" i="1" u="none" strike="noStrike" noProof="0" dirty="0">
                          <a:latin typeface="Times New Roman" panose="02020603050405020304" charset="0"/>
                          <a:cs typeface="Times New Roman" panose="02020603050405020304" charset="0"/>
                        </a:rPr>
                        <a:t>a</a:t>
                      </a:r>
                      <a:r>
                        <a:rPr lang="en-US" sz="1800" b="0" u="none" strike="noStrike" noProof="0" dirty="0">
                          <a:latin typeface="Times New Roman" panose="02020603050405020304" charset="0"/>
                          <a:cs typeface="Times New Roman" panose="02020603050405020304" charset="0"/>
                        </a:rPr>
                        <a:t>=up, </a:t>
                      </a:r>
                      <a:r>
                        <a:rPr lang="en-US" sz="1800" b="0" i="1" u="none" strike="noStrike" noProof="0" dirty="0">
                          <a:latin typeface="Times New Roman" panose="02020603050405020304" charset="0"/>
                          <a:cs typeface="Times New Roman" panose="02020603050405020304" charset="0"/>
                        </a:rPr>
                        <a:t>slip</a:t>
                      </a:r>
                      <a:r>
                        <a:rPr lang="en-US" sz="1800" b="0" u="none" strike="noStrike" noProof="0" dirty="0">
                          <a:latin typeface="Times New Roman" panose="02020603050405020304" charset="0"/>
                          <a:cs typeface="Times New Roman" panose="02020603050405020304" charset="0"/>
                        </a:rPr>
                        <a:t>=0.20)</a:t>
                      </a:r>
                      <a:endParaRPr lang="en-US" sz="1800" b="0" u="none" strike="noStrike" noProof="0" dirty="0">
                        <a:latin typeface="Times New Roman" panose="02020603050405020304" charset="0"/>
                        <a:cs typeface="Times New Roman" panose="02020603050405020304" charset="0"/>
                      </a:endParaRPr>
                    </a:p>
                  </a:txBody>
                  <a:tcPr anchor="ctr"/>
                </a:tc>
              </a:tr>
              <a:tr h="328662">
                <a:tc>
                  <a:txBody>
                    <a:bodyPr/>
                    <a:lstStyle/>
                    <a:p>
                      <a:r>
                        <a:rPr lang="en-US" dirty="0"/>
                        <a:t>(0,0)</a:t>
                      </a:r>
                      <a:endParaRPr lang="en-US" dirty="0"/>
                    </a:p>
                  </a:txBody>
                  <a:tcPr/>
                </a:tc>
                <a:tc>
                  <a:txBody>
                    <a:bodyPr/>
                    <a:lstStyle/>
                    <a:p>
                      <a:r>
                        <a:rPr lang="en-US" dirty="0"/>
                        <a:t>0</a:t>
                      </a:r>
                      <a:endParaRPr lang="en-US" dirty="0"/>
                    </a:p>
                  </a:txBody>
                  <a:tcPr/>
                </a:tc>
              </a:tr>
              <a:tr h="328662">
                <a:tc>
                  <a:txBody>
                    <a:bodyPr/>
                    <a:lstStyle/>
                    <a:p>
                      <a:r>
                        <a:rPr lang="en-US" dirty="0"/>
                        <a:t>(0,1)</a:t>
                      </a:r>
                      <a:endParaRPr lang="en-US" dirty="0"/>
                    </a:p>
                  </a:txBody>
                  <a:tcPr/>
                </a:tc>
                <a:tc>
                  <a:txBody>
                    <a:bodyPr/>
                    <a:lstStyle/>
                    <a:p>
                      <a:r>
                        <a:rPr lang="en-US" dirty="0"/>
                        <a:t>0</a:t>
                      </a:r>
                      <a:endParaRPr lang="en-US" dirty="0"/>
                    </a:p>
                  </a:txBody>
                  <a:tcPr/>
                </a:tc>
              </a:tr>
              <a:tr h="328662">
                <a:tc>
                  <a:txBody>
                    <a:bodyPr/>
                    <a:lstStyle/>
                    <a:p>
                      <a:r>
                        <a:rPr lang="en-US" dirty="0"/>
                        <a:t>(0,2)</a:t>
                      </a:r>
                      <a:endParaRPr lang="en-US" dirty="0"/>
                    </a:p>
                  </a:txBody>
                  <a:tcPr/>
                </a:tc>
                <a:tc>
                  <a:txBody>
                    <a:bodyPr/>
                    <a:lstStyle/>
                    <a:p>
                      <a:r>
                        <a:rPr lang="en-US" dirty="0"/>
                        <a:t>0</a:t>
                      </a:r>
                      <a:endParaRPr lang="en-US" dirty="0"/>
                    </a:p>
                  </a:txBody>
                  <a:tcPr/>
                </a:tc>
              </a:tr>
              <a:tr h="328662">
                <a:tc>
                  <a:txBody>
                    <a:bodyPr/>
                    <a:lstStyle/>
                    <a:p>
                      <a:r>
                        <a:rPr lang="en-US" dirty="0"/>
                        <a:t>(0,3)</a:t>
                      </a:r>
                      <a:endParaRPr lang="en-US" dirty="0"/>
                    </a:p>
                  </a:txBody>
                  <a:tcPr/>
                </a:tc>
                <a:tc>
                  <a:txBody>
                    <a:bodyPr/>
                    <a:lstStyle/>
                    <a:p>
                      <a:r>
                        <a:rPr lang="en-US" dirty="0"/>
                        <a:t>0</a:t>
                      </a:r>
                      <a:endParaRPr lang="en-US" dirty="0"/>
                    </a:p>
                  </a:txBody>
                  <a:tcPr/>
                </a:tc>
              </a:tr>
              <a:tr h="328662">
                <a:tc>
                  <a:txBody>
                    <a:bodyPr/>
                    <a:lstStyle/>
                    <a:p>
                      <a:r>
                        <a:rPr lang="en-US" dirty="0"/>
                        <a:t>(1,0)</a:t>
                      </a:r>
                      <a:endParaRPr lang="en-US" dirty="0"/>
                    </a:p>
                  </a:txBody>
                  <a:tcPr/>
                </a:tc>
                <a:tc>
                  <a:txBody>
                    <a:bodyPr/>
                    <a:lstStyle/>
                    <a:p>
                      <a:r>
                        <a:rPr lang="en-US" dirty="0"/>
                        <a:t>0</a:t>
                      </a:r>
                      <a:endParaRPr lang="en-US" dirty="0"/>
                    </a:p>
                  </a:txBody>
                  <a:tcPr/>
                </a:tc>
              </a:tr>
              <a:tr h="328662">
                <a:tc>
                  <a:txBody>
                    <a:bodyPr/>
                    <a:lstStyle/>
                    <a:p>
                      <a:r>
                        <a:rPr lang="en-US" dirty="0"/>
                        <a:t>(1,1)</a:t>
                      </a:r>
                      <a:endParaRPr lang="en-US" dirty="0"/>
                    </a:p>
                  </a:txBody>
                  <a:tcPr/>
                </a:tc>
                <a:tc>
                  <a:txBody>
                    <a:bodyPr/>
                    <a:lstStyle/>
                    <a:p>
                      <a:r>
                        <a:rPr lang="en-US" dirty="0"/>
                        <a:t>0</a:t>
                      </a:r>
                      <a:endParaRPr lang="en-US" dirty="0"/>
                    </a:p>
                  </a:txBody>
                  <a:tcPr/>
                </a:tc>
              </a:tr>
              <a:tr h="328662">
                <a:tc>
                  <a:txBody>
                    <a:bodyPr/>
                    <a:lstStyle/>
                    <a:p>
                      <a:r>
                        <a:rPr lang="en-US" dirty="0"/>
                        <a:t>(1,2)</a:t>
                      </a:r>
                      <a:endParaRPr lang="en-US" dirty="0"/>
                    </a:p>
                  </a:txBody>
                  <a:tcPr/>
                </a:tc>
                <a:tc>
                  <a:txBody>
                    <a:bodyPr/>
                    <a:lstStyle/>
                    <a:p>
                      <a:r>
                        <a:rPr lang="en-US" dirty="0"/>
                        <a:t>0.80</a:t>
                      </a:r>
                      <a:endParaRPr lang="en-US" dirty="0"/>
                    </a:p>
                  </a:txBody>
                  <a:tcPr/>
                </a:tc>
              </a:tr>
              <a:tr h="328662">
                <a:tc>
                  <a:txBody>
                    <a:bodyPr/>
                    <a:lstStyle/>
                    <a:p>
                      <a:r>
                        <a:rPr lang="en-US" dirty="0"/>
                        <a:t>(1,3)</a:t>
                      </a:r>
                      <a:endParaRPr lang="en-US" dirty="0"/>
                    </a:p>
                  </a:txBody>
                  <a:tcPr/>
                </a:tc>
                <a:tc>
                  <a:txBody>
                    <a:bodyPr/>
                    <a:lstStyle/>
                    <a:p>
                      <a:r>
                        <a:rPr lang="en-US" dirty="0"/>
                        <a:t>0</a:t>
                      </a:r>
                      <a:endParaRPr lang="en-US" dirty="0"/>
                    </a:p>
                  </a:txBody>
                  <a:tcPr/>
                </a:tc>
              </a:tr>
              <a:tr h="328662">
                <a:tc>
                  <a:txBody>
                    <a:bodyPr/>
                    <a:lstStyle/>
                    <a:p>
                      <a:r>
                        <a:rPr lang="en-US" dirty="0"/>
                        <a:t>(2,0)</a:t>
                      </a:r>
                      <a:endParaRPr lang="en-US" dirty="0"/>
                    </a:p>
                  </a:txBody>
                  <a:tcPr/>
                </a:tc>
                <a:tc>
                  <a:txBody>
                    <a:bodyPr/>
                    <a:lstStyle/>
                    <a:p>
                      <a:r>
                        <a:rPr lang="en-US" dirty="0"/>
                        <a:t>0</a:t>
                      </a:r>
                      <a:endParaRPr lang="en-US" dirty="0"/>
                    </a:p>
                  </a:txBody>
                  <a:tcPr/>
                </a:tc>
              </a:tr>
              <a:tr h="328662">
                <a:tc>
                  <a:txBody>
                    <a:bodyPr/>
                    <a:lstStyle/>
                    <a:p>
                      <a:r>
                        <a:rPr lang="en-US" dirty="0"/>
                        <a:t>(2,1)</a:t>
                      </a:r>
                      <a:endParaRPr lang="en-US" dirty="0"/>
                    </a:p>
                  </a:txBody>
                  <a:tcPr/>
                </a:tc>
                <a:tc>
                  <a:txBody>
                    <a:bodyPr/>
                    <a:lstStyle/>
                    <a:p>
                      <a:r>
                        <a:rPr lang="en-US" dirty="0"/>
                        <a:t>0.20</a:t>
                      </a:r>
                      <a:endParaRPr lang="en-US" dirty="0"/>
                    </a:p>
                  </a:txBody>
                  <a:tcPr/>
                </a:tc>
              </a:tr>
              <a:tr h="328662">
                <a:tc>
                  <a:txBody>
                    <a:bodyPr/>
                    <a:lstStyle/>
                    <a:p>
                      <a:r>
                        <a:rPr lang="en-US" dirty="0"/>
                        <a:t>(2,2)</a:t>
                      </a:r>
                      <a:endParaRPr lang="en-US" dirty="0"/>
                    </a:p>
                  </a:txBody>
                  <a:tcPr/>
                </a:tc>
                <a:tc>
                  <a:txBody>
                    <a:bodyPr/>
                    <a:lstStyle/>
                    <a:p>
                      <a:r>
                        <a:rPr lang="en-US" dirty="0"/>
                        <a:t>0</a:t>
                      </a:r>
                      <a:endParaRPr lang="en-US" dirty="0"/>
                    </a:p>
                  </a:txBody>
                  <a:tcPr/>
                </a:tc>
              </a:tr>
              <a:tr h="328661">
                <a:tc>
                  <a:txBody>
                    <a:bodyPr/>
                    <a:lstStyle/>
                    <a:p>
                      <a:pPr lvl="0">
                        <a:buNone/>
                      </a:pPr>
                      <a:r>
                        <a:rPr lang="en-US" dirty="0"/>
                        <a:t>(2,3)</a:t>
                      </a:r>
                      <a:endParaRPr lang="en-US" dirty="0"/>
                    </a:p>
                  </a:txBody>
                  <a:tcPr/>
                </a:tc>
                <a:tc>
                  <a:txBody>
                    <a:bodyPr/>
                    <a:lstStyle/>
                    <a:p>
                      <a:pPr lvl="0">
                        <a:buNone/>
                      </a:pPr>
                      <a:r>
                        <a:rPr lang="en-US" dirty="0"/>
                        <a:t>0.20</a:t>
                      </a:r>
                      <a:endParaRPr lang="en-US" dirty="0"/>
                    </a:p>
                  </a:txBody>
                  <a:tcPr/>
                </a:tc>
              </a:tr>
            </a:tbl>
          </a:graphicData>
        </a:graphic>
      </p:graphicFrame>
      <p:graphicFrame>
        <p:nvGraphicFramePr>
          <p:cNvPr id="17" name="Table 17"/>
          <p:cNvGraphicFramePr>
            <a:graphicFrameLocks noGrp="1"/>
          </p:cNvGraphicFramePr>
          <p:nvPr/>
        </p:nvGraphicFramePr>
        <p:xfrm>
          <a:off x="6127315" y="2118986"/>
          <a:ext cx="5359612" cy="3871232"/>
        </p:xfrm>
        <a:graphic>
          <a:graphicData uri="http://schemas.openxmlformats.org/drawingml/2006/table">
            <a:tbl>
              <a:tblPr firstRow="1" bandRow="1">
                <a:tableStyleId>{5940675A-B579-460E-94D1-54222C63F5DA}</a:tableStyleId>
              </a:tblPr>
              <a:tblGrid>
                <a:gridCol w="1012520"/>
                <a:gridCol w="1086773"/>
                <a:gridCol w="1086773"/>
                <a:gridCol w="1086773"/>
                <a:gridCol w="1086773"/>
              </a:tblGrid>
              <a:tr h="967808">
                <a:tc>
                  <a:txBody>
                    <a:bodyPr/>
                    <a:lstStyle/>
                    <a:p>
                      <a:pPr algn="ctr"/>
                      <a:endParaRPr lang="en-US"/>
                    </a:p>
                  </a:txBody>
                  <a:tcPr anchor="ctr">
                    <a:solidFill>
                      <a:schemeClr val="bg1">
                        <a:lumMod val="95000"/>
                      </a:schemeClr>
                    </a:solidFill>
                  </a:tcPr>
                </a:tc>
                <a:tc>
                  <a:txBody>
                    <a:bodyPr/>
                    <a:lstStyle/>
                    <a:p>
                      <a:pPr algn="ctr"/>
                      <a:r>
                        <a:rPr lang="en-US" dirty="0"/>
                        <a:t>0</a:t>
                      </a:r>
                      <a:endParaRPr lang="en-US" dirty="0"/>
                    </a:p>
                  </a:txBody>
                  <a:tcPr anchor="ctr">
                    <a:solidFill>
                      <a:schemeClr val="bg1">
                        <a:lumMod val="95000"/>
                      </a:schemeClr>
                    </a:solidFill>
                  </a:tcPr>
                </a:tc>
                <a:tc>
                  <a:txBody>
                    <a:bodyPr/>
                    <a:lstStyle/>
                    <a:p>
                      <a:pPr algn="ctr"/>
                      <a:r>
                        <a:rPr lang="en-US" dirty="0"/>
                        <a:t>1</a:t>
                      </a:r>
                      <a:endParaRPr lang="en-US" dirty="0"/>
                    </a:p>
                  </a:txBody>
                  <a:tcPr anchor="ctr">
                    <a:solidFill>
                      <a:schemeClr val="bg1">
                        <a:lumMod val="95000"/>
                      </a:schemeClr>
                    </a:solidFill>
                  </a:tcPr>
                </a:tc>
                <a:tc>
                  <a:txBody>
                    <a:bodyPr/>
                    <a:lstStyle/>
                    <a:p>
                      <a:pPr algn="ctr"/>
                      <a:r>
                        <a:rPr lang="en-US" dirty="0"/>
                        <a:t>2</a:t>
                      </a:r>
                      <a:endParaRPr lang="en-US" dirty="0"/>
                    </a:p>
                  </a:txBody>
                  <a:tcPr anchor="ctr">
                    <a:solidFill>
                      <a:schemeClr val="bg1">
                        <a:lumMod val="95000"/>
                      </a:schemeClr>
                    </a:solidFill>
                  </a:tcPr>
                </a:tc>
                <a:tc>
                  <a:txBody>
                    <a:bodyPr/>
                    <a:lstStyle/>
                    <a:p>
                      <a:pPr algn="ctr"/>
                      <a:r>
                        <a:rPr lang="en-US" dirty="0"/>
                        <a:t>3</a:t>
                      </a:r>
                      <a:endParaRPr lang="en-US" dirty="0"/>
                    </a:p>
                  </a:txBody>
                  <a:tcPr anchor="ctr">
                    <a:solidFill>
                      <a:schemeClr val="bg1">
                        <a:lumMod val="95000"/>
                      </a:schemeClr>
                    </a:solidFill>
                  </a:tcPr>
                </a:tc>
              </a:tr>
              <a:tr h="967808">
                <a:tc>
                  <a:txBody>
                    <a:bodyPr/>
                    <a:lstStyle/>
                    <a:p>
                      <a:pPr algn="ctr"/>
                      <a:r>
                        <a:rPr lang="en-US" dirty="0"/>
                        <a:t>0</a:t>
                      </a:r>
                      <a:endParaRPr lang="en-US" dirty="0"/>
                    </a:p>
                  </a:txBody>
                  <a:tcPr anchor="ctr">
                    <a:solidFill>
                      <a:schemeClr val="bg1">
                        <a:lumMod val="95000"/>
                      </a:schemeClr>
                    </a:solidFill>
                  </a:tcPr>
                </a:tc>
                <a:tc>
                  <a:txBody>
                    <a:bodyPr/>
                    <a:lstStyle/>
                    <a:p>
                      <a:pPr algn="ctr"/>
                      <a:r>
                        <a:rPr lang="en-US" dirty="0"/>
                        <a:t>(0,0)</a:t>
                      </a:r>
                      <a:endParaRPr lang="en-US" dirty="0"/>
                    </a:p>
                  </a:txBody>
                  <a:tcPr anchor="ctr"/>
                </a:tc>
                <a:tc>
                  <a:txBody>
                    <a:bodyPr/>
                    <a:lstStyle/>
                    <a:p>
                      <a:pPr algn="ctr"/>
                      <a:r>
                        <a:rPr lang="en-US" dirty="0"/>
                        <a:t>(0,1)</a:t>
                      </a:r>
                      <a:endParaRPr lang="en-US" dirty="0"/>
                    </a:p>
                  </a:txBody>
                  <a:tcPr anchor="ctr"/>
                </a:tc>
                <a:tc>
                  <a:txBody>
                    <a:bodyPr/>
                    <a:lstStyle/>
                    <a:p>
                      <a:pPr algn="ctr"/>
                      <a:r>
                        <a:rPr lang="en-US" dirty="0"/>
                        <a:t>(0,2)</a:t>
                      </a:r>
                      <a:endParaRPr lang="en-US" dirty="0"/>
                    </a:p>
                  </a:txBody>
                  <a:tcPr anchor="ctr"/>
                </a:tc>
                <a:tc>
                  <a:txBody>
                    <a:bodyPr/>
                    <a:lstStyle/>
                    <a:p>
                      <a:pPr algn="ctr"/>
                      <a:r>
                        <a:rPr lang="en-US" dirty="0"/>
                        <a:t>(0,3)</a:t>
                      </a:r>
                      <a:endParaRPr lang="en-US" dirty="0"/>
                    </a:p>
                    <a:p>
                      <a:pPr lvl="0" algn="ctr">
                        <a:buNone/>
                      </a:pPr>
                      <a:r>
                        <a:rPr lang="en-US" dirty="0"/>
                        <a:t>R=+1 </a:t>
                      </a:r>
                      <a:endParaRPr lang="en-US" dirty="0"/>
                    </a:p>
                  </a:txBody>
                  <a:tcPr anchor="ctr">
                    <a:solidFill>
                      <a:schemeClr val="accent6">
                        <a:lumMod val="40000"/>
                        <a:lumOff val="60000"/>
                      </a:schemeClr>
                    </a:solidFill>
                  </a:tcPr>
                </a:tc>
              </a:tr>
              <a:tr h="967808">
                <a:tc>
                  <a:txBody>
                    <a:bodyPr/>
                    <a:lstStyle/>
                    <a:p>
                      <a:pPr algn="ctr"/>
                      <a:r>
                        <a:rPr lang="en-US" dirty="0"/>
                        <a:t>1</a:t>
                      </a:r>
                      <a:endParaRPr lang="en-US" dirty="0"/>
                    </a:p>
                  </a:txBody>
                  <a:tcPr anchor="ctr">
                    <a:solidFill>
                      <a:schemeClr val="bg1">
                        <a:lumMod val="95000"/>
                      </a:schemeClr>
                    </a:solidFill>
                  </a:tcPr>
                </a:tc>
                <a:tc>
                  <a:txBody>
                    <a:bodyPr/>
                    <a:lstStyle/>
                    <a:p>
                      <a:pPr algn="ctr"/>
                      <a:r>
                        <a:rPr lang="en-US" dirty="0"/>
                        <a:t>(0,1)</a:t>
                      </a:r>
                      <a:endParaRPr lang="en-US" dirty="0"/>
                    </a:p>
                  </a:txBody>
                  <a:tcPr anchor="ctr"/>
                </a:tc>
                <a:tc>
                  <a:txBody>
                    <a:bodyPr/>
                    <a:lstStyle/>
                    <a:p>
                      <a:pPr algn="ctr"/>
                      <a:r>
                        <a:rPr lang="en-US" dirty="0"/>
                        <a:t>Rock</a:t>
                      </a:r>
                      <a:endParaRPr lang="en-US" dirty="0"/>
                    </a:p>
                  </a:txBody>
                  <a:tcPr anchor="ctr">
                    <a:solidFill>
                      <a:schemeClr val="accent2">
                        <a:lumMod val="50000"/>
                      </a:schemeClr>
                    </a:solidFill>
                  </a:tcPr>
                </a:tc>
                <a:tc>
                  <a:txBody>
                    <a:bodyPr/>
                    <a:lstStyle/>
                    <a:p>
                      <a:pPr algn="ctr"/>
                      <a:r>
                        <a:rPr lang="en-US" dirty="0"/>
                        <a:t>(1,2)</a:t>
                      </a:r>
                      <a:endParaRPr lang="en-US" dirty="0"/>
                    </a:p>
                  </a:txBody>
                  <a:tcPr anchor="ctr"/>
                </a:tc>
                <a:tc>
                  <a:txBody>
                    <a:bodyPr/>
                    <a:lstStyle/>
                    <a:p>
                      <a:pPr algn="ctr"/>
                      <a:r>
                        <a:rPr lang="en-US" dirty="0"/>
                        <a:t>(1,3)</a:t>
                      </a:r>
                      <a:endParaRPr lang="en-US" dirty="0"/>
                    </a:p>
                    <a:p>
                      <a:pPr lvl="0" algn="ctr">
                        <a:buNone/>
                      </a:pPr>
                      <a:r>
                        <a:rPr lang="en-US" dirty="0"/>
                        <a:t>R=-1 </a:t>
                      </a:r>
                      <a:endParaRPr lang="en-US" dirty="0"/>
                    </a:p>
                  </a:txBody>
                  <a:tcPr anchor="ctr">
                    <a:solidFill>
                      <a:schemeClr val="accent2">
                        <a:lumMod val="75000"/>
                      </a:schemeClr>
                    </a:solidFill>
                  </a:tcPr>
                </a:tc>
              </a:tr>
              <a:tr h="967808">
                <a:tc>
                  <a:txBody>
                    <a:bodyPr/>
                    <a:lstStyle/>
                    <a:p>
                      <a:pPr algn="ctr"/>
                      <a:r>
                        <a:rPr lang="en-US" dirty="0"/>
                        <a:t>2</a:t>
                      </a:r>
                      <a:endParaRPr lang="en-US" dirty="0"/>
                    </a:p>
                  </a:txBody>
                  <a:tcPr anchor="ctr">
                    <a:solidFill>
                      <a:schemeClr val="bg1">
                        <a:lumMod val="95000"/>
                      </a:schemeClr>
                    </a:solidFill>
                  </a:tcPr>
                </a:tc>
                <a:tc>
                  <a:txBody>
                    <a:bodyPr/>
                    <a:lstStyle/>
                    <a:p>
                      <a:pPr algn="ctr"/>
                      <a:r>
                        <a:rPr lang="en-US" dirty="0"/>
                        <a:t>(0,2)</a:t>
                      </a:r>
                      <a:endParaRPr lang="en-US" dirty="0"/>
                    </a:p>
                    <a:p>
                      <a:pPr lvl="0" algn="ctr">
                        <a:buNone/>
                      </a:pPr>
                      <a:r>
                        <a:rPr lang="en-US" dirty="0"/>
                        <a:t>Start</a:t>
                      </a:r>
                      <a:endParaRPr lang="en-US" dirty="0"/>
                    </a:p>
                  </a:txBody>
                  <a:tcPr anchor="ctr"/>
                </a:tc>
                <a:tc>
                  <a:txBody>
                    <a:bodyPr/>
                    <a:lstStyle/>
                    <a:p>
                      <a:pPr algn="ctr"/>
                      <a:r>
                        <a:rPr lang="en-US" dirty="0"/>
                        <a:t>(2,1)</a:t>
                      </a:r>
                      <a:endParaRPr lang="en-US" dirty="0"/>
                    </a:p>
                  </a:txBody>
                  <a:tcPr anchor="ctr"/>
                </a:tc>
                <a:tc>
                  <a:txBody>
                    <a:bodyPr/>
                    <a:lstStyle/>
                    <a:p>
                      <a:pPr algn="ctr"/>
                      <a:r>
                        <a:rPr lang="en-US" dirty="0"/>
                        <a:t>(2,2)</a:t>
                      </a:r>
                      <a:endParaRPr lang="en-US" dirty="0"/>
                    </a:p>
                  </a:txBody>
                  <a:tcPr anchor="ctr">
                    <a:solidFill>
                      <a:schemeClr val="accent1">
                        <a:lumMod val="40000"/>
                        <a:lumOff val="60000"/>
                      </a:schemeClr>
                    </a:solidFill>
                  </a:tcPr>
                </a:tc>
                <a:tc>
                  <a:txBody>
                    <a:bodyPr/>
                    <a:lstStyle/>
                    <a:p>
                      <a:pPr algn="ctr"/>
                      <a:r>
                        <a:rPr lang="en-US" dirty="0"/>
                        <a:t>(2,3)</a:t>
                      </a:r>
                      <a:endParaRPr lang="en-US" dirty="0"/>
                    </a:p>
                  </a:txBody>
                  <a:tcPr anchor="ctr"/>
                </a:tc>
              </a:tr>
            </a:tbl>
          </a:graphicData>
        </a:graphic>
      </p:graphicFrame>
      <p:sp>
        <p:nvSpPr>
          <p:cNvPr id="23" name="Rectangle 22"/>
          <p:cNvSpPr/>
          <p:nvPr/>
        </p:nvSpPr>
        <p:spPr>
          <a:xfrm>
            <a:off x="1663700" y="2026285"/>
            <a:ext cx="3343910" cy="440118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Arrow: Up 2"/>
          <p:cNvSpPr/>
          <p:nvPr/>
        </p:nvSpPr>
        <p:spPr>
          <a:xfrm>
            <a:off x="9722950" y="5081861"/>
            <a:ext cx="270934" cy="287867"/>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Remember Bandits (from sessions 1 &amp; 2)?</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a:cs typeface="Calibri" panose="020F0502020204030204"/>
              </a:rPr>
              <a:t>A bandit is a one-state MDP...</a:t>
            </a:r>
            <a:endParaRPr lang="en-US">
              <a:cs typeface="Calibri" panose="020F0502020204030204"/>
            </a:endParaRPr>
          </a:p>
          <a:p>
            <a:r>
              <a:rPr lang="en-US">
                <a:cs typeface="Calibri" panose="020F0502020204030204"/>
              </a:rPr>
              <a:t>... with stochastic (random) rewards</a:t>
            </a:r>
            <a:endParaRPr lang="en-US" dirty="0">
              <a:cs typeface="Calibri" panose="020F0502020204030204"/>
            </a:endParaRPr>
          </a:p>
        </p:txBody>
      </p:sp>
      <p:pic>
        <p:nvPicPr>
          <p:cNvPr id="10" name="Picture 10" descr="A close up of a necklace&#10;&#10;Description generated with high confidence"/>
          <p:cNvPicPr>
            <a:picLocks noChangeAspect="1"/>
          </p:cNvPicPr>
          <p:nvPr/>
        </p:nvPicPr>
        <p:blipFill>
          <a:blip r:embed="rId1"/>
          <a:stretch>
            <a:fillRect/>
          </a:stretch>
        </p:blipFill>
        <p:spPr>
          <a:xfrm>
            <a:off x="1327058" y="2905403"/>
            <a:ext cx="9795933" cy="35956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Solving the MDP</a:t>
            </a:r>
            <a:endParaRPr lang="en-US" dirty="0"/>
          </a:p>
        </p:txBody>
      </p:sp>
      <p:sp>
        <p:nvSpPr>
          <p:cNvPr id="3" name="Content Placeholder 2"/>
          <p:cNvSpPr>
            <a:spLocks noGrp="1"/>
          </p:cNvSpPr>
          <p:nvPr>
            <p:ph idx="1"/>
          </p:nvPr>
        </p:nvSpPr>
        <p:spPr>
          <a:xfrm>
            <a:off x="838200" y="1825625"/>
            <a:ext cx="10138371" cy="4351338"/>
          </a:xfrm>
        </p:spPr>
        <p:txBody>
          <a:bodyPr vert="horz" lIns="91440" tIns="45720" rIns="91440" bIns="45720" rtlCol="0" anchor="t">
            <a:normAutofit lnSpcReduction="20000"/>
          </a:bodyPr>
          <a:lstStyle/>
          <a:p>
            <a:pPr marL="0" indent="0">
              <a:buNone/>
            </a:pPr>
            <a:r>
              <a:rPr lang="en-US" dirty="0">
                <a:cs typeface="Calibri" panose="020F0502020204030204"/>
              </a:rPr>
              <a:t>Find a policy, </a:t>
            </a:r>
            <a:r>
              <a:rPr lang="en-US" dirty="0">
                <a:latin typeface="Times New Roman" panose="02020603050405020304"/>
                <a:cs typeface="Calibri" panose="020F0502020204030204"/>
              </a:rPr>
              <a:t>π</a:t>
            </a:r>
            <a:r>
              <a:rPr lang="en-US" baseline="30000" dirty="0">
                <a:latin typeface="Times New Roman" panose="02020603050405020304"/>
                <a:cs typeface="Calibri" panose="020F0502020204030204"/>
              </a:rPr>
              <a:t>*</a:t>
            </a:r>
            <a:r>
              <a:rPr lang="en-US" dirty="0">
                <a:cs typeface="Calibri" panose="020F0502020204030204"/>
              </a:rPr>
              <a:t>, that yields the best return:</a:t>
            </a:r>
            <a:endParaRPr lang="en-US" dirty="0">
              <a:cs typeface="Calibri" panose="020F0502020204030204"/>
            </a:endParaRPr>
          </a:p>
          <a:p>
            <a:pPr marL="0" indent="0">
              <a:buNone/>
            </a:pPr>
            <a:endParaRPr lang="en-US" dirty="0">
              <a:cs typeface="Calibri" panose="020F0502020204030204"/>
            </a:endParaRPr>
          </a:p>
          <a:p>
            <a:pPr marL="457200" indent="-457200"/>
            <a:r>
              <a:rPr lang="en-US" dirty="0">
                <a:latin typeface="Times New Roman" panose="02020603050405020304" charset="0"/>
                <a:cs typeface="Times New Roman" panose="02020603050405020304" charset="0"/>
              </a:rPr>
              <a:t>π</a:t>
            </a:r>
            <a:r>
              <a:rPr lang="en-US" baseline="30000" dirty="0">
                <a:latin typeface="Times New Roman" panose="02020603050405020304" charset="0"/>
                <a:cs typeface="Times New Roman" panose="02020603050405020304" charset="0"/>
              </a:rPr>
              <a:t>*</a:t>
            </a:r>
            <a:r>
              <a:rPr lang="en-US" dirty="0">
                <a:latin typeface="Times New Roman" panose="02020603050405020304" charset="0"/>
                <a:cs typeface="Times New Roman" panose="02020603050405020304" charset="0"/>
              </a:rPr>
              <a:t> = argmax</a:t>
            </a:r>
            <a:r>
              <a:rPr lang="en-US" baseline="-25000" dirty="0">
                <a:latin typeface="Times New Roman" panose="02020603050405020304" charset="0"/>
                <a:cs typeface="Times New Roman" panose="02020603050405020304" charset="0"/>
              </a:rPr>
              <a:t>π</a:t>
            </a:r>
            <a:r>
              <a:rPr lang="en-US" dirty="0">
                <a:latin typeface="Times New Roman" panose="02020603050405020304" charset="0"/>
                <a:cs typeface="Times New Roman" panose="02020603050405020304" charset="0"/>
              </a:rPr>
              <a:t> </a:t>
            </a:r>
            <a:r>
              <a:rPr lang="en-US" dirty="0">
                <a:latin typeface="Source Serif Pro" panose="02040603050405020204" charset="0"/>
                <a:cs typeface="Source Serif Pro" panose="02040603050405020204" charset="0"/>
              </a:rPr>
              <a:t>E</a:t>
            </a:r>
            <a:r>
              <a:rPr lang="en-US" baseline="-25000"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a:t>
            </a:r>
            <a:r>
              <a:rPr lang="en-US" i="1" dirty="0" err="1">
                <a:latin typeface="Times New Roman" panose="02020603050405020304" charset="0"/>
                <a:cs typeface="Times New Roman" panose="02020603050405020304" charset="0"/>
              </a:rPr>
              <a:t>G</a:t>
            </a:r>
            <a:r>
              <a:rPr lang="en-US" baseline="-25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 </a:t>
            </a:r>
            <a:r>
              <a:rPr lang="en-US"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sym typeface="+mn-ea"/>
              </a:rPr>
              <a:t>s</a:t>
            </a:r>
            <a:r>
              <a:rPr lang="en-US" baseline="-25000" dirty="0">
                <a:latin typeface="Times New Roman" panose="02020603050405020304" charset="0"/>
                <a:cs typeface="Times New Roman" panose="02020603050405020304" charset="0"/>
                <a:sym typeface="+mn-ea"/>
              </a:rPr>
              <a:t>0</a:t>
            </a:r>
            <a:r>
              <a:rPr lang="en-US" dirty="0">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a:p>
            <a:pPr marL="851535" indent="-851535"/>
            <a:r>
              <a:rPr lang="en-US" dirty="0">
                <a:latin typeface="Times New Roman" panose="02020603050405020304" charset="0"/>
                <a:cs typeface="Times New Roman" panose="02020603050405020304" charset="0"/>
              </a:rPr>
              <a:t>= argmax</a:t>
            </a:r>
            <a:r>
              <a:rPr lang="en-US" baseline="-25000" dirty="0">
                <a:latin typeface="Times New Roman" panose="02020603050405020304" charset="0"/>
                <a:cs typeface="Times New Roman" panose="02020603050405020304" charset="0"/>
              </a:rPr>
              <a:t>π</a:t>
            </a:r>
            <a:r>
              <a:rPr lang="en-US" dirty="0">
                <a:latin typeface="Times New Roman" panose="02020603050405020304" charset="0"/>
                <a:cs typeface="Times New Roman" panose="02020603050405020304" charset="0"/>
              </a:rPr>
              <a:t> E</a:t>
            </a:r>
            <a:r>
              <a:rPr lang="en-US" baseline="-25000"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rPr>
              <a:t>t</a:t>
            </a:r>
            <a:r>
              <a:rPr lang="en-US" baseline="-25000" dirty="0">
                <a:latin typeface="Times New Roman" panose="02020603050405020304" charset="0"/>
                <a:cs typeface="Times New Roman" panose="02020603050405020304" charset="0"/>
              </a:rPr>
              <a:t>=0..</a:t>
            </a:r>
            <a:r>
              <a:rPr lang="en-US" i="1" baseline="-25000" dirty="0">
                <a:latin typeface="Times New Roman" panose="02020603050405020304" charset="0"/>
                <a:cs typeface="Times New Roman" panose="02020603050405020304" charset="0"/>
              </a:rPr>
              <a:t>H</a:t>
            </a:r>
            <a:r>
              <a:rPr 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sym typeface="+mn-ea"/>
              </a:rPr>
              <a:t>γ</a:t>
            </a:r>
            <a:r>
              <a:rPr lang="en-US" i="1" baseline="30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rPr>
              <a:t>r</a:t>
            </a:r>
            <a:r>
              <a:rPr lang="en-US" dirty="0">
                <a:latin typeface="Times New Roman" panose="02020603050405020304" charset="0"/>
                <a:cs typeface="Times New Roman" panose="02020603050405020304" charset="0"/>
              </a:rPr>
              <a:t>(</a:t>
            </a:r>
            <a:r>
              <a:rPr lang="en-US" i="1" dirty="0" err="1">
                <a:latin typeface="Times New Roman" panose="02020603050405020304" charset="0"/>
                <a:cs typeface="Times New Roman" panose="02020603050405020304" charset="0"/>
              </a:rPr>
              <a:t>s</a:t>
            </a:r>
            <a:r>
              <a:rPr lang="en-US" i="1" baseline="-25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a:t>
            </a:r>
            <a:r>
              <a:rPr lang="en-US" i="1" dirty="0" err="1">
                <a:latin typeface="Times New Roman" panose="02020603050405020304" charset="0"/>
                <a:cs typeface="Times New Roman" panose="02020603050405020304" charset="0"/>
              </a:rPr>
              <a:t>a</a:t>
            </a:r>
            <a:r>
              <a:rPr lang="en-US" i="1" baseline="-25000" dirty="0" err="1">
                <a:latin typeface="Times New Roman" panose="02020603050405020304" charset="0"/>
                <a:cs typeface="Times New Roman" panose="02020603050405020304" charset="0"/>
              </a:rPr>
              <a:t>t</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rPr>
              <a:t>s</a:t>
            </a:r>
            <a:r>
              <a:rPr lang="en-US" i="1" baseline="-25000" dirty="0">
                <a:latin typeface="Times New Roman" panose="02020603050405020304" charset="0"/>
                <a:cs typeface="Times New Roman" panose="02020603050405020304" charset="0"/>
              </a:rPr>
              <a:t>t</a:t>
            </a:r>
            <a:r>
              <a:rPr lang="en-US" baseline="-25000" dirty="0">
                <a:latin typeface="Times New Roman" panose="02020603050405020304" charset="0"/>
                <a:cs typeface="Times New Roman" panose="02020603050405020304" charset="0"/>
              </a:rPr>
              <a:t>+1</a:t>
            </a:r>
            <a:r>
              <a:rPr lang="en-US" dirty="0">
                <a:latin typeface="Times New Roman" panose="02020603050405020304" charset="0"/>
                <a:cs typeface="Times New Roman" panose="02020603050405020304" charset="0"/>
              </a:rPr>
              <a:t>) | </a:t>
            </a:r>
            <a:r>
              <a:rPr lang="en-US" dirty="0">
                <a:latin typeface="Times New Roman" panose="02020603050405020304" charset="0"/>
                <a:cs typeface="Times New Roman" panose="02020603050405020304" charset="0"/>
                <a:sym typeface="+mn-ea"/>
              </a:rPr>
              <a:t>π</a:t>
            </a:r>
            <a:r>
              <a:rPr lang="en-US" dirty="0">
                <a:latin typeface="Times New Roman" panose="02020603050405020304" charset="0"/>
                <a:cs typeface="Times New Roman" panose="02020603050405020304" charset="0"/>
              </a:rPr>
              <a:t>, </a:t>
            </a:r>
            <a:r>
              <a:rPr lang="en-US" i="1" dirty="0">
                <a:latin typeface="Times New Roman" panose="02020603050405020304" charset="0"/>
                <a:cs typeface="Times New Roman" panose="02020603050405020304" charset="0"/>
              </a:rPr>
              <a:t>s</a:t>
            </a:r>
            <a:r>
              <a:rPr lang="en-US" baseline="-25000" dirty="0">
                <a:latin typeface="Times New Roman" panose="02020603050405020304" charset="0"/>
                <a:cs typeface="Times New Roman" panose="02020603050405020304" charset="0"/>
              </a:rPr>
              <a:t>0</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0" indent="0">
              <a:buNone/>
            </a:pPr>
            <a:endParaRPr lang="en-US" dirty="0">
              <a:cs typeface="Calibri" panose="020F0502020204030204"/>
            </a:endParaRPr>
          </a:p>
          <a:p>
            <a:pPr marL="0" indent="0">
              <a:buNone/>
            </a:pPr>
            <a:r>
              <a:rPr lang="en-US" dirty="0">
                <a:cs typeface="Calibri" panose="020F0502020204030204"/>
              </a:rPr>
              <a:t>Wait – what the heck does this mean?</a:t>
            </a:r>
            <a:endParaRPr lang="en-US" dirty="0">
              <a:ea typeface="+mn-lt"/>
              <a:cs typeface="+mn-lt"/>
            </a:endParaRPr>
          </a:p>
          <a:p>
            <a:pPr marL="457200" indent="-457200"/>
            <a:r>
              <a:rPr lang="en-US" dirty="0">
                <a:ea typeface="+mn-lt"/>
                <a:cs typeface="+mn-lt"/>
              </a:rPr>
              <a:t>A policy, </a:t>
            </a:r>
            <a:r>
              <a:rPr lang="en-US" dirty="0">
                <a:latin typeface="Times New Roman" panose="02020603050405020304"/>
                <a:ea typeface="+mn-lt"/>
                <a:cs typeface="Times New Roman" panose="02020603050405020304"/>
              </a:rPr>
              <a:t>π,</a:t>
            </a:r>
            <a:r>
              <a:rPr lang="en-US" dirty="0">
                <a:ea typeface="+mn-lt"/>
                <a:cs typeface="+mn-lt"/>
              </a:rPr>
              <a:t> defines an agent's behavior</a:t>
            </a:r>
            <a:endParaRPr lang="en-US" dirty="0">
              <a:latin typeface="Calibri" panose="020F0502020204030204"/>
              <a:cs typeface="Calibri" panose="020F0502020204030204"/>
            </a:endParaRPr>
          </a:p>
          <a:p>
            <a:pPr marL="457200" indent="-457200"/>
            <a:r>
              <a:rPr lang="en-US" dirty="0">
                <a:latin typeface="Times New Roman" panose="02020603050405020304"/>
                <a:ea typeface="+mn-lt"/>
                <a:cs typeface="Times New Roman" panose="02020603050405020304"/>
                <a:sym typeface="+mn-ea"/>
              </a:rPr>
              <a:t>π</a:t>
            </a:r>
            <a:r>
              <a:rPr lang="en-US" baseline="30000" dirty="0">
                <a:latin typeface="Times New Roman" panose="02020603050405020304"/>
                <a:ea typeface="+mn-lt"/>
                <a:cs typeface="Times New Roman" panose="02020603050405020304"/>
                <a:sym typeface="+mn-ea"/>
              </a:rPr>
              <a:t>*</a:t>
            </a:r>
            <a:r>
              <a:rPr lang="en-US" dirty="0">
                <a:latin typeface="Times New Roman" panose="02020603050405020304"/>
                <a:ea typeface="+mn-lt"/>
                <a:cs typeface="Times New Roman" panose="02020603050405020304"/>
                <a:sym typeface="+mn-ea"/>
              </a:rPr>
              <a:t> </a:t>
            </a:r>
            <a:r>
              <a:rPr lang="en-US" dirty="0">
                <a:latin typeface="Calibri" panose="020F0502020204030204"/>
                <a:ea typeface="+mn-lt"/>
                <a:cs typeface="Times New Roman" panose="02020603050405020304"/>
                <a:sym typeface="+mn-ea"/>
              </a:rPr>
              <a:t>is the optimal policy. </a:t>
            </a:r>
            <a:r>
              <a:rPr lang="en-US" dirty="0">
                <a:latin typeface="Calibri" panose="020F0502020204030204"/>
                <a:cs typeface="Times New Roman" panose="02020603050405020304"/>
              </a:rPr>
              <a:t>When followed</a:t>
            </a:r>
            <a:r>
              <a:rPr lang="en-US" dirty="0">
                <a:latin typeface="Times New Roman" panose="02020603050405020304"/>
                <a:cs typeface="Times New Roman" panose="02020603050405020304"/>
              </a:rPr>
              <a:t>, π</a:t>
            </a:r>
            <a:r>
              <a:rPr lang="en-US" baseline="30000" dirty="0">
                <a:latin typeface="Times New Roman" panose="02020603050405020304"/>
                <a:cs typeface="Times New Roman" panose="02020603050405020304"/>
              </a:rPr>
              <a:t>*</a:t>
            </a:r>
            <a:r>
              <a:rPr lang="en-US" dirty="0">
                <a:cs typeface="Calibri" panose="020F0502020204030204"/>
              </a:rPr>
              <a:t> should, in expectation (i.e., on average), produce the highest possible return starting from any state</a:t>
            </a:r>
            <a:endParaRPr lang="en-US" dirty="0">
              <a:cs typeface="Calibri" panose="020F0502020204030204"/>
            </a:endParaRPr>
          </a:p>
          <a:p>
            <a:pPr marL="457200" indent="-457200"/>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
        <p:nvSpPr>
          <p:cNvPr id="6" name="TextBox 5"/>
          <p:cNvSpPr txBox="1"/>
          <p:nvPr/>
        </p:nvSpPr>
        <p:spPr>
          <a:xfrm>
            <a:off x="10292077" y="6509294"/>
            <a:ext cx="2743200" cy="27559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Image Credit:</a:t>
            </a:r>
            <a:r>
              <a:rPr lang="en-US" sz="1200" dirty="0"/>
              <a:t> </a:t>
            </a:r>
            <a:r>
              <a:rPr lang="en-US" sz="1200" dirty="0" err="1"/>
              <a:t>Abbeel</a:t>
            </a:r>
            <a:r>
              <a:rPr lang="en-US" sz="1200" dirty="0"/>
              <a:t>, 2017</a:t>
            </a:r>
            <a:endParaRPr lang="en-US" sz="1200" dirty="0">
              <a:cs typeface="Calibri" panose="020F0502020204030204"/>
            </a:endParaRPr>
          </a:p>
        </p:txBody>
      </p:sp>
      <p:grpSp>
        <p:nvGrpSpPr>
          <p:cNvPr id="7" name="Group 6"/>
          <p:cNvGrpSpPr/>
          <p:nvPr/>
        </p:nvGrpSpPr>
        <p:grpSpPr>
          <a:xfrm>
            <a:off x="8259445" y="1298575"/>
            <a:ext cx="3966845" cy="2591435"/>
            <a:chOff x="13103" y="2093"/>
            <a:chExt cx="6247" cy="4081"/>
          </a:xfrm>
        </p:grpSpPr>
        <p:pic>
          <p:nvPicPr>
            <p:cNvPr id="4" name="Picture 4" descr="A picture containing object&#10;&#10;Description generated with high confidence"/>
            <p:cNvPicPr>
              <a:picLocks noChangeAspect="1"/>
            </p:cNvPicPr>
            <p:nvPr/>
          </p:nvPicPr>
          <p:blipFill>
            <a:blip r:embed="rId1"/>
            <a:stretch>
              <a:fillRect/>
            </a:stretch>
          </p:blipFill>
          <p:spPr>
            <a:xfrm>
              <a:off x="13103" y="2093"/>
              <a:ext cx="6247" cy="3390"/>
            </a:xfrm>
            <a:prstGeom prst="rect">
              <a:avLst/>
            </a:prstGeom>
          </p:spPr>
        </p:pic>
        <p:sp>
          <p:nvSpPr>
            <p:cNvPr id="5" name="Text Box 4"/>
            <p:cNvSpPr txBox="1"/>
            <p:nvPr/>
          </p:nvSpPr>
          <p:spPr>
            <a:xfrm>
              <a:off x="15914" y="5158"/>
              <a:ext cx="652" cy="1016"/>
            </a:xfrm>
            <a:prstGeom prst="rect">
              <a:avLst/>
            </a:prstGeom>
            <a:noFill/>
          </p:spPr>
          <p:txBody>
            <a:bodyPr wrap="none" rtlCol="0" anchor="t">
              <a:spAutoFit/>
            </a:bodyPr>
            <a:p>
              <a:r>
                <a:rPr lang="en-US" sz="3600" dirty="0">
                  <a:latin typeface="Times New Roman" panose="02020603050405020304" charset="0"/>
                  <a:cs typeface="Times New Roman" panose="02020603050405020304" charset="0"/>
                  <a:sym typeface="+mn-ea"/>
                </a:rPr>
                <a:t>π</a:t>
              </a:r>
              <a:endParaRPr lang="en-US" sz="3600" baseline="30000" dirty="0">
                <a:latin typeface="Times New Roman" panose="02020603050405020304" charset="0"/>
                <a:cs typeface="Times New Roman" panose="02020603050405020304"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Calibri Light" panose="020F0302020204030204"/>
              </a:rPr>
              <a:t>The State- and Action-Value Function Definitions</a:t>
            </a:r>
            <a:endParaRPr lang="en-US" dirty="0">
              <a:cs typeface="Calibri Light" panose="020F0302020204030204"/>
            </a:endParaRPr>
          </a:p>
        </p:txBody>
      </p:sp>
      <p:sp>
        <p:nvSpPr>
          <p:cNvPr id="3" name="Content Placeholder 2"/>
          <p:cNvSpPr>
            <a:spLocks noGrp="1"/>
          </p:cNvSpPr>
          <p:nvPr>
            <p:ph idx="1"/>
          </p:nvPr>
        </p:nvSpPr>
        <p:spPr>
          <a:xfrm>
            <a:off x="838200" y="1511300"/>
            <a:ext cx="10515600" cy="5247640"/>
          </a:xfrm>
        </p:spPr>
        <p:txBody>
          <a:bodyPr vert="horz" lIns="91440" tIns="45720" rIns="91440" bIns="45720" rtlCol="0" anchor="t">
            <a:normAutofit fontScale="50000"/>
          </a:bodyPr>
          <a:lstStyle/>
          <a:p>
            <a:pPr marL="0" indent="0">
              <a:buNone/>
            </a:pPr>
            <a:r>
              <a:rPr lang="en-US" b="1" dirty="0">
                <a:cs typeface="Calibri" panose="020F0502020204030204"/>
                <a:sym typeface="+mn-ea"/>
              </a:rPr>
              <a:t>State-Value Function under policy </a:t>
            </a:r>
            <a:r>
              <a:rPr lang="en-US" b="1" dirty="0">
                <a:latin typeface="Times New Roman" panose="02020603050405020304"/>
                <a:cs typeface="Calibri" panose="020F0502020204030204"/>
                <a:sym typeface="+mn-ea"/>
              </a:rPr>
              <a:t>π</a:t>
            </a:r>
            <a:r>
              <a:rPr lang="en-US" dirty="0">
                <a:cs typeface="Calibri" panose="020F0502020204030204"/>
                <a:sym typeface="+mn-ea"/>
              </a:rPr>
              <a:t>:</a:t>
            </a:r>
            <a:endParaRPr lang="en-US" dirty="0">
              <a:cs typeface="Calibri" panose="020F0502020204030204"/>
              <a:sym typeface="+mn-ea"/>
            </a:endParaRPr>
          </a:p>
          <a:p>
            <a:pPr marL="0" indent="0">
              <a:buNone/>
            </a:pPr>
            <a:r>
              <a:rPr lang="en-US" dirty="0">
                <a:cs typeface="Calibri" panose="020F0502020204030204"/>
                <a:sym typeface="+mn-ea"/>
              </a:rPr>
              <a:t>Intuition: Expected return starting in state </a:t>
            </a:r>
            <a:r>
              <a:rPr lang="en-US" i="1" dirty="0">
                <a:latin typeface="Times New Roman" panose="02020603050405020304"/>
                <a:cs typeface="Calibri" panose="020F0502020204030204"/>
                <a:sym typeface="+mn-ea"/>
              </a:rPr>
              <a:t>s</a:t>
            </a:r>
            <a:r>
              <a:rPr lang="en-US" dirty="0">
                <a:cs typeface="Calibri" panose="020F0502020204030204"/>
                <a:sym typeface="+mn-ea"/>
              </a:rPr>
              <a:t> and following policy </a:t>
            </a:r>
            <a:r>
              <a:rPr lang="en-US" dirty="0">
                <a:latin typeface="Times New Roman" panose="02020603050405020304"/>
                <a:cs typeface="Times New Roman" panose="02020603050405020304"/>
                <a:sym typeface="+mn-ea"/>
              </a:rPr>
              <a:t>π</a:t>
            </a:r>
            <a:r>
              <a:rPr lang="en-US" dirty="0">
                <a:cs typeface="Calibri" panose="020F0502020204030204"/>
                <a:sym typeface="+mn-ea"/>
              </a:rPr>
              <a:t> thereafter.</a:t>
            </a:r>
            <a:endParaRPr lang="en-US" i="1" dirty="0">
              <a:latin typeface="Times New Roman" panose="02020603050405020304"/>
              <a:cs typeface="Calibri" panose="020F0502020204030204"/>
            </a:endParaRPr>
          </a:p>
          <a:p>
            <a:pPr marL="3578860" indent="0" algn="l" defTabSz="914400">
              <a:buNone/>
              <a:tabLst>
                <a:tab pos="7543800" algn="l"/>
              </a:tabLst>
            </a:pPr>
            <a:r>
              <a:rPr lang="en-US" b="1" i="1" dirty="0">
                <a:latin typeface="Times New Roman" panose="02020603050405020304"/>
                <a:cs typeface="Calibri" panose="020F0502020204030204"/>
              </a:rPr>
              <a:t>v</a:t>
            </a:r>
            <a:r>
              <a:rPr lang="en-US" b="1" baseline="-25000" dirty="0">
                <a:latin typeface="Times New Roman" panose="02020603050405020304"/>
                <a:cs typeface="Calibri" panose="020F0502020204030204"/>
              </a:rPr>
              <a:t>π</a:t>
            </a:r>
            <a:r>
              <a:rPr lang="en-US" b="1" dirty="0">
                <a:latin typeface="Times New Roman" panose="02020603050405020304"/>
                <a:cs typeface="Calibri" panose="020F0502020204030204"/>
              </a:rPr>
              <a:t>(</a:t>
            </a:r>
            <a:r>
              <a:rPr lang="en-US" b="1" i="1" dirty="0">
                <a:latin typeface="Times New Roman" panose="02020603050405020304"/>
                <a:cs typeface="Calibri" panose="020F0502020204030204"/>
              </a:rPr>
              <a:t>s</a:t>
            </a:r>
            <a:r>
              <a:rPr lang="en-US" b="1" dirty="0">
                <a:latin typeface="Times New Roman" panose="02020603050405020304"/>
                <a:cs typeface="Calibri" panose="020F0502020204030204"/>
              </a:rPr>
              <a:t>)</a:t>
            </a:r>
            <a:r>
              <a:rPr lang="en-US" dirty="0">
                <a:latin typeface="Times New Roman" panose="02020603050405020304"/>
                <a:cs typeface="Calibri" panose="020F0502020204030204"/>
              </a:rPr>
              <a:t> = </a:t>
            </a:r>
            <a:r>
              <a:rPr lang="en-US" dirty="0" err="1">
                <a:latin typeface="Times New Roman" panose="02020603050405020304"/>
                <a:cs typeface="Calibri" panose="020F0502020204030204"/>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rPr>
              <a:t>[</a:t>
            </a:r>
            <a:r>
              <a:rPr lang="en-US" i="1" dirty="0" err="1">
                <a:latin typeface="Times New Roman" panose="02020603050405020304"/>
                <a:cs typeface="Calibri" panose="020F0502020204030204"/>
              </a:rPr>
              <a:t>G</a:t>
            </a:r>
            <a:r>
              <a:rPr lang="en-US" i="1" baseline="-25000" dirty="0" err="1">
                <a:latin typeface="Times New Roman" panose="02020603050405020304"/>
                <a:cs typeface="Calibri" panose="020F0502020204030204"/>
              </a:rPr>
              <a:t>t</a:t>
            </a:r>
            <a:r>
              <a:rPr lang="en-US" dirty="0">
                <a:latin typeface="Times New Roman" panose="02020603050405020304"/>
                <a:cs typeface="Calibri" panose="020F0502020204030204"/>
              </a:rPr>
              <a:t> | </a:t>
            </a:r>
            <a:r>
              <a:rPr lang="en-US" i="1" dirty="0" err="1">
                <a:latin typeface="Times New Roman" panose="02020603050405020304"/>
                <a:cs typeface="Calibri" panose="020F0502020204030204"/>
              </a:rPr>
              <a:t>S</a:t>
            </a:r>
            <a:r>
              <a:rPr lang="en-US" i="1" baseline="-25000" dirty="0" err="1">
                <a:latin typeface="Times New Roman" panose="02020603050405020304"/>
                <a:cs typeface="Calibri" panose="020F0502020204030204"/>
              </a:rPr>
              <a:t>t</a:t>
            </a:r>
            <a:r>
              <a:rPr lang="en-US" dirty="0">
                <a:latin typeface="Times New Roman" panose="02020603050405020304"/>
                <a:cs typeface="Calibri" panose="020F0502020204030204"/>
              </a:rPr>
              <a:t>=</a:t>
            </a:r>
            <a:r>
              <a:rPr lang="en-US" i="1" dirty="0">
                <a:latin typeface="Times New Roman" panose="02020603050405020304"/>
                <a:cs typeface="Calibri" panose="020F0502020204030204"/>
              </a:rPr>
              <a:t>s</a:t>
            </a:r>
            <a:r>
              <a:rPr lang="en-US" dirty="0">
                <a:latin typeface="Times New Roman" panose="02020603050405020304"/>
                <a:cs typeface="Calibri" panose="020F0502020204030204"/>
              </a:rPr>
              <a:t>] </a:t>
            </a:r>
            <a:endParaRPr lang="en-US" dirty="0">
              <a:latin typeface="Times New Roman" panose="02020603050405020304"/>
              <a:cs typeface="Calibri" panose="020F0502020204030204"/>
            </a:endParaRPr>
          </a:p>
          <a:p>
            <a:pPr marL="3978275" indent="0" algn="l" defTabSz="914400">
              <a:buNone/>
              <a:tabLst>
                <a:tab pos="7543800" algn="l"/>
              </a:tabLst>
            </a:pPr>
            <a:r>
              <a:rPr lang="en-US" dirty="0">
                <a:latin typeface="Times New Roman" panose="02020603050405020304"/>
                <a:cs typeface="Calibri" panose="020F0502020204030204"/>
              </a:rPr>
              <a:t>= </a:t>
            </a:r>
            <a:r>
              <a:rPr lang="en-US" dirty="0" err="1">
                <a:latin typeface="Times New Roman" panose="02020603050405020304"/>
                <a:cs typeface="Calibri" panose="020F0502020204030204"/>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rPr>
              <a:t>| </a:t>
            </a:r>
            <a:r>
              <a:rPr lang="en-US" i="1" dirty="0">
                <a:latin typeface="Times New Roman" panose="02020603050405020304"/>
                <a:cs typeface="Calibri" panose="020F0502020204030204"/>
              </a:rPr>
              <a:t>S</a:t>
            </a:r>
            <a:r>
              <a:rPr lang="en-US" i="1" baseline="-25000" dirty="0">
                <a:latin typeface="Times New Roman" panose="02020603050405020304"/>
                <a:cs typeface="Calibri" panose="020F0502020204030204"/>
              </a:rPr>
              <a:t>t</a:t>
            </a:r>
            <a:r>
              <a:rPr lang="en-US" dirty="0">
                <a:latin typeface="Times New Roman" panose="02020603050405020304"/>
                <a:cs typeface="Calibri" panose="020F0502020204030204"/>
              </a:rPr>
              <a:t>=</a:t>
            </a:r>
            <a:r>
              <a:rPr lang="en-US" i="1" dirty="0">
                <a:latin typeface="Times New Roman" panose="02020603050405020304"/>
                <a:cs typeface="Calibri" panose="020F0502020204030204"/>
              </a:rPr>
              <a:t>s</a:t>
            </a:r>
            <a:r>
              <a:rPr lang="en-US" dirty="0">
                <a:latin typeface="Times New Roman" panose="02020603050405020304"/>
                <a:cs typeface="Calibri" panose="020F0502020204030204"/>
              </a:rPr>
              <a:t>]	</a:t>
            </a:r>
            <a:r>
              <a:rPr lang="en-US" dirty="0">
                <a:latin typeface="Times New Roman" panose="02020603050405020304"/>
                <a:cs typeface="Times New Roman" panose="02020603050405020304"/>
                <a:sym typeface="+mn-ea"/>
              </a:rPr>
              <a:t>(By definition of </a:t>
            </a:r>
            <a:r>
              <a:rPr lang="en-US" i="1" dirty="0">
                <a:latin typeface="Times New Roman" panose="02020603050405020304"/>
                <a:cs typeface="Times New Roman" panose="02020603050405020304"/>
                <a:sym typeface="+mn-ea"/>
              </a:rPr>
              <a:t>G</a:t>
            </a:r>
            <a:r>
              <a:rPr lang="en-US" i="1" baseline="-25000" dirty="0">
                <a:latin typeface="Times New Roman" panose="02020603050405020304"/>
                <a:cs typeface="Times New Roman" panose="02020603050405020304"/>
                <a:sym typeface="+mn-ea"/>
              </a:rPr>
              <a:t>t</a:t>
            </a:r>
            <a:r>
              <a:rPr lang="en-US" i="1" dirty="0">
                <a:latin typeface="Times New Roman" panose="02020603050405020304"/>
                <a:cs typeface="Times New Roman" panose="02020603050405020304"/>
                <a:sym typeface="+mn-ea"/>
              </a:rPr>
              <a:t>)</a:t>
            </a:r>
            <a:endParaRPr lang="en-US" dirty="0">
              <a:latin typeface="Times New Roman" panose="02020603050405020304"/>
              <a:cs typeface="Calibri" panose="020F0502020204030204"/>
            </a:endParaRPr>
          </a:p>
          <a:p>
            <a:pPr marL="457200" indent="-457200" algn="l" defTabSz="914400">
              <a:buNone/>
              <a:tabLst>
                <a:tab pos="7543800" algn="l"/>
              </a:tabLst>
            </a:pPr>
            <a:endParaRPr lang="en-US" i="1" dirty="0">
              <a:latin typeface="Times New Roman" panose="02020603050405020304"/>
              <a:cs typeface="Times New Roman" panose="02020603050405020304"/>
            </a:endParaRPr>
          </a:p>
          <a:p>
            <a:pPr marL="0" indent="0" algn="l" defTabSz="914400">
              <a:buNone/>
              <a:tabLst>
                <a:tab pos="7543800" algn="l"/>
              </a:tabLst>
            </a:pPr>
            <a:r>
              <a:rPr lang="en-US" b="1" dirty="0">
                <a:ea typeface="+mn-lt"/>
                <a:cs typeface="+mn-lt"/>
                <a:sym typeface="+mn-ea"/>
              </a:rPr>
              <a:t>Action-Value Function under policy </a:t>
            </a:r>
            <a:r>
              <a:rPr lang="en-US" b="1" dirty="0">
                <a:latin typeface="Times New Roman" panose="02020603050405020304"/>
                <a:cs typeface="Calibri" panose="020F0502020204030204"/>
                <a:sym typeface="+mn-ea"/>
              </a:rPr>
              <a:t>π:</a:t>
            </a:r>
            <a:endParaRPr lang="en-US" b="1" dirty="0">
              <a:latin typeface="Times New Roman" panose="02020603050405020304"/>
              <a:cs typeface="Calibri" panose="020F0502020204030204"/>
              <a:sym typeface="+mn-ea"/>
            </a:endParaRPr>
          </a:p>
          <a:p>
            <a:pPr marL="0" indent="0" algn="l" defTabSz="914400">
              <a:buNone/>
              <a:tabLst>
                <a:tab pos="7543800" algn="l"/>
              </a:tabLst>
            </a:pPr>
            <a:r>
              <a:rPr lang="en-US" dirty="0">
                <a:ea typeface="+mn-lt"/>
                <a:cs typeface="+mn-lt"/>
                <a:sym typeface="+mn-ea"/>
              </a:rPr>
              <a:t>Intuition: Expected return starting in </a:t>
            </a:r>
            <a:r>
              <a:rPr lang="en-US" dirty="0" err="1">
                <a:ea typeface="+mn-lt"/>
                <a:cs typeface="+mn-lt"/>
                <a:sym typeface="+mn-ea"/>
              </a:rPr>
              <a:t>state </a:t>
            </a:r>
            <a:r>
              <a:rPr lang="en-US" i="1" dirty="0" err="1">
                <a:latin typeface="Times New Roman" panose="02020603050405020304"/>
                <a:cs typeface="Times New Roman" panose="02020603050405020304"/>
                <a:sym typeface="+mn-ea"/>
              </a:rPr>
              <a:t>s</a:t>
            </a:r>
            <a:r>
              <a:rPr lang="en-US" i="1" dirty="0">
                <a:latin typeface="Times New Roman" panose="02020603050405020304"/>
                <a:ea typeface="+mn-lt"/>
                <a:cs typeface="Times New Roman" panose="02020603050405020304"/>
                <a:sym typeface="+mn-ea"/>
              </a:rPr>
              <a:t>, </a:t>
            </a:r>
            <a:r>
              <a:rPr lang="en-US" u="sng" dirty="0">
                <a:ea typeface="+mn-lt"/>
                <a:cs typeface="+mn-lt"/>
                <a:sym typeface="+mn-ea"/>
              </a:rPr>
              <a:t>taking action </a:t>
            </a:r>
            <a:r>
              <a:rPr lang="en-US" i="1" u="sng" dirty="0">
                <a:latin typeface="Times New Roman" panose="02020603050405020304" charset="0"/>
                <a:ea typeface="+mn-lt"/>
                <a:cs typeface="Times New Roman" panose="02020603050405020304" charset="0"/>
                <a:sym typeface="+mn-ea"/>
              </a:rPr>
              <a:t>a</a:t>
            </a:r>
            <a:r>
              <a:rPr lang="en-US" i="1" u="sng" dirty="0">
                <a:ea typeface="+mn-lt"/>
                <a:cs typeface="+mn-lt"/>
                <a:sym typeface="+mn-ea"/>
              </a:rPr>
              <a:t> </a:t>
            </a:r>
            <a:r>
              <a:rPr lang="en-US" u="sng" dirty="0">
                <a:ea typeface="+mn-lt"/>
                <a:cs typeface="+mn-lt"/>
                <a:sym typeface="+mn-ea"/>
              </a:rPr>
              <a:t>as the first step</a:t>
            </a:r>
            <a:r>
              <a:rPr lang="en-US" dirty="0">
                <a:ea typeface="+mn-lt"/>
                <a:cs typeface="+mn-lt"/>
                <a:sym typeface="+mn-ea"/>
              </a:rPr>
              <a:t>, then following policy </a:t>
            </a:r>
            <a:r>
              <a:rPr lang="en-US" dirty="0">
                <a:latin typeface="Times New Roman" panose="02020603050405020304"/>
                <a:cs typeface="Times New Roman" panose="02020603050405020304"/>
                <a:sym typeface="+mn-ea"/>
              </a:rPr>
              <a:t>π</a:t>
            </a:r>
            <a:r>
              <a:rPr lang="en-US" dirty="0">
                <a:ea typeface="+mn-lt"/>
                <a:cs typeface="+mn-lt"/>
                <a:sym typeface="+mn-ea"/>
              </a:rPr>
              <a:t> thereafter.</a:t>
            </a:r>
            <a:endParaRPr lang="en-US" dirty="0">
              <a:ea typeface="+mn-lt"/>
              <a:cs typeface="+mn-lt"/>
              <a:sym typeface="+mn-ea"/>
            </a:endParaRPr>
          </a:p>
          <a:p>
            <a:pPr marL="3627120" indent="0" algn="l" defTabSz="914400">
              <a:buNone/>
              <a:tabLst>
                <a:tab pos="7543800" algn="l"/>
              </a:tabLst>
            </a:pPr>
            <a:r>
              <a:rPr lang="en-US" b="1" i="1" dirty="0">
                <a:latin typeface="Times New Roman" panose="02020603050405020304"/>
                <a:cs typeface="Times New Roman" panose="02020603050405020304"/>
              </a:rPr>
              <a:t>q</a:t>
            </a:r>
            <a:r>
              <a:rPr lang="en-US" b="1" baseline="-25000" dirty="0">
                <a:latin typeface="Times New Roman" panose="02020603050405020304"/>
                <a:cs typeface="Times New Roman" panose="02020603050405020304"/>
              </a:rPr>
              <a:t>π</a:t>
            </a:r>
            <a:r>
              <a:rPr lang="en-US" b="1" dirty="0">
                <a:latin typeface="Times New Roman" panose="02020603050405020304"/>
                <a:cs typeface="Times New Roman" panose="02020603050405020304"/>
              </a:rPr>
              <a:t>(</a:t>
            </a:r>
            <a:r>
              <a:rPr lang="en-US" b="1" i="1" dirty="0">
                <a:latin typeface="Times New Roman" panose="02020603050405020304"/>
                <a:cs typeface="Times New Roman" panose="02020603050405020304"/>
              </a:rPr>
              <a:t>s, a</a:t>
            </a:r>
            <a:r>
              <a:rPr lang="en-US" b="1" dirty="0">
                <a:latin typeface="Times New Roman" panose="02020603050405020304"/>
                <a:cs typeface="Times New Roman" panose="02020603050405020304"/>
              </a:rPr>
              <a:t>)</a:t>
            </a:r>
            <a:r>
              <a:rPr lang="en-US" dirty="0">
                <a:latin typeface="Times New Roman" panose="02020603050405020304"/>
                <a:cs typeface="Times New Roman" panose="02020603050405020304"/>
              </a:rPr>
              <a:t> = </a:t>
            </a:r>
            <a:r>
              <a:rPr lang="en-US" dirty="0" err="1">
                <a:latin typeface="Times New Roman" panose="02020603050405020304"/>
                <a:cs typeface="Times New Roman" panose="02020603050405020304"/>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i="1" dirty="0" err="1">
                <a:latin typeface="Times New Roman" panose="02020603050405020304"/>
                <a:cs typeface="Calibri" panose="020F0502020204030204"/>
                <a:sym typeface="+mn-ea"/>
              </a:rPr>
              <a:t>G</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 | </a:t>
            </a:r>
            <a:r>
              <a:rPr lang="en-US" i="1" dirty="0" err="1">
                <a:latin typeface="Times New Roman" panose="02020603050405020304"/>
                <a:cs typeface="Calibri" panose="020F0502020204030204"/>
                <a:sym typeface="+mn-ea"/>
              </a:rPr>
              <a:t>S</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Times New Roman" panose="02020603050405020304"/>
              </a:rPr>
              <a:t>, </a:t>
            </a:r>
            <a:r>
              <a:rPr lang="en-US" i="1" dirty="0" err="1">
                <a:latin typeface="Times New Roman" panose="02020603050405020304"/>
                <a:cs typeface="Times New Roman" panose="02020603050405020304"/>
              </a:rPr>
              <a:t>A</a:t>
            </a:r>
            <a:r>
              <a:rPr lang="en-US" i="1" baseline="-25000" dirty="0" err="1">
                <a:latin typeface="Times New Roman" panose="02020603050405020304"/>
                <a:cs typeface="Times New Roman" panose="02020603050405020304"/>
              </a:rPr>
              <a:t>t</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a</a:t>
            </a:r>
            <a:r>
              <a:rPr lang="en-US"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a:p>
            <a:pPr marL="4196715" indent="0" algn="l" defTabSz="914400">
              <a:buNone/>
              <a:tabLst>
                <a:tab pos="7543800" algn="l"/>
              </a:tabLst>
            </a:pPr>
            <a:r>
              <a:rPr lang="en-US" dirty="0">
                <a:latin typeface="Times New Roman" panose="02020603050405020304"/>
                <a:cs typeface="Times New Roman" panose="02020603050405020304"/>
              </a:rPr>
              <a:t>= </a:t>
            </a:r>
            <a:r>
              <a:rPr lang="en-US" dirty="0" err="1">
                <a:latin typeface="Times New Roman" panose="02020603050405020304"/>
                <a:cs typeface="Times New Roman" panose="020206030504050203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Times New Roman" panose="02020603050405020304"/>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Times New Roman" panose="02020603050405020304"/>
              </a:rPr>
              <a:t>, </a:t>
            </a:r>
            <a:r>
              <a:rPr lang="en-US" i="1" dirty="0" err="1">
                <a:latin typeface="Times New Roman" panose="02020603050405020304"/>
                <a:cs typeface="Times New Roman" panose="02020603050405020304"/>
              </a:rPr>
              <a:t>A</a:t>
            </a:r>
            <a:r>
              <a:rPr lang="en-US" i="1" baseline="-25000" dirty="0" err="1">
                <a:latin typeface="Times New Roman" panose="02020603050405020304"/>
                <a:cs typeface="Times New Roman" panose="02020603050405020304"/>
              </a:rPr>
              <a:t>t</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a</a:t>
            </a:r>
            <a:r>
              <a:rPr lang="en-US" dirty="0">
                <a:latin typeface="Times New Roman" panose="02020603050405020304"/>
                <a:cs typeface="Times New Roman" panose="02020603050405020304"/>
              </a:rPr>
              <a:t>] 	(By definition of </a:t>
            </a:r>
            <a:r>
              <a:rPr lang="en-US" i="1" dirty="0">
                <a:latin typeface="Times New Roman" panose="02020603050405020304"/>
                <a:cs typeface="Times New Roman" panose="02020603050405020304"/>
              </a:rPr>
              <a:t>G</a:t>
            </a:r>
            <a:r>
              <a:rPr lang="en-US" i="1" baseline="-25000" dirty="0">
                <a:latin typeface="Times New Roman" panose="02020603050405020304"/>
                <a:cs typeface="Times New Roman" panose="02020603050405020304"/>
              </a:rPr>
              <a:t>t</a:t>
            </a:r>
            <a:r>
              <a:rPr lang="en-US" i="1"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a:p>
            <a:pPr marL="914400" lvl="1" indent="-457200" algn="l" defTabSz="914400">
              <a:buNone/>
              <a:tabLst>
                <a:tab pos="7543800" algn="l"/>
              </a:tabLst>
            </a:pPr>
            <a:endParaRPr lang="en-US" dirty="0">
              <a:ea typeface="+mn-lt"/>
              <a:cs typeface="+mn-lt"/>
            </a:endParaRPr>
          </a:p>
          <a:p>
            <a:pPr marL="0" indent="0" algn="l" defTabSz="914400">
              <a:buNone/>
              <a:tabLst>
                <a:tab pos="7543800" algn="l"/>
              </a:tabLst>
            </a:pPr>
            <a:r>
              <a:rPr lang="en-US" b="1" i="1" dirty="0">
                <a:latin typeface="+mn-ea"/>
                <a:cs typeface="+mn-ea"/>
              </a:rPr>
              <a:t>Calculating </a:t>
            </a:r>
            <a:r>
              <a:rPr lang="en-US" b="1" i="1" dirty="0">
                <a:latin typeface="Times New Roman" panose="02020603050405020304"/>
                <a:cs typeface="Times New Roman" panose="02020603050405020304"/>
              </a:rPr>
              <a:t>q</a:t>
            </a:r>
            <a:r>
              <a:rPr lang="en-US" b="1" baseline="-25000" dirty="0">
                <a:latin typeface="Times New Roman" panose="02020603050405020304"/>
                <a:cs typeface="Times New Roman" panose="02020603050405020304"/>
              </a:rPr>
              <a:t>π</a:t>
            </a:r>
            <a:r>
              <a:rPr lang="en-US" b="1" dirty="0">
                <a:latin typeface="Times New Roman" panose="02020603050405020304"/>
                <a:cs typeface="Times New Roman" panose="02020603050405020304"/>
              </a:rPr>
              <a:t>(</a:t>
            </a:r>
            <a:r>
              <a:rPr lang="en-US" b="1" i="1" dirty="0">
                <a:latin typeface="Times New Roman" panose="02020603050405020304"/>
                <a:cs typeface="Times New Roman" panose="02020603050405020304"/>
              </a:rPr>
              <a:t>s</a:t>
            </a:r>
            <a:r>
              <a:rPr lang="en-US" b="1" dirty="0">
                <a:latin typeface="Times New Roman" panose="02020603050405020304"/>
                <a:cs typeface="Times New Roman" panose="02020603050405020304"/>
              </a:rPr>
              <a:t>)</a:t>
            </a:r>
            <a:r>
              <a:rPr lang="en-US" b="1" i="1" dirty="0">
                <a:latin typeface="Times New Roman" panose="02020603050405020304"/>
                <a:cs typeface="Times New Roman" panose="02020603050405020304"/>
              </a:rPr>
              <a:t> </a:t>
            </a:r>
            <a:r>
              <a:rPr lang="en-US" b="1" i="1" dirty="0">
                <a:cs typeface="+mn-lt"/>
              </a:rPr>
              <a:t>from </a:t>
            </a:r>
            <a:r>
              <a:rPr lang="en-US" b="1" i="1" dirty="0">
                <a:latin typeface="Times New Roman" panose="02020603050405020304"/>
                <a:cs typeface="Times New Roman" panose="02020603050405020304"/>
              </a:rPr>
              <a:t>v</a:t>
            </a:r>
            <a:r>
              <a:rPr lang="en-US" b="1" baseline="-25000" dirty="0">
                <a:latin typeface="Times New Roman" panose="02020603050405020304"/>
                <a:cs typeface="Times New Roman" panose="02020603050405020304"/>
              </a:rPr>
              <a:t>π</a:t>
            </a:r>
            <a:r>
              <a:rPr lang="en-US" b="1" dirty="0">
                <a:latin typeface="Times New Roman" panose="02020603050405020304"/>
                <a:cs typeface="Times New Roman" panose="02020603050405020304"/>
              </a:rPr>
              <a:t>(</a:t>
            </a:r>
            <a:r>
              <a:rPr lang="en-US" b="1" i="1" dirty="0">
                <a:latin typeface="Times New Roman" panose="02020603050405020304"/>
                <a:cs typeface="Times New Roman" panose="02020603050405020304"/>
              </a:rPr>
              <a:t>s</a:t>
            </a:r>
            <a:r>
              <a:rPr lang="en-US" b="1" dirty="0">
                <a:latin typeface="Times New Roman" panose="02020603050405020304"/>
                <a:cs typeface="Times New Roman" panose="02020603050405020304"/>
              </a:rPr>
              <a:t>)</a:t>
            </a:r>
            <a:r>
              <a:rPr lang="en-US" b="1" dirty="0">
                <a:cs typeface="+mn-lt"/>
              </a:rPr>
              <a:t>:</a:t>
            </a:r>
            <a:endParaRPr lang="en-US" b="1" dirty="0">
              <a:latin typeface="Times New Roman" panose="02020603050405020304"/>
              <a:cs typeface="Times New Roman" panose="02020603050405020304"/>
            </a:endParaRPr>
          </a:p>
          <a:p>
            <a:pPr marL="0" indent="0" algn="l" defTabSz="914400">
              <a:buNone/>
              <a:tabLst>
                <a:tab pos="7543800" algn="l"/>
              </a:tabLst>
            </a:pPr>
            <a:r>
              <a:rPr lang="en-US" dirty="0">
                <a:cs typeface="+mn-lt"/>
              </a:rPr>
              <a:t>Intuition: If we know </a:t>
            </a:r>
            <a:r>
              <a:rPr lang="en-US" i="1" dirty="0">
                <a:latin typeface="Times New Roman" panose="02020603050405020304"/>
                <a:cs typeface="Times New Roman" panose="02020603050405020304"/>
                <a:sym typeface="+mn-ea"/>
              </a:rPr>
              <a:t>v</a:t>
            </a:r>
            <a:r>
              <a:rPr lang="en-US" baseline="-25000" dirty="0">
                <a:latin typeface="Times New Roman" panose="02020603050405020304"/>
                <a:cs typeface="Times New Roman" panose="02020603050405020304"/>
                <a:sym typeface="+mn-ea"/>
              </a:rPr>
              <a:t>π</a:t>
            </a:r>
            <a:r>
              <a:rPr lang="en-US" dirty="0">
                <a:latin typeface="Times New Roman" panose="02020603050405020304"/>
                <a:cs typeface="Times New Roman" panose="02020603050405020304"/>
                <a:sym typeface="+mn-ea"/>
              </a:rPr>
              <a:t> </a:t>
            </a:r>
            <a:r>
              <a:rPr lang="en-US" dirty="0">
                <a:cs typeface="+mn-lt"/>
                <a:sym typeface="+mn-ea"/>
              </a:rPr>
              <a:t>we can easily get </a:t>
            </a:r>
            <a:r>
              <a:rPr lang="en-US" i="1" dirty="0">
                <a:latin typeface="Times New Roman" panose="02020603050405020304"/>
                <a:cs typeface="Times New Roman" panose="02020603050405020304"/>
                <a:sym typeface="+mn-ea"/>
              </a:rPr>
              <a:t>q</a:t>
            </a:r>
            <a:r>
              <a:rPr lang="en-US" baseline="-25000" dirty="0">
                <a:latin typeface="Times New Roman" panose="02020603050405020304"/>
                <a:cs typeface="Times New Roman" panose="02020603050405020304"/>
                <a:sym typeface="+mn-ea"/>
              </a:rPr>
              <a:t>π</a:t>
            </a:r>
            <a:r>
              <a:rPr lang="en-US" dirty="0">
                <a:latin typeface="Times New Roman" panose="02020603050405020304"/>
                <a:cs typeface="Times New Roman" panose="02020603050405020304"/>
                <a:sym typeface="+mn-ea"/>
              </a:rPr>
              <a:t>.</a:t>
            </a:r>
            <a:endParaRPr lang="en-US" baseline="-25000" dirty="0">
              <a:latin typeface="+mn-ea"/>
              <a:cs typeface="+mn-ea"/>
            </a:endParaRPr>
          </a:p>
          <a:p>
            <a:pPr marL="3590925" indent="0" algn="l" defTabSz="914400">
              <a:buNone/>
              <a:tabLst>
                <a:tab pos="7543800" algn="l"/>
              </a:tabLst>
            </a:pPr>
            <a:r>
              <a:rPr lang="en-US" i="1" dirty="0">
                <a:latin typeface="Times New Roman" panose="02020603050405020304"/>
                <a:cs typeface="Times New Roman" panose="02020603050405020304"/>
              </a:rPr>
              <a:t>q</a:t>
            </a:r>
            <a:r>
              <a:rPr lang="en-US" baseline="-25000" dirty="0">
                <a:latin typeface="Times New Roman" panose="02020603050405020304"/>
                <a:cs typeface="Times New Roman" panose="02020603050405020304"/>
              </a:rPr>
              <a:t>π</a:t>
            </a:r>
            <a:r>
              <a:rPr lang="en-US" dirty="0">
                <a:latin typeface="Times New Roman" panose="02020603050405020304"/>
                <a:cs typeface="Calibri" panose="020F0502020204030204"/>
              </a:rPr>
              <a:t>(</a:t>
            </a:r>
            <a:r>
              <a:rPr lang="en-US" i="1" dirty="0">
                <a:latin typeface="Times New Roman" panose="02020603050405020304"/>
                <a:cs typeface="Calibri" panose="020F0502020204030204"/>
              </a:rPr>
              <a:t>s</a:t>
            </a:r>
            <a:r>
              <a:rPr lang="en-US" dirty="0">
                <a:latin typeface="Times New Roman" panose="02020603050405020304"/>
                <a:cs typeface="Calibri" panose="020F0502020204030204"/>
              </a:rPr>
              <a:t>, </a:t>
            </a:r>
            <a:r>
              <a:rPr lang="en-US" i="1" dirty="0">
                <a:latin typeface="Times New Roman" panose="02020603050405020304"/>
                <a:cs typeface="Calibri" panose="020F0502020204030204"/>
              </a:rPr>
              <a:t>a</a:t>
            </a:r>
            <a:r>
              <a:rPr lang="en-US" dirty="0">
                <a:latin typeface="Times New Roman" panose="02020603050405020304"/>
                <a:cs typeface="Calibri" panose="020F0502020204030204"/>
              </a:rPr>
              <a:t>)</a:t>
            </a:r>
            <a:r>
              <a:rPr lang="en-US" dirty="0">
                <a:latin typeface="Calibri" panose="020F0502020204030204"/>
                <a:cs typeface="Calibri" panose="020F0502020204030204"/>
              </a:rPr>
              <a:t> </a:t>
            </a:r>
            <a:r>
              <a:rPr lang="en-US" dirty="0">
                <a:latin typeface="Times New Roman" panose="02020603050405020304"/>
                <a:cs typeface="Times New Roman" panose="02020603050405020304"/>
              </a:rPr>
              <a:t>= </a:t>
            </a:r>
            <a:r>
              <a:rPr lang="en-US" dirty="0" err="1">
                <a:latin typeface="Times New Roman" panose="02020603050405020304"/>
                <a:cs typeface="Times New Roman" panose="020206030504050203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Times New Roman" panose="02020603050405020304"/>
                <a:sym typeface="+mn-ea"/>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Times New Roman" panose="02020603050405020304"/>
                <a:sym typeface="+mn-ea"/>
              </a:rPr>
              <a:t>, </a:t>
            </a:r>
            <a:r>
              <a:rPr lang="en-US" i="1" dirty="0" err="1">
                <a:latin typeface="Times New Roman" panose="02020603050405020304"/>
                <a:cs typeface="Times New Roman" panose="02020603050405020304"/>
                <a:sym typeface="+mn-ea"/>
              </a:rPr>
              <a:t>A</a:t>
            </a:r>
            <a:r>
              <a:rPr lang="en-US" i="1" baseline="-25000" dirty="0" err="1">
                <a:latin typeface="Times New Roman" panose="02020603050405020304"/>
                <a:cs typeface="Times New Roman" panose="02020603050405020304"/>
                <a:sym typeface="+mn-ea"/>
              </a:rPr>
              <a:t>t</a:t>
            </a:r>
            <a:r>
              <a:rPr lang="en-US" dirty="0">
                <a:latin typeface="Times New Roman" panose="02020603050405020304"/>
                <a:cs typeface="Times New Roman" panose="02020603050405020304"/>
                <a:sym typeface="+mn-ea"/>
              </a:rPr>
              <a:t>=</a:t>
            </a:r>
            <a:r>
              <a:rPr lang="en-US" i="1" dirty="0">
                <a:latin typeface="Times New Roman" panose="02020603050405020304"/>
                <a:cs typeface="Times New Roman" panose="02020603050405020304"/>
                <a:sym typeface="+mn-ea"/>
              </a:rPr>
              <a:t>a</a:t>
            </a:r>
            <a:r>
              <a:rPr lang="en-US" dirty="0">
                <a:latin typeface="Times New Roman" panose="02020603050405020304"/>
                <a:cs typeface="Times New Roman" panose="02020603050405020304"/>
                <a:sym typeface="+mn-ea"/>
              </a:rPr>
              <a:t>]</a:t>
            </a:r>
            <a:endParaRPr lang="en-US" dirty="0">
              <a:latin typeface="Times New Roman" panose="02020603050405020304"/>
              <a:cs typeface="Times New Roman" panose="02020603050405020304"/>
            </a:endParaRPr>
          </a:p>
          <a:p>
            <a:pPr marL="4151630" indent="0" algn="l" defTabSz="914400">
              <a:buNone/>
              <a:tabLst>
                <a:tab pos="7543800" algn="l"/>
              </a:tabLst>
            </a:pPr>
            <a:r>
              <a:rPr lang="en-US" dirty="0" err="1">
                <a:latin typeface="Times New Roman" panose="02020603050405020304"/>
                <a:cs typeface="Times New Roman" panose="02020603050405020304"/>
                <a:sym typeface="+mn-ea"/>
              </a:rPr>
              <a:t>= E</a:t>
            </a:r>
            <a:r>
              <a:rPr lang="en-US" baseline="-25000" dirty="0">
                <a:latin typeface="Times New Roman" panose="02020603050405020304"/>
                <a:cs typeface="Times New Roman" panose="02020603050405020304"/>
                <a:sym typeface="+mn-ea"/>
              </a:rPr>
              <a:t>π</a:t>
            </a:r>
            <a:r>
              <a:rPr lang="en-US" dirty="0">
                <a:latin typeface="Times New Roman" panose="02020603050405020304"/>
                <a:cs typeface="Times New Roman" panose="02020603050405020304"/>
                <a:sym typeface="+mn-ea"/>
              </a:rPr>
              <a:t>[</a:t>
            </a:r>
            <a:r>
              <a:rPr lang="en-US" i="1" dirty="0">
                <a:latin typeface="Times New Roman" panose="02020603050405020304"/>
                <a:cs typeface="Times New Roman" panose="02020603050405020304"/>
                <a:sym typeface="+mn-ea"/>
              </a:rPr>
              <a:t>R</a:t>
            </a:r>
            <a:r>
              <a:rPr lang="en-US" i="1" baseline="-25000" dirty="0">
                <a:latin typeface="Times New Roman" panose="02020603050405020304"/>
                <a:cs typeface="Times New Roman" panose="02020603050405020304"/>
                <a:sym typeface="+mn-ea"/>
              </a:rPr>
              <a:t>t</a:t>
            </a:r>
            <a:r>
              <a:rPr lang="en-US" baseline="-25000" dirty="0">
                <a:latin typeface="Times New Roman" panose="02020603050405020304"/>
                <a:cs typeface="Times New Roman" panose="02020603050405020304"/>
                <a:sym typeface="+mn-ea"/>
              </a:rPr>
              <a:t>+1</a:t>
            </a:r>
            <a:r>
              <a:rPr lang="en-US" dirty="0">
                <a:latin typeface="Times New Roman" panose="02020603050405020304"/>
                <a:cs typeface="Times New Roman" panose="02020603050405020304"/>
                <a:sym typeface="+mn-ea"/>
              </a:rPr>
              <a:t> + </a:t>
            </a:r>
            <a:r>
              <a:rPr lang="en-US" dirty="0">
                <a:latin typeface="Times New Roman" panose="02020603050405020304" charset="0"/>
                <a:cs typeface="Times New Roman" panose="02020603050405020304" charset="0"/>
                <a:sym typeface="+mn-ea"/>
              </a:rPr>
              <a:t>γ</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1</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baseline="30000" dirty="0" err="1">
                <a:latin typeface="Times New Roman" panose="02020603050405020304" charset="0"/>
                <a:cs typeface="Times New Roman" panose="02020603050405020304" charset="0"/>
                <a:sym typeface="+mn-ea"/>
              </a:rPr>
              <a:t>-1</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Times New Roman" panose="02020603050405020304"/>
                <a:sym typeface="+mn-ea"/>
              </a:rPr>
              <a:t>, </a:t>
            </a:r>
            <a:r>
              <a:rPr lang="en-US" i="1" dirty="0" err="1">
                <a:latin typeface="Times New Roman" panose="02020603050405020304"/>
                <a:cs typeface="Times New Roman" panose="02020603050405020304"/>
                <a:sym typeface="+mn-ea"/>
              </a:rPr>
              <a:t>A</a:t>
            </a:r>
            <a:r>
              <a:rPr lang="en-US" i="1" baseline="-25000" dirty="0" err="1">
                <a:latin typeface="Times New Roman" panose="02020603050405020304"/>
                <a:cs typeface="Times New Roman" panose="02020603050405020304"/>
                <a:sym typeface="+mn-ea"/>
              </a:rPr>
              <a:t>t</a:t>
            </a:r>
            <a:r>
              <a:rPr lang="en-US" dirty="0">
                <a:latin typeface="Times New Roman" panose="02020603050405020304"/>
                <a:cs typeface="Times New Roman" panose="02020603050405020304"/>
                <a:sym typeface="+mn-ea"/>
              </a:rPr>
              <a:t>=</a:t>
            </a:r>
            <a:r>
              <a:rPr lang="en-US" i="1" dirty="0">
                <a:latin typeface="Times New Roman" panose="02020603050405020304"/>
                <a:cs typeface="Times New Roman" panose="02020603050405020304"/>
                <a:sym typeface="+mn-ea"/>
              </a:rPr>
              <a:t>a</a:t>
            </a:r>
            <a:r>
              <a:rPr lang="en-US" dirty="0">
                <a:latin typeface="Times New Roman" panose="02020603050405020304"/>
                <a:cs typeface="Times New Roman" panose="02020603050405020304"/>
                <a:sym typeface="+mn-ea"/>
              </a:rPr>
              <a:t>]	(Split summation)</a:t>
            </a:r>
            <a:endParaRPr lang="en-US" dirty="0" err="1">
              <a:latin typeface="Times New Roman" panose="02020603050405020304"/>
              <a:cs typeface="Times New Roman" panose="02020603050405020304"/>
            </a:endParaRPr>
          </a:p>
          <a:p>
            <a:pPr marL="4151630" indent="0" algn="l" defTabSz="914400">
              <a:buNone/>
              <a:tabLst>
                <a:tab pos="7543800" algn="l"/>
              </a:tabLst>
            </a:pPr>
            <a:r>
              <a:rPr lang="en-US" dirty="0" err="1">
                <a:latin typeface="Times New Roman" panose="02020603050405020304"/>
                <a:cs typeface="Times New Roman" panose="02020603050405020304"/>
              </a:rPr>
              <a:t>= E</a:t>
            </a:r>
            <a:r>
              <a:rPr lang="en-US" baseline="-25000" dirty="0">
                <a:latin typeface="Times New Roman" panose="02020603050405020304"/>
                <a:cs typeface="Times New Roman" panose="02020603050405020304"/>
                <a:sym typeface="+mn-ea"/>
              </a:rPr>
              <a:t>π</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R</a:t>
            </a:r>
            <a:r>
              <a:rPr lang="en-US" i="1" baseline="-25000" dirty="0">
                <a:latin typeface="Times New Roman" panose="02020603050405020304"/>
                <a:cs typeface="Times New Roman" panose="02020603050405020304"/>
              </a:rPr>
              <a:t>t</a:t>
            </a:r>
            <a:r>
              <a:rPr lang="en-US" baseline="-25000" dirty="0">
                <a:latin typeface="Times New Roman" panose="02020603050405020304"/>
                <a:cs typeface="Times New Roman" panose="02020603050405020304"/>
              </a:rPr>
              <a:t>+1</a:t>
            </a:r>
            <a:r>
              <a:rPr lang="en-US" dirty="0">
                <a:latin typeface="Times New Roman" panose="02020603050405020304"/>
                <a:cs typeface="Times New Roman" panose="02020603050405020304"/>
              </a:rPr>
              <a:t> + </a:t>
            </a:r>
            <a:r>
              <a:rPr lang="en-US" dirty="0">
                <a:latin typeface="Times New Roman" panose="02020603050405020304" charset="0"/>
                <a:cs typeface="Times New Roman" panose="02020603050405020304" charset="0"/>
                <a:sym typeface="+mn-ea"/>
              </a:rPr>
              <a:t>γ</a:t>
            </a:r>
            <a:r>
              <a:rPr lang="en-US" i="1" dirty="0">
                <a:latin typeface="Times New Roman" panose="02020603050405020304"/>
                <a:cs typeface="Times New Roman" panose="02020603050405020304"/>
              </a:rPr>
              <a:t>v</a:t>
            </a:r>
            <a:r>
              <a:rPr lang="en-US" baseline="-25000" dirty="0">
                <a:latin typeface="Times New Roman" panose="02020603050405020304"/>
                <a:cs typeface="Times New Roman" panose="02020603050405020304"/>
              </a:rPr>
              <a:t>π</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s'</a:t>
            </a:r>
            <a:r>
              <a:rPr lang="en-US" dirty="0">
                <a:latin typeface="Times New Roman" panose="02020603050405020304"/>
                <a:cs typeface="Times New Roman" panose="02020603050405020304"/>
              </a:rPr>
              <a:t>)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Times New Roman" panose="02020603050405020304"/>
                <a:sym typeface="+mn-ea"/>
              </a:rPr>
              <a:t>, </a:t>
            </a:r>
            <a:r>
              <a:rPr lang="en-US" i="1" dirty="0" err="1">
                <a:latin typeface="Times New Roman" panose="02020603050405020304"/>
                <a:cs typeface="Times New Roman" panose="02020603050405020304"/>
                <a:sym typeface="+mn-ea"/>
              </a:rPr>
              <a:t>A</a:t>
            </a:r>
            <a:r>
              <a:rPr lang="en-US" i="1" baseline="-25000" dirty="0" err="1">
                <a:latin typeface="Times New Roman" panose="02020603050405020304"/>
                <a:cs typeface="Times New Roman" panose="02020603050405020304"/>
                <a:sym typeface="+mn-ea"/>
              </a:rPr>
              <a:t>t</a:t>
            </a:r>
            <a:r>
              <a:rPr lang="en-US" dirty="0">
                <a:latin typeface="Times New Roman" panose="02020603050405020304"/>
                <a:cs typeface="Times New Roman" panose="02020603050405020304"/>
                <a:sym typeface="+mn-ea"/>
              </a:rPr>
              <a:t>=</a:t>
            </a:r>
            <a:r>
              <a:rPr lang="en-US" i="1" dirty="0">
                <a:latin typeface="Times New Roman" panose="02020603050405020304"/>
                <a:cs typeface="Times New Roman" panose="02020603050405020304"/>
                <a:sym typeface="+mn-ea"/>
              </a:rPr>
              <a:t>a</a:t>
            </a:r>
            <a:r>
              <a:rPr lang="en-US" dirty="0">
                <a:latin typeface="Times New Roman" panose="02020603050405020304"/>
                <a:cs typeface="Times New Roman" panose="02020603050405020304"/>
              </a:rPr>
              <a:t>] 	(By definition of </a:t>
            </a:r>
            <a:r>
              <a:rPr lang="en-US" i="1" dirty="0">
                <a:latin typeface="Times New Roman" panose="02020603050405020304"/>
                <a:cs typeface="Calibri" panose="020F0502020204030204"/>
                <a:sym typeface="+mn-ea"/>
              </a:rPr>
              <a:t>v</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a:t>
            </a:r>
            <a:endParaRPr lang="en-US" dirty="0">
              <a:latin typeface="Times New Roman" panose="02020603050405020304"/>
              <a:cs typeface="Times New Roman" panose="02020603050405020304"/>
            </a:endParaRPr>
          </a:p>
          <a:p>
            <a:pPr marL="4151630" indent="0" algn="l" defTabSz="914400">
              <a:buNone/>
              <a:tabLst>
                <a:tab pos="7543800" algn="l"/>
              </a:tabLst>
            </a:pPr>
            <a:r>
              <a:rPr lang="en-US" dirty="0">
                <a:latin typeface="Times New Roman" panose="02020603050405020304"/>
                <a:cs typeface="Times New Roman" panose="02020603050405020304"/>
              </a:rPr>
              <a:t>= </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a:cs typeface="Times New Roman" panose="02020603050405020304"/>
              </a:rPr>
              <a:t>s</a:t>
            </a:r>
            <a:r>
              <a:rPr lang="en-US" baseline="-25000" dirty="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i="1" dirty="0">
                <a:latin typeface="Times New Roman" panose="02020603050405020304"/>
                <a:cs typeface="Times New Roman" panose="02020603050405020304"/>
              </a:rPr>
              <a:t>p</a:t>
            </a:r>
            <a:r>
              <a:rPr lang="en-US" dirty="0">
                <a:latin typeface="Times New Roman" panose="02020603050405020304"/>
                <a:cs typeface="Times New Roman" panose="02020603050405020304"/>
              </a:rPr>
              <a:t>(</a:t>
            </a:r>
            <a:r>
              <a:rPr lang="en-US" i="1" dirty="0" err="1">
                <a:latin typeface="Times New Roman" panose="02020603050405020304"/>
                <a:cs typeface="Times New Roman" panose="02020603050405020304"/>
              </a:rPr>
              <a:t>s' </a:t>
            </a:r>
            <a:r>
              <a:rPr lang="en-US" dirty="0" err="1">
                <a:latin typeface="Times New Roman" panose="02020603050405020304"/>
                <a:cs typeface="Times New Roman" panose="02020603050405020304"/>
              </a:rPr>
              <a:t>| </a:t>
            </a:r>
            <a:r>
              <a:rPr lang="en-US" i="1" dirty="0" err="1">
                <a:latin typeface="Times New Roman" panose="02020603050405020304"/>
                <a:cs typeface="Times New Roman" panose="02020603050405020304"/>
              </a:rPr>
              <a:t>s</a:t>
            </a:r>
            <a:r>
              <a:rPr lang="en-US" dirty="0" err="1">
                <a:latin typeface="Times New Roman" panose="02020603050405020304"/>
                <a:cs typeface="Times New Roman" panose="02020603050405020304"/>
              </a:rPr>
              <a:t>, </a:t>
            </a:r>
            <a:r>
              <a:rPr lang="en-US" i="1" dirty="0" err="1">
                <a:latin typeface="Times New Roman" panose="02020603050405020304"/>
                <a:cs typeface="Times New Roman" panose="02020603050405020304"/>
              </a:rPr>
              <a:t>a</a:t>
            </a:r>
            <a:r>
              <a:rPr lang="en-US" dirty="0">
                <a:latin typeface="Times New Roman" panose="02020603050405020304"/>
                <a:cs typeface="Times New Roman" panose="02020603050405020304"/>
              </a:rPr>
              <a:t>) [</a:t>
            </a:r>
            <a:r>
              <a:rPr lang="en-US" i="1" dirty="0">
                <a:latin typeface="Times New Roman" panose="02020603050405020304"/>
                <a:cs typeface="Times New Roman" panose="02020603050405020304"/>
              </a:rPr>
              <a:t>r</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s</a:t>
            </a:r>
            <a:r>
              <a:rPr lang="en-US" dirty="0">
                <a:latin typeface="Times New Roman" panose="02020603050405020304"/>
                <a:cs typeface="Times New Roman" panose="02020603050405020304"/>
              </a:rPr>
              <a:t>, </a:t>
            </a:r>
            <a:r>
              <a:rPr lang="en-US" i="1" dirty="0">
                <a:latin typeface="Times New Roman" panose="02020603050405020304"/>
                <a:cs typeface="Times New Roman" panose="02020603050405020304"/>
              </a:rPr>
              <a:t>a</a:t>
            </a:r>
            <a:r>
              <a:rPr lang="en-US" dirty="0">
                <a:latin typeface="Times New Roman" panose="02020603050405020304"/>
                <a:cs typeface="Times New Roman" panose="02020603050405020304"/>
              </a:rPr>
              <a:t>, </a:t>
            </a:r>
            <a:r>
              <a:rPr lang="en-US" i="1" dirty="0">
                <a:latin typeface="Times New Roman" panose="02020603050405020304"/>
                <a:cs typeface="Times New Roman" panose="02020603050405020304"/>
              </a:rPr>
              <a:t>s'</a:t>
            </a:r>
            <a:r>
              <a:rPr lang="en-US" dirty="0">
                <a:latin typeface="Times New Roman" panose="02020603050405020304"/>
                <a:cs typeface="Times New Roman" panose="02020603050405020304"/>
              </a:rPr>
              <a:t>) + </a:t>
            </a:r>
            <a:r>
              <a:rPr lang="en-US" dirty="0">
                <a:latin typeface="Times New Roman" panose="02020603050405020304" charset="0"/>
                <a:cs typeface="Times New Roman" panose="02020603050405020304" charset="0"/>
                <a:sym typeface="+mn-ea"/>
              </a:rPr>
              <a:t>γ</a:t>
            </a:r>
            <a:r>
              <a:rPr lang="en-US" i="1" dirty="0" err="1">
                <a:latin typeface="Times New Roman" panose="02020603050405020304"/>
                <a:cs typeface="Times New Roman" panose="02020603050405020304"/>
              </a:rPr>
              <a:t>v</a:t>
            </a:r>
            <a:r>
              <a:rPr lang="en-US" baseline="-25000" dirty="0">
                <a:latin typeface="Times New Roman" panose="02020603050405020304"/>
                <a:cs typeface="Times New Roman" panose="02020603050405020304"/>
                <a:sym typeface="+mn-ea"/>
              </a:rPr>
              <a:t>π</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s'</a:t>
            </a:r>
            <a:r>
              <a:rPr lang="en-US" dirty="0">
                <a:latin typeface="Times New Roman" panose="02020603050405020304"/>
                <a:cs typeface="Times New Roman" panose="02020603050405020304"/>
              </a:rPr>
              <a:t>)]	(By definition of expectation &amp; </a:t>
            </a:r>
            <a:r>
              <a:rPr lang="en-US" i="1" dirty="0">
                <a:latin typeface="Times New Roman" panose="02020603050405020304"/>
                <a:cs typeface="Times New Roman" panose="02020603050405020304"/>
                <a:sym typeface="+mn-ea"/>
              </a:rPr>
              <a:t>R</a:t>
            </a:r>
            <a:r>
              <a:rPr lang="en-US" i="1" baseline="-25000" dirty="0">
                <a:latin typeface="Times New Roman" panose="02020603050405020304"/>
                <a:cs typeface="Times New Roman" panose="02020603050405020304"/>
                <a:sym typeface="+mn-ea"/>
              </a:rPr>
              <a:t>t</a:t>
            </a:r>
            <a:r>
              <a:rPr lang="en-US" baseline="-25000" dirty="0">
                <a:latin typeface="Times New Roman" panose="02020603050405020304"/>
                <a:cs typeface="Times New Roman" panose="02020603050405020304"/>
                <a:sym typeface="+mn-ea"/>
              </a:rPr>
              <a:t>+1</a:t>
            </a:r>
            <a:r>
              <a:rPr lang="en-US" dirty="0">
                <a:latin typeface="Times New Roman" panose="02020603050405020304"/>
                <a:cs typeface="Times New Roman" panose="02020603050405020304"/>
                <a:sym typeface="+mn-ea"/>
              </a:rPr>
              <a:t>)</a:t>
            </a:r>
            <a:endParaRPr lang="en-US" dirty="0">
              <a:latin typeface="Times New Roman" panose="02020603050405020304"/>
              <a:cs typeface="Times New Roman" panose="02020603050405020304"/>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cs typeface="Calibri Light" panose="020F0302020204030204"/>
              </a:rPr>
              <a:t>Optimal</a:t>
            </a:r>
            <a:r>
              <a:rPr lang="en-US" b="1" dirty="0">
                <a:cs typeface="Calibri Light" panose="020F0302020204030204"/>
              </a:rPr>
              <a:t> </a:t>
            </a:r>
            <a:r>
              <a:rPr lang="en-US" dirty="0">
                <a:cs typeface="Calibri Light" panose="020F0302020204030204"/>
              </a:rPr>
              <a:t>State- and Action-Value Function </a:t>
            </a:r>
            <a:endParaRPr lang="en-US" dirty="0">
              <a:cs typeface="Calibri Light" panose="020F0302020204030204"/>
            </a:endParaRPr>
          </a:p>
        </p:txBody>
      </p:sp>
      <p:sp>
        <p:nvSpPr>
          <p:cNvPr id="3" name="Content Placeholder 2"/>
          <p:cNvSpPr>
            <a:spLocks noGrp="1"/>
          </p:cNvSpPr>
          <p:nvPr>
            <p:ph idx="1"/>
          </p:nvPr>
        </p:nvSpPr>
        <p:spPr>
          <a:xfrm>
            <a:off x="838200" y="1511300"/>
            <a:ext cx="10515600" cy="5247640"/>
          </a:xfrm>
        </p:spPr>
        <p:txBody>
          <a:bodyPr vert="horz" lIns="91440" tIns="45720" rIns="91440" bIns="45720" rtlCol="0" anchor="t">
            <a:normAutofit fontScale="90000" lnSpcReduction="10000"/>
          </a:bodyPr>
          <a:lstStyle/>
          <a:p>
            <a:pPr marL="0" indent="0">
              <a:buNone/>
            </a:pPr>
            <a:r>
              <a:rPr lang="en-US" b="1" dirty="0">
                <a:cs typeface="Calibri" panose="020F0502020204030204"/>
                <a:sym typeface="+mn-ea"/>
              </a:rPr>
              <a:t>State-Value Function under </a:t>
            </a:r>
            <a:r>
              <a:rPr lang="en-US" b="1" u="sng" dirty="0">
                <a:cs typeface="Calibri" panose="020F0502020204030204"/>
                <a:sym typeface="+mn-ea"/>
              </a:rPr>
              <a:t>optimal policy </a:t>
            </a:r>
            <a:r>
              <a:rPr lang="en-US" b="1" dirty="0">
                <a:latin typeface="Times New Roman" panose="02020603050405020304"/>
                <a:cs typeface="Calibri" panose="020F0502020204030204"/>
                <a:sym typeface="+mn-ea"/>
              </a:rPr>
              <a:t>π</a:t>
            </a:r>
            <a:r>
              <a:rPr lang="en-US" b="1" baseline="30000" dirty="0">
                <a:latin typeface="Times New Roman" panose="02020603050405020304"/>
                <a:cs typeface="Calibri" panose="020F0502020204030204"/>
                <a:sym typeface="+mn-ea"/>
              </a:rPr>
              <a:t>*</a:t>
            </a:r>
            <a:r>
              <a:rPr lang="en-US" dirty="0">
                <a:cs typeface="Calibri" panose="020F0502020204030204"/>
                <a:sym typeface="+mn-ea"/>
              </a:rPr>
              <a:t>:</a:t>
            </a:r>
            <a:endParaRPr lang="en-US" dirty="0">
              <a:cs typeface="Calibri" panose="020F0502020204030204"/>
              <a:sym typeface="+mn-ea"/>
            </a:endParaRPr>
          </a:p>
          <a:p>
            <a:pPr marL="0" indent="0">
              <a:buNone/>
            </a:pPr>
            <a:r>
              <a:rPr lang="en-US" dirty="0">
                <a:cs typeface="Calibri" panose="020F0502020204030204"/>
                <a:sym typeface="+mn-ea"/>
              </a:rPr>
              <a:t>Intuition: Expected return starting in state </a:t>
            </a:r>
            <a:r>
              <a:rPr lang="en-US" i="1" dirty="0">
                <a:latin typeface="Times New Roman" panose="02020603050405020304"/>
                <a:cs typeface="Calibri" panose="020F0502020204030204"/>
                <a:sym typeface="+mn-ea"/>
              </a:rPr>
              <a:t>s</a:t>
            </a:r>
            <a:r>
              <a:rPr lang="en-US" dirty="0">
                <a:cs typeface="Calibri" panose="020F0502020204030204"/>
                <a:sym typeface="+mn-ea"/>
              </a:rPr>
              <a:t> and following the </a:t>
            </a:r>
            <a:r>
              <a:rPr lang="en-US" u="sng" dirty="0">
                <a:cs typeface="Calibri" panose="020F0502020204030204"/>
                <a:sym typeface="+mn-ea"/>
              </a:rPr>
              <a:t>optimal policy</a:t>
            </a:r>
            <a:r>
              <a:rPr lang="en-US" dirty="0">
                <a:cs typeface="Calibri" panose="020F0502020204030204"/>
                <a:sym typeface="+mn-ea"/>
              </a:rPr>
              <a:t> </a:t>
            </a:r>
            <a:r>
              <a:rPr lang="en-US" dirty="0">
                <a:latin typeface="Times New Roman" panose="02020603050405020304"/>
                <a:cs typeface="Times New Roman" panose="02020603050405020304"/>
                <a:sym typeface="+mn-ea"/>
              </a:rPr>
              <a:t>π</a:t>
            </a:r>
            <a:r>
              <a:rPr lang="en-US" baseline="30000" dirty="0">
                <a:latin typeface="Times New Roman" panose="02020603050405020304"/>
                <a:cs typeface="Times New Roman" panose="02020603050405020304"/>
                <a:sym typeface="+mn-ea"/>
              </a:rPr>
              <a:t>*</a:t>
            </a:r>
            <a:r>
              <a:rPr lang="en-US" dirty="0">
                <a:cs typeface="Calibri" panose="020F0502020204030204"/>
                <a:sym typeface="+mn-ea"/>
              </a:rPr>
              <a:t> thereafter.</a:t>
            </a:r>
            <a:endParaRPr lang="en-US" i="1" dirty="0">
              <a:latin typeface="Times New Roman" panose="02020603050405020304"/>
              <a:cs typeface="Calibri" panose="020F0502020204030204"/>
            </a:endParaRPr>
          </a:p>
          <a:p>
            <a:pPr marL="3578860" indent="0" algn="l" defTabSz="914400">
              <a:buNone/>
              <a:tabLst>
                <a:tab pos="7543800" algn="l"/>
              </a:tabLst>
            </a:pPr>
            <a:r>
              <a:rPr lang="en-US" b="1" i="1" dirty="0">
                <a:latin typeface="Times New Roman" panose="02020603050405020304"/>
                <a:cs typeface="Calibri" panose="020F0502020204030204"/>
              </a:rPr>
              <a:t>v</a:t>
            </a:r>
            <a:r>
              <a:rPr lang="en-US" b="1" i="1" baseline="30000" dirty="0">
                <a:latin typeface="Times New Roman" panose="02020603050405020304"/>
                <a:cs typeface="Calibri" panose="020F0502020204030204"/>
              </a:rPr>
              <a:t>*</a:t>
            </a:r>
            <a:r>
              <a:rPr lang="en-US" b="1" baseline="-25000" dirty="0">
                <a:latin typeface="Times New Roman" panose="02020603050405020304"/>
                <a:cs typeface="Calibri" panose="020F0502020204030204"/>
              </a:rPr>
              <a:t>π</a:t>
            </a:r>
            <a:r>
              <a:rPr lang="en-US" b="1" dirty="0">
                <a:latin typeface="Times New Roman" panose="02020603050405020304"/>
                <a:cs typeface="Calibri" panose="020F0502020204030204"/>
              </a:rPr>
              <a:t>(</a:t>
            </a:r>
            <a:r>
              <a:rPr lang="en-US" b="1" i="1" dirty="0">
                <a:latin typeface="Times New Roman" panose="02020603050405020304"/>
                <a:cs typeface="Calibri" panose="020F0502020204030204"/>
              </a:rPr>
              <a:t>s</a:t>
            </a:r>
            <a:r>
              <a:rPr lang="en-US" b="1" dirty="0">
                <a:latin typeface="Times New Roman" panose="02020603050405020304"/>
                <a:cs typeface="Calibri" panose="020F0502020204030204"/>
              </a:rPr>
              <a:t>)</a:t>
            </a:r>
            <a:r>
              <a:rPr lang="en-US" dirty="0">
                <a:latin typeface="Times New Roman" panose="02020603050405020304"/>
                <a:cs typeface="Calibri" panose="020F0502020204030204"/>
              </a:rPr>
              <a:t> =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rPr>
              <a:t>[</a:t>
            </a:r>
            <a:r>
              <a:rPr lang="en-US" i="1" dirty="0" err="1">
                <a:latin typeface="Times New Roman" panose="02020603050405020304"/>
                <a:cs typeface="Calibri" panose="020F0502020204030204"/>
              </a:rPr>
              <a:t>G</a:t>
            </a:r>
            <a:r>
              <a:rPr lang="en-US" i="1" baseline="-25000" dirty="0" err="1">
                <a:latin typeface="Times New Roman" panose="02020603050405020304"/>
                <a:cs typeface="Calibri" panose="020F0502020204030204"/>
              </a:rPr>
              <a:t>t</a:t>
            </a:r>
            <a:r>
              <a:rPr lang="en-US" dirty="0">
                <a:latin typeface="Times New Roman" panose="02020603050405020304"/>
                <a:cs typeface="Calibri" panose="020F0502020204030204"/>
              </a:rPr>
              <a:t> | </a:t>
            </a:r>
            <a:r>
              <a:rPr lang="en-US" i="1" dirty="0" err="1">
                <a:latin typeface="Times New Roman" panose="02020603050405020304"/>
                <a:cs typeface="Calibri" panose="020F0502020204030204"/>
              </a:rPr>
              <a:t>S</a:t>
            </a:r>
            <a:r>
              <a:rPr lang="en-US" i="1" baseline="-25000" dirty="0" err="1">
                <a:latin typeface="Times New Roman" panose="02020603050405020304"/>
                <a:cs typeface="Calibri" panose="020F0502020204030204"/>
              </a:rPr>
              <a:t>t</a:t>
            </a:r>
            <a:r>
              <a:rPr lang="en-US" dirty="0">
                <a:latin typeface="Times New Roman" panose="02020603050405020304"/>
                <a:cs typeface="Calibri" panose="020F0502020204030204"/>
              </a:rPr>
              <a:t>=</a:t>
            </a:r>
            <a:r>
              <a:rPr lang="en-US" i="1" dirty="0">
                <a:latin typeface="Times New Roman" panose="02020603050405020304"/>
                <a:cs typeface="Calibri" panose="020F0502020204030204"/>
              </a:rPr>
              <a:t>s</a:t>
            </a:r>
            <a:r>
              <a:rPr lang="en-US" dirty="0">
                <a:latin typeface="Times New Roman" panose="02020603050405020304"/>
                <a:cs typeface="Calibri" panose="020F0502020204030204"/>
              </a:rPr>
              <a:t>] </a:t>
            </a:r>
            <a:endParaRPr lang="en-US" dirty="0">
              <a:latin typeface="Times New Roman" panose="02020603050405020304"/>
              <a:cs typeface="Calibri" panose="020F0502020204030204"/>
            </a:endParaRPr>
          </a:p>
          <a:p>
            <a:pPr marL="4359275" indent="0" algn="l" defTabSz="914400">
              <a:buNone/>
              <a:tabLst>
                <a:tab pos="7543800" algn="l"/>
              </a:tabLst>
            </a:pPr>
            <a:r>
              <a:rPr lang="en-US" dirty="0">
                <a:latin typeface="Times New Roman" panose="02020603050405020304"/>
                <a:cs typeface="Calibri" panose="020F0502020204030204"/>
              </a:rPr>
              <a:t>= </a:t>
            </a:r>
            <a:r>
              <a:rPr lang="en-US" dirty="0">
                <a:latin typeface="Times New Roman" panose="02020603050405020304"/>
                <a:cs typeface="Calibri" panose="020F0502020204030204"/>
                <a:sym typeface="+mn-ea"/>
              </a:rPr>
              <a:t>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rPr>
              <a:t>| </a:t>
            </a:r>
            <a:r>
              <a:rPr lang="en-US" i="1" dirty="0">
                <a:latin typeface="Times New Roman" panose="02020603050405020304"/>
                <a:cs typeface="Calibri" panose="020F0502020204030204"/>
              </a:rPr>
              <a:t>S</a:t>
            </a:r>
            <a:r>
              <a:rPr lang="en-US" i="1" baseline="-25000" dirty="0">
                <a:latin typeface="Times New Roman" panose="02020603050405020304"/>
                <a:cs typeface="Calibri" panose="020F0502020204030204"/>
              </a:rPr>
              <a:t>t</a:t>
            </a:r>
            <a:r>
              <a:rPr lang="en-US" dirty="0">
                <a:latin typeface="Times New Roman" panose="02020603050405020304"/>
                <a:cs typeface="Calibri" panose="020F0502020204030204"/>
              </a:rPr>
              <a:t>=</a:t>
            </a:r>
            <a:r>
              <a:rPr lang="en-US" i="1" dirty="0">
                <a:latin typeface="Times New Roman" panose="02020603050405020304"/>
                <a:cs typeface="Calibri" panose="020F0502020204030204"/>
              </a:rPr>
              <a:t>s</a:t>
            </a:r>
            <a:r>
              <a:rPr lang="en-US" dirty="0">
                <a:latin typeface="Times New Roman" panose="02020603050405020304"/>
                <a:cs typeface="Calibri" panose="020F0502020204030204"/>
              </a:rPr>
              <a:t>]</a:t>
            </a:r>
            <a:endParaRPr lang="en-US" dirty="0">
              <a:latin typeface="Times New Roman" panose="02020603050405020304"/>
              <a:cs typeface="Calibri" panose="020F0502020204030204"/>
            </a:endParaRPr>
          </a:p>
          <a:p>
            <a:pPr marL="457200" indent="-457200" algn="l" defTabSz="914400">
              <a:buNone/>
              <a:tabLst>
                <a:tab pos="7543800" algn="l"/>
              </a:tabLst>
            </a:pPr>
            <a:endParaRPr lang="en-US" i="1" dirty="0">
              <a:latin typeface="Times New Roman" panose="02020603050405020304"/>
              <a:cs typeface="Times New Roman" panose="02020603050405020304"/>
            </a:endParaRPr>
          </a:p>
          <a:p>
            <a:pPr marL="0" indent="0" algn="l" defTabSz="914400">
              <a:buNone/>
              <a:tabLst>
                <a:tab pos="7543800" algn="l"/>
              </a:tabLst>
            </a:pPr>
            <a:r>
              <a:rPr lang="en-US" b="1" dirty="0">
                <a:ea typeface="+mn-lt"/>
                <a:cs typeface="+mn-lt"/>
                <a:sym typeface="+mn-ea"/>
              </a:rPr>
              <a:t>Action-Value Function under </a:t>
            </a:r>
            <a:r>
              <a:rPr lang="en-US" b="1" u="sng" dirty="0">
                <a:ea typeface="+mn-lt"/>
                <a:cs typeface="+mn-lt"/>
                <a:sym typeface="+mn-ea"/>
              </a:rPr>
              <a:t>optimal policy </a:t>
            </a:r>
            <a:r>
              <a:rPr lang="en-US" b="1" dirty="0">
                <a:latin typeface="Times New Roman" panose="02020603050405020304"/>
                <a:cs typeface="Calibri" panose="020F0502020204030204"/>
                <a:sym typeface="+mn-ea"/>
              </a:rPr>
              <a:t>π</a:t>
            </a:r>
            <a:r>
              <a:rPr lang="en-US" b="1" baseline="30000" dirty="0">
                <a:latin typeface="Times New Roman" panose="02020603050405020304"/>
                <a:cs typeface="Calibri" panose="020F0502020204030204"/>
                <a:sym typeface="+mn-ea"/>
              </a:rPr>
              <a:t>*</a:t>
            </a:r>
            <a:r>
              <a:rPr lang="en-US" b="1" dirty="0">
                <a:latin typeface="Times New Roman" panose="02020603050405020304"/>
                <a:cs typeface="Calibri" panose="020F0502020204030204"/>
                <a:sym typeface="+mn-ea"/>
              </a:rPr>
              <a:t>:</a:t>
            </a:r>
            <a:endParaRPr lang="en-US" b="1" dirty="0">
              <a:latin typeface="Times New Roman" panose="02020603050405020304"/>
              <a:cs typeface="Calibri" panose="020F0502020204030204"/>
              <a:sym typeface="+mn-ea"/>
            </a:endParaRPr>
          </a:p>
          <a:p>
            <a:pPr marL="0" indent="0" algn="l" defTabSz="914400">
              <a:buNone/>
              <a:tabLst>
                <a:tab pos="7543800" algn="l"/>
              </a:tabLst>
            </a:pPr>
            <a:r>
              <a:rPr lang="en-US" dirty="0">
                <a:ea typeface="+mn-lt"/>
                <a:cs typeface="+mn-lt"/>
                <a:sym typeface="+mn-ea"/>
              </a:rPr>
              <a:t>Intuition: Expected return starting in </a:t>
            </a:r>
            <a:r>
              <a:rPr lang="en-US" dirty="0" err="1">
                <a:ea typeface="+mn-lt"/>
                <a:cs typeface="+mn-lt"/>
                <a:sym typeface="+mn-ea"/>
              </a:rPr>
              <a:t>state </a:t>
            </a:r>
            <a:r>
              <a:rPr lang="en-US" i="1" dirty="0" err="1">
                <a:latin typeface="Times New Roman" panose="02020603050405020304"/>
                <a:cs typeface="Times New Roman" panose="02020603050405020304"/>
                <a:sym typeface="+mn-ea"/>
              </a:rPr>
              <a:t>s</a:t>
            </a:r>
            <a:r>
              <a:rPr lang="en-US" i="1" dirty="0">
                <a:latin typeface="Times New Roman" panose="02020603050405020304"/>
                <a:ea typeface="+mn-lt"/>
                <a:cs typeface="Times New Roman" panose="02020603050405020304"/>
                <a:sym typeface="+mn-ea"/>
              </a:rPr>
              <a:t>, </a:t>
            </a:r>
            <a:r>
              <a:rPr lang="en-US" u="sng" dirty="0">
                <a:ea typeface="+mn-lt"/>
                <a:cs typeface="+mn-lt"/>
                <a:sym typeface="+mn-ea"/>
              </a:rPr>
              <a:t>taking action </a:t>
            </a:r>
            <a:r>
              <a:rPr lang="en-US" i="1" u="sng" dirty="0">
                <a:latin typeface="Times New Roman" panose="02020603050405020304" charset="0"/>
                <a:ea typeface="+mn-lt"/>
                <a:cs typeface="Times New Roman" panose="02020603050405020304" charset="0"/>
                <a:sym typeface="+mn-ea"/>
              </a:rPr>
              <a:t>a</a:t>
            </a:r>
            <a:r>
              <a:rPr lang="en-US" i="1" u="sng" dirty="0">
                <a:ea typeface="+mn-lt"/>
                <a:cs typeface="+mn-lt"/>
                <a:sym typeface="+mn-ea"/>
              </a:rPr>
              <a:t> </a:t>
            </a:r>
            <a:r>
              <a:rPr lang="en-US" u="sng" dirty="0">
                <a:ea typeface="+mn-lt"/>
                <a:cs typeface="+mn-lt"/>
                <a:sym typeface="+mn-ea"/>
              </a:rPr>
              <a:t>as the first step</a:t>
            </a:r>
            <a:r>
              <a:rPr lang="en-US" dirty="0">
                <a:ea typeface="+mn-lt"/>
                <a:cs typeface="+mn-lt"/>
                <a:sym typeface="+mn-ea"/>
              </a:rPr>
              <a:t>, then following the </a:t>
            </a:r>
            <a:r>
              <a:rPr lang="en-US" u="sng" dirty="0">
                <a:ea typeface="+mn-lt"/>
                <a:cs typeface="+mn-lt"/>
                <a:sym typeface="+mn-ea"/>
              </a:rPr>
              <a:t>optimal policy</a:t>
            </a:r>
            <a:r>
              <a:rPr lang="en-US" dirty="0">
                <a:ea typeface="+mn-lt"/>
                <a:cs typeface="+mn-lt"/>
                <a:sym typeface="+mn-ea"/>
              </a:rPr>
              <a:t> </a:t>
            </a:r>
            <a:r>
              <a:rPr lang="en-US" dirty="0">
                <a:latin typeface="Times New Roman" panose="02020603050405020304"/>
                <a:cs typeface="Times New Roman" panose="02020603050405020304"/>
                <a:sym typeface="+mn-ea"/>
              </a:rPr>
              <a:t>π</a:t>
            </a:r>
            <a:r>
              <a:rPr lang="en-US" baseline="30000" dirty="0">
                <a:latin typeface="Times New Roman" panose="02020603050405020304"/>
                <a:cs typeface="Times New Roman" panose="02020603050405020304"/>
                <a:sym typeface="+mn-ea"/>
              </a:rPr>
              <a:t>*</a:t>
            </a:r>
            <a:r>
              <a:rPr lang="en-US" dirty="0">
                <a:ea typeface="+mn-lt"/>
                <a:cs typeface="+mn-lt"/>
                <a:sym typeface="+mn-ea"/>
              </a:rPr>
              <a:t> thereafter. </a:t>
            </a:r>
            <a:r>
              <a:rPr lang="en-US" b="1" u="sng" dirty="0">
                <a:ea typeface="+mn-lt"/>
                <a:cs typeface="+mn-lt"/>
                <a:sym typeface="+mn-ea"/>
              </a:rPr>
              <a:t>If we know </a:t>
            </a:r>
            <a:r>
              <a:rPr lang="en-US" b="1" i="1" u="sng" dirty="0">
                <a:latin typeface="Times New Roman" panose="02020603050405020304"/>
                <a:cs typeface="Times New Roman" panose="02020603050405020304"/>
                <a:sym typeface="+mn-ea"/>
              </a:rPr>
              <a:t>q</a:t>
            </a:r>
            <a:r>
              <a:rPr lang="en-US" b="1" i="1" u="sng" baseline="30000" dirty="0">
                <a:latin typeface="Times New Roman" panose="02020603050405020304"/>
                <a:cs typeface="Times New Roman" panose="02020603050405020304"/>
                <a:sym typeface="+mn-ea"/>
              </a:rPr>
              <a:t>*</a:t>
            </a:r>
            <a:r>
              <a:rPr lang="en-US" b="1" u="sng" baseline="-25000" dirty="0">
                <a:latin typeface="Times New Roman" panose="02020603050405020304"/>
                <a:cs typeface="Times New Roman" panose="02020603050405020304"/>
                <a:sym typeface="+mn-ea"/>
              </a:rPr>
              <a:t>π</a:t>
            </a:r>
            <a:r>
              <a:rPr lang="en-US" b="1" u="sng" dirty="0">
                <a:latin typeface="Times New Roman" panose="02020603050405020304"/>
                <a:cs typeface="Times New Roman" panose="02020603050405020304"/>
                <a:sym typeface="+mn-ea"/>
              </a:rPr>
              <a:t>(</a:t>
            </a:r>
            <a:r>
              <a:rPr lang="en-US" b="1" i="1" u="sng" dirty="0">
                <a:latin typeface="Times New Roman" panose="02020603050405020304"/>
                <a:cs typeface="Times New Roman" panose="02020603050405020304"/>
                <a:sym typeface="+mn-ea"/>
              </a:rPr>
              <a:t>s, a</a:t>
            </a:r>
            <a:r>
              <a:rPr lang="en-US" b="1" u="sng" dirty="0">
                <a:latin typeface="Times New Roman" panose="02020603050405020304"/>
                <a:cs typeface="Times New Roman" panose="02020603050405020304"/>
                <a:sym typeface="+mn-ea"/>
              </a:rPr>
              <a:t>)</a:t>
            </a:r>
            <a:r>
              <a:rPr lang="en-US" b="1" u="sng" dirty="0">
                <a:ea typeface="+mn-lt"/>
                <a:cs typeface="+mn-lt"/>
                <a:sym typeface="+mn-ea"/>
              </a:rPr>
              <a:t>, we effectively have our policy</a:t>
            </a:r>
            <a:r>
              <a:rPr lang="en-US" dirty="0">
                <a:ea typeface="+mn-lt"/>
                <a:cs typeface="+mn-lt"/>
                <a:sym typeface="+mn-ea"/>
              </a:rPr>
              <a:t>.</a:t>
            </a:r>
            <a:endParaRPr lang="en-US" dirty="0">
              <a:ea typeface="+mn-lt"/>
              <a:cs typeface="+mn-lt"/>
              <a:sym typeface="+mn-ea"/>
            </a:endParaRPr>
          </a:p>
          <a:p>
            <a:pPr marL="3608070" indent="0" algn="l" defTabSz="914400">
              <a:buNone/>
              <a:tabLst>
                <a:tab pos="7543800" algn="l"/>
              </a:tabLst>
            </a:pPr>
            <a:r>
              <a:rPr lang="en-US" b="1" i="1" dirty="0">
                <a:latin typeface="Times New Roman" panose="02020603050405020304"/>
                <a:cs typeface="Times New Roman" panose="02020603050405020304"/>
              </a:rPr>
              <a:t>q</a:t>
            </a:r>
            <a:r>
              <a:rPr lang="en-US" b="1" i="1" baseline="30000" dirty="0">
                <a:latin typeface="Times New Roman" panose="02020603050405020304"/>
                <a:cs typeface="Times New Roman" panose="02020603050405020304"/>
              </a:rPr>
              <a:t>*</a:t>
            </a:r>
            <a:r>
              <a:rPr lang="en-US" b="1" baseline="-25000" dirty="0">
                <a:latin typeface="Times New Roman" panose="02020603050405020304"/>
                <a:cs typeface="Times New Roman" panose="02020603050405020304"/>
              </a:rPr>
              <a:t>π</a:t>
            </a:r>
            <a:r>
              <a:rPr lang="en-US" b="1" dirty="0">
                <a:latin typeface="Times New Roman" panose="02020603050405020304"/>
                <a:cs typeface="Times New Roman" panose="02020603050405020304"/>
              </a:rPr>
              <a:t>(</a:t>
            </a:r>
            <a:r>
              <a:rPr lang="en-US" b="1" i="1" dirty="0">
                <a:latin typeface="Times New Roman" panose="02020603050405020304"/>
                <a:cs typeface="Times New Roman" panose="02020603050405020304"/>
              </a:rPr>
              <a:t>s, a</a:t>
            </a:r>
            <a:r>
              <a:rPr lang="en-US" b="1" dirty="0">
                <a:latin typeface="Times New Roman" panose="02020603050405020304"/>
                <a:cs typeface="Times New Roman" panose="02020603050405020304"/>
              </a:rPr>
              <a:t>)</a:t>
            </a:r>
            <a:r>
              <a:rPr lang="en-US" dirty="0">
                <a:latin typeface="Times New Roman" panose="02020603050405020304"/>
                <a:cs typeface="Times New Roman" panose="02020603050405020304"/>
              </a:rPr>
              <a:t> = </a:t>
            </a:r>
            <a:r>
              <a:rPr lang="en-US" dirty="0">
                <a:latin typeface="Times New Roman" panose="02020603050405020304"/>
                <a:cs typeface="Calibri" panose="020F0502020204030204"/>
                <a:sym typeface="+mn-ea"/>
              </a:rPr>
              <a:t>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Times New Roman" panose="02020603050405020304"/>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i="1" dirty="0" err="1">
                <a:latin typeface="Times New Roman" panose="02020603050405020304"/>
                <a:cs typeface="Calibri" panose="020F0502020204030204"/>
                <a:sym typeface="+mn-ea"/>
              </a:rPr>
              <a:t>G</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 | </a:t>
            </a:r>
            <a:r>
              <a:rPr lang="en-US" i="1" dirty="0" err="1">
                <a:latin typeface="Times New Roman" panose="02020603050405020304"/>
                <a:cs typeface="Calibri" panose="020F0502020204030204"/>
                <a:sym typeface="+mn-ea"/>
              </a:rPr>
              <a:t>S</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Times New Roman" panose="02020603050405020304"/>
              </a:rPr>
              <a:t>, </a:t>
            </a:r>
            <a:r>
              <a:rPr lang="en-US" i="1" dirty="0" err="1">
                <a:latin typeface="Times New Roman" panose="02020603050405020304"/>
                <a:cs typeface="Times New Roman" panose="02020603050405020304"/>
              </a:rPr>
              <a:t>A</a:t>
            </a:r>
            <a:r>
              <a:rPr lang="en-US" i="1" baseline="-25000" dirty="0" err="1">
                <a:latin typeface="Times New Roman" panose="02020603050405020304"/>
                <a:cs typeface="Times New Roman" panose="02020603050405020304"/>
              </a:rPr>
              <a:t>t</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a</a:t>
            </a:r>
            <a:r>
              <a:rPr lang="en-US"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a:p>
            <a:pPr marL="4747260" indent="0" algn="l" defTabSz="914400">
              <a:buNone/>
              <a:tabLst>
                <a:tab pos="7543800" algn="l"/>
              </a:tabLst>
            </a:pPr>
            <a:r>
              <a:rPr lang="en-US" dirty="0">
                <a:latin typeface="Times New Roman" panose="02020603050405020304"/>
                <a:cs typeface="Times New Roman" panose="02020603050405020304"/>
              </a:rPr>
              <a:t>= </a:t>
            </a:r>
            <a:r>
              <a:rPr lang="en-US" dirty="0">
                <a:latin typeface="Times New Roman" panose="02020603050405020304"/>
                <a:cs typeface="Calibri" panose="020F0502020204030204"/>
                <a:sym typeface="+mn-ea"/>
              </a:rPr>
              <a:t>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Times New Roman" panose="020206030504050203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Times New Roman" panose="02020603050405020304"/>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Times New Roman" panose="02020603050405020304"/>
              </a:rPr>
              <a:t>, </a:t>
            </a:r>
            <a:r>
              <a:rPr lang="en-US" i="1" dirty="0" err="1">
                <a:latin typeface="Times New Roman" panose="02020603050405020304"/>
                <a:cs typeface="Times New Roman" panose="02020603050405020304"/>
              </a:rPr>
              <a:t>A</a:t>
            </a:r>
            <a:r>
              <a:rPr lang="en-US" i="1" baseline="-25000" dirty="0" err="1">
                <a:latin typeface="Times New Roman" panose="02020603050405020304"/>
                <a:cs typeface="Times New Roman" panose="02020603050405020304"/>
              </a:rPr>
              <a:t>t</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a</a:t>
            </a:r>
            <a:r>
              <a:rPr lang="en-US" dirty="0">
                <a:latin typeface="Times New Roman" panose="02020603050405020304"/>
                <a:cs typeface="Times New Roman" panose="02020603050405020304"/>
              </a:rPr>
              <a:t>]</a:t>
            </a:r>
            <a:endParaRPr lang="en-US" dirty="0">
              <a:ea typeface="+mn-lt"/>
              <a:cs typeface="+mn-lt"/>
            </a:endParaRPr>
          </a:p>
          <a:p>
            <a:pPr marL="0" indent="0" algn="l" defTabSz="914400">
              <a:buNone/>
              <a:tabLst>
                <a:tab pos="7543800" algn="l"/>
              </a:tabLst>
            </a:pPr>
            <a:endParaRPr lang="en-US" dirty="0">
              <a:latin typeface="Times New Roman" panose="02020603050405020304"/>
              <a:cs typeface="Times New Roman" panose="02020603050405020304"/>
              <a:sym typeface="+mn-ea"/>
            </a:endParaRPr>
          </a:p>
        </p:txBody>
      </p:sp>
      <p:sp>
        <p:nvSpPr>
          <p:cNvPr id="4" name="Rectangle 3"/>
          <p:cNvSpPr/>
          <p:nvPr/>
        </p:nvSpPr>
        <p:spPr>
          <a:xfrm rot="20880000">
            <a:off x="182245" y="1033145"/>
            <a:ext cx="11827510" cy="3415030"/>
          </a:xfrm>
          <a:prstGeom prst="rect">
            <a:avLst/>
          </a:prstGeom>
          <a:noFill/>
          <a:ln>
            <a:noFill/>
          </a:ln>
        </p:spPr>
        <p:txBody>
          <a:bodyPr wrap="none" rtlCol="0" anchor="t">
            <a:spAutoFit/>
            <a:scene3d>
              <a:camera prst="orthographicFront"/>
              <a:lightRig rig="threePt" dir="t"/>
            </a:scene3d>
          </a:bodyPr>
          <a:p>
            <a:pPr algn="ctr"/>
            <a:r>
              <a:rPr lang="en-US" altLang="zh-CN" sz="7200" b="1">
                <a:ln w="22225">
                  <a:solidFill>
                    <a:schemeClr val="accent2"/>
                  </a:solidFill>
                  <a:prstDash val="solid"/>
                </a:ln>
                <a:solidFill>
                  <a:schemeClr val="accent2">
                    <a:lumMod val="40000"/>
                    <a:lumOff val="60000"/>
                  </a:schemeClr>
                </a:solidFill>
                <a:effectLst/>
                <a:latin typeface="DejaVu Math TeX Gyre" panose="02000503000000000000" charset="0"/>
                <a:cs typeface="DejaVu Math TeX Gyre" panose="02000503000000000000" charset="0"/>
              </a:rPr>
              <a:t>Same As Prior Slide</a:t>
            </a:r>
            <a:endParaRPr lang="en-US" altLang="zh-CN" sz="7200" b="1">
              <a:ln w="22225">
                <a:solidFill>
                  <a:schemeClr val="accent2"/>
                </a:solidFill>
                <a:prstDash val="solid"/>
              </a:ln>
              <a:solidFill>
                <a:schemeClr val="accent2">
                  <a:lumMod val="40000"/>
                  <a:lumOff val="60000"/>
                </a:schemeClr>
              </a:solidFill>
              <a:effectLst/>
              <a:latin typeface="DejaVu Math TeX Gyre" panose="02000503000000000000" charset="0"/>
              <a:cs typeface="DejaVu Math TeX Gyre" panose="02000503000000000000" charset="0"/>
            </a:endParaRPr>
          </a:p>
          <a:p>
            <a:pPr algn="ctr"/>
            <a:r>
              <a:rPr lang="en-US" altLang="zh-CN" sz="7200" b="1">
                <a:ln w="22225">
                  <a:solidFill>
                    <a:schemeClr val="accent2"/>
                  </a:solidFill>
                  <a:prstDash val="solid"/>
                </a:ln>
                <a:solidFill>
                  <a:schemeClr val="accent2">
                    <a:lumMod val="40000"/>
                    <a:lumOff val="60000"/>
                  </a:schemeClr>
                </a:solidFill>
                <a:effectLst/>
                <a:latin typeface="DejaVu Math TeX Gyre" panose="02000503000000000000" charset="0"/>
                <a:cs typeface="DejaVu Math TeX Gyre" panose="02000503000000000000" charset="0"/>
              </a:rPr>
              <a:t>Just Maximizing</a:t>
            </a:r>
            <a:endParaRPr lang="en-US" altLang="zh-CN" sz="7200" b="1">
              <a:ln w="22225">
                <a:solidFill>
                  <a:schemeClr val="accent2"/>
                </a:solidFill>
                <a:prstDash val="solid"/>
              </a:ln>
              <a:solidFill>
                <a:schemeClr val="accent2">
                  <a:lumMod val="40000"/>
                  <a:lumOff val="60000"/>
                </a:schemeClr>
              </a:solidFill>
              <a:effectLst/>
              <a:latin typeface="DejaVu Math TeX Gyre" panose="02000503000000000000" charset="0"/>
              <a:cs typeface="DejaVu Math TeX Gyre" panose="02000503000000000000" charset="0"/>
            </a:endParaRPr>
          </a:p>
          <a:p>
            <a:pPr algn="ctr"/>
            <a:r>
              <a:rPr lang="en-US" altLang="zh-CN" sz="7200" b="1">
                <a:ln w="22225">
                  <a:solidFill>
                    <a:schemeClr val="accent2"/>
                  </a:solidFill>
                  <a:prstDash val="solid"/>
                </a:ln>
                <a:solidFill>
                  <a:schemeClr val="accent2">
                    <a:lumMod val="40000"/>
                    <a:lumOff val="60000"/>
                  </a:schemeClr>
                </a:solidFill>
                <a:effectLst/>
                <a:latin typeface="DejaVu Math TeX Gyre" panose="02000503000000000000" charset="0"/>
                <a:cs typeface="DejaVu Math TeX Gyre" panose="02000503000000000000" charset="0"/>
              </a:rPr>
              <a:t>Over all Possible Policies</a:t>
            </a:r>
            <a:endParaRPr lang="en-US" altLang="zh-CN" sz="7200" b="1">
              <a:ln w="22225">
                <a:solidFill>
                  <a:schemeClr val="accent2"/>
                </a:solidFill>
                <a:prstDash val="solid"/>
              </a:ln>
              <a:solidFill>
                <a:schemeClr val="accent2">
                  <a:lumMod val="40000"/>
                  <a:lumOff val="60000"/>
                </a:schemeClr>
              </a:solidFill>
              <a:effectLst/>
              <a:latin typeface="DejaVu Math TeX Gyre" panose="02000503000000000000" charset="0"/>
              <a:cs typeface="DejaVu Math TeX Gyre" panose="02000503000000000000" charset="0"/>
            </a:endParaRPr>
          </a:p>
        </p:txBody>
      </p:sp>
      <p:sp>
        <p:nvSpPr>
          <p:cNvPr id="5" name="Left Arrow 4"/>
          <p:cNvSpPr/>
          <p:nvPr/>
        </p:nvSpPr>
        <p:spPr>
          <a:xfrm rot="18540000">
            <a:off x="8114030" y="2449195"/>
            <a:ext cx="3751580" cy="168719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t>Key. If we can find v*(s), we can get q*(s) and problem solved!</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Exercise 2.1: Find </a:t>
            </a:r>
            <a:r>
              <a:rPr lang="en-US" i="1" dirty="0">
                <a:latin typeface="Times New Roman" panose="02020603050405020304"/>
                <a:cs typeface="Calibri Light" panose="020F0302020204030204"/>
              </a:rPr>
              <a:t>v</a:t>
            </a:r>
            <a:r>
              <a:rPr lang="en-US" dirty="0">
                <a:latin typeface="Times New Roman" panose="02020603050405020304"/>
                <a:cs typeface="Calibri Light" panose="020F0302020204030204"/>
              </a:rPr>
              <a:t>*(</a:t>
            </a:r>
            <a:r>
              <a:rPr lang="en-US" i="1" dirty="0">
                <a:latin typeface="Times New Roman" panose="02020603050405020304"/>
                <a:cs typeface="Calibri Light" panose="020F0302020204030204"/>
              </a:rPr>
              <a:t>s</a:t>
            </a:r>
            <a:r>
              <a:rPr lang="en-US" dirty="0">
                <a:latin typeface="Times New Roman" panose="02020603050405020304"/>
                <a:cs typeface="Calibri Light" panose="020F0302020204030204"/>
              </a:rPr>
              <a:t>)</a:t>
            </a:r>
            <a:endParaRPr lang="en-US">
              <a:latin typeface="Times New Roman" panose="02020603050405020304"/>
              <a:cs typeface="Times New Roman" panose="02020603050405020304"/>
            </a:endParaRPr>
          </a:p>
        </p:txBody>
      </p:sp>
      <p:graphicFrame>
        <p:nvGraphicFramePr>
          <p:cNvPr id="5" name="Table 5"/>
          <p:cNvGraphicFramePr>
            <a:graphicFrameLocks noGrp="1"/>
          </p:cNvGraphicFramePr>
          <p:nvPr>
            <p:ph sz="half" idx="1"/>
          </p:nvPr>
        </p:nvGraphicFramePr>
        <p:xfrm>
          <a:off x="978558" y="1795838"/>
          <a:ext cx="5181394" cy="3840480"/>
        </p:xfrm>
        <a:graphic>
          <a:graphicData uri="http://schemas.openxmlformats.org/drawingml/2006/table">
            <a:tbl>
              <a:tblPr firstRow="1" bandRow="1">
                <a:tableStyleId>{1FECB4D8-DB02-4DC6-A0A2-4F2EBAE1DC90}</a:tableStyleId>
              </a:tblPr>
              <a:tblGrid>
                <a:gridCol w="1439355"/>
                <a:gridCol w="3742039"/>
              </a:tblGrid>
              <a:tr h="640080">
                <a:tc>
                  <a:txBody>
                    <a:bodyPr/>
                    <a:lstStyle/>
                    <a:p>
                      <a:endParaRPr lang="en-US" sz="1200" dirty="0"/>
                    </a:p>
                  </a:txBody>
                  <a:tcPr anchor="ctr"/>
                </a:tc>
                <a:tc>
                  <a:txBody>
                    <a:bodyPr/>
                    <a:lstStyle/>
                    <a:p>
                      <a:r>
                        <a:rPr lang="en-US" sz="1200" dirty="0">
                          <a:latin typeface="Times New Roman" panose="02020603050405020304" charset="0"/>
                          <a:cs typeface="Times New Roman" panose="02020603050405020304" charset="0"/>
                          <a:sym typeface="+mn-ea"/>
                        </a:rPr>
                        <a:t>γ </a:t>
                      </a:r>
                      <a:r>
                        <a:rPr lang="en-US" sz="1200" dirty="0"/>
                        <a:t>= 1 (no discounting)</a:t>
                      </a:r>
                      <a:endParaRPr lang="en-US" sz="1200" dirty="0"/>
                    </a:p>
                    <a:p>
                      <a:pPr lvl="0">
                        <a:buNone/>
                      </a:pPr>
                      <a:r>
                        <a:rPr lang="en-US" sz="1200" dirty="0"/>
                        <a:t>Slip = 0 (deterministic dynamics)</a:t>
                      </a:r>
                      <a:endParaRPr lang="en-US" sz="1200" dirty="0"/>
                    </a:p>
                  </a:txBody>
                  <a:tcPr anchor="ctr"/>
                </a:tc>
              </a:tr>
              <a:tr h="640080">
                <a:tc>
                  <a:txBody>
                    <a:bodyPr/>
                    <a:lstStyle/>
                    <a:p>
                      <a:pPr lvl="0">
                        <a:buNone/>
                      </a:pPr>
                      <a:r>
                        <a:rPr lang="en-US" sz="1400" b="0" i="1" u="none" strike="noStrike" noProof="0" dirty="0">
                          <a:latin typeface="Times New Roman" panose="02020603050405020304"/>
                        </a:rPr>
                        <a:t>v</a:t>
                      </a:r>
                      <a:r>
                        <a:rPr lang="en-US" sz="1400" dirty="0">
                          <a:latin typeface="Times New Roman" panose="02020603050405020304"/>
                        </a:rPr>
                        <a:t>*(0,3) =</a:t>
                      </a:r>
                      <a:endParaRPr lang="en-US" sz="1400" dirty="0">
                        <a:latin typeface="Times New Roman" panose="02020603050405020304"/>
                      </a:endParaRPr>
                    </a:p>
                  </a:txBody>
                  <a:tcPr anchor="ctr"/>
                </a:tc>
                <a:tc>
                  <a:txBody>
                    <a:bodyPr/>
                    <a:lstStyle/>
                    <a:p>
                      <a:r>
                        <a:rPr lang="en-US" sz="1400" dirty="0"/>
                        <a:t>1</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*(0,2) =</a:t>
                      </a:r>
                      <a:endParaRPr lang="en-US" sz="1400" dirty="0">
                        <a:latin typeface="Times New Roman" panose="02020603050405020304"/>
                      </a:endParaRPr>
                    </a:p>
                  </a:txBody>
                  <a:tcPr anchor="ctr"/>
                </a:tc>
                <a:tc>
                  <a:txBody>
                    <a:bodyPr/>
                    <a:lstStyle/>
                    <a:p>
                      <a:r>
                        <a:rPr lang="en-US" sz="1400" dirty="0"/>
                        <a:t>1</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*(0,1) =</a:t>
                      </a:r>
                      <a:endParaRPr lang="en-US" sz="1400" dirty="0">
                        <a:latin typeface="Times New Roman" panose="02020603050405020304"/>
                      </a:endParaRPr>
                    </a:p>
                  </a:txBody>
                  <a:tcPr anchor="ctr"/>
                </a:tc>
                <a:tc>
                  <a:txBody>
                    <a:bodyPr/>
                    <a:lstStyle/>
                    <a:p>
                      <a:r>
                        <a:rPr lang="en-US" sz="1400" dirty="0"/>
                        <a:t>1</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*(2,0) =</a:t>
                      </a:r>
                      <a:endParaRPr lang="en-US" sz="1400" dirty="0">
                        <a:latin typeface="Times New Roman" panose="02020603050405020304"/>
                      </a:endParaRPr>
                    </a:p>
                  </a:txBody>
                  <a:tcPr anchor="ctr"/>
                </a:tc>
                <a:tc>
                  <a:txBody>
                    <a:bodyPr/>
                    <a:lstStyle/>
                    <a:p>
                      <a:r>
                        <a:rPr lang="en-US" sz="1400" dirty="0"/>
                        <a:t>1</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*(1,3) =</a:t>
                      </a:r>
                      <a:endParaRPr lang="en-US" sz="1400" dirty="0">
                        <a:latin typeface="Times New Roman" panose="02020603050405020304"/>
                      </a:endParaRPr>
                    </a:p>
                  </a:txBody>
                  <a:tcPr anchor="ctr"/>
                </a:tc>
                <a:tc>
                  <a:txBody>
                    <a:bodyPr/>
                    <a:lstStyle/>
                    <a:p>
                      <a:pPr lvl="0">
                        <a:buNone/>
                      </a:pPr>
                      <a:r>
                        <a:rPr lang="en-US" sz="1400" dirty="0"/>
                        <a:t>-1</a:t>
                      </a:r>
                      <a:endParaRPr lang="en-US" sz="1400" dirty="0"/>
                    </a:p>
                  </a:txBody>
                  <a:tcPr anchor="ctr"/>
                </a:tc>
              </a:tr>
            </a:tbl>
          </a:graphicData>
        </a:graphic>
      </p:graphicFrame>
      <p:sp>
        <p:nvSpPr>
          <p:cNvPr id="3" name="TextBox 2"/>
          <p:cNvSpPr txBox="1"/>
          <p:nvPr/>
        </p:nvSpPr>
        <p:spPr>
          <a:xfrm>
            <a:off x="10292077" y="6509294"/>
            <a:ext cx="2743200" cy="27559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Image Credit:</a:t>
            </a:r>
            <a:r>
              <a:rPr lang="en-US" sz="1200" dirty="0"/>
              <a:t> </a:t>
            </a:r>
            <a:r>
              <a:rPr lang="en-US" sz="1200" dirty="0" err="1"/>
              <a:t>Abbeel</a:t>
            </a:r>
            <a:r>
              <a:rPr lang="en-US" sz="1200" dirty="0"/>
              <a:t>, 2017</a:t>
            </a:r>
            <a:endParaRPr lang="en-US" sz="1200" dirty="0">
              <a:cs typeface="Calibri" panose="020F0502020204030204"/>
            </a:endParaRPr>
          </a:p>
        </p:txBody>
      </p:sp>
      <p:pic>
        <p:nvPicPr>
          <p:cNvPr id="4" name="Picture 6"/>
          <p:cNvPicPr>
            <a:picLocks noGrp="1" noChangeAspect="1"/>
          </p:cNvPicPr>
          <p:nvPr>
            <p:ph sz="half" idx="2"/>
          </p:nvPr>
        </p:nvPicPr>
        <p:blipFill>
          <a:blip r:embed="rId1"/>
          <a:stretch>
            <a:fillRect/>
          </a:stretch>
        </p:blipFill>
        <p:spPr>
          <a:xfrm>
            <a:off x="6815203" y="1815908"/>
            <a:ext cx="4876800" cy="3581400"/>
          </a:xfrm>
          <a:prstGeom prst="rect">
            <a:avLst/>
          </a:prstGeom>
        </p:spPr>
      </p:pic>
      <p:sp>
        <p:nvSpPr>
          <p:cNvPr id="6" name="TextBox 5"/>
          <p:cNvSpPr txBox="1"/>
          <p:nvPr/>
        </p:nvSpPr>
        <p:spPr>
          <a:xfrm>
            <a:off x="6448893" y="2256238"/>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7" name="TextBox 2"/>
          <p:cNvSpPr txBox="1"/>
          <p:nvPr/>
        </p:nvSpPr>
        <p:spPr>
          <a:xfrm>
            <a:off x="6448893" y="3376523"/>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9" name="TextBox 3"/>
          <p:cNvSpPr txBox="1"/>
          <p:nvPr/>
        </p:nvSpPr>
        <p:spPr>
          <a:xfrm>
            <a:off x="6448893" y="4458603"/>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11" name="TextBox 4"/>
          <p:cNvSpPr txBox="1"/>
          <p:nvPr/>
        </p:nvSpPr>
        <p:spPr>
          <a:xfrm>
            <a:off x="7340990"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25" name="TextBox 5"/>
          <p:cNvSpPr txBox="1"/>
          <p:nvPr/>
        </p:nvSpPr>
        <p:spPr>
          <a:xfrm>
            <a:off x="8549039" y="535070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27" name="TextBox 6"/>
          <p:cNvSpPr txBox="1"/>
          <p:nvPr/>
        </p:nvSpPr>
        <p:spPr>
          <a:xfrm>
            <a:off x="9719918"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29" name="TextBox 7"/>
          <p:cNvSpPr txBox="1"/>
          <p:nvPr/>
        </p:nvSpPr>
        <p:spPr>
          <a:xfrm>
            <a:off x="10807162"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3</a:t>
            </a:r>
            <a:endParaRPr lang="en-US" sz="2800" b="1" dirty="0"/>
          </a:p>
        </p:txBody>
      </p:sp>
      <p:sp>
        <p:nvSpPr>
          <p:cNvPr id="13" name="TextBox 12"/>
          <p:cNvSpPr txBox="1"/>
          <p:nvPr/>
        </p:nvSpPr>
        <p:spPr>
          <a:xfrm>
            <a:off x="7202427" y="24001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0,0</a:t>
            </a:r>
            <a:endParaRPr lang="en-US" sz="1600" b="1">
              <a:solidFill>
                <a:srgbClr val="000000"/>
              </a:solidFill>
            </a:endParaRPr>
          </a:p>
        </p:txBody>
      </p:sp>
      <p:sp>
        <p:nvSpPr>
          <p:cNvPr id="14" name="TextBox 13"/>
          <p:cNvSpPr txBox="1"/>
          <p:nvPr/>
        </p:nvSpPr>
        <p:spPr>
          <a:xfrm>
            <a:off x="8345426" y="24001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0,1</a:t>
            </a:r>
            <a:endParaRPr lang="en-US" sz="1600" b="1">
              <a:solidFill>
                <a:srgbClr val="000000"/>
              </a:solidFill>
            </a:endParaRPr>
          </a:p>
        </p:txBody>
      </p:sp>
      <p:sp>
        <p:nvSpPr>
          <p:cNvPr id="15" name="TextBox 14"/>
          <p:cNvSpPr txBox="1"/>
          <p:nvPr/>
        </p:nvSpPr>
        <p:spPr>
          <a:xfrm>
            <a:off x="9454560" y="24001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0,2</a:t>
            </a:r>
            <a:endParaRPr lang="en-US" sz="1600" b="1">
              <a:solidFill>
                <a:srgbClr val="000000"/>
              </a:solidFill>
            </a:endParaRPr>
          </a:p>
        </p:txBody>
      </p:sp>
      <p:sp>
        <p:nvSpPr>
          <p:cNvPr id="16" name="TextBox 15"/>
          <p:cNvSpPr txBox="1"/>
          <p:nvPr/>
        </p:nvSpPr>
        <p:spPr>
          <a:xfrm>
            <a:off x="10631426" y="27557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0,3</a:t>
            </a:r>
            <a:endParaRPr lang="en-US" sz="1600" b="1">
              <a:solidFill>
                <a:srgbClr val="000000"/>
              </a:solidFill>
            </a:endParaRPr>
          </a:p>
        </p:txBody>
      </p:sp>
      <p:sp>
        <p:nvSpPr>
          <p:cNvPr id="17" name="TextBox 16"/>
          <p:cNvSpPr txBox="1"/>
          <p:nvPr/>
        </p:nvSpPr>
        <p:spPr>
          <a:xfrm>
            <a:off x="7193960" y="34669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1,0</a:t>
            </a:r>
            <a:endParaRPr lang="en-US" sz="1600" b="1">
              <a:solidFill>
                <a:srgbClr val="000000"/>
              </a:solidFill>
            </a:endParaRPr>
          </a:p>
        </p:txBody>
      </p:sp>
      <p:sp>
        <p:nvSpPr>
          <p:cNvPr id="18" name="TextBox 17"/>
          <p:cNvSpPr txBox="1"/>
          <p:nvPr/>
        </p:nvSpPr>
        <p:spPr>
          <a:xfrm>
            <a:off x="8311559" y="34669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1,1</a:t>
            </a:r>
            <a:endParaRPr lang="en-US" sz="1600" b="1">
              <a:solidFill>
                <a:srgbClr val="000000"/>
              </a:solidFill>
            </a:endParaRPr>
          </a:p>
        </p:txBody>
      </p:sp>
      <p:sp>
        <p:nvSpPr>
          <p:cNvPr id="19" name="TextBox 18"/>
          <p:cNvSpPr txBox="1"/>
          <p:nvPr/>
        </p:nvSpPr>
        <p:spPr>
          <a:xfrm>
            <a:off x="9446093" y="34669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1,2</a:t>
            </a:r>
            <a:endParaRPr lang="en-US" sz="1600" b="1">
              <a:solidFill>
                <a:srgbClr val="000000"/>
              </a:solidFill>
            </a:endParaRPr>
          </a:p>
        </p:txBody>
      </p:sp>
      <p:sp>
        <p:nvSpPr>
          <p:cNvPr id="20" name="TextBox 19"/>
          <p:cNvSpPr txBox="1"/>
          <p:nvPr/>
        </p:nvSpPr>
        <p:spPr>
          <a:xfrm>
            <a:off x="10656826" y="3831037"/>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1,3</a:t>
            </a:r>
            <a:endParaRPr lang="en-US" sz="1600" b="1">
              <a:solidFill>
                <a:srgbClr val="000000"/>
              </a:solidFill>
            </a:endParaRPr>
          </a:p>
        </p:txBody>
      </p:sp>
      <p:sp>
        <p:nvSpPr>
          <p:cNvPr id="21" name="TextBox 20"/>
          <p:cNvSpPr txBox="1"/>
          <p:nvPr/>
        </p:nvSpPr>
        <p:spPr>
          <a:xfrm>
            <a:off x="7219359" y="4897837"/>
            <a:ext cx="473513"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2,0</a:t>
            </a:r>
            <a:endParaRPr lang="en-US" sz="1600" b="1">
              <a:solidFill>
                <a:srgbClr val="000000"/>
              </a:solidFill>
            </a:endParaRPr>
          </a:p>
        </p:txBody>
      </p:sp>
      <p:sp>
        <p:nvSpPr>
          <p:cNvPr id="22" name="TextBox 21"/>
          <p:cNvSpPr txBox="1"/>
          <p:nvPr/>
        </p:nvSpPr>
        <p:spPr>
          <a:xfrm>
            <a:off x="8311558" y="45083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2,1</a:t>
            </a:r>
            <a:endParaRPr lang="en-US" sz="1600" b="1">
              <a:solidFill>
                <a:srgbClr val="000000"/>
              </a:solidFill>
            </a:endParaRPr>
          </a:p>
        </p:txBody>
      </p:sp>
      <p:sp>
        <p:nvSpPr>
          <p:cNvPr id="23" name="TextBox 22"/>
          <p:cNvSpPr txBox="1"/>
          <p:nvPr/>
        </p:nvSpPr>
        <p:spPr>
          <a:xfrm>
            <a:off x="9446092" y="4118903"/>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t>2,2</a:t>
            </a:r>
            <a:endParaRPr lang="en-US" sz="1600" b="1"/>
          </a:p>
        </p:txBody>
      </p:sp>
      <p:sp>
        <p:nvSpPr>
          <p:cNvPr id="24" name="TextBox 23"/>
          <p:cNvSpPr txBox="1"/>
          <p:nvPr/>
        </p:nvSpPr>
        <p:spPr>
          <a:xfrm>
            <a:off x="10716092" y="4508369"/>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2,3</a:t>
            </a:r>
            <a:endParaRPr lang="en-US" sz="1600" b="1">
              <a:solidFill>
                <a:srgbClr val="000000"/>
              </a:solidFill>
            </a:endParaRPr>
          </a:p>
        </p:txBody>
      </p:sp>
      <p:sp>
        <p:nvSpPr>
          <p:cNvPr id="8" name="Rectangle 7"/>
          <p:cNvSpPr/>
          <p:nvPr/>
        </p:nvSpPr>
        <p:spPr>
          <a:xfrm>
            <a:off x="2305050" y="2565400"/>
            <a:ext cx="2040255"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 name="Rectangle 9"/>
          <p:cNvSpPr/>
          <p:nvPr/>
        </p:nvSpPr>
        <p:spPr>
          <a:xfrm>
            <a:off x="2305050" y="3179445"/>
            <a:ext cx="2040255"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2" name="Rectangle 11"/>
          <p:cNvSpPr/>
          <p:nvPr/>
        </p:nvSpPr>
        <p:spPr>
          <a:xfrm>
            <a:off x="2305050" y="3830955"/>
            <a:ext cx="2040255"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6" name="Rectangle 25"/>
          <p:cNvSpPr/>
          <p:nvPr/>
        </p:nvSpPr>
        <p:spPr>
          <a:xfrm>
            <a:off x="2305050" y="4458335"/>
            <a:ext cx="2040255"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8" name="Rectangle 27"/>
          <p:cNvSpPr/>
          <p:nvPr/>
        </p:nvSpPr>
        <p:spPr>
          <a:xfrm>
            <a:off x="2305050" y="5082540"/>
            <a:ext cx="2040255"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1" name="Text Box 30"/>
          <p:cNvSpPr txBox="1"/>
          <p:nvPr/>
        </p:nvSpPr>
        <p:spPr>
          <a:xfrm>
            <a:off x="6341745" y="151130"/>
            <a:ext cx="5012055" cy="1753235"/>
          </a:xfrm>
          <a:prstGeom prst="rect">
            <a:avLst/>
          </a:prstGeom>
          <a:noFill/>
        </p:spPr>
        <p:txBody>
          <a:bodyPr wrap="square" rtlCol="0">
            <a:spAutoFit/>
          </a:bodyPr>
          <a:p>
            <a:pPr marL="0" indent="0" algn="l" defTabSz="914400">
              <a:buNone/>
              <a:tabLst>
                <a:tab pos="7543800" algn="l"/>
              </a:tabLst>
            </a:pPr>
            <a:r>
              <a:rPr lang="en-US" dirty="0">
                <a:cs typeface="+mn-lt"/>
                <a:sym typeface="+mn-ea"/>
              </a:rPr>
              <a:t>Remember:</a:t>
            </a:r>
            <a:endParaRPr lang="en-US" dirty="0">
              <a:cs typeface="+mn-lt"/>
              <a:sym typeface="+mn-ea"/>
            </a:endParaRPr>
          </a:p>
          <a:p>
            <a:pPr marL="0" indent="0" algn="l" defTabSz="914400">
              <a:buNone/>
              <a:tabLst>
                <a:tab pos="7543800" algn="l"/>
              </a:tabLst>
            </a:pPr>
            <a:endParaRPr lang="en-US" b="1" i="1" dirty="0">
              <a:latin typeface="Times New Roman" panose="02020603050405020304"/>
              <a:cs typeface="Calibri" panose="020F0502020204030204"/>
              <a:sym typeface="+mn-ea"/>
            </a:endParaRPr>
          </a:p>
          <a:p>
            <a:pPr marL="57150" indent="0" algn="l" defTabSz="914400">
              <a:buNone/>
              <a:tabLst>
                <a:tab pos="7543800" algn="l"/>
              </a:tabLst>
            </a:pPr>
            <a:r>
              <a:rPr lang="en-US" b="1" i="1" dirty="0">
                <a:latin typeface="Times New Roman" panose="02020603050405020304"/>
                <a:cs typeface="Calibri" panose="020F0502020204030204"/>
                <a:sym typeface="+mn-ea"/>
              </a:rPr>
              <a:t>v</a:t>
            </a:r>
            <a:r>
              <a:rPr lang="en-US" b="1" i="1" baseline="30000" dirty="0">
                <a:latin typeface="Times New Roman" panose="02020603050405020304"/>
                <a:cs typeface="Calibri" panose="020F0502020204030204"/>
                <a:sym typeface="+mn-ea"/>
              </a:rPr>
              <a:t>*</a:t>
            </a:r>
            <a:r>
              <a:rPr lang="en-US" b="1" baseline="-25000" dirty="0">
                <a:latin typeface="Times New Roman" panose="02020603050405020304"/>
                <a:cs typeface="Calibri" panose="020F0502020204030204"/>
                <a:sym typeface="+mn-ea"/>
              </a:rPr>
              <a:t>π</a:t>
            </a:r>
            <a:r>
              <a:rPr lang="en-US" b="1" dirty="0">
                <a:latin typeface="Times New Roman" panose="02020603050405020304"/>
                <a:cs typeface="Calibri" panose="020F0502020204030204"/>
                <a:sym typeface="+mn-ea"/>
              </a:rPr>
              <a:t>(</a:t>
            </a:r>
            <a:r>
              <a:rPr lang="en-US" b="1" i="1" dirty="0">
                <a:latin typeface="Times New Roman" panose="02020603050405020304"/>
                <a:cs typeface="Calibri" panose="020F0502020204030204"/>
                <a:sym typeface="+mn-ea"/>
              </a:rPr>
              <a:t>s</a:t>
            </a:r>
            <a:r>
              <a:rPr lang="en-US" b="1" dirty="0">
                <a:latin typeface="Times New Roman" panose="02020603050405020304"/>
                <a:cs typeface="Calibri" panose="020F0502020204030204"/>
                <a:sym typeface="+mn-ea"/>
              </a:rPr>
              <a:t>)</a:t>
            </a:r>
            <a:r>
              <a:rPr lang="en-US" dirty="0">
                <a:latin typeface="Times New Roman" panose="02020603050405020304"/>
                <a:cs typeface="Calibri" panose="020F0502020204030204"/>
                <a:sym typeface="+mn-ea"/>
              </a:rPr>
              <a:t> =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i="1" dirty="0" err="1">
                <a:latin typeface="Times New Roman" panose="02020603050405020304"/>
                <a:cs typeface="Calibri" panose="020F0502020204030204"/>
                <a:sym typeface="+mn-ea"/>
              </a:rPr>
              <a:t>G</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 | </a:t>
            </a:r>
            <a:r>
              <a:rPr lang="en-US" i="1" dirty="0" err="1">
                <a:latin typeface="Times New Roman" panose="02020603050405020304"/>
                <a:cs typeface="Calibri" panose="020F0502020204030204"/>
                <a:sym typeface="+mn-ea"/>
              </a:rPr>
              <a:t>S</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 </a:t>
            </a:r>
            <a:endParaRPr lang="en-US" dirty="0">
              <a:latin typeface="Times New Roman" panose="02020603050405020304"/>
              <a:cs typeface="Calibri" panose="020F0502020204030204"/>
            </a:endParaRPr>
          </a:p>
          <a:p>
            <a:pPr marL="633095" indent="635" algn="l" defTabSz="914400">
              <a:buNone/>
              <a:tabLst>
                <a:tab pos="7543800" algn="l"/>
              </a:tabLst>
            </a:pPr>
            <a:r>
              <a:rPr lang="en-US" dirty="0">
                <a:latin typeface="Times New Roman" panose="02020603050405020304"/>
                <a:cs typeface="Calibri" panose="020F0502020204030204"/>
                <a:sym typeface="+mn-ea"/>
              </a:rPr>
              <a:t>=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a:t>
            </a:r>
            <a:endParaRPr lang="en-US" dirty="0">
              <a:latin typeface="Times New Roman" panose="02020603050405020304"/>
              <a:cs typeface="Calibri" panose="020F0502020204030204"/>
              <a:sym typeface="+mn-ea"/>
            </a:endParaRPr>
          </a:p>
          <a:p>
            <a:pPr marL="633095" indent="635" algn="l" defTabSz="914400">
              <a:buNone/>
              <a:tabLst>
                <a:tab pos="7543800" algn="l"/>
              </a:tabLst>
            </a:pPr>
            <a:r>
              <a:rPr lang="en-US" dirty="0">
                <a:latin typeface="Times New Roman" panose="02020603050405020304"/>
                <a:cs typeface="Calibri" panose="020F0502020204030204"/>
                <a:sym typeface="+mn-ea"/>
              </a:rPr>
              <a:t>=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a:latin typeface="Times New Roman" panose="02020603050405020304" charset="0"/>
                <a:cs typeface="Times New Roman" panose="02020603050405020304" charset="0"/>
                <a:sym typeface="+mn-ea"/>
              </a:rPr>
              <a:t>r</a:t>
            </a:r>
            <a:r>
              <a:rPr lang="en-US" dirty="0">
                <a:latin typeface="Times New Roman" panose="02020603050405020304" charset="0"/>
                <a:cs typeface="Times New Roman" panose="02020603050405020304" charset="0"/>
                <a:sym typeface="+mn-ea"/>
              </a:rPr>
              <a:t>(</a:t>
            </a:r>
            <a:r>
              <a:rPr lang="en-US" i="1" dirty="0" err="1">
                <a:latin typeface="Times New Roman" panose="02020603050405020304" charset="0"/>
                <a:cs typeface="Times New Roman" panose="02020603050405020304" charset="0"/>
                <a:sym typeface="+mn-ea"/>
              </a:rPr>
              <a:t>s</a:t>
            </a:r>
            <a:r>
              <a:rPr lang="en-US" i="1" baseline="-25000" dirty="0" err="1">
                <a:latin typeface="Times New Roman" panose="02020603050405020304" charset="0"/>
                <a:cs typeface="Times New Roman" panose="02020603050405020304" charset="0"/>
                <a:sym typeface="+mn-ea"/>
              </a:rPr>
              <a:t>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a</a:t>
            </a:r>
            <a:r>
              <a:rPr lang="en-US" i="1" baseline="-25000" dirty="0" err="1">
                <a:latin typeface="Times New Roman" panose="02020603050405020304" charset="0"/>
                <a:cs typeface="Times New Roman" panose="02020603050405020304" charset="0"/>
                <a:sym typeface="+mn-ea"/>
              </a:rPr>
              <a:t>t+k</a:t>
            </a:r>
            <a:r>
              <a:rPr lang="en-US" dirty="0">
                <a:latin typeface="Times New Roman" panose="02020603050405020304" charset="0"/>
                <a:cs typeface="Times New Roman" panose="02020603050405020304" charset="0"/>
                <a:sym typeface="+mn-ea"/>
              </a:rPr>
              <a:t>, </a:t>
            </a:r>
            <a:r>
              <a:rPr lang="en-US" i="1" dirty="0">
                <a:latin typeface="Times New Roman" panose="02020603050405020304" charset="0"/>
                <a:cs typeface="Times New Roman" panose="02020603050405020304" charset="0"/>
                <a:sym typeface="+mn-ea"/>
              </a:rPr>
              <a:t>s</a:t>
            </a:r>
            <a:r>
              <a:rPr lang="en-US" i="1" baseline="-25000" dirty="0">
                <a:latin typeface="Times New Roman" panose="02020603050405020304" charset="0"/>
                <a:cs typeface="Times New Roman" panose="02020603050405020304" charset="0"/>
                <a:sym typeface="+mn-ea"/>
              </a:rPr>
              <a:t>t</a:t>
            </a:r>
            <a:r>
              <a:rPr lang="en-US" baseline="-25000" dirty="0">
                <a:latin typeface="Times New Roman" panose="02020603050405020304" charset="0"/>
                <a:cs typeface="Times New Roman" panose="02020603050405020304" charset="0"/>
                <a:sym typeface="+mn-ea"/>
              </a:rPr>
              <a:t>+k+1</a:t>
            </a:r>
            <a:r>
              <a:rPr lang="en-US" dirty="0">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a:t>
            </a:r>
            <a:endParaRPr lang="en-US"/>
          </a:p>
          <a:p>
            <a:pPr marL="633095" indent="-25400" algn="l" defTabSz="914400">
              <a:buNone/>
              <a:tabLst>
                <a:tab pos="7543800" algn="l"/>
              </a:tabLst>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26"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Exercise 2.2: Find </a:t>
            </a:r>
            <a:r>
              <a:rPr lang="en-US" i="1" dirty="0">
                <a:latin typeface="Times New Roman" panose="02020603050405020304"/>
                <a:cs typeface="Times New Roman" panose="02020603050405020304"/>
              </a:rPr>
              <a:t>v</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s</a:t>
            </a:r>
            <a:r>
              <a:rPr lang="en-US"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p:txBody>
      </p:sp>
      <p:sp>
        <p:nvSpPr>
          <p:cNvPr id="3" name="TextBox 2"/>
          <p:cNvSpPr txBox="1"/>
          <p:nvPr/>
        </p:nvSpPr>
        <p:spPr>
          <a:xfrm>
            <a:off x="10292077" y="6509294"/>
            <a:ext cx="2743200" cy="27559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Image Credit:</a:t>
            </a:r>
            <a:r>
              <a:rPr lang="en-US" sz="1200" dirty="0"/>
              <a:t> </a:t>
            </a:r>
            <a:r>
              <a:rPr lang="en-US" sz="1200" dirty="0" err="1"/>
              <a:t>Abbeel</a:t>
            </a:r>
            <a:r>
              <a:rPr lang="en-US" sz="1200" dirty="0"/>
              <a:t>, 2017</a:t>
            </a:r>
            <a:endParaRPr lang="en-US" sz="1200" dirty="0">
              <a:cs typeface="Calibri" panose="020F0502020204030204"/>
            </a:endParaRPr>
          </a:p>
        </p:txBody>
      </p:sp>
      <p:pic>
        <p:nvPicPr>
          <p:cNvPr id="4" name="Picture 6"/>
          <p:cNvPicPr>
            <a:picLocks noGrp="1" noChangeAspect="1"/>
          </p:cNvPicPr>
          <p:nvPr>
            <p:ph sz="half" idx="2"/>
          </p:nvPr>
        </p:nvPicPr>
        <p:blipFill>
          <a:blip r:embed="rId1"/>
          <a:stretch>
            <a:fillRect/>
          </a:stretch>
        </p:blipFill>
        <p:spPr>
          <a:xfrm>
            <a:off x="6815203" y="1815908"/>
            <a:ext cx="4876800" cy="3581400"/>
          </a:xfrm>
          <a:prstGeom prst="rect">
            <a:avLst/>
          </a:prstGeom>
        </p:spPr>
      </p:pic>
      <p:sp>
        <p:nvSpPr>
          <p:cNvPr id="6" name="TextBox 5"/>
          <p:cNvSpPr txBox="1"/>
          <p:nvPr/>
        </p:nvSpPr>
        <p:spPr>
          <a:xfrm>
            <a:off x="6448893" y="2256238"/>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7" name="TextBox 2"/>
          <p:cNvSpPr txBox="1"/>
          <p:nvPr/>
        </p:nvSpPr>
        <p:spPr>
          <a:xfrm>
            <a:off x="6448893" y="333419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9" name="TextBox 3"/>
          <p:cNvSpPr txBox="1"/>
          <p:nvPr/>
        </p:nvSpPr>
        <p:spPr>
          <a:xfrm>
            <a:off x="6448893" y="4458603"/>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11" name="TextBox 4"/>
          <p:cNvSpPr txBox="1"/>
          <p:nvPr/>
        </p:nvSpPr>
        <p:spPr>
          <a:xfrm>
            <a:off x="7340990"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25" name="TextBox 5"/>
          <p:cNvSpPr txBox="1"/>
          <p:nvPr/>
        </p:nvSpPr>
        <p:spPr>
          <a:xfrm>
            <a:off x="8549039" y="535070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27" name="TextBox 6"/>
          <p:cNvSpPr txBox="1"/>
          <p:nvPr/>
        </p:nvSpPr>
        <p:spPr>
          <a:xfrm>
            <a:off x="9719918"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29" name="TextBox 7"/>
          <p:cNvSpPr txBox="1"/>
          <p:nvPr/>
        </p:nvSpPr>
        <p:spPr>
          <a:xfrm>
            <a:off x="10807162"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3</a:t>
            </a:r>
            <a:endParaRPr lang="en-US" sz="2800" b="1" dirty="0"/>
          </a:p>
        </p:txBody>
      </p:sp>
      <p:graphicFrame>
        <p:nvGraphicFramePr>
          <p:cNvPr id="12" name="Table 5"/>
          <p:cNvGraphicFramePr/>
          <p:nvPr/>
        </p:nvGraphicFramePr>
        <p:xfrm>
          <a:off x="978558" y="1795838"/>
          <a:ext cx="5181394" cy="3840480"/>
        </p:xfrm>
        <a:graphic>
          <a:graphicData uri="http://schemas.openxmlformats.org/drawingml/2006/table">
            <a:tbl>
              <a:tblPr firstRow="1" bandRow="1">
                <a:tableStyleId>{1FECB4D8-DB02-4DC6-A0A2-4F2EBAE1DC90}</a:tableStyleId>
              </a:tblPr>
              <a:tblGrid>
                <a:gridCol w="1439355"/>
                <a:gridCol w="3742039"/>
              </a:tblGrid>
              <a:tr h="640080">
                <a:tc>
                  <a:txBody>
                    <a:bodyPr/>
                    <a:lstStyle/>
                    <a:p>
                      <a:pPr lvl="0">
                        <a:buNone/>
                      </a:pPr>
                      <a:endParaRPr lang="en-US" sz="1200" dirty="0"/>
                    </a:p>
                  </a:txBody>
                  <a:tcPr anchor="ctr"/>
                </a:tc>
                <a:tc>
                  <a:txBody>
                    <a:bodyPr/>
                    <a:lstStyle/>
                    <a:p>
                      <a:r>
                        <a:rPr lang="en-US" sz="1200" dirty="0">
                          <a:latin typeface="Times New Roman" panose="02020603050405020304" charset="0"/>
                          <a:cs typeface="Times New Roman" panose="02020603050405020304" charset="0"/>
                          <a:sym typeface="+mn-ea"/>
                        </a:rPr>
                        <a:t>γ </a:t>
                      </a:r>
                      <a:r>
                        <a:rPr lang="en-US" sz="1200" dirty="0"/>
                        <a:t>= </a:t>
                      </a:r>
                      <a:r>
                        <a:rPr lang="en-US" sz="1200" dirty="0">
                          <a:solidFill>
                            <a:schemeClr val="tx1"/>
                          </a:solidFill>
                          <a:highlight>
                            <a:srgbClr val="FFFF00"/>
                          </a:highlight>
                        </a:rPr>
                        <a:t>0.9</a:t>
                      </a:r>
                      <a:endParaRPr lang="en-US">
                        <a:solidFill>
                          <a:schemeClr val="tx1"/>
                        </a:solidFill>
                        <a:highlight>
                          <a:srgbClr val="FFFF00"/>
                        </a:highlight>
                      </a:endParaRPr>
                    </a:p>
                    <a:p>
                      <a:pPr lvl="0">
                        <a:buNone/>
                      </a:pPr>
                      <a:r>
                        <a:rPr lang="en-US" sz="1200" dirty="0"/>
                        <a:t>Slip = 0 (deterministic dynamics)</a:t>
                      </a:r>
                      <a:endParaRPr lang="en-US" sz="1200" dirty="0"/>
                    </a:p>
                  </a:txBody>
                  <a:tcPr anchor="ctr"/>
                </a:tc>
              </a:tr>
              <a:tr h="640080">
                <a:tc>
                  <a:txBody>
                    <a:bodyPr/>
                    <a:lstStyle/>
                    <a:p>
                      <a:pPr lvl="0">
                        <a:buNone/>
                      </a:pPr>
                      <a:r>
                        <a:rPr lang="en-US" sz="1400" b="0" i="1" u="none" strike="noStrike" noProof="0" dirty="0">
                          <a:latin typeface="Times New Roman" panose="02020603050405020304"/>
                        </a:rPr>
                        <a:t>v</a:t>
                      </a:r>
                      <a:r>
                        <a:rPr lang="en-US" sz="1400" dirty="0">
                          <a:latin typeface="Times New Roman" panose="02020603050405020304"/>
                        </a:rPr>
                        <a:t>*(0,3) =</a:t>
                      </a:r>
                      <a:endParaRPr lang="en-US" sz="1400" dirty="0">
                        <a:latin typeface="Times New Roman" panose="02020603050405020304"/>
                      </a:endParaRPr>
                    </a:p>
                  </a:txBody>
                  <a:tcPr anchor="ctr"/>
                </a:tc>
                <a:tc>
                  <a:txBody>
                    <a:bodyPr/>
                    <a:lstStyle/>
                    <a:p>
                      <a:pPr lvl="0">
                        <a:buNone/>
                      </a:pPr>
                      <a:r>
                        <a:rPr lang="en-US" sz="1400" dirty="0"/>
                        <a:t>1</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*(0,2) =</a:t>
                      </a:r>
                      <a:endParaRPr lang="en-US" sz="1400" dirty="0">
                        <a:latin typeface="Times New Roman" panose="02020603050405020304"/>
                      </a:endParaRPr>
                    </a:p>
                  </a:txBody>
                  <a:tcPr anchor="ctr"/>
                </a:tc>
                <a:tc>
                  <a:txBody>
                    <a:bodyPr/>
                    <a:lstStyle/>
                    <a:p>
                      <a:pPr lvl="0">
                        <a:buNone/>
                      </a:pPr>
                      <a:r>
                        <a:rPr lang="en-US" sz="1400" dirty="0"/>
                        <a:t>0.9 × 1 = 0.9</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*(0,1) =</a:t>
                      </a:r>
                      <a:endParaRPr lang="en-US" sz="1400" dirty="0">
                        <a:latin typeface="Times New Roman" panose="02020603050405020304"/>
                      </a:endParaRPr>
                    </a:p>
                  </a:txBody>
                  <a:tcPr anchor="ctr"/>
                </a:tc>
                <a:tc>
                  <a:txBody>
                    <a:bodyPr/>
                    <a:lstStyle/>
                    <a:p>
                      <a:pPr lvl="0">
                        <a:buNone/>
                      </a:pPr>
                      <a:r>
                        <a:rPr lang="en-US" sz="1400" dirty="0"/>
                        <a:t>0.9 </a:t>
                      </a:r>
                      <a:r>
                        <a:rPr lang="en-US" sz="1400" u="none" strike="noStrike" noProof="0" dirty="0"/>
                        <a:t>× 0.9 × 1 </a:t>
                      </a:r>
                      <a:r>
                        <a:rPr lang="en-US" sz="1400" dirty="0"/>
                        <a:t>= 0.81 ...or...</a:t>
                      </a:r>
                      <a:endParaRPr lang="en-US" dirty="0"/>
                    </a:p>
                    <a:p>
                      <a:pPr lvl="0">
                        <a:buNone/>
                      </a:pPr>
                      <a:r>
                        <a:rPr lang="en-US" sz="1400" dirty="0"/>
                        <a:t>0.9 </a:t>
                      </a:r>
                      <a:r>
                        <a:rPr lang="en-US" sz="1400" u="none" strike="noStrike" noProof="0" dirty="0"/>
                        <a:t>× </a:t>
                      </a:r>
                      <a:r>
                        <a:rPr lang="en-US" sz="1400" b="0" i="1" u="none" strike="noStrike" noProof="0" dirty="0">
                          <a:latin typeface="Times New Roman" panose="02020603050405020304"/>
                        </a:rPr>
                        <a:t>v</a:t>
                      </a:r>
                      <a:r>
                        <a:rPr lang="en-US" sz="1400" b="0" i="0" u="none" strike="noStrike" noProof="0" dirty="0">
                          <a:latin typeface="Times New Roman" panose="02020603050405020304"/>
                        </a:rPr>
                        <a:t>*</a:t>
                      </a:r>
                      <a:r>
                        <a:rPr lang="en-US" sz="1400" u="none" strike="noStrike" noProof="0" dirty="0"/>
                        <a:t>(0,2) = 0.81</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*(2,0) =</a:t>
                      </a:r>
                      <a:endParaRPr lang="en-US" sz="1400" dirty="0">
                        <a:latin typeface="Times New Roman" panose="02020603050405020304"/>
                      </a:endParaRPr>
                    </a:p>
                  </a:txBody>
                  <a:tcPr anchor="ctr"/>
                </a:tc>
                <a:tc>
                  <a:txBody>
                    <a:bodyPr/>
                    <a:lstStyle/>
                    <a:p>
                      <a:pPr lvl="0">
                        <a:buNone/>
                      </a:pPr>
                      <a:r>
                        <a:rPr lang="en-US" sz="1400" dirty="0"/>
                        <a:t>0.9 </a:t>
                      </a:r>
                      <a:r>
                        <a:rPr lang="en-US" sz="1400" u="none" strike="noStrike" noProof="0" dirty="0"/>
                        <a:t>× 0.9 × 0.9 × 0.9 × 0.9 × 1 </a:t>
                      </a:r>
                      <a:r>
                        <a:rPr lang="en-US" sz="1400" dirty="0"/>
                        <a:t>= 0.59 ...or...</a:t>
                      </a:r>
                      <a:endParaRPr lang="en-US" sz="1400" dirty="0"/>
                    </a:p>
                    <a:p>
                      <a:pPr lvl="0">
                        <a:buNone/>
                      </a:pPr>
                      <a:r>
                        <a:rPr lang="en-US" sz="1400" dirty="0"/>
                        <a:t>0.9 </a:t>
                      </a:r>
                      <a:r>
                        <a:rPr lang="en-US" sz="1400" u="none" strike="noStrike" noProof="0" dirty="0"/>
                        <a:t>× </a:t>
                      </a:r>
                      <a:r>
                        <a:rPr lang="en-US" sz="1400" b="0" i="1" u="none" strike="noStrike" noProof="0" dirty="0">
                          <a:latin typeface="Times New Roman" panose="02020603050405020304"/>
                        </a:rPr>
                        <a:t>v</a:t>
                      </a:r>
                      <a:r>
                        <a:rPr lang="en-US" sz="1400" b="0" i="0" u="none" strike="noStrike" noProof="0" dirty="0">
                          <a:latin typeface="Times New Roman" panose="02020603050405020304"/>
                        </a:rPr>
                        <a:t>*</a:t>
                      </a:r>
                      <a:r>
                        <a:rPr lang="en-US" sz="1400" u="none" strike="noStrike" noProof="0" dirty="0"/>
                        <a:t>(1,0) = 0.59</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*(1,3) =</a:t>
                      </a:r>
                      <a:endParaRPr lang="en-US" sz="1400" dirty="0">
                        <a:latin typeface="Times New Roman" panose="02020603050405020304"/>
                      </a:endParaRPr>
                    </a:p>
                  </a:txBody>
                  <a:tcPr anchor="ctr"/>
                </a:tc>
                <a:tc>
                  <a:txBody>
                    <a:bodyPr/>
                    <a:lstStyle/>
                    <a:p>
                      <a:pPr lvl="0">
                        <a:buNone/>
                      </a:pPr>
                      <a:r>
                        <a:rPr lang="en-US" sz="1400" dirty="0"/>
                        <a:t>-1</a:t>
                      </a:r>
                      <a:endParaRPr lang="en-US" sz="1400" dirty="0"/>
                    </a:p>
                  </a:txBody>
                  <a:tcPr anchor="ctr"/>
                </a:tc>
              </a:tr>
            </a:tbl>
          </a:graphicData>
        </a:graphic>
      </p:graphicFrame>
      <p:sp>
        <p:nvSpPr>
          <p:cNvPr id="5" name="TextBox 4"/>
          <p:cNvSpPr txBox="1"/>
          <p:nvPr/>
        </p:nvSpPr>
        <p:spPr>
          <a:xfrm>
            <a:off x="7202427" y="24001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0,0</a:t>
            </a:r>
            <a:endParaRPr lang="en-US" sz="1600" b="1">
              <a:solidFill>
                <a:srgbClr val="000000"/>
              </a:solidFill>
            </a:endParaRPr>
          </a:p>
        </p:txBody>
      </p:sp>
      <p:sp>
        <p:nvSpPr>
          <p:cNvPr id="8" name="TextBox 7"/>
          <p:cNvSpPr txBox="1"/>
          <p:nvPr/>
        </p:nvSpPr>
        <p:spPr>
          <a:xfrm>
            <a:off x="8345426" y="24001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0,1</a:t>
            </a:r>
            <a:endParaRPr lang="en-US" sz="1600" b="1">
              <a:solidFill>
                <a:srgbClr val="000000"/>
              </a:solidFill>
            </a:endParaRPr>
          </a:p>
        </p:txBody>
      </p:sp>
      <p:sp>
        <p:nvSpPr>
          <p:cNvPr id="10" name="TextBox 9"/>
          <p:cNvSpPr txBox="1"/>
          <p:nvPr/>
        </p:nvSpPr>
        <p:spPr>
          <a:xfrm>
            <a:off x="9454560" y="24001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0,2</a:t>
            </a:r>
            <a:endParaRPr lang="en-US" sz="1600" b="1">
              <a:solidFill>
                <a:srgbClr val="000000"/>
              </a:solidFill>
            </a:endParaRPr>
          </a:p>
        </p:txBody>
      </p:sp>
      <p:sp>
        <p:nvSpPr>
          <p:cNvPr id="14" name="TextBox 13"/>
          <p:cNvSpPr txBox="1"/>
          <p:nvPr/>
        </p:nvSpPr>
        <p:spPr>
          <a:xfrm>
            <a:off x="10631426" y="27557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0,3</a:t>
            </a:r>
            <a:endParaRPr lang="en-US" sz="1600" b="1">
              <a:solidFill>
                <a:srgbClr val="000000"/>
              </a:solidFill>
            </a:endParaRPr>
          </a:p>
        </p:txBody>
      </p:sp>
      <p:sp>
        <p:nvSpPr>
          <p:cNvPr id="16" name="TextBox 15"/>
          <p:cNvSpPr txBox="1"/>
          <p:nvPr/>
        </p:nvSpPr>
        <p:spPr>
          <a:xfrm>
            <a:off x="7193960" y="34669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1,0</a:t>
            </a:r>
            <a:endParaRPr lang="en-US" sz="1600" b="1">
              <a:solidFill>
                <a:srgbClr val="000000"/>
              </a:solidFill>
            </a:endParaRPr>
          </a:p>
        </p:txBody>
      </p:sp>
      <p:sp>
        <p:nvSpPr>
          <p:cNvPr id="18" name="TextBox 17"/>
          <p:cNvSpPr txBox="1"/>
          <p:nvPr/>
        </p:nvSpPr>
        <p:spPr>
          <a:xfrm>
            <a:off x="8311559" y="34669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1,1</a:t>
            </a:r>
            <a:endParaRPr lang="en-US" sz="1600" b="1">
              <a:solidFill>
                <a:srgbClr val="000000"/>
              </a:solidFill>
            </a:endParaRPr>
          </a:p>
        </p:txBody>
      </p:sp>
      <p:sp>
        <p:nvSpPr>
          <p:cNvPr id="20" name="TextBox 19"/>
          <p:cNvSpPr txBox="1"/>
          <p:nvPr/>
        </p:nvSpPr>
        <p:spPr>
          <a:xfrm>
            <a:off x="9446093" y="34669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1,2</a:t>
            </a:r>
            <a:endParaRPr lang="en-US" sz="1600" b="1">
              <a:solidFill>
                <a:srgbClr val="000000"/>
              </a:solidFill>
            </a:endParaRPr>
          </a:p>
        </p:txBody>
      </p:sp>
      <p:sp>
        <p:nvSpPr>
          <p:cNvPr id="22" name="TextBox 21"/>
          <p:cNvSpPr txBox="1"/>
          <p:nvPr/>
        </p:nvSpPr>
        <p:spPr>
          <a:xfrm>
            <a:off x="10656826" y="3831037"/>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1,3</a:t>
            </a:r>
            <a:endParaRPr lang="en-US" sz="1600" b="1">
              <a:solidFill>
                <a:srgbClr val="000000"/>
              </a:solidFill>
            </a:endParaRPr>
          </a:p>
        </p:txBody>
      </p:sp>
      <p:sp>
        <p:nvSpPr>
          <p:cNvPr id="24" name="TextBox 23"/>
          <p:cNvSpPr txBox="1"/>
          <p:nvPr/>
        </p:nvSpPr>
        <p:spPr>
          <a:xfrm>
            <a:off x="7219359" y="4897837"/>
            <a:ext cx="473513"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2,0</a:t>
            </a:r>
            <a:endParaRPr lang="en-US" sz="1600" b="1">
              <a:solidFill>
                <a:srgbClr val="000000"/>
              </a:solidFill>
            </a:endParaRPr>
          </a:p>
        </p:txBody>
      </p:sp>
      <p:sp>
        <p:nvSpPr>
          <p:cNvPr id="32" name="TextBox 31"/>
          <p:cNvSpPr txBox="1"/>
          <p:nvPr/>
        </p:nvSpPr>
        <p:spPr>
          <a:xfrm>
            <a:off x="8311558" y="45083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2,1</a:t>
            </a:r>
            <a:endParaRPr lang="en-US" sz="1600" b="1">
              <a:solidFill>
                <a:srgbClr val="000000"/>
              </a:solidFill>
            </a:endParaRPr>
          </a:p>
        </p:txBody>
      </p:sp>
      <p:sp>
        <p:nvSpPr>
          <p:cNvPr id="34" name="TextBox 33"/>
          <p:cNvSpPr txBox="1"/>
          <p:nvPr/>
        </p:nvSpPr>
        <p:spPr>
          <a:xfrm>
            <a:off x="9446092" y="4118903"/>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t>2,2</a:t>
            </a:r>
            <a:endParaRPr lang="en-US" sz="1600" b="1"/>
          </a:p>
        </p:txBody>
      </p:sp>
      <p:sp>
        <p:nvSpPr>
          <p:cNvPr id="36" name="TextBox 35"/>
          <p:cNvSpPr txBox="1"/>
          <p:nvPr/>
        </p:nvSpPr>
        <p:spPr>
          <a:xfrm>
            <a:off x="10716092" y="4508369"/>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2,3</a:t>
            </a:r>
            <a:endParaRPr lang="en-US" sz="1600" b="1">
              <a:solidFill>
                <a:srgbClr val="000000"/>
              </a:solidFill>
            </a:endParaRPr>
          </a:p>
        </p:txBody>
      </p:sp>
      <p:sp>
        <p:nvSpPr>
          <p:cNvPr id="13" name="Rectangle 12"/>
          <p:cNvSpPr/>
          <p:nvPr/>
        </p:nvSpPr>
        <p:spPr>
          <a:xfrm>
            <a:off x="2305050" y="2565400"/>
            <a:ext cx="368808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5" name="Rectangle 14"/>
          <p:cNvSpPr/>
          <p:nvPr/>
        </p:nvSpPr>
        <p:spPr>
          <a:xfrm>
            <a:off x="2305050" y="3179445"/>
            <a:ext cx="368808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7" name="Rectangle 16"/>
          <p:cNvSpPr/>
          <p:nvPr/>
        </p:nvSpPr>
        <p:spPr>
          <a:xfrm>
            <a:off x="2305050" y="3830955"/>
            <a:ext cx="368808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6" name="Rectangle 25"/>
          <p:cNvSpPr/>
          <p:nvPr/>
        </p:nvSpPr>
        <p:spPr>
          <a:xfrm>
            <a:off x="2305050" y="4458335"/>
            <a:ext cx="368808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8" name="Rectangle 27"/>
          <p:cNvSpPr/>
          <p:nvPr/>
        </p:nvSpPr>
        <p:spPr>
          <a:xfrm>
            <a:off x="2305050" y="5082540"/>
            <a:ext cx="368808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9" name="Text Box 18"/>
          <p:cNvSpPr txBox="1"/>
          <p:nvPr/>
        </p:nvSpPr>
        <p:spPr>
          <a:xfrm>
            <a:off x="6341745" y="151130"/>
            <a:ext cx="5012055" cy="1753235"/>
          </a:xfrm>
          <a:prstGeom prst="rect">
            <a:avLst/>
          </a:prstGeom>
          <a:noFill/>
        </p:spPr>
        <p:txBody>
          <a:bodyPr wrap="square" rtlCol="0">
            <a:spAutoFit/>
          </a:bodyPr>
          <a:p>
            <a:pPr marL="0" indent="0" algn="l" defTabSz="914400">
              <a:buNone/>
              <a:tabLst>
                <a:tab pos="7543800" algn="l"/>
              </a:tabLst>
            </a:pPr>
            <a:r>
              <a:rPr lang="en-US" dirty="0">
                <a:cs typeface="+mn-lt"/>
                <a:sym typeface="+mn-ea"/>
              </a:rPr>
              <a:t>Remember:</a:t>
            </a:r>
            <a:endParaRPr lang="en-US" dirty="0">
              <a:cs typeface="+mn-lt"/>
              <a:sym typeface="+mn-ea"/>
            </a:endParaRPr>
          </a:p>
          <a:p>
            <a:pPr marL="0" indent="0" algn="l" defTabSz="914400">
              <a:buNone/>
              <a:tabLst>
                <a:tab pos="7543800" algn="l"/>
              </a:tabLst>
            </a:pPr>
            <a:endParaRPr lang="en-US" b="1" i="1" dirty="0">
              <a:latin typeface="Times New Roman" panose="02020603050405020304"/>
              <a:cs typeface="Calibri" panose="020F0502020204030204"/>
              <a:sym typeface="+mn-ea"/>
            </a:endParaRPr>
          </a:p>
          <a:p>
            <a:pPr marL="57150" indent="0" algn="l" defTabSz="914400">
              <a:buNone/>
              <a:tabLst>
                <a:tab pos="7543800" algn="l"/>
              </a:tabLst>
            </a:pPr>
            <a:r>
              <a:rPr lang="en-US" b="1" i="1" dirty="0">
                <a:latin typeface="Times New Roman" panose="02020603050405020304"/>
                <a:cs typeface="Calibri" panose="020F0502020204030204"/>
                <a:sym typeface="+mn-ea"/>
              </a:rPr>
              <a:t>v</a:t>
            </a:r>
            <a:r>
              <a:rPr lang="en-US" b="1" i="1" baseline="30000" dirty="0">
                <a:latin typeface="Times New Roman" panose="02020603050405020304"/>
                <a:cs typeface="Calibri" panose="020F0502020204030204"/>
                <a:sym typeface="+mn-ea"/>
              </a:rPr>
              <a:t>*</a:t>
            </a:r>
            <a:r>
              <a:rPr lang="en-US" b="1" baseline="-25000" dirty="0">
                <a:latin typeface="Times New Roman" panose="02020603050405020304"/>
                <a:cs typeface="Calibri" panose="020F0502020204030204"/>
                <a:sym typeface="+mn-ea"/>
              </a:rPr>
              <a:t>π</a:t>
            </a:r>
            <a:r>
              <a:rPr lang="en-US" b="1" dirty="0">
                <a:latin typeface="Times New Roman" panose="02020603050405020304"/>
                <a:cs typeface="Calibri" panose="020F0502020204030204"/>
                <a:sym typeface="+mn-ea"/>
              </a:rPr>
              <a:t>(</a:t>
            </a:r>
            <a:r>
              <a:rPr lang="en-US" b="1" i="1" dirty="0">
                <a:latin typeface="Times New Roman" panose="02020603050405020304"/>
                <a:cs typeface="Calibri" panose="020F0502020204030204"/>
                <a:sym typeface="+mn-ea"/>
              </a:rPr>
              <a:t>s</a:t>
            </a:r>
            <a:r>
              <a:rPr lang="en-US" b="1" dirty="0">
                <a:latin typeface="Times New Roman" panose="02020603050405020304"/>
                <a:cs typeface="Calibri" panose="020F0502020204030204"/>
                <a:sym typeface="+mn-ea"/>
              </a:rPr>
              <a:t>)</a:t>
            </a:r>
            <a:r>
              <a:rPr lang="en-US" dirty="0">
                <a:latin typeface="Times New Roman" panose="02020603050405020304"/>
                <a:cs typeface="Calibri" panose="020F0502020204030204"/>
                <a:sym typeface="+mn-ea"/>
              </a:rPr>
              <a:t> =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i="1" dirty="0" err="1">
                <a:latin typeface="Times New Roman" panose="02020603050405020304"/>
                <a:cs typeface="Calibri" panose="020F0502020204030204"/>
                <a:sym typeface="+mn-ea"/>
              </a:rPr>
              <a:t>G</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 | </a:t>
            </a:r>
            <a:r>
              <a:rPr lang="en-US" i="1" dirty="0" err="1">
                <a:latin typeface="Times New Roman" panose="02020603050405020304"/>
                <a:cs typeface="Calibri" panose="020F0502020204030204"/>
                <a:sym typeface="+mn-ea"/>
              </a:rPr>
              <a:t>S</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 </a:t>
            </a:r>
            <a:endParaRPr lang="en-US" dirty="0">
              <a:latin typeface="Times New Roman" panose="02020603050405020304"/>
              <a:cs typeface="Calibri" panose="020F0502020204030204"/>
            </a:endParaRPr>
          </a:p>
          <a:p>
            <a:pPr marL="633095" indent="635" algn="l" defTabSz="914400">
              <a:buNone/>
              <a:tabLst>
                <a:tab pos="7543800" algn="l"/>
              </a:tabLst>
            </a:pPr>
            <a:r>
              <a:rPr lang="en-US" dirty="0">
                <a:latin typeface="Times New Roman" panose="02020603050405020304"/>
                <a:cs typeface="Calibri" panose="020F0502020204030204"/>
                <a:sym typeface="+mn-ea"/>
              </a:rPr>
              <a:t>=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a:t>
            </a:r>
            <a:endParaRPr lang="en-US" dirty="0">
              <a:latin typeface="Times New Roman" panose="02020603050405020304"/>
              <a:cs typeface="Calibri" panose="020F0502020204030204"/>
              <a:sym typeface="+mn-ea"/>
            </a:endParaRPr>
          </a:p>
          <a:p>
            <a:pPr marL="633095" indent="635" algn="l" defTabSz="914400">
              <a:buNone/>
              <a:tabLst>
                <a:tab pos="7543800" algn="l"/>
              </a:tabLst>
            </a:pPr>
            <a:r>
              <a:rPr lang="en-US" dirty="0">
                <a:latin typeface="Times New Roman" panose="02020603050405020304"/>
                <a:cs typeface="Calibri" panose="020F0502020204030204"/>
                <a:sym typeface="+mn-ea"/>
              </a:rPr>
              <a:t>=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a:latin typeface="Times New Roman" panose="02020603050405020304" charset="0"/>
                <a:cs typeface="Times New Roman" panose="02020603050405020304" charset="0"/>
                <a:sym typeface="+mn-ea"/>
              </a:rPr>
              <a:t>r</a:t>
            </a:r>
            <a:r>
              <a:rPr lang="en-US" dirty="0">
                <a:latin typeface="Times New Roman" panose="02020603050405020304" charset="0"/>
                <a:cs typeface="Times New Roman" panose="02020603050405020304" charset="0"/>
                <a:sym typeface="+mn-ea"/>
              </a:rPr>
              <a:t>(</a:t>
            </a:r>
            <a:r>
              <a:rPr lang="en-US" i="1" dirty="0" err="1">
                <a:latin typeface="Times New Roman" panose="02020603050405020304" charset="0"/>
                <a:cs typeface="Times New Roman" panose="02020603050405020304" charset="0"/>
                <a:sym typeface="+mn-ea"/>
              </a:rPr>
              <a:t>s</a:t>
            </a:r>
            <a:r>
              <a:rPr lang="en-US" i="1" baseline="-25000" dirty="0" err="1">
                <a:latin typeface="Times New Roman" panose="02020603050405020304" charset="0"/>
                <a:cs typeface="Times New Roman" panose="02020603050405020304" charset="0"/>
                <a:sym typeface="+mn-ea"/>
              </a:rPr>
              <a:t>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a</a:t>
            </a:r>
            <a:r>
              <a:rPr lang="en-US" i="1" baseline="-25000" dirty="0" err="1">
                <a:latin typeface="Times New Roman" panose="02020603050405020304" charset="0"/>
                <a:cs typeface="Times New Roman" panose="02020603050405020304" charset="0"/>
                <a:sym typeface="+mn-ea"/>
              </a:rPr>
              <a:t>t+k</a:t>
            </a:r>
            <a:r>
              <a:rPr lang="en-US" dirty="0">
                <a:latin typeface="Times New Roman" panose="02020603050405020304" charset="0"/>
                <a:cs typeface="Times New Roman" panose="02020603050405020304" charset="0"/>
                <a:sym typeface="+mn-ea"/>
              </a:rPr>
              <a:t>, </a:t>
            </a:r>
            <a:r>
              <a:rPr lang="en-US" i="1" dirty="0">
                <a:latin typeface="Times New Roman" panose="02020603050405020304" charset="0"/>
                <a:cs typeface="Times New Roman" panose="02020603050405020304" charset="0"/>
                <a:sym typeface="+mn-ea"/>
              </a:rPr>
              <a:t>s</a:t>
            </a:r>
            <a:r>
              <a:rPr lang="en-US" i="1" baseline="-25000" dirty="0">
                <a:latin typeface="Times New Roman" panose="02020603050405020304" charset="0"/>
                <a:cs typeface="Times New Roman" panose="02020603050405020304" charset="0"/>
                <a:sym typeface="+mn-ea"/>
              </a:rPr>
              <a:t>t</a:t>
            </a:r>
            <a:r>
              <a:rPr lang="en-US" baseline="-25000" dirty="0">
                <a:latin typeface="Times New Roman" panose="02020603050405020304" charset="0"/>
                <a:cs typeface="Times New Roman" panose="02020603050405020304" charset="0"/>
                <a:sym typeface="+mn-ea"/>
              </a:rPr>
              <a:t>+k+1</a:t>
            </a:r>
            <a:r>
              <a:rPr lang="en-US" dirty="0">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a:t>
            </a:r>
            <a:endParaRPr lang="en-US"/>
          </a:p>
          <a:p>
            <a:pPr marL="633095" indent="-25400" algn="l" defTabSz="914400">
              <a:buNone/>
              <a:tabLst>
                <a:tab pos="7543800" algn="l"/>
              </a:tabLst>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bldLvl="0" animBg="1"/>
      <p:bldP spid="26" grpId="0" bldLvl="0" animBg="1"/>
      <p:bldP spid="2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What We'll Cover</a:t>
            </a:r>
            <a:endParaRPr lang="en-US" dirty="0">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panose="020F0502020204030204"/>
              </a:rPr>
              <a:t>Reinforcement Learning overview/review</a:t>
            </a:r>
            <a:endParaRPr lang="en-US" dirty="0"/>
          </a:p>
          <a:p>
            <a:r>
              <a:rPr lang="en-US" dirty="0">
                <a:cs typeface="Calibri" panose="020F0502020204030204"/>
              </a:rPr>
              <a:t>Describing problems with an MDP</a:t>
            </a:r>
            <a:endParaRPr lang="en-US" dirty="0"/>
          </a:p>
          <a:p>
            <a:r>
              <a:rPr lang="en-US" dirty="0">
                <a:cs typeface="Calibri" panose="020F0502020204030204"/>
              </a:rPr>
              <a:t>Using Value Iteration to learn best actions</a:t>
            </a:r>
            <a:endParaRPr lang="en-US" dirty="0">
              <a:cs typeface="Calibri" panose="020F0502020204030204"/>
            </a:endParaRPr>
          </a:p>
          <a:p>
            <a:r>
              <a:rPr lang="en-US" dirty="0">
                <a:cs typeface="Calibri" panose="020F0502020204030204"/>
              </a:rPr>
              <a:t>Implement and run Value Iteration in code</a:t>
            </a:r>
            <a:endParaRPr lang="en-US" dirty="0">
              <a:cs typeface="Calibri" panose="020F0502020204030204"/>
            </a:endParaRPr>
          </a:p>
          <a:p>
            <a:r>
              <a:rPr lang="en-US" dirty="0">
                <a:cs typeface="Calibri" panose="020F0502020204030204"/>
              </a:rPr>
              <a:t>Learn how these methods extend to more complex problems</a:t>
            </a:r>
            <a:endParaRPr lang="en-US" dirty="0">
              <a:cs typeface="Calibri" panose="020F0502020204030204"/>
            </a:endParaRPr>
          </a:p>
          <a:p>
            <a:endParaRPr lang="en-US" dirty="0">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Exercise 2.3: Find </a:t>
            </a:r>
            <a:r>
              <a:rPr lang="en-US" i="1" dirty="0">
                <a:latin typeface="Times New Roman" panose="02020603050405020304"/>
                <a:cs typeface="Times New Roman" panose="02020603050405020304"/>
              </a:rPr>
              <a:t>v</a:t>
            </a:r>
            <a:r>
              <a:rPr lang="en-US" dirty="0">
                <a:latin typeface="Times New Roman" panose="02020603050405020304"/>
                <a:cs typeface="Times New Roman" panose="02020603050405020304"/>
              </a:rPr>
              <a:t>*(</a:t>
            </a:r>
            <a:r>
              <a:rPr lang="en-US" i="1" dirty="0">
                <a:latin typeface="Times New Roman" panose="02020603050405020304"/>
                <a:cs typeface="Times New Roman" panose="02020603050405020304"/>
              </a:rPr>
              <a:t>s</a:t>
            </a:r>
            <a:r>
              <a:rPr lang="en-US"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p:txBody>
      </p:sp>
      <p:sp>
        <p:nvSpPr>
          <p:cNvPr id="3" name="TextBox 2"/>
          <p:cNvSpPr txBox="1"/>
          <p:nvPr/>
        </p:nvSpPr>
        <p:spPr>
          <a:xfrm>
            <a:off x="10292077" y="6509294"/>
            <a:ext cx="2743200" cy="27559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Image Credit:</a:t>
            </a:r>
            <a:r>
              <a:rPr lang="en-US" sz="1200" dirty="0"/>
              <a:t> </a:t>
            </a:r>
            <a:r>
              <a:rPr lang="en-US" sz="1200" dirty="0" err="1"/>
              <a:t>Abbeel</a:t>
            </a:r>
            <a:r>
              <a:rPr lang="en-US" sz="1200" dirty="0"/>
              <a:t>, 2017</a:t>
            </a:r>
            <a:endParaRPr lang="en-US" sz="1200" dirty="0">
              <a:cs typeface="Calibri" panose="020F0502020204030204"/>
            </a:endParaRPr>
          </a:p>
        </p:txBody>
      </p:sp>
      <p:pic>
        <p:nvPicPr>
          <p:cNvPr id="4" name="Picture 6"/>
          <p:cNvPicPr>
            <a:picLocks noGrp="1" noChangeAspect="1"/>
          </p:cNvPicPr>
          <p:nvPr>
            <p:ph sz="half" idx="2"/>
          </p:nvPr>
        </p:nvPicPr>
        <p:blipFill>
          <a:blip r:embed="rId1"/>
          <a:stretch>
            <a:fillRect/>
          </a:stretch>
        </p:blipFill>
        <p:spPr>
          <a:xfrm>
            <a:off x="6815203" y="1815908"/>
            <a:ext cx="4876800" cy="3581400"/>
          </a:xfrm>
          <a:prstGeom prst="rect">
            <a:avLst/>
          </a:prstGeom>
        </p:spPr>
      </p:pic>
      <p:sp>
        <p:nvSpPr>
          <p:cNvPr id="6" name="TextBox 5"/>
          <p:cNvSpPr txBox="1"/>
          <p:nvPr/>
        </p:nvSpPr>
        <p:spPr>
          <a:xfrm>
            <a:off x="6448893" y="2256238"/>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7" name="TextBox 2"/>
          <p:cNvSpPr txBox="1"/>
          <p:nvPr/>
        </p:nvSpPr>
        <p:spPr>
          <a:xfrm>
            <a:off x="6448893" y="333419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9" name="TextBox 3"/>
          <p:cNvSpPr txBox="1"/>
          <p:nvPr/>
        </p:nvSpPr>
        <p:spPr>
          <a:xfrm>
            <a:off x="6448893" y="4458603"/>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11" name="TextBox 4"/>
          <p:cNvSpPr txBox="1"/>
          <p:nvPr/>
        </p:nvSpPr>
        <p:spPr>
          <a:xfrm>
            <a:off x="7340990"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0</a:t>
            </a:r>
            <a:endParaRPr lang="en-US" sz="2800" b="1" dirty="0"/>
          </a:p>
        </p:txBody>
      </p:sp>
      <p:sp>
        <p:nvSpPr>
          <p:cNvPr id="25" name="TextBox 5"/>
          <p:cNvSpPr txBox="1"/>
          <p:nvPr/>
        </p:nvSpPr>
        <p:spPr>
          <a:xfrm>
            <a:off x="8549039" y="5350700"/>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1</a:t>
            </a:r>
            <a:endParaRPr lang="en-US" sz="2800" b="1" dirty="0"/>
          </a:p>
        </p:txBody>
      </p:sp>
      <p:sp>
        <p:nvSpPr>
          <p:cNvPr id="27" name="TextBox 6"/>
          <p:cNvSpPr txBox="1"/>
          <p:nvPr/>
        </p:nvSpPr>
        <p:spPr>
          <a:xfrm>
            <a:off x="9719918"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2</a:t>
            </a:r>
            <a:endParaRPr lang="en-US" sz="2800" b="1" dirty="0"/>
          </a:p>
        </p:txBody>
      </p:sp>
      <p:sp>
        <p:nvSpPr>
          <p:cNvPr id="29" name="TextBox 7"/>
          <p:cNvSpPr txBox="1"/>
          <p:nvPr/>
        </p:nvSpPr>
        <p:spPr>
          <a:xfrm>
            <a:off x="10807162" y="5350702"/>
            <a:ext cx="354980"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t>3</a:t>
            </a:r>
            <a:endParaRPr lang="en-US" sz="2800" b="1" dirty="0"/>
          </a:p>
        </p:txBody>
      </p:sp>
      <p:graphicFrame>
        <p:nvGraphicFramePr>
          <p:cNvPr id="12" name="Table 5"/>
          <p:cNvGraphicFramePr/>
          <p:nvPr/>
        </p:nvGraphicFramePr>
        <p:xfrm>
          <a:off x="978558" y="1795838"/>
          <a:ext cx="5181394" cy="4572000"/>
        </p:xfrm>
        <a:graphic>
          <a:graphicData uri="http://schemas.openxmlformats.org/drawingml/2006/table">
            <a:tbl>
              <a:tblPr firstRow="1" bandRow="1">
                <a:tableStyleId>{1FECB4D8-DB02-4DC6-A0A2-4F2EBAE1DC90}</a:tableStyleId>
              </a:tblPr>
              <a:tblGrid>
                <a:gridCol w="1439355"/>
                <a:gridCol w="3742039"/>
              </a:tblGrid>
              <a:tr h="640080">
                <a:tc>
                  <a:txBody>
                    <a:bodyPr/>
                    <a:lstStyle/>
                    <a:p>
                      <a:endParaRPr lang="en-US" sz="1200" dirty="0"/>
                    </a:p>
                  </a:txBody>
                  <a:tcPr anchor="ctr"/>
                </a:tc>
                <a:tc>
                  <a:txBody>
                    <a:bodyPr/>
                    <a:lstStyle/>
                    <a:p>
                      <a:pPr lvl="0">
                        <a:buNone/>
                      </a:pPr>
                      <a:r>
                        <a:rPr lang="en-US" sz="1200" dirty="0">
                          <a:latin typeface="Times New Roman" panose="02020603050405020304" charset="0"/>
                          <a:cs typeface="Times New Roman" panose="02020603050405020304" charset="0"/>
                          <a:sym typeface="+mn-ea"/>
                        </a:rPr>
                        <a:t>γ </a:t>
                      </a:r>
                      <a:r>
                        <a:rPr lang="en-US" sz="1200" b="1" dirty="0"/>
                        <a:t>= 0.9</a:t>
                      </a:r>
                      <a:endParaRPr lang="en-US" b="1"/>
                    </a:p>
                    <a:p>
                      <a:pPr lvl="0">
                        <a:buNone/>
                      </a:pPr>
                      <a:r>
                        <a:rPr lang="en-US" sz="1200" b="1" dirty="0"/>
                        <a:t>Slip = </a:t>
                      </a:r>
                      <a:r>
                        <a:rPr lang="en-US" sz="1200" b="1" dirty="0">
                          <a:solidFill>
                            <a:schemeClr val="tx1"/>
                          </a:solidFill>
                          <a:highlight>
                            <a:srgbClr val="FFFF00"/>
                          </a:highlight>
                        </a:rPr>
                        <a:t>0.2</a:t>
                      </a:r>
                      <a:endParaRPr lang="en-US" b="1">
                        <a:solidFill>
                          <a:schemeClr val="tx1"/>
                        </a:solidFill>
                        <a:highlight>
                          <a:srgbClr val="FFFF00"/>
                        </a:highlight>
                      </a:endParaRPr>
                    </a:p>
                  </a:txBody>
                  <a:tcPr anchor="ctr"/>
                </a:tc>
              </a:tr>
              <a:tr h="640080">
                <a:tc>
                  <a:txBody>
                    <a:bodyPr/>
                    <a:lstStyle/>
                    <a:p>
                      <a:pPr lvl="0">
                        <a:buNone/>
                      </a:pPr>
                      <a:r>
                        <a:rPr lang="en-US" sz="1400" b="0" i="1" u="none" strike="noStrike" noProof="0" dirty="0">
                          <a:latin typeface="Times New Roman" panose="02020603050405020304"/>
                        </a:rPr>
                        <a:t>v</a:t>
                      </a:r>
                      <a:r>
                        <a:rPr lang="en-US" sz="1400" dirty="0">
                          <a:latin typeface="Times New Roman" panose="02020603050405020304"/>
                        </a:rPr>
                        <a:t>*(0,3) =</a:t>
                      </a:r>
                      <a:endParaRPr lang="en-US" sz="1400" dirty="0">
                        <a:latin typeface="Times New Roman" panose="02020603050405020304"/>
                      </a:endParaRPr>
                    </a:p>
                  </a:txBody>
                  <a:tcPr anchor="ctr"/>
                </a:tc>
                <a:tc>
                  <a:txBody>
                    <a:bodyPr/>
                    <a:lstStyle/>
                    <a:p>
                      <a:pPr lvl="0">
                        <a:buNone/>
                      </a:pPr>
                      <a:r>
                        <a:rPr lang="en-US" sz="1400" dirty="0"/>
                        <a:t>1</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*(0,2) =</a:t>
                      </a:r>
                      <a:endParaRPr lang="en-US" sz="1400" dirty="0">
                        <a:latin typeface="Times New Roman" panose="02020603050405020304"/>
                      </a:endParaRPr>
                    </a:p>
                  </a:txBody>
                  <a:tcPr anchor="ctr"/>
                </a:tc>
                <a:tc>
                  <a:txBody>
                    <a:bodyPr/>
                    <a:lstStyle/>
                    <a:p>
                      <a:pPr lvl="0">
                        <a:buNone/>
                      </a:pPr>
                      <a:r>
                        <a:rPr lang="en-US" sz="1400" b="0" i="0" u="none" strike="noStrike" noProof="0" dirty="0">
                          <a:latin typeface="Calibri" panose="020F0502020204030204"/>
                        </a:rPr>
                        <a:t># If success...</a:t>
                      </a:r>
                      <a:endParaRPr lang="en-US" sz="1400" dirty="0"/>
                    </a:p>
                    <a:p>
                      <a:pPr lvl="0">
                        <a:buNone/>
                      </a:pPr>
                      <a:r>
                        <a:rPr lang="en-US" sz="1400" dirty="0"/>
                        <a:t>0.8 × 0.9 </a:t>
                      </a:r>
                      <a:r>
                        <a:rPr lang="en-US" sz="1400" b="0" i="0" u="none" strike="noStrike" noProof="0" dirty="0">
                          <a:latin typeface="Calibri" panose="020F0502020204030204"/>
                        </a:rPr>
                        <a:t>× </a:t>
                      </a:r>
                      <a:r>
                        <a:rPr lang="en-US" sz="1400" dirty="0"/>
                        <a:t>1 +</a:t>
                      </a:r>
                      <a:endParaRPr lang="en-US"/>
                    </a:p>
                    <a:p>
                      <a:pPr lvl="0">
                        <a:buNone/>
                      </a:pPr>
                      <a:r>
                        <a:rPr lang="en-US" sz="1400" b="0" i="0" u="none" strike="noStrike" noProof="0" dirty="0">
                          <a:latin typeface="Calibri" panose="020F0502020204030204"/>
                        </a:rPr>
                        <a:t># If slip left, bounce off top edge</a:t>
                      </a:r>
                      <a:endParaRPr lang="en-US" sz="1400" dirty="0"/>
                    </a:p>
                    <a:p>
                      <a:pPr lvl="0">
                        <a:buNone/>
                      </a:pPr>
                      <a:r>
                        <a:rPr lang="en-US" sz="1400" dirty="0"/>
                        <a:t>0.1 </a:t>
                      </a:r>
                      <a:r>
                        <a:rPr lang="en-US" sz="1400" b="0" i="0" u="none" strike="noStrike" noProof="0" dirty="0">
                          <a:latin typeface="Calibri" panose="020F0502020204030204"/>
                        </a:rPr>
                        <a:t>× </a:t>
                      </a:r>
                      <a:r>
                        <a:rPr lang="en-US" sz="1400" dirty="0"/>
                        <a:t>0.9 </a:t>
                      </a:r>
                      <a:r>
                        <a:rPr lang="en-US" sz="1400" b="0" i="0" u="none" strike="noStrike" noProof="0" dirty="0">
                          <a:latin typeface="Calibri" panose="020F0502020204030204"/>
                        </a:rPr>
                        <a:t>× </a:t>
                      </a:r>
                      <a:r>
                        <a:rPr lang="en-US" sz="1400" b="0" i="1" u="none" strike="noStrike" noProof="0" dirty="0">
                          <a:latin typeface="Times New Roman" panose="02020603050405020304"/>
                        </a:rPr>
                        <a:t>v</a:t>
                      </a:r>
                      <a:r>
                        <a:rPr lang="en-US" sz="1400" b="0" i="0" u="none" strike="noStrike" noProof="0" dirty="0">
                          <a:latin typeface="Times New Roman" panose="02020603050405020304"/>
                        </a:rPr>
                        <a:t>*</a:t>
                      </a:r>
                      <a:r>
                        <a:rPr lang="en-US" sz="1400" dirty="0"/>
                        <a:t>(0,2) + </a:t>
                      </a:r>
                      <a:endParaRPr lang="en-US" dirty="0"/>
                    </a:p>
                    <a:p>
                      <a:pPr lvl="0">
                        <a:buNone/>
                      </a:pPr>
                      <a:r>
                        <a:rPr lang="en-US" sz="1400" b="0" i="0" u="none" strike="noStrike" noProof="0" dirty="0">
                          <a:latin typeface="Calibri" panose="020F0502020204030204"/>
                        </a:rPr>
                        <a:t># If slip right..</a:t>
                      </a:r>
                      <a:endParaRPr lang="en-US" sz="1400" dirty="0"/>
                    </a:p>
                    <a:p>
                      <a:pPr lvl="0">
                        <a:buNone/>
                      </a:pPr>
                      <a:r>
                        <a:rPr lang="en-US" sz="1400" dirty="0"/>
                        <a:t>0.1 </a:t>
                      </a:r>
                      <a:r>
                        <a:rPr lang="en-US" sz="1400" b="0" i="0" u="none" strike="noStrike" noProof="0" dirty="0">
                          <a:latin typeface="Calibri" panose="020F0502020204030204"/>
                        </a:rPr>
                        <a:t>× </a:t>
                      </a:r>
                      <a:r>
                        <a:rPr lang="en-US" sz="1400" dirty="0"/>
                        <a:t>0.9 </a:t>
                      </a:r>
                      <a:r>
                        <a:rPr lang="en-US" sz="1400" b="0" i="0" u="none" strike="noStrike" noProof="0" dirty="0">
                          <a:latin typeface="Calibri" panose="020F0502020204030204"/>
                        </a:rPr>
                        <a:t>× </a:t>
                      </a:r>
                      <a:r>
                        <a:rPr lang="en-US" sz="1400" b="0" i="1" u="none" strike="noStrike" noProof="0" dirty="0">
                          <a:latin typeface="Times New Roman" panose="02020603050405020304"/>
                        </a:rPr>
                        <a:t>v</a:t>
                      </a:r>
                      <a:r>
                        <a:rPr lang="en-US" sz="1400" b="0" i="0" u="none" strike="noStrike" noProof="0" dirty="0">
                          <a:latin typeface="Times New Roman" panose="02020603050405020304"/>
                        </a:rPr>
                        <a:t>*</a:t>
                      </a:r>
                      <a:r>
                        <a:rPr lang="en-US" sz="1400" dirty="0"/>
                        <a:t>(1,2) = ???</a:t>
                      </a:r>
                      <a:endParaRPr lang="en-US" sz="1400"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*(0,1) =</a:t>
                      </a:r>
                      <a:endParaRPr lang="en-US" sz="1400" dirty="0">
                        <a:latin typeface="Times New Roman" panose="02020603050405020304"/>
                      </a:endParaRPr>
                    </a:p>
                  </a:txBody>
                  <a:tcPr anchor="ctr"/>
                </a:tc>
                <a:tc>
                  <a:txBody>
                    <a:bodyPr/>
                    <a:lstStyle/>
                    <a:p>
                      <a:pPr lvl="0">
                        <a:buNone/>
                      </a:pPr>
                      <a:r>
                        <a:rPr lang="en-US" sz="1400" dirty="0"/>
                        <a:t>I </a:t>
                      </a:r>
                      <a:r>
                        <a:rPr lang="en-US" sz="1400" dirty="0" err="1"/>
                        <a:t>dunno</a:t>
                      </a:r>
                      <a:r>
                        <a:rPr lang="en-US" sz="1400" dirty="0"/>
                        <a:t>, let the computer figure it out</a:t>
                      </a:r>
                      <a:endParaRPr lang="en-US"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*(2,0) =</a:t>
                      </a:r>
                      <a:endParaRPr lang="en-US" sz="1400" dirty="0">
                        <a:latin typeface="Times New Roman" panose="02020603050405020304"/>
                      </a:endParaRPr>
                    </a:p>
                  </a:txBody>
                  <a:tcPr anchor="ctr"/>
                </a:tc>
                <a:tc>
                  <a:txBody>
                    <a:bodyPr/>
                    <a:lstStyle/>
                    <a:p>
                      <a:pPr lvl="0">
                        <a:buNone/>
                      </a:pPr>
                      <a:r>
                        <a:rPr lang="en-US" sz="1400" dirty="0"/>
                        <a:t>I </a:t>
                      </a:r>
                      <a:r>
                        <a:rPr lang="en-US" sz="1400" dirty="0" err="1"/>
                        <a:t>dunno</a:t>
                      </a:r>
                      <a:r>
                        <a:rPr lang="en-US" sz="1400" dirty="0"/>
                        <a:t>, let the machine figure it out</a:t>
                      </a:r>
                      <a:endParaRPr lang="en-US" dirty="0"/>
                    </a:p>
                  </a:txBody>
                  <a:tcPr anchor="ctr"/>
                </a:tc>
              </a:tr>
              <a:tr h="640080">
                <a:tc>
                  <a:txBody>
                    <a:bodyPr/>
                    <a:lstStyle/>
                    <a:p>
                      <a:pPr lvl="0">
                        <a:buNone/>
                      </a:pPr>
                      <a:r>
                        <a:rPr lang="en-US" sz="1400" i="1" dirty="0">
                          <a:latin typeface="Times New Roman" panose="02020603050405020304"/>
                        </a:rPr>
                        <a:t>v</a:t>
                      </a:r>
                      <a:r>
                        <a:rPr lang="en-US" sz="1400" dirty="0">
                          <a:latin typeface="Times New Roman" panose="02020603050405020304"/>
                        </a:rPr>
                        <a:t>*(1,3) =</a:t>
                      </a:r>
                      <a:endParaRPr lang="en-US" sz="1400" dirty="0">
                        <a:latin typeface="Times New Roman" panose="02020603050405020304"/>
                      </a:endParaRPr>
                    </a:p>
                  </a:txBody>
                  <a:tcPr anchor="ctr"/>
                </a:tc>
                <a:tc>
                  <a:txBody>
                    <a:bodyPr/>
                    <a:lstStyle/>
                    <a:p>
                      <a:pPr lvl="0">
                        <a:buNone/>
                      </a:pPr>
                      <a:r>
                        <a:rPr lang="en-US" sz="1400" dirty="0"/>
                        <a:t>-1</a:t>
                      </a:r>
                      <a:endParaRPr lang="en-US" sz="1400" dirty="0"/>
                    </a:p>
                  </a:txBody>
                  <a:tcPr anchor="ctr"/>
                </a:tc>
              </a:tr>
            </a:tbl>
          </a:graphicData>
        </a:graphic>
      </p:graphicFrame>
      <p:sp>
        <p:nvSpPr>
          <p:cNvPr id="5" name="TextBox 4"/>
          <p:cNvSpPr txBox="1"/>
          <p:nvPr/>
        </p:nvSpPr>
        <p:spPr>
          <a:xfrm>
            <a:off x="7202427" y="24001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0,0</a:t>
            </a:r>
            <a:endParaRPr lang="en-US" sz="1600" b="1">
              <a:solidFill>
                <a:srgbClr val="000000"/>
              </a:solidFill>
            </a:endParaRPr>
          </a:p>
        </p:txBody>
      </p:sp>
      <p:sp>
        <p:nvSpPr>
          <p:cNvPr id="8" name="TextBox 7"/>
          <p:cNvSpPr txBox="1"/>
          <p:nvPr/>
        </p:nvSpPr>
        <p:spPr>
          <a:xfrm>
            <a:off x="8345426" y="24001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0,1</a:t>
            </a:r>
            <a:endParaRPr lang="en-US" sz="1600" b="1">
              <a:solidFill>
                <a:srgbClr val="000000"/>
              </a:solidFill>
            </a:endParaRPr>
          </a:p>
        </p:txBody>
      </p:sp>
      <p:sp>
        <p:nvSpPr>
          <p:cNvPr id="10" name="TextBox 9"/>
          <p:cNvSpPr txBox="1"/>
          <p:nvPr/>
        </p:nvSpPr>
        <p:spPr>
          <a:xfrm>
            <a:off x="9454560" y="24001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0,2</a:t>
            </a:r>
            <a:endParaRPr lang="en-US" sz="1600" b="1">
              <a:solidFill>
                <a:srgbClr val="000000"/>
              </a:solidFill>
            </a:endParaRPr>
          </a:p>
        </p:txBody>
      </p:sp>
      <p:sp>
        <p:nvSpPr>
          <p:cNvPr id="14" name="TextBox 13"/>
          <p:cNvSpPr txBox="1"/>
          <p:nvPr/>
        </p:nvSpPr>
        <p:spPr>
          <a:xfrm>
            <a:off x="10631426" y="27557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0,3</a:t>
            </a:r>
            <a:endParaRPr lang="en-US" sz="1600" b="1">
              <a:solidFill>
                <a:srgbClr val="000000"/>
              </a:solidFill>
            </a:endParaRPr>
          </a:p>
        </p:txBody>
      </p:sp>
      <p:sp>
        <p:nvSpPr>
          <p:cNvPr id="16" name="TextBox 15"/>
          <p:cNvSpPr txBox="1"/>
          <p:nvPr/>
        </p:nvSpPr>
        <p:spPr>
          <a:xfrm>
            <a:off x="7193960" y="34669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1,0</a:t>
            </a:r>
            <a:endParaRPr lang="en-US" sz="1600" b="1">
              <a:solidFill>
                <a:srgbClr val="000000"/>
              </a:solidFill>
            </a:endParaRPr>
          </a:p>
        </p:txBody>
      </p:sp>
      <p:sp>
        <p:nvSpPr>
          <p:cNvPr id="18" name="TextBox 17"/>
          <p:cNvSpPr txBox="1"/>
          <p:nvPr/>
        </p:nvSpPr>
        <p:spPr>
          <a:xfrm>
            <a:off x="8311559" y="3466971"/>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1,1</a:t>
            </a:r>
            <a:endParaRPr lang="en-US" sz="1600" b="1">
              <a:solidFill>
                <a:srgbClr val="000000"/>
              </a:solidFill>
            </a:endParaRPr>
          </a:p>
        </p:txBody>
      </p:sp>
      <p:sp>
        <p:nvSpPr>
          <p:cNvPr id="20" name="TextBox 19"/>
          <p:cNvSpPr txBox="1"/>
          <p:nvPr/>
        </p:nvSpPr>
        <p:spPr>
          <a:xfrm>
            <a:off x="9446093" y="34669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1,2</a:t>
            </a:r>
            <a:endParaRPr lang="en-US" sz="1600" b="1">
              <a:solidFill>
                <a:srgbClr val="000000"/>
              </a:solidFill>
            </a:endParaRPr>
          </a:p>
        </p:txBody>
      </p:sp>
      <p:sp>
        <p:nvSpPr>
          <p:cNvPr id="22" name="TextBox 21"/>
          <p:cNvSpPr txBox="1"/>
          <p:nvPr/>
        </p:nvSpPr>
        <p:spPr>
          <a:xfrm>
            <a:off x="10656826" y="3831037"/>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1,3</a:t>
            </a:r>
            <a:endParaRPr lang="en-US" sz="1600" b="1">
              <a:solidFill>
                <a:srgbClr val="000000"/>
              </a:solidFill>
            </a:endParaRPr>
          </a:p>
        </p:txBody>
      </p:sp>
      <p:sp>
        <p:nvSpPr>
          <p:cNvPr id="24" name="TextBox 23"/>
          <p:cNvSpPr txBox="1"/>
          <p:nvPr/>
        </p:nvSpPr>
        <p:spPr>
          <a:xfrm>
            <a:off x="7219359" y="4897837"/>
            <a:ext cx="473513"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2,0</a:t>
            </a:r>
            <a:endParaRPr lang="en-US" sz="1600" b="1">
              <a:solidFill>
                <a:srgbClr val="000000"/>
              </a:solidFill>
            </a:endParaRPr>
          </a:p>
        </p:txBody>
      </p:sp>
      <p:sp>
        <p:nvSpPr>
          <p:cNvPr id="32" name="TextBox 31"/>
          <p:cNvSpPr txBox="1"/>
          <p:nvPr/>
        </p:nvSpPr>
        <p:spPr>
          <a:xfrm>
            <a:off x="8311558" y="4508370"/>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2,1</a:t>
            </a:r>
            <a:endParaRPr lang="en-US" sz="1600" b="1">
              <a:solidFill>
                <a:srgbClr val="000000"/>
              </a:solidFill>
            </a:endParaRPr>
          </a:p>
        </p:txBody>
      </p:sp>
      <p:sp>
        <p:nvSpPr>
          <p:cNvPr id="34" name="TextBox 33"/>
          <p:cNvSpPr txBox="1"/>
          <p:nvPr/>
        </p:nvSpPr>
        <p:spPr>
          <a:xfrm>
            <a:off x="9446092" y="4118903"/>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t>2,2</a:t>
            </a:r>
            <a:endParaRPr lang="en-US" sz="1600" b="1"/>
          </a:p>
        </p:txBody>
      </p:sp>
      <p:sp>
        <p:nvSpPr>
          <p:cNvPr id="36" name="TextBox 35"/>
          <p:cNvSpPr txBox="1"/>
          <p:nvPr/>
        </p:nvSpPr>
        <p:spPr>
          <a:xfrm>
            <a:off x="10716092" y="4508369"/>
            <a:ext cx="473513" cy="338554"/>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a:solidFill>
                  <a:srgbClr val="000000"/>
                </a:solidFill>
              </a:rPr>
              <a:t>2,3</a:t>
            </a:r>
            <a:endParaRPr lang="en-US" sz="1600" b="1">
              <a:solidFill>
                <a:srgbClr val="000000"/>
              </a:solidFill>
            </a:endParaRPr>
          </a:p>
        </p:txBody>
      </p:sp>
      <p:sp>
        <p:nvSpPr>
          <p:cNvPr id="13" name="Rectangle 12"/>
          <p:cNvSpPr/>
          <p:nvPr/>
        </p:nvSpPr>
        <p:spPr>
          <a:xfrm>
            <a:off x="2305050" y="2565400"/>
            <a:ext cx="357886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5" name="Rectangle 14"/>
          <p:cNvSpPr/>
          <p:nvPr/>
        </p:nvSpPr>
        <p:spPr>
          <a:xfrm>
            <a:off x="2305050" y="3143250"/>
            <a:ext cx="3578860" cy="1261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7" name="Rectangle 16"/>
          <p:cNvSpPr/>
          <p:nvPr/>
        </p:nvSpPr>
        <p:spPr>
          <a:xfrm>
            <a:off x="2305050" y="4531995"/>
            <a:ext cx="357886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6" name="Rectangle 25"/>
          <p:cNvSpPr/>
          <p:nvPr/>
        </p:nvSpPr>
        <p:spPr>
          <a:xfrm>
            <a:off x="2305050" y="5159375"/>
            <a:ext cx="357886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8" name="Rectangle 27"/>
          <p:cNvSpPr/>
          <p:nvPr/>
        </p:nvSpPr>
        <p:spPr>
          <a:xfrm>
            <a:off x="2305050" y="5783580"/>
            <a:ext cx="3578860" cy="450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9" name="Text Box 18"/>
          <p:cNvSpPr txBox="1"/>
          <p:nvPr/>
        </p:nvSpPr>
        <p:spPr>
          <a:xfrm>
            <a:off x="6341745" y="151130"/>
            <a:ext cx="5012055" cy="1753235"/>
          </a:xfrm>
          <a:prstGeom prst="rect">
            <a:avLst/>
          </a:prstGeom>
          <a:noFill/>
        </p:spPr>
        <p:txBody>
          <a:bodyPr wrap="square" rtlCol="0">
            <a:spAutoFit/>
          </a:bodyPr>
          <a:p>
            <a:pPr marL="0" indent="0" algn="l" defTabSz="914400">
              <a:buNone/>
              <a:tabLst>
                <a:tab pos="7543800" algn="l"/>
              </a:tabLst>
            </a:pPr>
            <a:r>
              <a:rPr lang="en-US" dirty="0">
                <a:cs typeface="+mn-lt"/>
                <a:sym typeface="+mn-ea"/>
              </a:rPr>
              <a:t>Remember:</a:t>
            </a:r>
            <a:endParaRPr lang="en-US" dirty="0">
              <a:cs typeface="+mn-lt"/>
              <a:sym typeface="+mn-ea"/>
            </a:endParaRPr>
          </a:p>
          <a:p>
            <a:pPr marL="0" indent="0" algn="l" defTabSz="914400">
              <a:buNone/>
              <a:tabLst>
                <a:tab pos="7543800" algn="l"/>
              </a:tabLst>
            </a:pPr>
            <a:endParaRPr lang="en-US" b="1" i="1" dirty="0">
              <a:latin typeface="Times New Roman" panose="02020603050405020304"/>
              <a:cs typeface="Calibri" panose="020F0502020204030204"/>
              <a:sym typeface="+mn-ea"/>
            </a:endParaRPr>
          </a:p>
          <a:p>
            <a:pPr marL="57150" indent="0" algn="l" defTabSz="914400">
              <a:buNone/>
              <a:tabLst>
                <a:tab pos="7543800" algn="l"/>
              </a:tabLst>
            </a:pPr>
            <a:r>
              <a:rPr lang="en-US" b="1" i="1" dirty="0">
                <a:latin typeface="Times New Roman" panose="02020603050405020304"/>
                <a:cs typeface="Calibri" panose="020F0502020204030204"/>
                <a:sym typeface="+mn-ea"/>
              </a:rPr>
              <a:t>v</a:t>
            </a:r>
            <a:r>
              <a:rPr lang="en-US" b="1" i="1" baseline="30000" dirty="0">
                <a:latin typeface="Times New Roman" panose="02020603050405020304"/>
                <a:cs typeface="Calibri" panose="020F0502020204030204"/>
                <a:sym typeface="+mn-ea"/>
              </a:rPr>
              <a:t>*</a:t>
            </a:r>
            <a:r>
              <a:rPr lang="en-US" b="1" baseline="-25000" dirty="0">
                <a:latin typeface="Times New Roman" panose="02020603050405020304"/>
                <a:cs typeface="Calibri" panose="020F0502020204030204"/>
                <a:sym typeface="+mn-ea"/>
              </a:rPr>
              <a:t>π</a:t>
            </a:r>
            <a:r>
              <a:rPr lang="en-US" b="1" dirty="0">
                <a:latin typeface="Times New Roman" panose="02020603050405020304"/>
                <a:cs typeface="Calibri" panose="020F0502020204030204"/>
                <a:sym typeface="+mn-ea"/>
              </a:rPr>
              <a:t>(</a:t>
            </a:r>
            <a:r>
              <a:rPr lang="en-US" b="1" i="1" dirty="0">
                <a:latin typeface="Times New Roman" panose="02020603050405020304"/>
                <a:cs typeface="Calibri" panose="020F0502020204030204"/>
                <a:sym typeface="+mn-ea"/>
              </a:rPr>
              <a:t>s</a:t>
            </a:r>
            <a:r>
              <a:rPr lang="en-US" b="1" dirty="0">
                <a:latin typeface="Times New Roman" panose="02020603050405020304"/>
                <a:cs typeface="Calibri" panose="020F0502020204030204"/>
                <a:sym typeface="+mn-ea"/>
              </a:rPr>
              <a:t>)</a:t>
            </a:r>
            <a:r>
              <a:rPr lang="en-US" dirty="0">
                <a:latin typeface="Times New Roman" panose="02020603050405020304"/>
                <a:cs typeface="Calibri" panose="020F0502020204030204"/>
                <a:sym typeface="+mn-ea"/>
              </a:rPr>
              <a:t> =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i="1" dirty="0" err="1">
                <a:latin typeface="Times New Roman" panose="02020603050405020304"/>
                <a:cs typeface="Calibri" panose="020F0502020204030204"/>
                <a:sym typeface="+mn-ea"/>
              </a:rPr>
              <a:t>G</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 | </a:t>
            </a:r>
            <a:r>
              <a:rPr lang="en-US" i="1" dirty="0" err="1">
                <a:latin typeface="Times New Roman" panose="02020603050405020304"/>
                <a:cs typeface="Calibri" panose="020F0502020204030204"/>
                <a:sym typeface="+mn-ea"/>
              </a:rPr>
              <a:t>S</a:t>
            </a:r>
            <a:r>
              <a:rPr lang="en-US" i="1" baseline="-25000" dirty="0" err="1">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 </a:t>
            </a:r>
            <a:endParaRPr lang="en-US" dirty="0">
              <a:latin typeface="Times New Roman" panose="02020603050405020304"/>
              <a:cs typeface="Calibri" panose="020F0502020204030204"/>
            </a:endParaRPr>
          </a:p>
          <a:p>
            <a:pPr marL="633095" indent="635" algn="l" defTabSz="914400">
              <a:buNone/>
              <a:tabLst>
                <a:tab pos="7543800" algn="l"/>
              </a:tabLst>
            </a:pPr>
            <a:r>
              <a:rPr lang="en-US" dirty="0">
                <a:latin typeface="Times New Roman" panose="02020603050405020304"/>
                <a:cs typeface="Calibri" panose="020F0502020204030204"/>
                <a:sym typeface="+mn-ea"/>
              </a:rPr>
              <a:t>=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R</a:t>
            </a:r>
            <a:r>
              <a:rPr lang="en-US" i="1" baseline="-25000" dirty="0" err="1">
                <a:latin typeface="Times New Roman" panose="02020603050405020304" charset="0"/>
                <a:cs typeface="Times New Roman" panose="02020603050405020304" charset="0"/>
                <a:sym typeface="+mn-ea"/>
              </a:rPr>
              <a:t>t</a:t>
            </a:r>
            <a:r>
              <a:rPr lang="en-US" baseline="-25000"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k+1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a:t>
            </a:r>
            <a:endParaRPr lang="en-US" dirty="0">
              <a:latin typeface="Times New Roman" panose="02020603050405020304"/>
              <a:cs typeface="Calibri" panose="020F0502020204030204"/>
              <a:sym typeface="+mn-ea"/>
            </a:endParaRPr>
          </a:p>
          <a:p>
            <a:pPr marL="633095" indent="635" algn="l" defTabSz="914400">
              <a:buNone/>
              <a:tabLst>
                <a:tab pos="7543800" algn="l"/>
              </a:tabLst>
            </a:pPr>
            <a:r>
              <a:rPr lang="en-US" dirty="0">
                <a:latin typeface="Times New Roman" panose="02020603050405020304"/>
                <a:cs typeface="Calibri" panose="020F0502020204030204"/>
                <a:sym typeface="+mn-ea"/>
              </a:rPr>
              <a:t>= max</a:t>
            </a:r>
            <a:r>
              <a:rPr lang="en-US" b="1" baseline="-25000" dirty="0">
                <a:latin typeface="Times New Roman" panose="02020603050405020304"/>
                <a:cs typeface="Calibri" panose="020F0502020204030204"/>
                <a:sym typeface="+mn-ea"/>
              </a:rPr>
              <a:t>π </a:t>
            </a:r>
            <a:r>
              <a:rPr lang="en-US" dirty="0" err="1">
                <a:latin typeface="Times New Roman" panose="02020603050405020304"/>
                <a:cs typeface="Calibri" panose="020F0502020204030204"/>
                <a:sym typeface="+mn-ea"/>
              </a:rPr>
              <a:t>E</a:t>
            </a:r>
            <a:r>
              <a:rPr lang="en-US" baseline="-25000" dirty="0">
                <a:latin typeface="Times New Roman" panose="02020603050405020304"/>
                <a:cs typeface="Calibri" panose="020F0502020204030204"/>
                <a:sym typeface="+mn-ea"/>
              </a:rPr>
              <a:t>π</a:t>
            </a:r>
            <a:r>
              <a:rPr lang="en-US" dirty="0">
                <a:latin typeface="Times New Roman" panose="02020603050405020304"/>
                <a:cs typeface="Calibri" panose="020F0502020204030204"/>
                <a:sym typeface="+mn-ea"/>
              </a:rPr>
              <a:t>[</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k</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mn-ea"/>
              </a:rPr>
              <a:t>0</a:t>
            </a:r>
            <a:r>
              <a:rPr lang="en-US" i="1" baseline="-25000" dirty="0">
                <a:latin typeface="Times New Roman" panose="02020603050405020304" charset="0"/>
                <a:cs typeface="Times New Roman" panose="02020603050405020304" charset="0"/>
                <a:sym typeface="+mn-ea"/>
              </a:rPr>
              <a:t>..</a:t>
            </a:r>
            <a:r>
              <a:rPr lang="en-US" baseline="-25000" dirty="0">
                <a:latin typeface="Times New Roman" panose="02020603050405020304" charset="0"/>
                <a:cs typeface="Times New Roman" panose="02020603050405020304" charset="0"/>
                <a:sym typeface="Symbol" panose="05050102010706020507" charset="0"/>
              </a:rPr>
              <a:t></a:t>
            </a:r>
            <a:r>
              <a:rPr lang="en-US" dirty="0">
                <a:latin typeface="Times New Roman" panose="02020603050405020304" charset="0"/>
                <a:cs typeface="Times New Roman" panose="02020603050405020304" charset="0"/>
                <a:sym typeface="+mn-ea"/>
              </a:rPr>
              <a:t> γ</a:t>
            </a:r>
            <a:r>
              <a:rPr lang="en-US" i="1" baseline="30000" dirty="0" err="1">
                <a:latin typeface="Times New Roman" panose="02020603050405020304" charset="0"/>
                <a:cs typeface="Times New Roman" panose="02020603050405020304" charset="0"/>
                <a:sym typeface="+mn-ea"/>
              </a:rPr>
              <a:t>k</a:t>
            </a:r>
            <a:r>
              <a:rPr lang="en-US" dirty="0">
                <a:latin typeface="Times New Roman" panose="02020603050405020304" charset="0"/>
                <a:cs typeface="Times New Roman" panose="02020603050405020304" charset="0"/>
                <a:sym typeface="+mn-ea"/>
              </a:rPr>
              <a:t> </a:t>
            </a:r>
            <a:r>
              <a:rPr lang="en-US" i="1" dirty="0">
                <a:latin typeface="Times New Roman" panose="02020603050405020304" charset="0"/>
                <a:cs typeface="Times New Roman" panose="02020603050405020304" charset="0"/>
                <a:sym typeface="+mn-ea"/>
              </a:rPr>
              <a:t>r</a:t>
            </a:r>
            <a:r>
              <a:rPr lang="en-US" dirty="0">
                <a:latin typeface="Times New Roman" panose="02020603050405020304" charset="0"/>
                <a:cs typeface="Times New Roman" panose="02020603050405020304" charset="0"/>
                <a:sym typeface="+mn-ea"/>
              </a:rPr>
              <a:t>(</a:t>
            </a:r>
            <a:r>
              <a:rPr lang="en-US" i="1" dirty="0" err="1">
                <a:latin typeface="Times New Roman" panose="02020603050405020304" charset="0"/>
                <a:cs typeface="Times New Roman" panose="02020603050405020304" charset="0"/>
                <a:sym typeface="+mn-ea"/>
              </a:rPr>
              <a:t>s</a:t>
            </a:r>
            <a:r>
              <a:rPr lang="en-US" i="1" baseline="-25000" dirty="0" err="1">
                <a:latin typeface="Times New Roman" panose="02020603050405020304" charset="0"/>
                <a:cs typeface="Times New Roman" panose="02020603050405020304" charset="0"/>
                <a:sym typeface="+mn-ea"/>
              </a:rPr>
              <a:t>t+k</a:t>
            </a:r>
            <a:r>
              <a:rPr lang="en-US" dirty="0">
                <a:latin typeface="Times New Roman" panose="02020603050405020304" charset="0"/>
                <a:cs typeface="Times New Roman" panose="02020603050405020304" charset="0"/>
                <a:sym typeface="+mn-ea"/>
              </a:rPr>
              <a:t>, </a:t>
            </a:r>
            <a:r>
              <a:rPr lang="en-US" i="1" dirty="0" err="1">
                <a:latin typeface="Times New Roman" panose="02020603050405020304" charset="0"/>
                <a:cs typeface="Times New Roman" panose="02020603050405020304" charset="0"/>
                <a:sym typeface="+mn-ea"/>
              </a:rPr>
              <a:t>a</a:t>
            </a:r>
            <a:r>
              <a:rPr lang="en-US" i="1" baseline="-25000" dirty="0" err="1">
                <a:latin typeface="Times New Roman" panose="02020603050405020304" charset="0"/>
                <a:cs typeface="Times New Roman" panose="02020603050405020304" charset="0"/>
                <a:sym typeface="+mn-ea"/>
              </a:rPr>
              <a:t>t+k</a:t>
            </a:r>
            <a:r>
              <a:rPr lang="en-US" dirty="0">
                <a:latin typeface="Times New Roman" panose="02020603050405020304" charset="0"/>
                <a:cs typeface="Times New Roman" panose="02020603050405020304" charset="0"/>
                <a:sym typeface="+mn-ea"/>
              </a:rPr>
              <a:t>, </a:t>
            </a:r>
            <a:r>
              <a:rPr lang="en-US" i="1" dirty="0">
                <a:latin typeface="Times New Roman" panose="02020603050405020304" charset="0"/>
                <a:cs typeface="Times New Roman" panose="02020603050405020304" charset="0"/>
                <a:sym typeface="+mn-ea"/>
              </a:rPr>
              <a:t>s</a:t>
            </a:r>
            <a:r>
              <a:rPr lang="en-US" i="1" baseline="-25000" dirty="0">
                <a:latin typeface="Times New Roman" panose="02020603050405020304" charset="0"/>
                <a:cs typeface="Times New Roman" panose="02020603050405020304" charset="0"/>
                <a:sym typeface="+mn-ea"/>
              </a:rPr>
              <a:t>t</a:t>
            </a:r>
            <a:r>
              <a:rPr lang="en-US" baseline="-25000" dirty="0">
                <a:latin typeface="Times New Roman" panose="02020603050405020304" charset="0"/>
                <a:cs typeface="Times New Roman" panose="02020603050405020304" charset="0"/>
                <a:sym typeface="+mn-ea"/>
              </a:rPr>
              <a:t>+k+1</a:t>
            </a:r>
            <a:r>
              <a:rPr lang="en-US" dirty="0">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 </a:t>
            </a:r>
            <a:r>
              <a:rPr lang="en-US" dirty="0">
                <a:latin typeface="Times New Roman" panose="02020603050405020304"/>
                <a:cs typeface="Calibri" panose="020F0502020204030204"/>
                <a:sym typeface="+mn-ea"/>
              </a:rPr>
              <a:t>| </a:t>
            </a:r>
            <a:r>
              <a:rPr lang="en-US" i="1" dirty="0">
                <a:latin typeface="Times New Roman" panose="02020603050405020304"/>
                <a:cs typeface="Calibri" panose="020F0502020204030204"/>
                <a:sym typeface="+mn-ea"/>
              </a:rPr>
              <a:t>S</a:t>
            </a:r>
            <a:r>
              <a:rPr lang="en-US" i="1" baseline="-25000" dirty="0">
                <a:latin typeface="Times New Roman" panose="02020603050405020304"/>
                <a:cs typeface="Calibri" panose="020F0502020204030204"/>
                <a:sym typeface="+mn-ea"/>
              </a:rPr>
              <a:t>t</a:t>
            </a:r>
            <a:r>
              <a:rPr lang="en-US" dirty="0">
                <a:latin typeface="Times New Roman" panose="02020603050405020304"/>
                <a:cs typeface="Calibri" panose="020F0502020204030204"/>
                <a:sym typeface="+mn-ea"/>
              </a:rPr>
              <a:t>=</a:t>
            </a:r>
            <a:r>
              <a:rPr lang="en-US" i="1" dirty="0">
                <a:latin typeface="Times New Roman" panose="02020603050405020304"/>
                <a:cs typeface="Calibri" panose="020F0502020204030204"/>
                <a:sym typeface="+mn-ea"/>
              </a:rPr>
              <a:t>s</a:t>
            </a:r>
            <a:r>
              <a:rPr lang="en-US" dirty="0">
                <a:latin typeface="Times New Roman" panose="02020603050405020304"/>
                <a:cs typeface="Calibri" panose="020F0502020204030204"/>
                <a:sym typeface="+mn-ea"/>
              </a:rPr>
              <a:t>]</a:t>
            </a:r>
            <a:endParaRPr lang="en-US"/>
          </a:p>
          <a:p>
            <a:pPr marL="633095" indent="-25400" algn="l" defTabSz="914400">
              <a:buNone/>
              <a:tabLst>
                <a:tab pos="7543800" algn="l"/>
              </a:tabLst>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bldLvl="0" animBg="1"/>
      <p:bldP spid="26" grpId="0" bldLvl="0" animBg="1"/>
      <p:bldP spid="2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Value Iteration Algorithm</a:t>
            </a:r>
            <a:endParaRPr lang="en-US" dirty="0"/>
          </a:p>
        </p:txBody>
      </p:sp>
      <p:sp>
        <p:nvSpPr>
          <p:cNvPr id="3" name="Content Placeholder 2"/>
          <p:cNvSpPr>
            <a:spLocks noGrp="1"/>
          </p:cNvSpPr>
          <p:nvPr>
            <p:ph idx="1"/>
          </p:nvPr>
        </p:nvSpPr>
        <p:spPr>
          <a:xfrm>
            <a:off x="880745" y="3959860"/>
            <a:ext cx="10736580" cy="2470785"/>
          </a:xfrm>
          <a:ln>
            <a:solidFill>
              <a:schemeClr val="tx1">
                <a:lumMod val="65000"/>
                <a:lumOff val="35000"/>
              </a:schemeClr>
            </a:solidFill>
          </a:ln>
        </p:spPr>
        <p:txBody>
          <a:bodyPr vert="horz" lIns="91440" tIns="45720" rIns="91440" bIns="45720" rtlCol="0" anchor="ctr">
            <a:normAutofit fontScale="47500" lnSpcReduction="20000"/>
          </a:bodyPr>
          <a:lstStyle/>
          <a:p>
            <a:pPr marL="0" indent="0">
              <a:buNone/>
            </a:pPr>
            <a:r>
              <a:rPr lang="en-US" b="1" dirty="0">
                <a:ea typeface="+mn-lt"/>
                <a:cs typeface="+mn-lt"/>
              </a:rPr>
              <a:t>Intuition</a:t>
            </a:r>
            <a:r>
              <a:rPr lang="en-US" dirty="0">
                <a:ea typeface="+mn-lt"/>
                <a:cs typeface="+mn-lt"/>
              </a:rPr>
              <a:t>: </a:t>
            </a:r>
            <a:endParaRPr lang="en-US" dirty="0">
              <a:ea typeface="+mn-lt"/>
              <a:cs typeface="+mn-lt"/>
            </a:endParaRPr>
          </a:p>
          <a:p>
            <a:pPr marL="0" indent="0">
              <a:buNone/>
            </a:pPr>
            <a:r>
              <a:rPr lang="en-US" i="1" dirty="0">
                <a:latin typeface="Times New Roman" panose="02020603050405020304"/>
                <a:cs typeface="Times New Roman" panose="02020603050405020304"/>
                <a:sym typeface="+mn-ea"/>
              </a:rPr>
              <a:t>V</a:t>
            </a:r>
            <a:r>
              <a:rPr lang="en-US" i="1" baseline="-25000" dirty="0">
                <a:latin typeface="Times New Roman" panose="02020603050405020304"/>
                <a:cs typeface="Times New Roman" panose="02020603050405020304"/>
                <a:sym typeface="+mn-ea"/>
              </a:rPr>
              <a:t>k</a:t>
            </a:r>
            <a:r>
              <a:rPr lang="en-US" i="1" dirty="0">
                <a:latin typeface="Times New Roman" panose="02020603050405020304"/>
                <a:cs typeface="Times New Roman" panose="02020603050405020304"/>
                <a:sym typeface="+mn-ea"/>
              </a:rPr>
              <a:t>*</a:t>
            </a:r>
            <a:r>
              <a:rPr lang="en-US" dirty="0">
                <a:latin typeface="Times New Roman" panose="02020603050405020304"/>
                <a:cs typeface="Times New Roman" panose="02020603050405020304"/>
                <a:sym typeface="+mn-ea"/>
              </a:rPr>
              <a:t>[</a:t>
            </a:r>
            <a:r>
              <a:rPr lang="en-US" i="1" dirty="0">
                <a:latin typeface="Times New Roman" panose="02020603050405020304"/>
                <a:cs typeface="Times New Roman" panose="02020603050405020304"/>
                <a:sym typeface="+mn-ea"/>
              </a:rPr>
              <a:t>s</a:t>
            </a:r>
            <a:r>
              <a:rPr lang="en-US" dirty="0">
                <a:latin typeface="Times New Roman" panose="02020603050405020304"/>
                <a:cs typeface="Times New Roman" panose="02020603050405020304"/>
                <a:sym typeface="+mn-ea"/>
              </a:rPr>
              <a:t>]</a:t>
            </a:r>
            <a:r>
              <a:rPr lang="en-US" dirty="0">
                <a:ea typeface="+mn-lt"/>
                <a:cs typeface="+mn-lt"/>
                <a:sym typeface="+mn-ea"/>
              </a:rPr>
              <a:t> is best possible value of </a:t>
            </a:r>
            <a:r>
              <a:rPr lang="en-US" dirty="0" err="1">
                <a:ea typeface="+mn-lt"/>
                <a:cs typeface="+mn-lt"/>
                <a:sym typeface="+mn-ea"/>
              </a:rPr>
              <a:t>state </a:t>
            </a:r>
            <a:r>
              <a:rPr lang="en-US" i="1" dirty="0" err="1">
                <a:latin typeface="Times New Roman" panose="02020603050405020304"/>
                <a:ea typeface="+mn-lt"/>
                <a:cs typeface="+mn-lt"/>
                <a:sym typeface="+mn-ea"/>
              </a:rPr>
              <a:t>s</a:t>
            </a:r>
            <a:r>
              <a:rPr lang="en-US" dirty="0">
                <a:ea typeface="+mn-lt"/>
                <a:cs typeface="+mn-lt"/>
                <a:sym typeface="+mn-ea"/>
              </a:rPr>
              <a:t> if I can take at most </a:t>
            </a:r>
            <a:r>
              <a:rPr lang="en-US" i="1" dirty="0">
                <a:latin typeface="Times New Roman" panose="02020603050405020304"/>
                <a:ea typeface="+mn-lt"/>
                <a:cs typeface="+mn-lt"/>
                <a:sym typeface="+mn-ea"/>
              </a:rPr>
              <a:t>k</a:t>
            </a:r>
            <a:r>
              <a:rPr lang="en-US" dirty="0">
                <a:ea typeface="+mn-lt"/>
                <a:cs typeface="+mn-lt"/>
                <a:sym typeface="+mn-ea"/>
              </a:rPr>
              <a:t> steps. </a:t>
            </a:r>
            <a:r>
              <a:rPr lang="en-US" dirty="0">
                <a:ea typeface="+mn-lt"/>
                <a:cs typeface="+mn-lt"/>
              </a:rPr>
              <a:t>As we allow each additional step (for </a:t>
            </a:r>
            <a:r>
              <a:rPr lang="en-US" i="1" dirty="0" err="1">
                <a:latin typeface="Times New Roman" panose="02020603050405020304"/>
                <a:cs typeface="Arial" panose="020B0604020202020204"/>
                <a:sym typeface="+mn-ea"/>
              </a:rPr>
              <a:t>k</a:t>
            </a:r>
            <a:r>
              <a:rPr lang="en-US" dirty="0">
                <a:ea typeface="+mn-lt"/>
                <a:cs typeface="+mn-lt"/>
              </a:rPr>
              <a:t>...), for each state (for each </a:t>
            </a:r>
            <a:r>
              <a:rPr lang="en-US" i="1" dirty="0">
                <a:latin typeface="Times New Roman" panose="02020603050405020304"/>
                <a:cs typeface="Arial" panose="020B0604020202020204"/>
                <a:sym typeface="+mn-ea"/>
              </a:rPr>
              <a:t>s</a:t>
            </a:r>
            <a:r>
              <a:rPr lang="en-US" dirty="0">
                <a:ea typeface="+mn-lt"/>
                <a:cs typeface="+mn-lt"/>
              </a:rPr>
              <a:t>) we ask ourselves:</a:t>
            </a:r>
            <a:endParaRPr lang="en-US" dirty="0">
              <a:ea typeface="+mn-lt"/>
              <a:cs typeface="+mn-lt"/>
            </a:endParaRPr>
          </a:p>
          <a:p>
            <a:pPr marL="0" indent="0">
              <a:buNone/>
            </a:pPr>
            <a:endParaRPr lang="en-US" dirty="0">
              <a:ea typeface="+mn-lt"/>
              <a:cs typeface="+mn-lt"/>
            </a:endParaRPr>
          </a:p>
          <a:p>
            <a:r>
              <a:rPr lang="en-US" dirty="0">
                <a:ea typeface="+mn-lt"/>
                <a:cs typeface="+mn-lt"/>
              </a:rPr>
              <a:t>For each possible action I can take in this state (s)… (</a:t>
            </a:r>
            <a:r>
              <a:rPr lang="en-US" dirty="0" err="1">
                <a:latin typeface="Times New Roman" panose="02020603050405020304" charset="0"/>
                <a:cs typeface="Times New Roman" panose="02020603050405020304" charset="0"/>
                <a:sym typeface="+mn-ea"/>
              </a:rPr>
              <a:t>max</a:t>
            </a:r>
            <a:r>
              <a:rPr lang="en-US" i="1" baseline="-25000" dirty="0" err="1">
                <a:latin typeface="Times New Roman" panose="02020603050405020304" charset="0"/>
                <a:cs typeface="Times New Roman" panose="02020603050405020304" charset="0"/>
                <a:sym typeface="+mn-ea"/>
              </a:rPr>
              <a:t>a</a:t>
            </a:r>
            <a:r>
              <a:rPr lang="en-US" dirty="0">
                <a:ea typeface="+mn-lt"/>
                <a:cs typeface="+mn-lt"/>
              </a:rPr>
              <a:t>)</a:t>
            </a:r>
            <a:endParaRPr lang="en-US" dirty="0">
              <a:ea typeface="+mn-lt"/>
              <a:cs typeface="+mn-lt"/>
            </a:endParaRPr>
          </a:p>
          <a:p>
            <a:r>
              <a:rPr lang="en-US" dirty="0">
                <a:ea typeface="+mn-lt"/>
                <a:cs typeface="+mn-lt"/>
              </a:rPr>
              <a:t>...where would I likely end up and with what probability? (</a:t>
            </a:r>
            <a:r>
              <a:rPr lang="en-US" dirty="0">
                <a:latin typeface="Times New Roman" panose="02020603050405020304" charset="0"/>
                <a:ea typeface="+mn-lt"/>
                <a:cs typeface="Times New Roman" panose="02020603050405020304" charset="0"/>
              </a:rPr>
              <a:t>E</a:t>
            </a:r>
            <a:r>
              <a:rPr lang="en-US" i="1" baseline="-25000" dirty="0">
                <a:latin typeface="Times New Roman" panose="02020603050405020304" charset="0"/>
                <a:ea typeface="+mn-lt"/>
                <a:cs typeface="Times New Roman" panose="02020603050405020304" charset="0"/>
              </a:rPr>
              <a:t>s'</a:t>
            </a:r>
            <a:r>
              <a:rPr lang="en-US" dirty="0">
                <a:latin typeface="Times New Roman" panose="02020603050405020304" charset="0"/>
                <a:ea typeface="+mn-lt"/>
                <a:cs typeface="Times New Roman" panose="02020603050405020304" charset="0"/>
              </a:rPr>
              <a:t>[…] = </a:t>
            </a:r>
            <a:r>
              <a:rPr lang="en-US" dirty="0" err="1">
                <a:latin typeface="Times New Roman" panose="02020603050405020304" charset="0"/>
                <a:cs typeface="Times New Roman" panose="02020603050405020304" charset="0"/>
                <a:sym typeface="+mn-ea"/>
              </a:rPr>
              <a:t>∑</a:t>
            </a:r>
            <a:r>
              <a:rPr lang="en-US" i="1" baseline="-25000" dirty="0" err="1">
                <a:latin typeface="Times New Roman" panose="02020603050405020304" charset="0"/>
                <a:cs typeface="Times New Roman" panose="02020603050405020304" charset="0"/>
                <a:sym typeface="+mn-ea"/>
              </a:rPr>
              <a:t>s</a:t>
            </a:r>
            <a:r>
              <a:rPr lang="en-US" i="1" baseline="-25000" dirty="0">
                <a:latin typeface="Times New Roman" panose="02020603050405020304" charset="0"/>
                <a:cs typeface="Times New Roman" panose="02020603050405020304" charset="0"/>
                <a:sym typeface="+mn-ea"/>
              </a:rPr>
              <a:t>'</a:t>
            </a:r>
            <a:r>
              <a:rPr lang="en-US" dirty="0">
                <a:latin typeface="Times New Roman" panose="02020603050405020304" charset="0"/>
                <a:cs typeface="Times New Roman" panose="02020603050405020304" charset="0"/>
                <a:sym typeface="+mn-ea"/>
              </a:rPr>
              <a:t> </a:t>
            </a:r>
            <a:r>
              <a:rPr lang="en-US" i="1" dirty="0">
                <a:latin typeface="Times New Roman" panose="02020603050405020304" charset="0"/>
                <a:cs typeface="Times New Roman" panose="02020603050405020304" charset="0"/>
                <a:sym typeface="+mn-ea"/>
              </a:rPr>
              <a:t>p(s' | s, a)</a:t>
            </a:r>
            <a:r>
              <a:rPr lang="en-US" dirty="0">
                <a:latin typeface="Times New Roman" panose="02020603050405020304" charset="0"/>
                <a:ea typeface="+mn-lt"/>
                <a:cs typeface="Times New Roman" panose="02020603050405020304" charset="0"/>
              </a:rPr>
              <a:t> [… ]</a:t>
            </a:r>
            <a:r>
              <a:rPr lang="en-US" dirty="0">
                <a:ea typeface="+mn-lt"/>
                <a:cs typeface="+mn-lt"/>
              </a:rPr>
              <a:t>)</a:t>
            </a:r>
            <a:endParaRPr lang="en-US" dirty="0">
              <a:ea typeface="+mn-lt"/>
              <a:cs typeface="+mn-lt"/>
            </a:endParaRPr>
          </a:p>
          <a:p>
            <a:r>
              <a:rPr lang="en-US" dirty="0">
                <a:ea typeface="+mn-lt"/>
                <a:cs typeface="+mn-lt"/>
              </a:rPr>
              <a:t>How much reward would I get for that </a:t>
            </a:r>
            <a:r>
              <a:rPr lang="en-US" i="1" dirty="0">
                <a:ea typeface="+mn-lt"/>
                <a:cs typeface="+mn-lt"/>
              </a:rPr>
              <a:t>first</a:t>
            </a:r>
            <a:r>
              <a:rPr lang="en-US" dirty="0">
                <a:ea typeface="+mn-lt"/>
                <a:cs typeface="+mn-lt"/>
              </a:rPr>
              <a:t> step that lands me in </a:t>
            </a:r>
            <a:r>
              <a:rPr lang="en-US" i="1" dirty="0">
                <a:latin typeface="Times New Roman" panose="02020603050405020304" charset="0"/>
                <a:cs typeface="Times New Roman" panose="02020603050405020304" charset="0"/>
                <a:sym typeface="+mn-ea"/>
              </a:rPr>
              <a:t>s'</a:t>
            </a:r>
            <a:r>
              <a:rPr lang="en-US" dirty="0">
                <a:ea typeface="+mn-lt"/>
                <a:cs typeface="+mn-lt"/>
              </a:rPr>
              <a:t>? (</a:t>
            </a:r>
            <a:r>
              <a:rPr lang="en-US" i="1" dirty="0">
                <a:latin typeface="Times New Roman" panose="02020603050405020304" charset="0"/>
                <a:cs typeface="Times New Roman" panose="02020603050405020304" charset="0"/>
                <a:sym typeface="+mn-ea"/>
              </a:rPr>
              <a:t>r(s, a, s')</a:t>
            </a:r>
            <a:r>
              <a:rPr lang="en-US" dirty="0">
                <a:ea typeface="+mn-lt"/>
                <a:cs typeface="+mn-lt"/>
              </a:rPr>
              <a:t>)</a:t>
            </a:r>
            <a:endParaRPr lang="en-US" dirty="0">
              <a:ea typeface="+mn-lt"/>
              <a:cs typeface="+mn-lt"/>
            </a:endParaRPr>
          </a:p>
          <a:p>
            <a:r>
              <a:rPr lang="en-US" dirty="0">
                <a:ea typeface="+mn-lt"/>
                <a:cs typeface="+mn-lt"/>
              </a:rPr>
              <a:t>And, using my current table of values for </a:t>
            </a:r>
            <a:r>
              <a:rPr lang="en-US" i="1" dirty="0">
                <a:latin typeface="Times New Roman" panose="02020603050405020304" charset="0"/>
                <a:cs typeface="Times New Roman" panose="02020603050405020304" charset="0"/>
                <a:sym typeface="+mn-ea"/>
              </a:rPr>
              <a:t>V</a:t>
            </a:r>
            <a:r>
              <a:rPr lang="en-US" i="1" baseline="-25000" dirty="0">
                <a:latin typeface="Times New Roman" panose="02020603050405020304" charset="0"/>
                <a:cs typeface="Times New Roman" panose="02020603050405020304" charset="0"/>
                <a:sym typeface="+mn-ea"/>
              </a:rPr>
              <a:t>k-1</a:t>
            </a:r>
            <a:r>
              <a:rPr lang="en-US" dirty="0">
                <a:ea typeface="+mn-lt"/>
                <a:cs typeface="+mn-lt"/>
              </a:rPr>
              <a:t>, how much is that </a:t>
            </a:r>
            <a:r>
              <a:rPr lang="en-US" i="1" dirty="0">
                <a:ea typeface="+mn-lt"/>
                <a:cs typeface="+mn-lt"/>
              </a:rPr>
              <a:t>next</a:t>
            </a:r>
            <a:r>
              <a:rPr lang="en-US" dirty="0">
                <a:ea typeface="+mn-lt"/>
                <a:cs typeface="+mn-lt"/>
              </a:rPr>
              <a:t> </a:t>
            </a:r>
            <a:r>
              <a:rPr lang="en-US" i="1" dirty="0">
                <a:ea typeface="+mn-lt"/>
                <a:cs typeface="+mn-lt"/>
              </a:rPr>
              <a:t>state</a:t>
            </a:r>
            <a:r>
              <a:rPr lang="en-US" dirty="0">
                <a:ea typeface="+mn-lt"/>
                <a:cs typeface="+mn-lt"/>
              </a:rPr>
              <a:t> worth (with discounting) given my remaining allotment of </a:t>
            </a:r>
            <a:r>
              <a:rPr lang="en-US" i="1" dirty="0">
                <a:latin typeface="Times New Roman" panose="02020603050405020304" charset="0"/>
                <a:ea typeface="+mn-lt"/>
                <a:cs typeface="Times New Roman" panose="02020603050405020304" charset="0"/>
              </a:rPr>
              <a:t>k</a:t>
            </a:r>
            <a:r>
              <a:rPr lang="en-US" dirty="0">
                <a:latin typeface="Times New Roman" panose="02020603050405020304" charset="0"/>
                <a:ea typeface="+mn-lt"/>
                <a:cs typeface="Times New Roman" panose="02020603050405020304" charset="0"/>
              </a:rPr>
              <a:t>-1</a:t>
            </a:r>
            <a:r>
              <a:rPr lang="en-US" dirty="0">
                <a:ea typeface="+mn-lt"/>
                <a:cs typeface="+mn-lt"/>
              </a:rPr>
              <a:t> steps? (</a:t>
            </a:r>
            <a:r>
              <a:rPr lang="en-US" dirty="0">
                <a:latin typeface="Times New Roman" panose="02020603050405020304" charset="0"/>
                <a:cs typeface="Times New Roman" panose="02020603050405020304" charset="0"/>
                <a:sym typeface="+mn-ea"/>
              </a:rPr>
              <a:t>γ</a:t>
            </a:r>
            <a:r>
              <a:rPr lang="en-US" i="1" dirty="0">
                <a:latin typeface="Times New Roman" panose="02020603050405020304" charset="0"/>
                <a:cs typeface="Times New Roman" panose="02020603050405020304" charset="0"/>
                <a:sym typeface="+mn-ea"/>
              </a:rPr>
              <a:t>V</a:t>
            </a:r>
            <a:r>
              <a:rPr lang="en-US" i="1" baseline="-25000" dirty="0">
                <a:latin typeface="Times New Roman" panose="02020603050405020304" charset="0"/>
                <a:cs typeface="Times New Roman" panose="02020603050405020304" charset="0"/>
                <a:sym typeface="+mn-ea"/>
              </a:rPr>
              <a:t>k-1</a:t>
            </a:r>
            <a:r>
              <a:rPr lang="en-US" i="1" baseline="30000" dirty="0">
                <a:latin typeface="Times New Roman" panose="02020603050405020304" charset="0"/>
                <a:cs typeface="Times New Roman" panose="02020603050405020304" charset="0"/>
                <a:sym typeface="+mn-ea"/>
              </a:rPr>
              <a:t>*</a:t>
            </a:r>
            <a:r>
              <a:rPr lang="en-US" dirty="0">
                <a:latin typeface="Times New Roman" panose="02020603050405020304" charset="0"/>
                <a:cs typeface="Times New Roman" panose="02020603050405020304" charset="0"/>
                <a:sym typeface="+mn-ea"/>
              </a:rPr>
              <a:t>[</a:t>
            </a:r>
            <a:r>
              <a:rPr lang="en-US" i="1" dirty="0">
                <a:latin typeface="Times New Roman" panose="02020603050405020304" charset="0"/>
                <a:cs typeface="Times New Roman" panose="02020603050405020304" charset="0"/>
                <a:sym typeface="+mn-ea"/>
              </a:rPr>
              <a:t>s'</a:t>
            </a:r>
            <a:r>
              <a:rPr lang="en-US" dirty="0">
                <a:latin typeface="Times New Roman" panose="02020603050405020304" charset="0"/>
                <a:cs typeface="Times New Roman" panose="02020603050405020304" charset="0"/>
                <a:sym typeface="+mn-ea"/>
              </a:rPr>
              <a:t>]</a:t>
            </a:r>
            <a:r>
              <a:rPr lang="en-US" dirty="0">
                <a:ea typeface="+mn-lt"/>
                <a:cs typeface="+mn-lt"/>
              </a:rPr>
              <a:t>)?</a:t>
            </a:r>
            <a:endParaRPr lang="en-US" dirty="0">
              <a:ea typeface="+mn-lt"/>
              <a:cs typeface="+mn-lt"/>
            </a:endParaRPr>
          </a:p>
          <a:p>
            <a:endParaRPr lang="en-US" dirty="0">
              <a:ea typeface="+mn-lt"/>
              <a:cs typeface="+mn-lt"/>
            </a:endParaRPr>
          </a:p>
          <a:p>
            <a:pPr marL="0" indent="0">
              <a:buNone/>
            </a:pPr>
            <a:r>
              <a:rPr lang="en-US" dirty="0">
                <a:ea typeface="+mn-lt"/>
                <a:cs typeface="+mn-lt"/>
              </a:rPr>
              <a:t>These answers tell me what the best first action is from </a:t>
            </a:r>
            <a:r>
              <a:rPr lang="en-US" dirty="0" err="1">
                <a:ea typeface="+mn-lt"/>
                <a:cs typeface="+mn-lt"/>
                <a:sym typeface="+mn-ea"/>
              </a:rPr>
              <a:t>state </a:t>
            </a:r>
            <a:r>
              <a:rPr lang="en-US" i="1" dirty="0" err="1">
                <a:latin typeface="Times New Roman" panose="02020603050405020304" charset="0"/>
                <a:ea typeface="+mn-lt"/>
                <a:cs typeface="Times New Roman" panose="02020603050405020304" charset="0"/>
                <a:sym typeface="+mn-ea"/>
              </a:rPr>
              <a:t>s</a:t>
            </a:r>
            <a:r>
              <a:rPr lang="en-US" dirty="0">
                <a:ea typeface="+mn-lt"/>
                <a:cs typeface="+mn-lt"/>
              </a:rPr>
              <a:t>, and what </a:t>
            </a:r>
            <a:r>
              <a:rPr lang="en-US" i="1" dirty="0" err="1">
                <a:latin typeface="Times New Roman" panose="02020603050405020304" charset="0"/>
                <a:ea typeface="+mn-lt"/>
                <a:cs typeface="Times New Roman" panose="02020603050405020304" charset="0"/>
              </a:rPr>
              <a:t>s</a:t>
            </a:r>
            <a:r>
              <a:rPr lang="en-US" dirty="0">
                <a:ea typeface="+mn-lt"/>
                <a:cs typeface="+mn-lt"/>
              </a:rPr>
              <a:t> is worth if I take that first action and can take up to </a:t>
            </a:r>
            <a:r>
              <a:rPr lang="en-US" i="1" dirty="0">
                <a:latin typeface="Times New Roman" panose="02020603050405020304" charset="0"/>
                <a:ea typeface="+mn-lt"/>
                <a:cs typeface="Times New Roman" panose="02020603050405020304" charset="0"/>
              </a:rPr>
              <a:t>k</a:t>
            </a:r>
            <a:r>
              <a:rPr lang="en-US" dirty="0">
                <a:latin typeface="Times New Roman" panose="02020603050405020304" charset="0"/>
                <a:ea typeface="+mn-lt"/>
                <a:cs typeface="Times New Roman" panose="02020603050405020304" charset="0"/>
              </a:rPr>
              <a:t>-1</a:t>
            </a:r>
            <a:r>
              <a:rPr lang="en-US" dirty="0">
                <a:ea typeface="+mn-lt"/>
                <a:cs typeface="+mn-lt"/>
              </a:rPr>
              <a:t> more best steps thereafter.</a:t>
            </a:r>
            <a:endParaRPr lang="en-US" dirty="0">
              <a:cs typeface="Calibri" panose="020F0502020204030204"/>
            </a:endParaRPr>
          </a:p>
        </p:txBody>
      </p:sp>
      <p:sp>
        <p:nvSpPr>
          <p:cNvPr id="4" name="TextBox 3"/>
          <p:cNvSpPr txBox="1"/>
          <p:nvPr/>
        </p:nvSpPr>
        <p:spPr>
          <a:xfrm>
            <a:off x="880745" y="1608455"/>
            <a:ext cx="10735945" cy="1938020"/>
          </a:xfrm>
          <a:prstGeom prst="rect">
            <a:avLst/>
          </a:prstGeom>
          <a:noFill/>
          <a:ln w="34925" cmpd="thinThick">
            <a:solidFill>
              <a:schemeClr val="tx1">
                <a:lumMod val="75000"/>
                <a:lumOff val="25000"/>
              </a:schemeClr>
            </a:solidFill>
          </a:ln>
        </p:spPr>
        <p:txBody>
          <a:bodyPr rot="0" spcFirstLastPara="0" vertOverflow="overflow" horzOverflow="overflow" vert="horz" wrap="square" lIns="91440" tIns="45720" rIns="91440" bIns="45720" numCol="1" spcCol="0" rtlCol="0" fromWordArt="0" anchor="ctr" anchorCtr="0" forceAA="0" compatLnSpc="1">
            <a:spAutoFit/>
          </a:bodyPr>
          <a:lstStyle/>
          <a:p>
            <a:pPr indent="0">
              <a:buNone/>
            </a:pPr>
            <a:r>
              <a:rPr lang="en-US" sz="2400" i="1" dirty="0">
                <a:latin typeface="Times New Roman" panose="02020603050405020304" charset="0"/>
                <a:cs typeface="Times New Roman" panose="02020603050405020304" charset="0"/>
              </a:rPr>
              <a:t>V</a:t>
            </a:r>
            <a:r>
              <a:rPr lang="en-US" sz="2400" i="1" baseline="-25000" dirty="0">
                <a:latin typeface="Times New Roman" panose="02020603050405020304"/>
                <a:cs typeface="Arial" panose="020B0604020202020204"/>
              </a:rPr>
              <a:t>0</a:t>
            </a:r>
            <a:r>
              <a:rPr lang="en-US" sz="2400" i="1" baseline="30000" dirty="0">
                <a:latin typeface="Times New Roman" panose="02020603050405020304"/>
                <a:cs typeface="Arial" panose="020B0604020202020204"/>
              </a:rPr>
              <a:t>*</a:t>
            </a:r>
            <a:r>
              <a:rPr lang="en-US" sz="2400" dirty="0">
                <a:latin typeface="Times New Roman" panose="02020603050405020304"/>
                <a:cs typeface="Arial" panose="020B0604020202020204"/>
              </a:rPr>
              <a:t>[</a:t>
            </a:r>
            <a:r>
              <a:rPr lang="en-US" sz="2400" i="1" dirty="0">
                <a:latin typeface="Times New Roman" panose="02020603050405020304"/>
                <a:cs typeface="Arial" panose="020B0604020202020204"/>
              </a:rPr>
              <a:t>s</a:t>
            </a:r>
            <a:r>
              <a:rPr lang="en-US" sz="2400" dirty="0">
                <a:latin typeface="Times New Roman" panose="02020603050405020304"/>
                <a:cs typeface="Arial" panose="020B0604020202020204"/>
              </a:rPr>
              <a:t>]</a:t>
            </a:r>
            <a:r>
              <a:rPr lang="en-US" sz="2400" dirty="0">
                <a:latin typeface="Times New Roman" panose="02020603050405020304" charset="0"/>
                <a:cs typeface="Times New Roman" panose="02020603050405020304" charset="0"/>
              </a:rPr>
              <a:t> = 0</a:t>
            </a:r>
            <a:r>
              <a:rPr lang="en-US" sz="2400" dirty="0">
                <a:cs typeface="Arial" panose="020B0604020202020204"/>
              </a:rPr>
              <a:t> for all states </a:t>
            </a:r>
            <a:r>
              <a:rPr lang="en-US" sz="2400" i="1" dirty="0">
                <a:latin typeface="Times New Roman" panose="02020603050405020304"/>
                <a:cs typeface="Arial" panose="020B0604020202020204"/>
              </a:rPr>
              <a:t>s</a:t>
            </a:r>
            <a:r>
              <a:rPr lang="en-US" sz="2400" dirty="0">
                <a:cs typeface="Arial" panose="020B0604020202020204"/>
              </a:rPr>
              <a:t>​</a:t>
            </a:r>
            <a:endParaRPr lang="en-US" sz="2400" i="1" dirty="0">
              <a:solidFill>
                <a:schemeClr val="bg1">
                  <a:lumMod val="50000"/>
                </a:schemeClr>
              </a:solidFill>
              <a:cs typeface="Calibri" panose="020F0502020204030204"/>
            </a:endParaRPr>
          </a:p>
          <a:p>
            <a:pPr indent="0">
              <a:buNone/>
            </a:pPr>
            <a:r>
              <a:rPr lang="en-US" sz="2400" dirty="0" err="1">
                <a:cs typeface="Arial" panose="020B0604020202020204"/>
              </a:rPr>
              <a:t>For </a:t>
            </a:r>
            <a:r>
              <a:rPr lang="en-US" sz="2400" i="1" dirty="0" err="1">
                <a:latin typeface="Times New Roman" panose="02020603050405020304"/>
                <a:cs typeface="Arial" panose="020B0604020202020204"/>
              </a:rPr>
              <a:t>k</a:t>
            </a:r>
            <a:r>
              <a:rPr lang="en-US" sz="2400" dirty="0">
                <a:cs typeface="Arial" panose="020B0604020202020204"/>
              </a:rPr>
              <a:t> in </a:t>
            </a:r>
            <a:r>
              <a:rPr lang="en-US" sz="2400" dirty="0">
                <a:latin typeface="Times New Roman" panose="02020603050405020304" charset="0"/>
                <a:cs typeface="Times New Roman" panose="02020603050405020304" charset="0"/>
              </a:rPr>
              <a:t>1..</a:t>
            </a:r>
            <a:r>
              <a:rPr lang="en-US" sz="2400" i="1" dirty="0">
                <a:latin typeface="Times New Roman" panose="02020603050405020304"/>
                <a:cs typeface="Arial" panose="020B0604020202020204"/>
              </a:rPr>
              <a:t>H</a:t>
            </a:r>
            <a:r>
              <a:rPr lang="en-US" sz="2400" dirty="0">
                <a:cs typeface="Arial" panose="020B0604020202020204"/>
              </a:rPr>
              <a:t>:</a:t>
            </a:r>
            <a:endParaRPr lang="en-US" sz="2400" dirty="0">
              <a:cs typeface="Arial" panose="020B0604020202020204"/>
            </a:endParaRPr>
          </a:p>
          <a:p>
            <a:pPr lvl="1" indent="0">
              <a:buNone/>
            </a:pPr>
            <a:r>
              <a:rPr lang="en-US" sz="2400" dirty="0">
                <a:cs typeface="Arial" panose="020B0604020202020204"/>
              </a:rPr>
              <a:t>For each </a:t>
            </a:r>
            <a:r>
              <a:rPr lang="en-US" sz="2400" dirty="0" err="1">
                <a:cs typeface="Arial" panose="020B0604020202020204"/>
              </a:rPr>
              <a:t>state </a:t>
            </a:r>
            <a:r>
              <a:rPr lang="en-US" sz="2400" i="1" dirty="0" err="1">
                <a:latin typeface="Times New Roman" panose="02020603050405020304"/>
                <a:cs typeface="Arial" panose="020B0604020202020204"/>
              </a:rPr>
              <a:t>s</a:t>
            </a:r>
            <a:r>
              <a:rPr lang="en-US" sz="2400" i="1" dirty="0">
                <a:latin typeface="Times New Roman" panose="02020603050405020304"/>
                <a:cs typeface="Times New Roman" panose="02020603050405020304"/>
              </a:rPr>
              <a:t> </a:t>
            </a:r>
            <a:r>
              <a:rPr lang="en-US" sz="2400" dirty="0">
                <a:latin typeface="Calibri" panose="020F0502020204030204"/>
                <a:cs typeface="Arial" panose="020B0604020202020204"/>
              </a:rPr>
              <a:t>in </a:t>
            </a:r>
            <a:r>
              <a:rPr lang="en-US" sz="2400" i="1" dirty="0">
                <a:latin typeface="Times New Roman" panose="02020603050405020304"/>
                <a:cs typeface="Arial" panose="020B0604020202020204"/>
              </a:rPr>
              <a:t>S</a:t>
            </a:r>
            <a:r>
              <a:rPr lang="en-US" sz="2400" dirty="0">
                <a:cs typeface="Arial" panose="020B0604020202020204"/>
              </a:rPr>
              <a:t>:</a:t>
            </a:r>
            <a:endParaRPr lang="en-US" sz="2400" dirty="0">
              <a:cs typeface="Arial" panose="020B0604020202020204"/>
            </a:endParaRPr>
          </a:p>
          <a:p>
            <a:pPr lvl="2" indent="0">
              <a:buNone/>
            </a:pPr>
            <a:r>
              <a:rPr lang="en-US" sz="2400" i="1" dirty="0">
                <a:latin typeface="Times New Roman" panose="02020603050405020304"/>
                <a:cs typeface="Times New Roman" panose="02020603050405020304"/>
              </a:rPr>
              <a:t>V</a:t>
            </a:r>
            <a:r>
              <a:rPr lang="en-US" sz="2400" i="1" baseline="-25000" dirty="0">
                <a:latin typeface="Times New Roman" panose="02020603050405020304"/>
                <a:cs typeface="Times New Roman" panose="02020603050405020304"/>
              </a:rPr>
              <a:t>k</a:t>
            </a:r>
            <a:r>
              <a:rPr lang="en-US" sz="2400" i="1" baseline="30000" dirty="0">
                <a:latin typeface="Times New Roman" panose="02020603050405020304"/>
                <a:cs typeface="Times New Roman" panose="02020603050405020304"/>
              </a:rPr>
              <a:t>*</a:t>
            </a:r>
            <a:r>
              <a:rPr lang="en-US" sz="2400" dirty="0">
                <a:latin typeface="Times New Roman" panose="02020603050405020304"/>
                <a:cs typeface="Times New Roman" panose="02020603050405020304"/>
              </a:rPr>
              <a:t>[</a:t>
            </a:r>
            <a:r>
              <a:rPr lang="en-US" sz="2400" i="1" dirty="0">
                <a:latin typeface="Times New Roman" panose="02020603050405020304"/>
                <a:cs typeface="Times New Roman" panose="02020603050405020304"/>
              </a:rPr>
              <a:t>s</a:t>
            </a:r>
            <a:r>
              <a:rPr lang="en-US" sz="2400" dirty="0">
                <a:latin typeface="Times New Roman" panose="02020603050405020304"/>
                <a:cs typeface="Times New Roman" panose="02020603050405020304"/>
              </a:rPr>
              <a:t>]</a:t>
            </a:r>
            <a:r>
              <a:rPr lang="en-US" sz="2400" dirty="0">
                <a:cs typeface="Arial" panose="020B0604020202020204"/>
              </a:rPr>
              <a:t> = </a:t>
            </a:r>
            <a:r>
              <a:rPr lang="en-US" sz="2400" dirty="0" err="1">
                <a:latin typeface="Times New Roman" panose="02020603050405020304" charset="0"/>
                <a:cs typeface="Times New Roman" panose="02020603050405020304" charset="0"/>
              </a:rPr>
              <a:t>max</a:t>
            </a:r>
            <a:r>
              <a:rPr lang="en-US" sz="2400" i="1" baseline="-25000" dirty="0" err="1">
                <a:latin typeface="Times New Roman" panose="02020603050405020304" charset="0"/>
                <a:cs typeface="Times New Roman" panose="02020603050405020304" charset="0"/>
              </a:rPr>
              <a:t>a</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a:t>
            </a:r>
            <a:r>
              <a:rPr lang="en-US" sz="2400" i="1" baseline="-25000" dirty="0" err="1">
                <a:latin typeface="Times New Roman" panose="02020603050405020304" charset="0"/>
                <a:cs typeface="Times New Roman" panose="02020603050405020304" charset="0"/>
              </a:rPr>
              <a:t>s</a:t>
            </a:r>
            <a:r>
              <a:rPr lang="en-US" sz="2400" i="1" baseline="-25000"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 </a:t>
            </a:r>
            <a:r>
              <a:rPr lang="en-US" sz="2400" i="1" dirty="0">
                <a:latin typeface="Times New Roman" panose="02020603050405020304" charset="0"/>
                <a:cs typeface="Times New Roman" panose="02020603050405020304" charset="0"/>
              </a:rPr>
              <a:t>p</a:t>
            </a:r>
            <a:r>
              <a:rPr lang="en-US" sz="2400" dirty="0">
                <a:latin typeface="Times New Roman" panose="02020603050405020304" charset="0"/>
                <a:cs typeface="Times New Roman" panose="02020603050405020304" charset="0"/>
              </a:rPr>
              <a:t>(</a:t>
            </a:r>
            <a:r>
              <a:rPr lang="en-US" sz="2400" i="1" dirty="0">
                <a:latin typeface="Times New Roman" panose="02020603050405020304" charset="0"/>
                <a:cs typeface="Times New Roman" panose="02020603050405020304" charset="0"/>
              </a:rPr>
              <a:t>s' | s, a</a:t>
            </a:r>
            <a:r>
              <a:rPr lang="en-US" sz="2400" dirty="0">
                <a:latin typeface="Times New Roman" panose="02020603050405020304" charset="0"/>
                <a:cs typeface="Times New Roman" panose="02020603050405020304" charset="0"/>
              </a:rPr>
              <a:t>) [</a:t>
            </a:r>
            <a:r>
              <a:rPr lang="en-US" sz="2400" i="1" dirty="0">
                <a:latin typeface="Times New Roman" panose="02020603050405020304" charset="0"/>
                <a:cs typeface="Times New Roman" panose="02020603050405020304" charset="0"/>
              </a:rPr>
              <a:t>r</a:t>
            </a:r>
            <a:r>
              <a:rPr lang="en-US" sz="2400" dirty="0">
                <a:latin typeface="Times New Roman" panose="02020603050405020304" charset="0"/>
                <a:cs typeface="Times New Roman" panose="02020603050405020304" charset="0"/>
              </a:rPr>
              <a:t>(</a:t>
            </a:r>
            <a:r>
              <a:rPr lang="en-US" sz="2400" i="1" dirty="0">
                <a:latin typeface="Times New Roman" panose="02020603050405020304" charset="0"/>
                <a:cs typeface="Times New Roman" panose="02020603050405020304" charset="0"/>
              </a:rPr>
              <a:t>s, a, s'</a:t>
            </a:r>
            <a:r>
              <a:rPr lang="en-US" sz="2400" dirty="0">
                <a:latin typeface="Times New Roman" panose="02020603050405020304" charset="0"/>
                <a:cs typeface="Times New Roman" panose="02020603050405020304" charset="0"/>
              </a:rPr>
              <a:t>) + γ</a:t>
            </a:r>
            <a:r>
              <a:rPr lang="en-US" sz="2400" i="1" dirty="0">
                <a:latin typeface="Times New Roman" panose="02020603050405020304" charset="0"/>
                <a:cs typeface="Times New Roman" panose="02020603050405020304" charset="0"/>
              </a:rPr>
              <a:t>V</a:t>
            </a:r>
            <a:r>
              <a:rPr lang="en-US" sz="2400" i="1" baseline="-25000" dirty="0">
                <a:latin typeface="Times New Roman" panose="02020603050405020304" charset="0"/>
                <a:cs typeface="Times New Roman" panose="02020603050405020304" charset="0"/>
              </a:rPr>
              <a:t>k-1</a:t>
            </a:r>
            <a:r>
              <a:rPr lang="en-US" sz="2400" i="1" baseline="30000"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a:t>
            </a:r>
            <a:r>
              <a:rPr lang="en-US" sz="2400" i="1" dirty="0">
                <a:latin typeface="Times New Roman" panose="02020603050405020304" charset="0"/>
                <a:cs typeface="Times New Roman" panose="02020603050405020304" charset="0"/>
              </a:rPr>
              <a:t>s'</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pPr lvl="0" indent="0">
              <a:buNone/>
            </a:pPr>
            <a:r>
              <a:rPr lang="en-US" sz="2400" dirty="0">
                <a:latin typeface="Times New Roman" panose="02020603050405020304" charset="0"/>
                <a:cs typeface="Times New Roman" panose="02020603050405020304" charset="0"/>
              </a:rPr>
              <a:t>π(s) = </a:t>
            </a:r>
            <a:r>
              <a:rPr lang="en-US" sz="2400" dirty="0" err="1">
                <a:latin typeface="Times New Roman" panose="02020603050405020304" charset="0"/>
                <a:cs typeface="Times New Roman" panose="02020603050405020304" charset="0"/>
              </a:rPr>
              <a:t>argmax</a:t>
            </a:r>
            <a:r>
              <a:rPr lang="en-US" sz="2400" i="1" baseline="-25000" dirty="0" err="1">
                <a:latin typeface="Times New Roman" panose="02020603050405020304" charset="0"/>
                <a:cs typeface="Times New Roman" panose="02020603050405020304" charset="0"/>
              </a:rPr>
              <a:t>a</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sym typeface="+mn-ea"/>
              </a:rPr>
              <a:t>∑</a:t>
            </a:r>
            <a:r>
              <a:rPr lang="en-US" sz="2400" i="1" baseline="-25000" dirty="0" err="1">
                <a:latin typeface="Times New Roman" panose="02020603050405020304" charset="0"/>
                <a:cs typeface="Times New Roman" panose="02020603050405020304" charset="0"/>
                <a:sym typeface="+mn-ea"/>
              </a:rPr>
              <a:t>s'</a:t>
            </a:r>
            <a:r>
              <a:rPr lang="en-US" sz="2400" dirty="0">
                <a:latin typeface="Times New Roman" panose="02020603050405020304" charset="0"/>
                <a:cs typeface="Times New Roman" panose="02020603050405020304" charset="0"/>
              </a:rPr>
              <a:t> </a:t>
            </a:r>
            <a:r>
              <a:rPr lang="en-US" sz="2400" i="1" dirty="0">
                <a:latin typeface="Times New Roman" panose="02020603050405020304" charset="0"/>
                <a:cs typeface="Times New Roman" panose="02020603050405020304" charset="0"/>
              </a:rPr>
              <a:t>p</a:t>
            </a:r>
            <a:r>
              <a:rPr lang="en-US" sz="2400" dirty="0">
                <a:latin typeface="Times New Roman" panose="02020603050405020304" charset="0"/>
                <a:cs typeface="Times New Roman" panose="02020603050405020304" charset="0"/>
              </a:rPr>
              <a:t>(</a:t>
            </a:r>
            <a:r>
              <a:rPr lang="en-US" sz="2400" i="1" dirty="0">
                <a:latin typeface="Times New Roman" panose="02020603050405020304" charset="0"/>
                <a:cs typeface="Times New Roman" panose="02020603050405020304" charset="0"/>
              </a:rPr>
              <a:t>s' | s, a</a:t>
            </a:r>
            <a:r>
              <a:rPr lang="en-US" sz="2400" dirty="0">
                <a:latin typeface="Times New Roman" panose="02020603050405020304" charset="0"/>
                <a:cs typeface="Times New Roman" panose="02020603050405020304" charset="0"/>
              </a:rPr>
              <a:t>) [</a:t>
            </a:r>
            <a:r>
              <a:rPr lang="en-US" sz="2400" i="1" dirty="0">
                <a:latin typeface="Times New Roman" panose="02020603050405020304" charset="0"/>
                <a:cs typeface="Times New Roman" panose="02020603050405020304" charset="0"/>
              </a:rPr>
              <a:t>r</a:t>
            </a:r>
            <a:r>
              <a:rPr lang="en-US" sz="2400" dirty="0">
                <a:latin typeface="Times New Roman" panose="02020603050405020304" charset="0"/>
                <a:cs typeface="Times New Roman" panose="02020603050405020304" charset="0"/>
              </a:rPr>
              <a:t>(</a:t>
            </a:r>
            <a:r>
              <a:rPr lang="en-US" sz="2400" i="1" dirty="0">
                <a:latin typeface="Times New Roman" panose="02020603050405020304" charset="0"/>
                <a:cs typeface="Times New Roman" panose="02020603050405020304" charset="0"/>
              </a:rPr>
              <a:t>s, a, s'</a:t>
            </a:r>
            <a:r>
              <a:rPr lang="en-US" sz="2400" dirty="0">
                <a:latin typeface="Times New Roman" panose="02020603050405020304" charset="0"/>
                <a:cs typeface="Times New Roman" panose="02020603050405020304" charset="0"/>
              </a:rPr>
              <a:t>) + </a:t>
            </a:r>
            <a:r>
              <a:rPr lang="en-US" sz="2400" dirty="0">
                <a:latin typeface="Times New Roman" panose="02020603050405020304" charset="0"/>
                <a:cs typeface="Times New Roman" panose="02020603050405020304" charset="0"/>
                <a:sym typeface="+mn-ea"/>
              </a:rPr>
              <a:t>γ</a:t>
            </a:r>
            <a:r>
              <a:rPr lang="en-US" sz="2400" i="1" dirty="0">
                <a:latin typeface="Times New Roman" panose="02020603050405020304" charset="0"/>
                <a:cs typeface="Times New Roman" panose="02020603050405020304" charset="0"/>
              </a:rPr>
              <a:t>V</a:t>
            </a:r>
            <a:r>
              <a:rPr lang="en-US" sz="2400" i="1" baseline="-25000" dirty="0">
                <a:latin typeface="Times New Roman" panose="02020603050405020304" charset="0"/>
                <a:cs typeface="Times New Roman" panose="02020603050405020304" charset="0"/>
              </a:rPr>
              <a:t>H</a:t>
            </a:r>
            <a:r>
              <a:rPr lang="en-US" sz="2400" baseline="30000"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a:t>
            </a:r>
            <a:r>
              <a:rPr lang="en-US" sz="2400" i="1" dirty="0">
                <a:latin typeface="Times New Roman" panose="02020603050405020304" charset="0"/>
                <a:cs typeface="Times New Roman" panose="02020603050405020304" charset="0"/>
              </a:rPr>
              <a:t>s'</a:t>
            </a:r>
            <a:r>
              <a:rPr 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p:txBody>
      </p:sp>
      <p:sp>
        <p:nvSpPr>
          <p:cNvPr id="6" name="Speech Bubble: Rectangle 5"/>
          <p:cNvSpPr/>
          <p:nvPr/>
        </p:nvSpPr>
        <p:spPr>
          <a:xfrm>
            <a:off x="8117205" y="2308225"/>
            <a:ext cx="2929255" cy="1155065"/>
          </a:xfrm>
          <a:prstGeom prst="leftArrow">
            <a:avLst/>
          </a:prstGeom>
          <a:gradFill>
            <a:gsLst>
              <a:gs pos="0">
                <a:srgbClr val="14CD68"/>
              </a:gs>
              <a:gs pos="100000">
                <a:srgbClr val="0B6E38"/>
              </a:gs>
            </a:gsLst>
            <a:lin ang="5400000" scaled="0"/>
          </a:gradFill>
          <a:ln w="349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panose="020F0502020204030204"/>
              </a:rPr>
              <a:t>Bellman Optimality Equation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Exercise 3: Value Iteration Notebook</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panose="020F0502020204030204"/>
              </a:rPr>
              <a:t>Review notebook </a:t>
            </a:r>
            <a:endParaRPr lang="en-US">
              <a:cs typeface="Calibri" panose="020F0502020204030204"/>
            </a:endParaRPr>
          </a:p>
          <a:p>
            <a:pPr lvl="1"/>
            <a:r>
              <a:rPr lang="en-US" dirty="0">
                <a:cs typeface="Calibri" panose="020F0502020204030204"/>
              </a:rPr>
              <a:t>MDP library code</a:t>
            </a:r>
            <a:endParaRPr lang="en-US" dirty="0">
              <a:cs typeface="Calibri" panose="020F0502020204030204"/>
            </a:endParaRPr>
          </a:p>
          <a:p>
            <a:pPr lvl="1"/>
            <a:r>
              <a:rPr lang="en-US" dirty="0">
                <a:cs typeface="Calibri" panose="020F0502020204030204"/>
              </a:rPr>
              <a:t>Review Value Iteration Code</a:t>
            </a:r>
            <a:endParaRPr lang="en-US" dirty="0">
              <a:cs typeface="Calibri" panose="020F0502020204030204"/>
            </a:endParaRPr>
          </a:p>
          <a:p>
            <a:r>
              <a:rPr lang="en-US" dirty="0">
                <a:cs typeface="Calibri" panose="020F0502020204030204"/>
              </a:rPr>
              <a:t>Instantiate our Grid World</a:t>
            </a:r>
            <a:endParaRPr lang="en-US" dirty="0">
              <a:cs typeface="Calibri" panose="020F0502020204030204"/>
            </a:endParaRPr>
          </a:p>
          <a:p>
            <a:r>
              <a:rPr lang="en-US" dirty="0">
                <a:cs typeface="Calibri" panose="020F0502020204030204"/>
              </a:rPr>
              <a:t>Confirm our answers from Exercise 2</a:t>
            </a:r>
            <a:endParaRPr lang="en-US" dirty="0">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Exercise 3: Effect of Gamma and Stochasticity ("Slip Chance")</a:t>
            </a:r>
            <a:endParaRPr lang="en-US" dirty="0" err="1"/>
          </a:p>
        </p:txBody>
      </p:sp>
      <p:graphicFrame>
        <p:nvGraphicFramePr>
          <p:cNvPr id="5" name="Table 5"/>
          <p:cNvGraphicFramePr>
            <a:graphicFrameLocks noGrp="1"/>
          </p:cNvGraphicFramePr>
          <p:nvPr>
            <p:ph sz="half" idx="1"/>
          </p:nvPr>
        </p:nvGraphicFramePr>
        <p:xfrm>
          <a:off x="838200" y="1825625"/>
          <a:ext cx="4312335" cy="3941915"/>
        </p:xfrm>
        <a:graphic>
          <a:graphicData uri="http://schemas.openxmlformats.org/drawingml/2006/table">
            <a:tbl>
              <a:tblPr firstRow="1" bandRow="1">
                <a:tableStyleId>{5940675A-B579-460E-94D1-54222C63F5DA}</a:tableStyleId>
              </a:tblPr>
              <a:tblGrid>
                <a:gridCol w="862467"/>
                <a:gridCol w="862467"/>
                <a:gridCol w="862467"/>
                <a:gridCol w="862467"/>
                <a:gridCol w="862467"/>
              </a:tblGrid>
              <a:tr h="788383">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r>
              <a:tr h="788383">
                <a:tc>
                  <a:txBody>
                    <a:bodyPr/>
                    <a:lstStyle/>
                    <a:p>
                      <a:pPr algn="ctr"/>
                      <a:endParaRPr lang="en-US"/>
                    </a:p>
                  </a:txBody>
                  <a:tcPr anchor="ctr">
                    <a:solidFill>
                      <a:schemeClr val="accent3">
                        <a:lumMod val="40000"/>
                        <a:lumOff val="60000"/>
                      </a:schemeClr>
                    </a:solidFill>
                  </a:tcPr>
                </a:tc>
                <a:tc>
                  <a:txBody>
                    <a:bodyPr/>
                    <a:lstStyle/>
                    <a:p>
                      <a:pPr algn="ctr"/>
                      <a:r>
                        <a:rPr lang="en-US" dirty="0"/>
                        <a:t>Rock</a:t>
                      </a:r>
                      <a:endParaRPr lang="en-US" dirty="0"/>
                    </a:p>
                  </a:txBody>
                  <a:tcPr anchor="ctr">
                    <a:solidFill>
                      <a:schemeClr val="accent4">
                        <a:lumMod val="50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r>
              <a:tr h="788383">
                <a:tc>
                  <a:txBody>
                    <a:bodyPr/>
                    <a:lstStyle/>
                    <a:p>
                      <a:pPr algn="ctr"/>
                      <a:endParaRPr lang="en-US"/>
                    </a:p>
                  </a:txBody>
                  <a:tcPr anchor="ctr">
                    <a:solidFill>
                      <a:schemeClr val="accent3">
                        <a:lumMod val="40000"/>
                        <a:lumOff val="60000"/>
                      </a:schemeClr>
                    </a:solidFill>
                  </a:tcPr>
                </a:tc>
                <a:tc>
                  <a:txBody>
                    <a:bodyPr/>
                    <a:lstStyle/>
                    <a:p>
                      <a:pPr algn="ctr"/>
                      <a:r>
                        <a:rPr lang="en-US" dirty="0"/>
                        <a:t>Rock</a:t>
                      </a:r>
                      <a:endParaRPr lang="en-US" dirty="0"/>
                    </a:p>
                  </a:txBody>
                  <a:tcPr anchor="ctr">
                    <a:solidFill>
                      <a:schemeClr val="accent4">
                        <a:lumMod val="50000"/>
                      </a:schemeClr>
                    </a:solidFill>
                  </a:tcPr>
                </a:tc>
                <a:tc>
                  <a:txBody>
                    <a:bodyPr/>
                    <a:lstStyle/>
                    <a:p>
                      <a:pPr algn="ctr"/>
                      <a:r>
                        <a:rPr lang="en-US" dirty="0"/>
                        <a:t>+1</a:t>
                      </a:r>
                      <a:endParaRPr lang="en-US" dirty="0"/>
                    </a:p>
                  </a:txBody>
                  <a:tcPr anchor="ctr">
                    <a:solidFill>
                      <a:schemeClr val="accent6"/>
                    </a:solidFill>
                  </a:tcPr>
                </a:tc>
                <a:tc>
                  <a:txBody>
                    <a:bodyPr/>
                    <a:lstStyle/>
                    <a:p>
                      <a:pPr algn="ctr"/>
                      <a:r>
                        <a:rPr lang="en-US" dirty="0"/>
                        <a:t>Rock</a:t>
                      </a:r>
                      <a:endParaRPr lang="en-US" dirty="0"/>
                    </a:p>
                  </a:txBody>
                  <a:tcPr anchor="ctr">
                    <a:solidFill>
                      <a:schemeClr val="accent4">
                        <a:lumMod val="50000"/>
                      </a:schemeClr>
                    </a:solidFill>
                  </a:tcPr>
                </a:tc>
                <a:tc>
                  <a:txBody>
                    <a:bodyPr/>
                    <a:lstStyle/>
                    <a:p>
                      <a:pPr algn="ctr"/>
                      <a:r>
                        <a:rPr lang="en-US" dirty="0"/>
                        <a:t>+10</a:t>
                      </a:r>
                      <a:endParaRPr lang="en-US" dirty="0"/>
                    </a:p>
                  </a:txBody>
                  <a:tcPr anchor="ctr">
                    <a:solidFill>
                      <a:schemeClr val="accent6"/>
                    </a:solidFill>
                  </a:tcPr>
                </a:tc>
              </a:tr>
              <a:tr h="788383">
                <a:tc>
                  <a:txBody>
                    <a:bodyPr/>
                    <a:lstStyle/>
                    <a:p>
                      <a:pPr algn="ctr"/>
                      <a:r>
                        <a:rPr lang="en-US" dirty="0"/>
                        <a:t>s0</a:t>
                      </a:r>
                      <a:endParaRPr lang="en-US" dirty="0"/>
                    </a:p>
                  </a:txBody>
                  <a:tcPr anchor="ctr">
                    <a:solidFill>
                      <a:schemeClr val="accent5">
                        <a:lumMod val="75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c>
                  <a:txBody>
                    <a:bodyPr/>
                    <a:lstStyle/>
                    <a:p>
                      <a:pPr algn="ctr"/>
                      <a:endParaRPr lang="en-US"/>
                    </a:p>
                  </a:txBody>
                  <a:tcPr anchor="ctr">
                    <a:solidFill>
                      <a:schemeClr val="accent3">
                        <a:lumMod val="40000"/>
                        <a:lumOff val="60000"/>
                      </a:schemeClr>
                    </a:solidFill>
                  </a:tcPr>
                </a:tc>
              </a:tr>
              <a:tr h="788383">
                <a:tc>
                  <a:txBody>
                    <a:bodyPr/>
                    <a:lstStyle/>
                    <a:p>
                      <a:pPr algn="ctr"/>
                      <a:r>
                        <a:rPr lang="en-US" dirty="0"/>
                        <a:t>-10</a:t>
                      </a:r>
                      <a:endParaRPr lang="en-US" dirty="0"/>
                    </a:p>
                  </a:txBody>
                  <a:tcPr anchor="ctr">
                    <a:solidFill>
                      <a:srgbClr val="FF0000"/>
                    </a:solidFill>
                  </a:tcPr>
                </a:tc>
                <a:tc>
                  <a:txBody>
                    <a:bodyPr/>
                    <a:lstStyle/>
                    <a:p>
                      <a:pPr lvl="0" algn="ctr">
                        <a:buNone/>
                      </a:pPr>
                      <a:r>
                        <a:rPr lang="en-US" dirty="0"/>
                        <a:t>-10</a:t>
                      </a:r>
                      <a:endParaRPr lang="en-US" dirty="0"/>
                    </a:p>
                  </a:txBody>
                  <a:tcPr anchor="ctr">
                    <a:solidFill>
                      <a:srgbClr val="FF0000"/>
                    </a:solidFill>
                  </a:tcPr>
                </a:tc>
                <a:tc>
                  <a:txBody>
                    <a:bodyPr/>
                    <a:lstStyle/>
                    <a:p>
                      <a:pPr algn="ctr"/>
                      <a:r>
                        <a:rPr lang="en-US" dirty="0"/>
                        <a:t>-10</a:t>
                      </a:r>
                      <a:endParaRPr lang="en-US" dirty="0"/>
                    </a:p>
                  </a:txBody>
                  <a:tcPr anchor="ctr">
                    <a:solidFill>
                      <a:srgbClr val="FF0000"/>
                    </a:solidFill>
                  </a:tcPr>
                </a:tc>
                <a:tc>
                  <a:txBody>
                    <a:bodyPr/>
                    <a:lstStyle/>
                    <a:p>
                      <a:pPr algn="ctr"/>
                      <a:r>
                        <a:rPr lang="en-US" dirty="0"/>
                        <a:t>-10</a:t>
                      </a:r>
                      <a:endParaRPr lang="en-US" dirty="0"/>
                    </a:p>
                  </a:txBody>
                  <a:tcPr anchor="ctr">
                    <a:solidFill>
                      <a:srgbClr val="FF0000"/>
                    </a:solidFill>
                  </a:tcPr>
                </a:tc>
                <a:tc>
                  <a:txBody>
                    <a:bodyPr/>
                    <a:lstStyle/>
                    <a:p>
                      <a:pPr algn="ctr"/>
                      <a:r>
                        <a:rPr lang="en-US" dirty="0"/>
                        <a:t>-10</a:t>
                      </a:r>
                      <a:endParaRPr lang="en-US" dirty="0"/>
                    </a:p>
                  </a:txBody>
                  <a:tcPr anchor="ctr">
                    <a:solidFill>
                      <a:srgbClr val="FF0000"/>
                    </a:solidFill>
                  </a:tcPr>
                </a:tc>
              </a:tr>
            </a:tbl>
          </a:graphicData>
        </a:graphic>
      </p:graphicFrame>
      <p:sp>
        <p:nvSpPr>
          <p:cNvPr id="4" name="Text Placeholder 3"/>
          <p:cNvSpPr>
            <a:spLocks noGrp="1"/>
          </p:cNvSpPr>
          <p:nvPr>
            <p:ph sz="half" idx="2"/>
          </p:nvPr>
        </p:nvSpPr>
        <p:spPr>
          <a:xfrm>
            <a:off x="5807299" y="1847089"/>
            <a:ext cx="5965064" cy="4329874"/>
          </a:xfrm>
        </p:spPr>
        <p:txBody>
          <a:bodyPr vert="horz" lIns="91440" tIns="45720" rIns="91440" bIns="45720" rtlCol="0" anchor="t">
            <a:normAutofit/>
          </a:bodyPr>
          <a:lstStyle/>
          <a:p>
            <a:pPr marL="285750" indent="-285750">
              <a:lnSpc>
                <a:spcPct val="170000"/>
              </a:lnSpc>
            </a:pPr>
            <a:r>
              <a:rPr lang="en-US" sz="2400" dirty="0">
                <a:cs typeface="Calibri" panose="020F0502020204030204"/>
              </a:rPr>
              <a:t>When will the agent prefer the lower path (go near the cliff)?</a:t>
            </a:r>
            <a:endParaRPr lang="en-US" dirty="0"/>
          </a:p>
          <a:p>
            <a:pPr marL="285750" indent="-285750">
              <a:lnSpc>
                <a:spcPct val="170000"/>
              </a:lnSpc>
            </a:pPr>
            <a:r>
              <a:rPr lang="en-US" sz="2400" dirty="0">
                <a:cs typeface="Calibri" panose="020F0502020204030204"/>
              </a:rPr>
              <a:t>The upper path (stay away from the cliff)?</a:t>
            </a:r>
            <a:endParaRPr lang="en-US" sz="2400">
              <a:cs typeface="Calibri" panose="020F0502020204030204"/>
            </a:endParaRPr>
          </a:p>
          <a:p>
            <a:pPr marL="285750" indent="-285750">
              <a:lnSpc>
                <a:spcPct val="170000"/>
              </a:lnSpc>
              <a:buChar char="•"/>
            </a:pPr>
            <a:r>
              <a:rPr lang="en-US" sz="2400" dirty="0">
                <a:cs typeface="Calibri" panose="020F0502020204030204"/>
              </a:rPr>
              <a:t>When will the agent prefer the +1 reward? +10?</a:t>
            </a:r>
            <a:endParaRPr lang="en-US" sz="2400" dirty="0">
              <a:cs typeface="Calibri" panose="020F0502020204030204"/>
            </a:endParaRPr>
          </a:p>
          <a:p>
            <a:pPr marL="285750" indent="-285750">
              <a:buChar char="•"/>
            </a:pPr>
            <a:endParaRPr lang="en-US" dirty="0">
              <a:cs typeface="Calibri" panose="020F0502020204030204"/>
            </a:endParaRPr>
          </a:p>
        </p:txBody>
      </p:sp>
      <p:sp>
        <p:nvSpPr>
          <p:cNvPr id="8" name="Arrow: Bent 7"/>
          <p:cNvSpPr/>
          <p:nvPr/>
        </p:nvSpPr>
        <p:spPr>
          <a:xfrm>
            <a:off x="1048329" y="1844413"/>
            <a:ext cx="1389962" cy="2160362"/>
          </a:xfrm>
          <a:prstGeom prst="bentArrow">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Right 10"/>
          <p:cNvSpPr/>
          <p:nvPr/>
        </p:nvSpPr>
        <p:spPr>
          <a:xfrm>
            <a:off x="1857591" y="4293234"/>
            <a:ext cx="1545261" cy="596144"/>
          </a:xfrm>
          <a:prstGeom prst="rightArrow">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24259" y="1783725"/>
            <a:ext cx="328412" cy="76944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400" b="1" dirty="0">
                <a:solidFill>
                  <a:schemeClr val="accent4"/>
                </a:solidFill>
              </a:rPr>
              <a:t>?</a:t>
            </a:r>
            <a:endParaRPr lang="en-US" sz="4400" b="1" dirty="0">
              <a:solidFill>
                <a:schemeClr val="accent4"/>
              </a:solidFill>
            </a:endParaRPr>
          </a:p>
        </p:txBody>
      </p:sp>
      <p:sp>
        <p:nvSpPr>
          <p:cNvPr id="9" name="TextBox 8"/>
          <p:cNvSpPr txBox="1"/>
          <p:nvPr/>
        </p:nvSpPr>
        <p:spPr>
          <a:xfrm>
            <a:off x="3468709" y="4177048"/>
            <a:ext cx="328412" cy="76944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400" b="1" dirty="0">
                <a:solidFill>
                  <a:schemeClr val="accent4"/>
                </a:solidFill>
              </a:rPr>
              <a:t>?</a:t>
            </a:r>
            <a:endParaRPr lang="en-US" sz="4400" b="1" dirty="0">
              <a:solidFill>
                <a:schemeClr val="accent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cs typeface="Calibri Light" panose="020F0302020204030204"/>
              </a:rPr>
              <a:t>Weaknesses of Value Iteration</a:t>
            </a:r>
            <a:endParaRPr lang="en-US"/>
          </a:p>
        </p:txBody>
      </p:sp>
      <p:sp>
        <p:nvSpPr>
          <p:cNvPr id="3" name="Content Placeholder 2"/>
          <p:cNvSpPr>
            <a:spLocks noGrp="1"/>
          </p:cNvSpPr>
          <p:nvPr>
            <p:ph idx="1"/>
          </p:nvPr>
        </p:nvSpPr>
        <p:spPr>
          <a:xfrm>
            <a:off x="838200" y="1825625"/>
            <a:ext cx="10515600" cy="4351338"/>
          </a:xfrm>
        </p:spPr>
        <p:txBody>
          <a:bodyPr vert="horz" lIns="91440" tIns="45720" rIns="91440" bIns="45720" rtlCol="0" anchor="t">
            <a:normAutofit/>
          </a:bodyPr>
          <a:lstStyle/>
          <a:p>
            <a:pPr marL="514350" indent="-514350">
              <a:buAutoNum type="arabicPeriod"/>
            </a:pPr>
            <a:r>
              <a:rPr lang="en-US" dirty="0">
                <a:ea typeface="+mn-lt"/>
                <a:cs typeface="+mn-lt"/>
              </a:rPr>
              <a:t>Not appropraite for large state spaces</a:t>
            </a:r>
            <a:endParaRPr lang="en-US" dirty="0">
              <a:cs typeface="Calibri" panose="020F0502020204030204"/>
            </a:endParaRPr>
          </a:p>
          <a:p>
            <a:pPr lvl="1"/>
            <a:r>
              <a:rPr lang="en-US" dirty="0">
                <a:cs typeface="Calibri" panose="020F0502020204030204"/>
              </a:rPr>
              <a:t>Assume Atari VCS has 160x192 pixels, 128 colors (NTSC)*</a:t>
            </a:r>
            <a:endParaRPr lang="en-US" dirty="0">
              <a:cs typeface="Calibri" panose="020F0502020204030204"/>
            </a:endParaRPr>
          </a:p>
          <a:p>
            <a:pPr lvl="1"/>
            <a:r>
              <a:rPr lang="en-US" dirty="0">
                <a:cs typeface="Calibri" panose="020F0502020204030204"/>
              </a:rPr>
              <a:t>128</a:t>
            </a:r>
            <a:r>
              <a:rPr lang="en-US" baseline="30000" dirty="0">
                <a:cs typeface="Calibri" panose="020F0502020204030204"/>
              </a:rPr>
              <a:t>(160*192)</a:t>
            </a:r>
            <a:r>
              <a:rPr lang="en-US" dirty="0">
                <a:cs typeface="Calibri" panose="020F0502020204030204"/>
              </a:rPr>
              <a:t> = 128</a:t>
            </a:r>
            <a:r>
              <a:rPr lang="en-US" baseline="30000" dirty="0">
                <a:cs typeface="Calibri" panose="020F0502020204030204"/>
              </a:rPr>
              <a:t>30,400</a:t>
            </a:r>
            <a:r>
              <a:rPr lang="en-US" dirty="0">
                <a:cs typeface="Calibri" panose="020F0502020204030204"/>
              </a:rPr>
              <a:t> screen states</a:t>
            </a:r>
            <a:endParaRPr lang="en-US" dirty="0">
              <a:cs typeface="Calibri" panose="020F0502020204030204"/>
            </a:endParaRPr>
          </a:p>
          <a:p>
            <a:pPr lvl="1"/>
            <a:r>
              <a:rPr lang="en-US" dirty="0">
                <a:cs typeface="Calibri" panose="020F0502020204030204"/>
              </a:rPr>
              <a:t>Too big to hold </a:t>
            </a:r>
            <a:r>
              <a:rPr lang="en-US" i="1" dirty="0">
                <a:latin typeface="Times New Roman" panose="02020603050405020304" charset="0"/>
                <a:cs typeface="Times New Roman" panose="02020603050405020304" charset="0"/>
              </a:rPr>
              <a:t>V</a:t>
            </a:r>
            <a:r>
              <a:rPr lang="en-US" dirty="0">
                <a:latin typeface="Times New Roman" panose="02020603050405020304" charset="0"/>
                <a:cs typeface="Times New Roman" panose="02020603050405020304" charset="0"/>
              </a:rPr>
              <a:t>[</a:t>
            </a:r>
            <a:r>
              <a:rPr lang="en-US" i="1" dirty="0">
                <a:latin typeface="Times New Roman" panose="02020603050405020304" charset="0"/>
                <a:cs typeface="Times New Roman" panose="02020603050405020304" charset="0"/>
              </a:rPr>
              <a:t>s</a:t>
            </a:r>
            <a:r>
              <a:rPr lang="en-US" dirty="0">
                <a:latin typeface="Times New Roman" panose="02020603050405020304" charset="0"/>
                <a:cs typeface="Times New Roman" panose="02020603050405020304" charset="0"/>
              </a:rPr>
              <a:t>]</a:t>
            </a:r>
            <a:r>
              <a:rPr lang="en-US" dirty="0">
                <a:cs typeface="Calibri" panose="020F0502020204030204"/>
              </a:rPr>
              <a:t> or </a:t>
            </a:r>
            <a:r>
              <a:rPr lang="en-US" i="1" dirty="0">
                <a:latin typeface="Times New Roman" panose="02020603050405020304" charset="0"/>
                <a:cs typeface="Times New Roman" panose="02020603050405020304" charset="0"/>
              </a:rPr>
              <a:t>Q</a:t>
            </a:r>
            <a:r>
              <a:rPr lang="en-US" dirty="0">
                <a:latin typeface="Times New Roman" panose="02020603050405020304" charset="0"/>
                <a:cs typeface="Times New Roman" panose="02020603050405020304" charset="0"/>
              </a:rPr>
              <a:t>[</a:t>
            </a:r>
            <a:r>
              <a:rPr lang="en-US" i="1" dirty="0">
                <a:latin typeface="Times New Roman" panose="02020603050405020304" charset="0"/>
                <a:cs typeface="Times New Roman" panose="02020603050405020304" charset="0"/>
              </a:rPr>
              <a:t>s, a</a:t>
            </a:r>
            <a:r>
              <a:rPr lang="en-US" dirty="0">
                <a:latin typeface="Times New Roman" panose="02020603050405020304" charset="0"/>
                <a:cs typeface="Times New Roman" panose="02020603050405020304" charset="0"/>
              </a:rPr>
              <a:t>]</a:t>
            </a:r>
            <a:endParaRPr lang="en-US" dirty="0">
              <a:cs typeface="Calibri" panose="020F0502020204030204"/>
            </a:endParaRPr>
          </a:p>
          <a:p>
            <a:pPr lvl="1"/>
            <a:r>
              <a:rPr lang="en-US" dirty="0">
                <a:cs typeface="Calibri" panose="020F0502020204030204"/>
              </a:rPr>
              <a:t>Too big to iterate over all states</a:t>
            </a:r>
            <a:endParaRPr lang="en-US" dirty="0">
              <a:cs typeface="Calibri" panose="020F0502020204030204"/>
            </a:endParaRPr>
          </a:p>
          <a:p>
            <a:pPr lvl="1"/>
            <a:endParaRPr lang="en-US" dirty="0">
              <a:cs typeface="Calibri" panose="020F0502020204030204"/>
            </a:endParaRPr>
          </a:p>
          <a:p>
            <a:pPr indent="-514350">
              <a:buAutoNum type="arabicPeriod"/>
            </a:pPr>
            <a:r>
              <a:rPr lang="en-US" dirty="0">
                <a:cs typeface="Calibri" panose="020F0502020204030204"/>
              </a:rPr>
              <a:t>Requires full knowledge of dynamics</a:t>
            </a:r>
            <a:endParaRPr lang="en-US" dirty="0">
              <a:cs typeface="Calibri" panose="020F0502020204030204"/>
            </a:endParaRPr>
          </a:p>
          <a:p>
            <a:pPr lvl="1"/>
            <a:r>
              <a:rPr lang="en-US" dirty="0">
                <a:cs typeface="Calibri" panose="020F0502020204030204"/>
              </a:rPr>
              <a:t>VI assumes full knowledge of dynamics</a:t>
            </a:r>
            <a:endParaRPr lang="en-US" dirty="0">
              <a:cs typeface="Calibri" panose="020F0502020204030204"/>
            </a:endParaRPr>
          </a:p>
          <a:p>
            <a:pPr lvl="1"/>
            <a:r>
              <a:rPr lang="en-US" dirty="0">
                <a:cs typeface="Calibri" panose="020F0502020204030204"/>
              </a:rPr>
              <a:t>Thus, no need for trial-and-error</a:t>
            </a:r>
            <a:endParaRPr lang="en-US" dirty="0">
              <a:cs typeface="Calibri" panose="020F0502020204030204"/>
            </a:endParaRPr>
          </a:p>
          <a:p>
            <a:pPr lvl="1"/>
            <a:r>
              <a:rPr lang="en-US" dirty="0">
                <a:cs typeface="Calibri" panose="020F0502020204030204"/>
              </a:rPr>
              <a:t>Assumption not reasonable for complex problems</a:t>
            </a:r>
            <a:endParaRPr lang="en-US" dirty="0">
              <a:cs typeface="Calibri" panose="020F0502020204030204"/>
            </a:endParaRPr>
          </a:p>
          <a:p>
            <a:pPr lvl="1" indent="-514350">
              <a:buAutoNum type="arabicPeriod"/>
            </a:pPr>
            <a:endParaRPr lang="en-US" dirty="0">
              <a:cs typeface="Calibri" panose="020F0502020204030204"/>
            </a:endParaRPr>
          </a:p>
          <a:p>
            <a:endParaRPr lang="en-US" dirty="0">
              <a:cs typeface="Calibri" panose="020F0502020204030204"/>
            </a:endParaRPr>
          </a:p>
        </p:txBody>
      </p:sp>
      <p:pic>
        <p:nvPicPr>
          <p:cNvPr id="6" name="Picture 6"/>
          <p:cNvPicPr>
            <a:picLocks noChangeAspect="1"/>
          </p:cNvPicPr>
          <p:nvPr/>
        </p:nvPicPr>
        <p:blipFill>
          <a:blip r:embed="rId1"/>
          <a:stretch>
            <a:fillRect/>
          </a:stretch>
        </p:blipFill>
        <p:spPr>
          <a:xfrm>
            <a:off x="8974455" y="1120911"/>
            <a:ext cx="2379134" cy="1929706"/>
          </a:xfrm>
          <a:prstGeom prst="rect">
            <a:avLst/>
          </a:prstGeom>
        </p:spPr>
      </p:pic>
      <p:pic>
        <p:nvPicPr>
          <p:cNvPr id="10" name="Picture 10" descr="A close up of text on a black background&#10;&#10;Description generated with high confidence"/>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856160" y="3050663"/>
            <a:ext cx="4664396" cy="3176740"/>
          </a:xfrm>
          <a:prstGeom prst="rect">
            <a:avLst/>
          </a:prstGeom>
        </p:spPr>
      </p:pic>
      <p:sp>
        <p:nvSpPr>
          <p:cNvPr id="4" name="TextBox 3"/>
          <p:cNvSpPr txBox="1"/>
          <p:nvPr/>
        </p:nvSpPr>
        <p:spPr>
          <a:xfrm>
            <a:off x="-71123" y="6543161"/>
            <a:ext cx="7687732" cy="27559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91440"/>
            <a:r>
              <a:rPr lang="en-US" sz="1200"/>
              <a:t>*Due to limitations and technical details of Atari VCS graphics implementation, this is an approximation.</a:t>
            </a:r>
            <a:endParaRPr lang="en-US" sz="1200">
              <a:cs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Light" panose="020F0302020204030204"/>
              </a:rPr>
              <a:t>Overcoming Limitations</a:t>
            </a:r>
            <a:endParaRPr lang="en-US"/>
          </a:p>
        </p:txBody>
      </p:sp>
      <p:graphicFrame>
        <p:nvGraphicFramePr>
          <p:cNvPr id="12" name="Table 12"/>
          <p:cNvGraphicFramePr>
            <a:graphicFrameLocks noGrp="1"/>
          </p:cNvGraphicFramePr>
          <p:nvPr>
            <p:ph idx="1"/>
          </p:nvPr>
        </p:nvGraphicFramePr>
        <p:xfrm>
          <a:off x="838200" y="1825625"/>
          <a:ext cx="10896582" cy="4175760"/>
        </p:xfrm>
        <a:graphic>
          <a:graphicData uri="http://schemas.openxmlformats.org/drawingml/2006/table">
            <a:tbl>
              <a:tblPr firstRow="1" bandRow="1">
                <a:tableStyleId>{1FECB4D8-DB02-4DC6-A0A2-4F2EBAE1DC90}</a:tableStyleId>
              </a:tblPr>
              <a:tblGrid>
                <a:gridCol w="2607733"/>
                <a:gridCol w="1840389"/>
                <a:gridCol w="6448460"/>
              </a:tblGrid>
              <a:tr h="370840">
                <a:tc>
                  <a:txBody>
                    <a:bodyPr/>
                    <a:lstStyle/>
                    <a:p>
                      <a:pPr algn="ctr"/>
                      <a:endParaRPr lang="en-US" sz="1600" dirty="0">
                        <a:solidFill>
                          <a:schemeClr val="tx1"/>
                        </a:solidFill>
                      </a:endParaRPr>
                    </a:p>
                  </a:txBody>
                  <a:tcPr anchor="ctr"/>
                </a:tc>
                <a:tc>
                  <a:txBody>
                    <a:bodyPr/>
                    <a:lstStyle/>
                    <a:p>
                      <a:pPr algn="ctr"/>
                      <a:r>
                        <a:rPr lang="en-US" sz="1600" b="1" i="1" dirty="0">
                          <a:solidFill>
                            <a:schemeClr val="tx1"/>
                          </a:solidFill>
                        </a:rPr>
                        <a:t>Rely on Known Dynamics</a:t>
                      </a:r>
                      <a:endParaRPr lang="en-US" sz="1600" b="1" i="1" dirty="0">
                        <a:solidFill>
                          <a:schemeClr val="tx1"/>
                        </a:solidFill>
                      </a:endParaRPr>
                    </a:p>
                  </a:txBody>
                  <a:tcPr anchor="ctr"/>
                </a:tc>
                <a:tc>
                  <a:txBody>
                    <a:bodyPr/>
                    <a:lstStyle/>
                    <a:p>
                      <a:pPr algn="ctr"/>
                      <a:r>
                        <a:rPr lang="en-US" sz="1600" b="1" i="1" dirty="0">
                          <a:solidFill>
                            <a:schemeClr val="tx1"/>
                          </a:solidFill>
                        </a:rPr>
                        <a:t>Use Samples to Learn Dynamics to Learn Transitions, Rewards</a:t>
                      </a:r>
                      <a:endParaRPr lang="en-US" sz="1600" b="1" i="1" dirty="0">
                        <a:solidFill>
                          <a:schemeClr val="tx1"/>
                        </a:solidFill>
                      </a:endParaRPr>
                    </a:p>
                  </a:txBody>
                  <a:tcPr anchor="ctr"/>
                </a:tc>
              </a:tr>
              <a:tr h="370840">
                <a:tc>
                  <a:txBody>
                    <a:bodyPr/>
                    <a:lstStyle/>
                    <a:p>
                      <a:pPr algn="ctr"/>
                      <a:r>
                        <a:rPr lang="en-US" sz="1600" b="1" i="1" dirty="0"/>
                        <a:t>Tabular Methods</a:t>
                      </a:r>
                      <a:endParaRPr lang="en-US" sz="1600" b="1" i="1" dirty="0"/>
                    </a:p>
                    <a:p>
                      <a:pPr lvl="0">
                        <a:buNone/>
                      </a:pPr>
                      <a:endParaRPr lang="en-US" sz="1600" dirty="0"/>
                    </a:p>
                    <a:p>
                      <a:pPr lvl="0">
                        <a:buNone/>
                      </a:pPr>
                      <a:r>
                        <a:rPr lang="en-US" sz="1600" dirty="0">
                          <a:solidFill>
                            <a:schemeClr val="bg1">
                              <a:lumMod val="50000"/>
                            </a:schemeClr>
                          </a:solidFill>
                        </a:rPr>
                        <a:t>Store Full Table of </a:t>
                      </a:r>
                      <a:r>
                        <a:rPr lang="en-US" sz="1600" b="0" i="1" u="none" strike="noStrike" noProof="0" dirty="0">
                          <a:solidFill>
                            <a:schemeClr val="bg1">
                              <a:lumMod val="50000"/>
                            </a:schemeClr>
                          </a:solidFill>
                          <a:latin typeface="Times New Roman" panose="02020603050405020304"/>
                        </a:rPr>
                        <a:t>V</a:t>
                      </a:r>
                      <a:r>
                        <a:rPr lang="en-US" sz="1600" b="0" i="0" u="none" strike="noStrike" baseline="30000" noProof="0" dirty="0">
                          <a:solidFill>
                            <a:schemeClr val="bg1">
                              <a:lumMod val="50000"/>
                            </a:schemeClr>
                          </a:solidFill>
                          <a:latin typeface="Times New Roman" panose="02020603050405020304"/>
                        </a:rPr>
                        <a:t>π</a:t>
                      </a:r>
                      <a:r>
                        <a:rPr lang="en-US" sz="1600" b="0" i="0" u="none" strike="noStrike" noProof="0" dirty="0">
                          <a:solidFill>
                            <a:schemeClr val="bg1">
                              <a:lumMod val="50000"/>
                            </a:schemeClr>
                          </a:solidFill>
                          <a:latin typeface="Times New Roman" panose="02020603050405020304"/>
                        </a:rPr>
                        <a:t>[</a:t>
                      </a:r>
                      <a:r>
                        <a:rPr lang="en-US" sz="1600" b="0" i="1" u="none" strike="noStrike" noProof="0" dirty="0">
                          <a:solidFill>
                            <a:schemeClr val="bg1">
                              <a:lumMod val="50000"/>
                            </a:schemeClr>
                          </a:solidFill>
                          <a:latin typeface="Times New Roman" panose="02020603050405020304"/>
                        </a:rPr>
                        <a:t>s</a:t>
                      </a:r>
                      <a:r>
                        <a:rPr lang="en-US" sz="1600" b="0" i="0" u="none" strike="noStrike" noProof="0" dirty="0">
                          <a:solidFill>
                            <a:schemeClr val="bg1">
                              <a:lumMod val="50000"/>
                            </a:schemeClr>
                          </a:solidFill>
                          <a:latin typeface="Times New Roman" panose="02020603050405020304"/>
                        </a:rPr>
                        <a:t>]</a:t>
                      </a:r>
                      <a:r>
                        <a:rPr lang="en-US" sz="1600" dirty="0">
                          <a:solidFill>
                            <a:schemeClr val="bg1">
                              <a:lumMod val="50000"/>
                            </a:schemeClr>
                          </a:solidFill>
                        </a:rPr>
                        <a:t> or </a:t>
                      </a:r>
                      <a:r>
                        <a:rPr lang="en-US" sz="1600" b="0" i="1" u="none" strike="noStrike" noProof="0" dirty="0">
                          <a:solidFill>
                            <a:schemeClr val="bg1">
                              <a:lumMod val="50000"/>
                            </a:schemeClr>
                          </a:solidFill>
                          <a:latin typeface="Times New Roman" panose="02020603050405020304"/>
                        </a:rPr>
                        <a:t>Q</a:t>
                      </a:r>
                      <a:r>
                        <a:rPr lang="en-US" sz="1600" b="0" i="0" u="none" strike="noStrike" baseline="30000" noProof="0" dirty="0">
                          <a:solidFill>
                            <a:schemeClr val="bg1">
                              <a:lumMod val="50000"/>
                            </a:schemeClr>
                          </a:solidFill>
                          <a:latin typeface="Times New Roman" panose="02020603050405020304"/>
                        </a:rPr>
                        <a:t>*</a:t>
                      </a:r>
                      <a:r>
                        <a:rPr lang="en-US" sz="1600" b="0" i="0" u="none" strike="noStrike" noProof="0" dirty="0">
                          <a:solidFill>
                            <a:schemeClr val="bg1">
                              <a:lumMod val="50000"/>
                            </a:schemeClr>
                          </a:solidFill>
                          <a:latin typeface="Times New Roman" panose="02020603050405020304"/>
                        </a:rPr>
                        <a:t>[</a:t>
                      </a:r>
                      <a:r>
                        <a:rPr lang="en-US" sz="1600" b="0" i="1" u="none" strike="noStrike" noProof="0" dirty="0">
                          <a:solidFill>
                            <a:schemeClr val="bg1">
                              <a:lumMod val="50000"/>
                            </a:schemeClr>
                          </a:solidFill>
                          <a:latin typeface="Times New Roman" panose="02020603050405020304"/>
                        </a:rPr>
                        <a:t>s, a</a:t>
                      </a:r>
                      <a:r>
                        <a:rPr lang="en-US" sz="1600" b="0" i="0" u="none" strike="noStrike" noProof="0" dirty="0">
                          <a:solidFill>
                            <a:schemeClr val="bg1">
                              <a:lumMod val="50000"/>
                            </a:schemeClr>
                          </a:solidFill>
                          <a:latin typeface="Calibri" panose="020F0502020204030204"/>
                        </a:rPr>
                        <a:t>]</a:t>
                      </a:r>
                      <a:endParaRPr lang="en-US" sz="1600" dirty="0">
                        <a:solidFill>
                          <a:schemeClr val="bg1">
                            <a:lumMod val="50000"/>
                          </a:schemeClr>
                        </a:solidFill>
                      </a:endParaRPr>
                    </a:p>
                  </a:txBody>
                  <a:tcPr/>
                </a:tc>
                <a:tc>
                  <a:txBody>
                    <a:bodyPr/>
                    <a:lstStyle/>
                    <a:p>
                      <a:r>
                        <a:rPr lang="en-US" sz="1600" b="1" dirty="0"/>
                        <a:t>Exact Methods</a:t>
                      </a:r>
                      <a:endParaRPr lang="en-US" sz="1600" b="1" dirty="0"/>
                    </a:p>
                    <a:p>
                      <a:pPr lvl="0">
                        <a:buNone/>
                      </a:pPr>
                      <a:endParaRPr lang="en-US" sz="1600" b="1" dirty="0"/>
                    </a:p>
                    <a:p>
                      <a:pPr marL="285750" lvl="0" indent="-285750">
                        <a:buFont typeface="Arial" panose="020B0604020202020204"/>
                        <a:buChar char="•"/>
                      </a:pPr>
                      <a:r>
                        <a:rPr lang="en-US" sz="1600" dirty="0"/>
                        <a:t>Value Iteration</a:t>
                      </a:r>
                      <a:endParaRPr lang="en-US" sz="1600" dirty="0"/>
                    </a:p>
                    <a:p>
                      <a:pPr marL="285750" lvl="0" indent="-285750">
                        <a:buFont typeface="Arial" panose="020B0604020202020204"/>
                        <a:buChar char="•"/>
                      </a:pPr>
                      <a:r>
                        <a:rPr lang="en-US" sz="1600" dirty="0"/>
                        <a:t>Policy Iteration</a:t>
                      </a:r>
                      <a:endParaRPr lang="en-US" sz="1600" dirty="0"/>
                    </a:p>
                  </a:txBody>
                  <a:tcPr/>
                </a:tc>
                <a:tc>
                  <a:txBody>
                    <a:bodyPr/>
                    <a:lstStyle/>
                    <a:p>
                      <a:r>
                        <a:rPr lang="en-US" sz="1600" b="1" dirty="0"/>
                        <a:t>Monte Carlo</a:t>
                      </a:r>
                      <a:r>
                        <a:rPr lang="en-US" sz="1600" dirty="0"/>
                        <a:t> </a:t>
                      </a:r>
                      <a:r>
                        <a:rPr lang="en-US" sz="1600" dirty="0">
                          <a:solidFill>
                            <a:schemeClr val="bg1">
                              <a:lumMod val="50000"/>
                            </a:schemeClr>
                          </a:solidFill>
                        </a:rPr>
                        <a:t>(learn from sampled full episodes)</a:t>
                      </a:r>
                      <a:endParaRPr lang="en-US" sz="1600" dirty="0">
                        <a:solidFill>
                          <a:schemeClr val="bg1">
                            <a:lumMod val="50000"/>
                          </a:schemeClr>
                        </a:solidFill>
                      </a:endParaRPr>
                    </a:p>
                    <a:p>
                      <a:pPr lvl="0">
                        <a:buNone/>
                      </a:pPr>
                      <a:endParaRPr lang="en-US" sz="1600" dirty="0"/>
                    </a:p>
                    <a:p>
                      <a:pPr lvl="0">
                        <a:buNone/>
                      </a:pPr>
                      <a:r>
                        <a:rPr lang="en-US" sz="1600" b="1" dirty="0"/>
                        <a:t>Temporal Difference Methods</a:t>
                      </a:r>
                      <a:r>
                        <a:rPr lang="en-US" sz="1600" dirty="0"/>
                        <a:t> </a:t>
                      </a:r>
                      <a:r>
                        <a:rPr lang="en-US" sz="1600" dirty="0">
                          <a:solidFill>
                            <a:schemeClr val="bg1">
                              <a:lumMod val="50000"/>
                            </a:schemeClr>
                          </a:solidFill>
                        </a:rPr>
                        <a:t>(sample individual transitions)</a:t>
                      </a:r>
                      <a:endParaRPr lang="en-US" sz="1600" dirty="0">
                        <a:solidFill>
                          <a:schemeClr val="bg1">
                            <a:lumMod val="50000"/>
                          </a:schemeClr>
                        </a:solidFill>
                      </a:endParaRPr>
                    </a:p>
                    <a:p>
                      <a:pPr lvl="0">
                        <a:buNone/>
                      </a:pPr>
                      <a:endParaRPr lang="en-US" sz="1600" dirty="0">
                        <a:solidFill>
                          <a:schemeClr val="bg1">
                            <a:lumMod val="50000"/>
                          </a:schemeClr>
                        </a:solidFill>
                      </a:endParaRPr>
                    </a:p>
                    <a:p>
                      <a:pPr marL="285750" lvl="0" indent="-285750">
                        <a:buFont typeface="Arial" panose="020B0604020202020204"/>
                        <a:buChar char="•"/>
                      </a:pPr>
                      <a:r>
                        <a:rPr lang="en-US" sz="1600" dirty="0"/>
                        <a:t>TD(0), TD(lambda) </a:t>
                      </a:r>
                      <a:r>
                        <a:rPr lang="en-US" sz="1600" dirty="0">
                          <a:solidFill>
                            <a:schemeClr val="bg1">
                              <a:lumMod val="50000"/>
                            </a:schemeClr>
                          </a:solidFill>
                        </a:rPr>
                        <a:t>(learn </a:t>
                      </a:r>
                      <a:r>
                        <a:rPr lang="en-US" sz="1600" i="1" dirty="0">
                          <a:solidFill>
                            <a:schemeClr val="bg1">
                              <a:lumMod val="50000"/>
                            </a:schemeClr>
                          </a:solidFill>
                          <a:latin typeface="Times New Roman" panose="02020603050405020304"/>
                        </a:rPr>
                        <a:t>V</a:t>
                      </a:r>
                      <a:r>
                        <a:rPr lang="en-US" sz="1600" baseline="30000" dirty="0">
                          <a:solidFill>
                            <a:schemeClr val="bg1">
                              <a:lumMod val="50000"/>
                            </a:schemeClr>
                          </a:solidFill>
                          <a:latin typeface="Times New Roman" panose="02020603050405020304"/>
                        </a:rPr>
                        <a:t>π</a:t>
                      </a:r>
                      <a:r>
                        <a:rPr lang="en-US" sz="1600" dirty="0">
                          <a:solidFill>
                            <a:schemeClr val="bg1">
                              <a:lumMod val="50000"/>
                            </a:schemeClr>
                          </a:solidFill>
                          <a:latin typeface="Times New Roman" panose="02020603050405020304"/>
                        </a:rPr>
                        <a:t>[</a:t>
                      </a:r>
                      <a:r>
                        <a:rPr lang="en-US" sz="1600" i="1" dirty="0">
                          <a:solidFill>
                            <a:schemeClr val="bg1">
                              <a:lumMod val="50000"/>
                            </a:schemeClr>
                          </a:solidFill>
                          <a:latin typeface="Times New Roman" panose="02020603050405020304"/>
                        </a:rPr>
                        <a:t>s</a:t>
                      </a:r>
                      <a:r>
                        <a:rPr lang="en-US" sz="1600" dirty="0">
                          <a:solidFill>
                            <a:schemeClr val="bg1">
                              <a:lumMod val="50000"/>
                            </a:schemeClr>
                          </a:solidFill>
                          <a:latin typeface="Times New Roman" panose="02020603050405020304"/>
                        </a:rPr>
                        <a:t>]</a:t>
                      </a:r>
                      <a:r>
                        <a:rPr lang="en-US" sz="1600" dirty="0">
                          <a:solidFill>
                            <a:schemeClr val="bg1">
                              <a:lumMod val="50000"/>
                            </a:schemeClr>
                          </a:solidFill>
                        </a:rPr>
                        <a:t> on-policy from samples)</a:t>
                      </a:r>
                      <a:endParaRPr lang="en-US" sz="1600" dirty="0">
                        <a:solidFill>
                          <a:schemeClr val="bg1">
                            <a:lumMod val="50000"/>
                          </a:schemeClr>
                        </a:solidFill>
                      </a:endParaRPr>
                    </a:p>
                    <a:p>
                      <a:pPr marL="285750" lvl="0" indent="-285750">
                        <a:buFont typeface="Arial" panose="020B0604020202020204"/>
                        <a:buChar char="•"/>
                      </a:pPr>
                      <a:r>
                        <a:rPr lang="en-US" sz="1600" dirty="0" err="1"/>
                        <a:t>Sarsa</a:t>
                      </a:r>
                      <a:r>
                        <a:rPr lang="en-US" sz="1600" dirty="0"/>
                        <a:t> </a:t>
                      </a:r>
                      <a:r>
                        <a:rPr lang="en-US" sz="1600" dirty="0">
                          <a:solidFill>
                            <a:schemeClr val="bg1">
                              <a:lumMod val="50000"/>
                            </a:schemeClr>
                          </a:solidFill>
                        </a:rPr>
                        <a:t>(learn </a:t>
                      </a:r>
                      <a:r>
                        <a:rPr lang="en-US" sz="1600" i="1" dirty="0">
                          <a:solidFill>
                            <a:schemeClr val="bg1">
                              <a:lumMod val="50000"/>
                            </a:schemeClr>
                          </a:solidFill>
                          <a:latin typeface="Times New Roman" panose="02020603050405020304"/>
                        </a:rPr>
                        <a:t>Q</a:t>
                      </a:r>
                      <a:r>
                        <a:rPr lang="en-US" sz="1600" baseline="30000" dirty="0">
                          <a:solidFill>
                            <a:schemeClr val="bg1">
                              <a:lumMod val="50000"/>
                            </a:schemeClr>
                          </a:solidFill>
                          <a:latin typeface="Times New Roman" panose="02020603050405020304"/>
                        </a:rPr>
                        <a:t>*</a:t>
                      </a:r>
                      <a:r>
                        <a:rPr lang="en-US" sz="1600" dirty="0">
                          <a:solidFill>
                            <a:schemeClr val="bg1">
                              <a:lumMod val="50000"/>
                            </a:schemeClr>
                          </a:solidFill>
                          <a:latin typeface="Times New Roman" panose="02020603050405020304"/>
                        </a:rPr>
                        <a:t>[</a:t>
                      </a:r>
                      <a:r>
                        <a:rPr lang="en-US" sz="1600" i="1" dirty="0">
                          <a:solidFill>
                            <a:schemeClr val="bg1">
                              <a:lumMod val="50000"/>
                            </a:schemeClr>
                          </a:solidFill>
                          <a:latin typeface="Times New Roman" panose="02020603050405020304"/>
                        </a:rPr>
                        <a:t>s, a</a:t>
                      </a:r>
                      <a:r>
                        <a:rPr lang="en-US" sz="1600" dirty="0">
                          <a:solidFill>
                            <a:schemeClr val="bg1">
                              <a:lumMod val="50000"/>
                            </a:schemeClr>
                          </a:solidFill>
                        </a:rPr>
                        <a:t>] on-policy from (</a:t>
                      </a:r>
                      <a:r>
                        <a:rPr lang="en-US" sz="1600" i="1" dirty="0">
                          <a:solidFill>
                            <a:schemeClr val="bg1">
                              <a:lumMod val="50000"/>
                            </a:schemeClr>
                          </a:solidFill>
                          <a:latin typeface="Times New Roman" panose="02020603050405020304"/>
                        </a:rPr>
                        <a:t>s, a, r, s', a</a:t>
                      </a:r>
                      <a:r>
                        <a:rPr lang="en-US" sz="1600" dirty="0">
                          <a:solidFill>
                            <a:schemeClr val="bg1">
                              <a:lumMod val="50000"/>
                            </a:schemeClr>
                          </a:solidFill>
                        </a:rPr>
                        <a:t>) samples)</a:t>
                      </a:r>
                      <a:endParaRPr lang="en-US" sz="1600" dirty="0">
                        <a:solidFill>
                          <a:schemeClr val="bg1">
                            <a:lumMod val="50000"/>
                          </a:schemeClr>
                        </a:solidFill>
                      </a:endParaRPr>
                    </a:p>
                    <a:p>
                      <a:pPr marL="285750" lvl="0" indent="-285750">
                        <a:buFont typeface="Arial" panose="020B0604020202020204"/>
                        <a:buChar char="•"/>
                      </a:pPr>
                      <a:r>
                        <a:rPr lang="en-US" sz="1600" dirty="0"/>
                        <a:t>Q-Learning </a:t>
                      </a:r>
                      <a:r>
                        <a:rPr lang="en-US" sz="1600" dirty="0">
                          <a:solidFill>
                            <a:schemeClr val="bg1">
                              <a:lumMod val="50000"/>
                            </a:schemeClr>
                          </a:solidFill>
                        </a:rPr>
                        <a:t>(learn </a:t>
                      </a:r>
                      <a:r>
                        <a:rPr lang="en-US" sz="1600" b="0" i="1" u="none" strike="noStrike" noProof="0" dirty="0">
                          <a:solidFill>
                            <a:schemeClr val="bg1">
                              <a:lumMod val="50000"/>
                            </a:schemeClr>
                          </a:solidFill>
                          <a:latin typeface="Times New Roman" panose="02020603050405020304"/>
                        </a:rPr>
                        <a:t>Q</a:t>
                      </a:r>
                      <a:r>
                        <a:rPr lang="en-US" sz="1600" b="0" i="0" u="none" strike="noStrike" baseline="30000" noProof="0" dirty="0">
                          <a:solidFill>
                            <a:schemeClr val="bg1">
                              <a:lumMod val="50000"/>
                            </a:schemeClr>
                          </a:solidFill>
                          <a:latin typeface="Times New Roman" panose="02020603050405020304"/>
                        </a:rPr>
                        <a:t>*</a:t>
                      </a:r>
                      <a:r>
                        <a:rPr lang="en-US" sz="1600" b="0" i="0" u="none" strike="noStrike" noProof="0" dirty="0">
                          <a:solidFill>
                            <a:schemeClr val="bg1">
                              <a:lumMod val="50000"/>
                            </a:schemeClr>
                          </a:solidFill>
                          <a:latin typeface="Times New Roman" panose="02020603050405020304"/>
                        </a:rPr>
                        <a:t>[</a:t>
                      </a:r>
                      <a:r>
                        <a:rPr lang="en-US" sz="1600" b="0" i="1" u="none" strike="noStrike" noProof="0" dirty="0">
                          <a:solidFill>
                            <a:schemeClr val="bg1">
                              <a:lumMod val="50000"/>
                            </a:schemeClr>
                          </a:solidFill>
                          <a:latin typeface="Times New Roman" panose="02020603050405020304"/>
                        </a:rPr>
                        <a:t>s, a</a:t>
                      </a:r>
                      <a:r>
                        <a:rPr lang="en-US" sz="1600" b="0" i="0" u="none" strike="noStrike" noProof="0" dirty="0">
                          <a:solidFill>
                            <a:schemeClr val="bg1">
                              <a:lumMod val="50000"/>
                            </a:schemeClr>
                          </a:solidFill>
                          <a:latin typeface="Calibri" panose="020F0502020204030204"/>
                        </a:rPr>
                        <a:t>]</a:t>
                      </a:r>
                      <a:r>
                        <a:rPr lang="en-US" sz="1600" dirty="0">
                          <a:solidFill>
                            <a:schemeClr val="bg1">
                              <a:lumMod val="50000"/>
                            </a:schemeClr>
                          </a:solidFill>
                        </a:rPr>
                        <a:t> off-policy from (</a:t>
                      </a:r>
                      <a:r>
                        <a:rPr lang="en-US" sz="1600" i="1" dirty="0">
                          <a:solidFill>
                            <a:schemeClr val="bg1">
                              <a:lumMod val="50000"/>
                            </a:schemeClr>
                          </a:solidFill>
                          <a:latin typeface="Times New Roman" panose="02020603050405020304"/>
                        </a:rPr>
                        <a:t>s, a, r, s'</a:t>
                      </a:r>
                      <a:r>
                        <a:rPr lang="en-US" sz="1600" dirty="0">
                          <a:solidFill>
                            <a:schemeClr val="bg1">
                              <a:lumMod val="50000"/>
                            </a:schemeClr>
                          </a:solidFill>
                        </a:rPr>
                        <a:t>) samples)</a:t>
                      </a:r>
                      <a:endParaRPr lang="en-US" sz="1600" dirty="0">
                        <a:solidFill>
                          <a:schemeClr val="bg1">
                            <a:lumMod val="50000"/>
                          </a:schemeClr>
                        </a:solidFill>
                      </a:endParaRPr>
                    </a:p>
                  </a:txBody>
                  <a:tcPr/>
                </a:tc>
              </a:tr>
              <a:tr h="370840">
                <a:tc>
                  <a:txBody>
                    <a:bodyPr/>
                    <a:lstStyle/>
                    <a:p>
                      <a:pPr algn="ctr"/>
                      <a:r>
                        <a:rPr lang="en-US" sz="1600" b="1" i="1" dirty="0"/>
                        <a:t>Parametric Value Function Approximations</a:t>
                      </a:r>
                      <a:endParaRPr lang="en-US" sz="1600" dirty="0"/>
                    </a:p>
                    <a:p>
                      <a:pPr lvl="0">
                        <a:buNone/>
                      </a:pPr>
                      <a:endParaRPr lang="en-US" sz="1600" dirty="0"/>
                    </a:p>
                    <a:p>
                      <a:pPr lvl="0">
                        <a:buNone/>
                      </a:pPr>
                      <a:r>
                        <a:rPr lang="en-US" sz="1600" dirty="0">
                          <a:solidFill>
                            <a:schemeClr val="bg1">
                              <a:lumMod val="50000"/>
                            </a:schemeClr>
                          </a:solidFill>
                        </a:rPr>
                        <a:t>Approximate </a:t>
                      </a:r>
                      <a:r>
                        <a:rPr lang="en-US" sz="1600" i="1" dirty="0">
                          <a:solidFill>
                            <a:schemeClr val="bg1">
                              <a:lumMod val="50000"/>
                            </a:schemeClr>
                          </a:solidFill>
                          <a:latin typeface="Times New Roman" panose="02020603050405020304"/>
                        </a:rPr>
                        <a:t>q</a:t>
                      </a:r>
                      <a:r>
                        <a:rPr lang="en-US" sz="1600" baseline="-25000" dirty="0">
                          <a:solidFill>
                            <a:schemeClr val="bg1">
                              <a:lumMod val="50000"/>
                            </a:schemeClr>
                          </a:solidFill>
                          <a:latin typeface="Times New Roman" panose="02020603050405020304"/>
                        </a:rPr>
                        <a:t>*</a:t>
                      </a:r>
                      <a:r>
                        <a:rPr lang="en-US" sz="1600" dirty="0">
                          <a:solidFill>
                            <a:schemeClr val="bg1">
                              <a:lumMod val="50000"/>
                            </a:schemeClr>
                          </a:solidFill>
                          <a:latin typeface="Times New Roman" panose="02020603050405020304"/>
                        </a:rPr>
                        <a:t>(</a:t>
                      </a:r>
                      <a:r>
                        <a:rPr lang="en-US" sz="1600" i="1" dirty="0">
                          <a:solidFill>
                            <a:schemeClr val="bg1">
                              <a:lumMod val="50000"/>
                            </a:schemeClr>
                          </a:solidFill>
                          <a:latin typeface="Times New Roman" panose="02020603050405020304"/>
                        </a:rPr>
                        <a:t>s, a</a:t>
                      </a:r>
                      <a:r>
                        <a:rPr lang="en-US" sz="1600" dirty="0">
                          <a:solidFill>
                            <a:schemeClr val="bg1">
                              <a:lumMod val="50000"/>
                            </a:schemeClr>
                          </a:solidFill>
                          <a:latin typeface="Times New Roman" panose="02020603050405020304"/>
                        </a:rPr>
                        <a:t>)</a:t>
                      </a:r>
                      <a:r>
                        <a:rPr lang="en-US" sz="1600" dirty="0">
                          <a:solidFill>
                            <a:schemeClr val="bg1">
                              <a:lumMod val="50000"/>
                            </a:schemeClr>
                          </a:solidFill>
                        </a:rPr>
                        <a:t> with a parametric function approximator (i.e., neural nets)</a:t>
                      </a:r>
                      <a:endParaRPr lang="en-US" sz="1600" dirty="0">
                        <a:solidFill>
                          <a:schemeClr val="bg1">
                            <a:lumMod val="50000"/>
                          </a:schemeClr>
                        </a:solidFill>
                      </a:endParaRPr>
                    </a:p>
                  </a:txBody>
                  <a:tcPr/>
                </a:tc>
                <a:tc>
                  <a:txBody>
                    <a:bodyPr/>
                    <a:lstStyle/>
                    <a:p>
                      <a:endParaRPr lang="en-US" sz="1600" dirty="0"/>
                    </a:p>
                  </a:txBody>
                  <a:tcPr/>
                </a:tc>
                <a:tc>
                  <a:txBody>
                    <a:bodyPr/>
                    <a:lstStyle/>
                    <a:p>
                      <a:r>
                        <a:rPr lang="en-US" sz="1600" b="1" dirty="0"/>
                        <a:t>Deep Q-Learning</a:t>
                      </a:r>
                      <a:endParaRPr lang="en-US" sz="1600" b="1" dirty="0"/>
                    </a:p>
                    <a:p>
                      <a:pPr lvl="0">
                        <a:buNone/>
                      </a:pPr>
                      <a:endParaRPr lang="en-US" sz="1600" b="1" dirty="0"/>
                    </a:p>
                    <a:p>
                      <a:pPr marL="285750" lvl="0" indent="-285750">
                        <a:buFont typeface="Arial" panose="020B0604020202020204"/>
                        <a:buChar char="•"/>
                      </a:pPr>
                      <a:r>
                        <a:rPr lang="en-US" sz="1600" dirty="0"/>
                        <a:t>Learn neural network approximation to </a:t>
                      </a:r>
                      <a:r>
                        <a:rPr lang="en-US" sz="1600" b="0" i="1" u="none" strike="noStrike" noProof="0" dirty="0">
                          <a:latin typeface="Times New Roman" panose="02020603050405020304"/>
                        </a:rPr>
                        <a:t>q</a:t>
                      </a:r>
                      <a:r>
                        <a:rPr lang="en-US" sz="1600" b="0" i="0" u="none" strike="noStrike" baseline="-25000" noProof="0" dirty="0">
                          <a:latin typeface="Times New Roman" panose="02020603050405020304"/>
                        </a:rPr>
                        <a:t>*</a:t>
                      </a:r>
                      <a:r>
                        <a:rPr lang="en-US" sz="1600" b="0" u="none" strike="noStrike" noProof="0" dirty="0">
                          <a:latin typeface="Times New Roman" panose="02020603050405020304"/>
                        </a:rPr>
                        <a:t>(</a:t>
                      </a:r>
                      <a:r>
                        <a:rPr lang="en-US" sz="1600" b="0" i="1" u="none" strike="noStrike" noProof="0" dirty="0">
                          <a:latin typeface="Times New Roman" panose="02020603050405020304"/>
                        </a:rPr>
                        <a:t>s, a</a:t>
                      </a:r>
                      <a:r>
                        <a:rPr lang="en-US" sz="1600" b="0" u="none" strike="noStrike" noProof="0" dirty="0">
                          <a:latin typeface="Times New Roman" panose="02020603050405020304"/>
                        </a:rPr>
                        <a:t>)</a:t>
                      </a:r>
                      <a:r>
                        <a:rPr lang="en-US" sz="1600" dirty="0"/>
                        <a:t> off-policy</a:t>
                      </a:r>
                      <a:endParaRPr lang="en-US" sz="1600" dirty="0"/>
                    </a:p>
                    <a:p>
                      <a:pPr marL="285750" lvl="0" indent="-285750">
                        <a:buFont typeface="Arial" panose="020B0604020202020204"/>
                        <a:buChar char="•"/>
                      </a:pPr>
                      <a:r>
                        <a:rPr lang="en-US" sz="1600" u="none" strike="noStrike" noProof="0" dirty="0"/>
                        <a:t>First method to solve Atari 2600 Games (</a:t>
                      </a:r>
                      <a:r>
                        <a:rPr lang="en-US" sz="1600" u="none" strike="noStrike" noProof="0" dirty="0" err="1"/>
                        <a:t>Mnih</a:t>
                      </a:r>
                      <a:r>
                        <a:rPr lang="en-US" sz="1600" u="none" strike="noStrike" noProof="0" dirty="0"/>
                        <a:t>, V., </a:t>
                      </a:r>
                      <a:r>
                        <a:rPr lang="en-US" sz="1600" u="none" strike="noStrike" noProof="0" dirty="0" err="1"/>
                        <a:t>Kavukcuoglu</a:t>
                      </a:r>
                      <a:r>
                        <a:rPr lang="en-US" sz="1600" u="none" strike="noStrike" noProof="0" dirty="0"/>
                        <a:t>, K., Silver, D., Graves, A., </a:t>
                      </a:r>
                      <a:r>
                        <a:rPr lang="en-US" sz="1600" u="none" strike="noStrike" noProof="0" dirty="0" err="1"/>
                        <a:t>Antonoglou</a:t>
                      </a:r>
                      <a:r>
                        <a:rPr lang="en-US" sz="1600" u="none" strike="noStrike" noProof="0" dirty="0"/>
                        <a:t>, I., </a:t>
                      </a:r>
                      <a:r>
                        <a:rPr lang="en-US" sz="1600" u="none" strike="noStrike" noProof="0" dirty="0" err="1"/>
                        <a:t>Wierstra</a:t>
                      </a:r>
                      <a:r>
                        <a:rPr lang="en-US" sz="1600" u="none" strike="noStrike" noProof="0" dirty="0"/>
                        <a:t>, D., &amp; Riedmiller, M. (2013). Playing Atari with Deep Reinforcement Learning. Retrieved from </a:t>
                      </a:r>
                      <a:r>
                        <a:rPr lang="en-US" sz="1600" u="none" strike="noStrike" noProof="0" dirty="0">
                          <a:hlinkClick r:id="rId1"/>
                        </a:rPr>
                        <a:t>http://arxiv.org/abs/1312.5602</a:t>
                      </a:r>
                      <a:r>
                        <a:rPr lang="en-US" sz="1600" u="none" strike="noStrike" noProof="0" dirty="0"/>
                        <a:t>) (cited &gt; 999 times)</a:t>
                      </a:r>
                      <a:endParaRPr lang="en-US" sz="16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Q-Learning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panose="020F0502020204030204"/>
              </a:rPr>
              <a:t>Let Q[s, a] = 0 for all s in S</a:t>
            </a:r>
            <a:endParaRPr lang="en-US" dirty="0">
              <a:cs typeface="Calibri" panose="020F0502020204030204"/>
            </a:endParaRPr>
          </a:p>
          <a:p>
            <a:r>
              <a:rPr lang="en-US" dirty="0">
                <a:cs typeface="Calibri" panose="020F0502020204030204"/>
              </a:rPr>
              <a:t>For episode</a:t>
            </a:r>
            <a:endParaRPr lang="en-US" dirty="0">
              <a:cs typeface="Calibri" panose="020F0502020204030204"/>
            </a:endParaRPr>
          </a:p>
          <a:p>
            <a:pPr lvl="1"/>
            <a:r>
              <a:rPr lang="en-US" dirty="0">
                <a:cs typeface="Calibri" panose="020F0502020204030204"/>
              </a:rPr>
              <a:t>While episode isn't finished</a:t>
            </a:r>
            <a:endParaRPr lang="en-US" dirty="0">
              <a:cs typeface="Calibri" panose="020F0502020204030204"/>
            </a:endParaRPr>
          </a:p>
          <a:p>
            <a:pPr lvl="2"/>
            <a:r>
              <a:rPr lang="en-US" dirty="0">
                <a:cs typeface="Calibri" panose="020F0502020204030204"/>
              </a:rPr>
              <a:t>Choose an epsilon-greedy action (sometimes use best action per Q[s, a], sometimes randomly act).</a:t>
            </a:r>
            <a:endParaRPr lang="en-US">
              <a:cs typeface="Calibri" panose="020F0502020204030204"/>
            </a:endParaRPr>
          </a:p>
          <a:p>
            <a:pPr lvl="2"/>
            <a:r>
              <a:rPr lang="en-US" dirty="0">
                <a:cs typeface="Calibri" panose="020F0502020204030204"/>
              </a:rPr>
              <a:t>Execute action a, get R and S', and terminal signal from environment</a:t>
            </a:r>
            <a:endParaRPr lang="en-US" dirty="0">
              <a:cs typeface="Calibri" panose="020F0502020204030204"/>
            </a:endParaRPr>
          </a:p>
          <a:p>
            <a:pPr lvl="2"/>
            <a:r>
              <a:rPr lang="en-US" dirty="0">
                <a:cs typeface="Calibri" panose="020F0502020204030204"/>
              </a:rPr>
              <a:t>Update Q[s, a] = Q[s, a] + alpha[R + gamma * </a:t>
            </a:r>
            <a:r>
              <a:rPr lang="en-US" dirty="0" err="1">
                <a:cs typeface="Calibri" panose="020F0502020204030204"/>
              </a:rPr>
              <a:t>max_a</a:t>
            </a:r>
            <a:r>
              <a:rPr lang="en-US" dirty="0">
                <a:cs typeface="Calibri" panose="020F0502020204030204"/>
              </a:rPr>
              <a:t> Q(s', a) - Q[s, a]]</a:t>
            </a:r>
            <a:endParaRPr lang="en-US" dirty="0">
              <a:cs typeface="Calibri" panose="020F0502020204030204"/>
            </a:endParaRPr>
          </a:p>
          <a:p>
            <a:pPr lvl="3"/>
            <a:r>
              <a:rPr lang="en-US" dirty="0">
                <a:cs typeface="Calibri" panose="020F0502020204030204"/>
              </a:rPr>
              <a:t>#Exponentially weighted update to Q[s, a]</a:t>
            </a:r>
            <a:endParaRPr lang="en-US" dirty="0">
              <a:cs typeface="Calibri" panose="020F0502020204030204"/>
            </a:endParaRPr>
          </a:p>
          <a:p>
            <a:pPr lvl="3"/>
            <a:r>
              <a:rPr lang="en-US" dirty="0">
                <a:cs typeface="Calibri" panose="020F0502020204030204"/>
              </a:rPr>
              <a:t># If terminal, target is just R, because no next steps</a:t>
            </a:r>
            <a:endParaRPr lang="en-US" dirty="0">
              <a:cs typeface="Calibri" panose="020F0502020204030204"/>
            </a:endParaRPr>
          </a:p>
          <a:p>
            <a:pPr lvl="2"/>
            <a:r>
              <a:rPr lang="en-US" dirty="0">
                <a:cs typeface="Calibri" panose="020F0502020204030204"/>
              </a:rPr>
              <a:t>S = S' # Continue episode</a:t>
            </a:r>
            <a:endParaRPr lang="en-US" dirty="0">
              <a:cs typeface="Calibri" panose="020F0502020204030204"/>
            </a:endParaRPr>
          </a:p>
        </p:txBody>
      </p:sp>
      <p:sp>
        <p:nvSpPr>
          <p:cNvPr id="4" name="Left Brace 3"/>
          <p:cNvSpPr/>
          <p:nvPr/>
        </p:nvSpPr>
        <p:spPr>
          <a:xfrm rot="16200000">
            <a:off x="6776043" y="2806701"/>
            <a:ext cx="702733" cy="35729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7423741" y="3268135"/>
            <a:ext cx="702733" cy="43264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865408" y="48588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t>Target</a:t>
            </a:r>
            <a:endParaRPr lang="en-US" dirty="0"/>
          </a:p>
        </p:txBody>
      </p:sp>
      <p:sp>
        <p:nvSpPr>
          <p:cNvPr id="7" name="TextBox 6"/>
          <p:cNvSpPr txBox="1"/>
          <p:nvPr/>
        </p:nvSpPr>
        <p:spPr>
          <a:xfrm>
            <a:off x="7094008" y="57816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Bellman Error</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Deep Q-Learning Intuition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panose="020F0502020204030204"/>
              </a:rPr>
              <a:t>While not Converged</a:t>
            </a:r>
            <a:endParaRPr lang="en-US" dirty="0">
              <a:cs typeface="Calibri" panose="020F0502020204030204"/>
            </a:endParaRPr>
          </a:p>
          <a:p>
            <a:pPr lvl="1"/>
            <a:r>
              <a:rPr lang="en-US" dirty="0">
                <a:cs typeface="Calibri" panose="020F0502020204030204"/>
              </a:rPr>
              <a:t>Sample action using eps-greedy policy</a:t>
            </a:r>
            <a:endParaRPr lang="en-US" dirty="0">
              <a:cs typeface="Calibri" panose="020F0502020204030204"/>
            </a:endParaRPr>
          </a:p>
          <a:p>
            <a:pPr lvl="1"/>
            <a:r>
              <a:rPr lang="en-US" dirty="0">
                <a:cs typeface="Calibri" panose="020F0502020204030204"/>
              </a:rPr>
              <a:t>Execute action to get (s, a, r, s', terminal) tuple and add to dataset</a:t>
            </a:r>
            <a:endParaRPr lang="en-US" dirty="0">
              <a:cs typeface="Calibri" panose="020F0502020204030204"/>
            </a:endParaRPr>
          </a:p>
          <a:p>
            <a:pPr lvl="1"/>
            <a:endParaRPr lang="en-US" dirty="0">
              <a:cs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Light" panose="020F0302020204030204"/>
              </a:rPr>
              <a:t>Resources</a:t>
            </a:r>
            <a:endParaRPr lang="en-US"/>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b="1" dirty="0">
                <a:cs typeface="Calibri" panose="020F0502020204030204"/>
              </a:rPr>
              <a:t>Freel Online RL Courses</a:t>
            </a:r>
            <a:endParaRPr lang="en-US" dirty="0"/>
          </a:p>
          <a:p>
            <a:pPr lvl="1"/>
            <a:r>
              <a:rPr lang="en-US" i="1" dirty="0" err="1">
                <a:ea typeface="+mn-lt"/>
                <a:cs typeface="+mn-lt"/>
              </a:rPr>
              <a:t>OpenAI</a:t>
            </a:r>
            <a:r>
              <a:rPr lang="en-US" i="1" dirty="0">
                <a:ea typeface="+mn-lt"/>
                <a:cs typeface="+mn-lt"/>
              </a:rPr>
              <a:t> RL Bootcamp</a:t>
            </a:r>
            <a:r>
              <a:rPr lang="en-US" dirty="0">
                <a:ea typeface="+mn-lt"/>
                <a:cs typeface="+mn-lt"/>
              </a:rPr>
              <a:t> (</a:t>
            </a:r>
            <a:r>
              <a:rPr lang="en-US" dirty="0">
                <a:ea typeface="+mn-lt"/>
                <a:cs typeface="+mn-lt"/>
                <a:hlinkClick r:id="rId1"/>
              </a:rPr>
              <a:t>https://sites.google.com/view/deep-rl-bootcamp/lectures</a:t>
            </a:r>
            <a:r>
              <a:rPr lang="en-US" dirty="0">
                <a:ea typeface="+mn-lt"/>
                <a:cs typeface="+mn-lt"/>
              </a:rPr>
              <a:t>)</a:t>
            </a:r>
            <a:endParaRPr lang="en-US" dirty="0">
              <a:ea typeface="+mn-lt"/>
              <a:cs typeface="+mn-lt"/>
            </a:endParaRPr>
          </a:p>
          <a:p>
            <a:pPr lvl="2"/>
            <a:r>
              <a:rPr lang="en-US" dirty="0">
                <a:ea typeface="+mn-lt"/>
                <a:cs typeface="+mn-lt"/>
              </a:rPr>
              <a:t>Lecture 1 – Pieter </a:t>
            </a:r>
            <a:r>
              <a:rPr lang="en-US" dirty="0" err="1">
                <a:ea typeface="+mn-lt"/>
                <a:cs typeface="+mn-lt"/>
              </a:rPr>
              <a:t>Abbeel</a:t>
            </a:r>
            <a:r>
              <a:rPr lang="en-US" dirty="0">
                <a:ea typeface="+mn-lt"/>
                <a:cs typeface="+mn-lt"/>
              </a:rPr>
              <a:t> on MDPs and Exact Solution Methods</a:t>
            </a:r>
            <a:endParaRPr lang="en-US" dirty="0">
              <a:ea typeface="+mn-lt"/>
              <a:cs typeface="+mn-lt"/>
            </a:endParaRPr>
          </a:p>
          <a:p>
            <a:pPr lvl="2"/>
            <a:r>
              <a:rPr lang="en-US" dirty="0">
                <a:ea typeface="+mn-lt"/>
                <a:cs typeface="+mn-lt"/>
              </a:rPr>
              <a:t>Lecture 2 – Rocky (Yan) </a:t>
            </a:r>
            <a:r>
              <a:rPr lang="en-US" dirty="0" err="1">
                <a:ea typeface="+mn-lt"/>
                <a:cs typeface="+mn-lt"/>
              </a:rPr>
              <a:t>Duan</a:t>
            </a:r>
            <a:r>
              <a:rPr lang="en-US" dirty="0">
                <a:ea typeface="+mn-lt"/>
                <a:cs typeface="+mn-lt"/>
              </a:rPr>
              <a:t> on Temporal Difference (TD) Methods</a:t>
            </a:r>
            <a:endParaRPr lang="en-US" dirty="0">
              <a:ea typeface="+mn-lt"/>
              <a:cs typeface="+mn-lt"/>
            </a:endParaRPr>
          </a:p>
          <a:p>
            <a:pPr lvl="2"/>
            <a:r>
              <a:rPr lang="en-US" dirty="0">
                <a:ea typeface="+mn-lt"/>
                <a:cs typeface="+mn-lt"/>
              </a:rPr>
              <a:t>Lecture 3 – Vlad </a:t>
            </a:r>
            <a:r>
              <a:rPr lang="en-US" dirty="0" err="1">
                <a:ea typeface="+mn-lt"/>
                <a:cs typeface="+mn-lt"/>
              </a:rPr>
              <a:t>Mnih</a:t>
            </a:r>
            <a:r>
              <a:rPr lang="en-US" dirty="0">
                <a:ea typeface="+mn-lt"/>
                <a:cs typeface="+mn-lt"/>
              </a:rPr>
              <a:t> on Deep Q-Learning / Atari (see also </a:t>
            </a:r>
            <a:r>
              <a:rPr lang="en-US" dirty="0">
                <a:cs typeface="Calibri" panose="020F0502020204030204"/>
                <a:hlinkClick r:id="rId2"/>
              </a:rPr>
              <a:t>http://arxiv.org/abs/1312.5602</a:t>
            </a:r>
            <a:r>
              <a:rPr lang="en-US" dirty="0">
                <a:cs typeface="Calibri" panose="020F0502020204030204"/>
              </a:rPr>
              <a:t>)</a:t>
            </a:r>
            <a:endParaRPr lang="en-US" dirty="0">
              <a:cs typeface="Calibri" panose="020F0502020204030204"/>
            </a:endParaRPr>
          </a:p>
          <a:p>
            <a:pPr lvl="1"/>
            <a:r>
              <a:rPr lang="en-US" i="1" dirty="0">
                <a:cs typeface="Calibri" panose="020F0502020204030204"/>
              </a:rPr>
              <a:t>David Silver 2015 RL Course</a:t>
            </a:r>
            <a:r>
              <a:rPr lang="en-US" dirty="0">
                <a:cs typeface="Calibri" panose="020F0502020204030204"/>
              </a:rPr>
              <a:t> (heavier foundations focus (e.g., MDPs, etc.),) (</a:t>
            </a:r>
            <a:r>
              <a:rPr lang="en-US" dirty="0">
                <a:ea typeface="+mn-lt"/>
                <a:cs typeface="+mn-lt"/>
                <a:hlinkClick r:id="rId3"/>
              </a:rPr>
              <a:t>http://www0.cs.ucl.ac.uk/staff/D.Silver/web/Teaching.html</a:t>
            </a:r>
            <a:r>
              <a:rPr lang="en-US" dirty="0">
                <a:ea typeface="+mn-lt"/>
                <a:cs typeface="+mn-lt"/>
              </a:rPr>
              <a:t>)</a:t>
            </a:r>
            <a:endParaRPr lang="en-US"/>
          </a:p>
          <a:p>
            <a:pPr lvl="1"/>
            <a:r>
              <a:rPr lang="en-US" i="1" dirty="0">
                <a:cs typeface="Calibri" panose="020F0502020204030204"/>
              </a:rPr>
              <a:t>Sergey Levine Berkeley Fall 2018 CS294-112</a:t>
            </a:r>
            <a:r>
              <a:rPr lang="en-US" dirty="0">
                <a:cs typeface="Calibri" panose="020F0502020204030204"/>
              </a:rPr>
              <a:t> (heavier DNN, robotics, and current trends focus) (</a:t>
            </a:r>
            <a:r>
              <a:rPr lang="en-US" dirty="0">
                <a:ea typeface="+mn-lt"/>
                <a:cs typeface="+mn-lt"/>
                <a:hlinkClick r:id="rId4"/>
              </a:rPr>
              <a:t>http://rail.eecs.berkeley.edu/deeprlcourse/</a:t>
            </a:r>
            <a:r>
              <a:rPr lang="en-US" dirty="0">
                <a:ea typeface="+mn-lt"/>
                <a:cs typeface="+mn-lt"/>
              </a:rPr>
              <a:t>)</a:t>
            </a:r>
            <a:endParaRPr lang="en-US" dirty="0">
              <a:cs typeface="Calibri" panose="020F0502020204030204"/>
            </a:endParaRPr>
          </a:p>
          <a:p>
            <a:r>
              <a:rPr lang="en-US" b="1" dirty="0">
                <a:cs typeface="Calibri" panose="020F0502020204030204"/>
              </a:rPr>
              <a:t>Books</a:t>
            </a:r>
            <a:endParaRPr lang="en-US" b="1" dirty="0">
              <a:cs typeface="Calibri" panose="020F0502020204030204"/>
            </a:endParaRPr>
          </a:p>
          <a:p>
            <a:pPr lvl="1"/>
            <a:r>
              <a:rPr lang="en-US" dirty="0">
                <a:ea typeface="+mn-lt"/>
                <a:cs typeface="+mn-lt"/>
              </a:rPr>
              <a:t>Sutton, Richard S.., and Andrew G.. Barto. </a:t>
            </a:r>
            <a:r>
              <a:rPr lang="en-US" i="1" dirty="0">
                <a:ea typeface="+mn-lt"/>
                <a:cs typeface="+mn-lt"/>
              </a:rPr>
              <a:t>Reinforcement Learning: an Introduction</a:t>
            </a:r>
            <a:r>
              <a:rPr lang="en-US" dirty="0">
                <a:ea typeface="+mn-lt"/>
                <a:cs typeface="+mn-lt"/>
              </a:rPr>
              <a:t>. The MIT Press., 2018. Available as free PDF at </a:t>
            </a:r>
            <a:r>
              <a:rPr lang="en-US" dirty="0">
                <a:ea typeface="+mn-lt"/>
                <a:cs typeface="+mn-lt"/>
                <a:hlinkClick r:id="rId5"/>
              </a:rPr>
              <a:t>http://incompleteideas.net/book/the-book-2nd.html</a:t>
            </a:r>
            <a:endParaRPr lang="en-US" dirty="0">
              <a:ea typeface="+mn-lt"/>
              <a:cs typeface="+mn-lt"/>
            </a:endParaRPr>
          </a:p>
          <a:p>
            <a:pPr lvl="1"/>
            <a:r>
              <a:rPr lang="en-US" dirty="0" err="1">
                <a:ea typeface="+mn-lt"/>
                <a:cs typeface="+mn-lt"/>
              </a:rPr>
              <a:t>Géron</a:t>
            </a:r>
            <a:r>
              <a:rPr lang="en-US" dirty="0">
                <a:ea typeface="+mn-lt"/>
                <a:cs typeface="+mn-lt"/>
              </a:rPr>
              <a:t>, Aurélien. </a:t>
            </a:r>
            <a:r>
              <a:rPr lang="en-US" i="1" dirty="0">
                <a:ea typeface="+mn-lt"/>
                <a:cs typeface="+mn-lt"/>
              </a:rPr>
              <a:t>Hands-on Machine Learning with </a:t>
            </a:r>
            <a:r>
              <a:rPr lang="en-US" i="1" dirty="0" err="1">
                <a:ea typeface="+mn-lt"/>
                <a:cs typeface="+mn-lt"/>
              </a:rPr>
              <a:t>Scikit</a:t>
            </a:r>
            <a:r>
              <a:rPr lang="en-US" i="1" dirty="0">
                <a:ea typeface="+mn-lt"/>
                <a:cs typeface="+mn-lt"/>
              </a:rPr>
              <a:t>-Learn and TensorFlow: Concepts, Tools, and Techniques to Build Intelligent Systems</a:t>
            </a:r>
            <a:r>
              <a:rPr lang="en-US" dirty="0">
                <a:ea typeface="+mn-lt"/>
                <a:cs typeface="+mn-lt"/>
              </a:rPr>
              <a:t>. O'Reilly, 2018. (See RL chapter; </a:t>
            </a:r>
            <a:r>
              <a:rPr lang="en-US" dirty="0">
                <a:highlight>
                  <a:srgbClr val="FFFF00"/>
                </a:highlight>
                <a:ea typeface="+mn-lt"/>
                <a:cs typeface="+mn-lt"/>
              </a:rPr>
              <a:t>Note: don't purchase old edition; wait for 2019 second ed. covering </a:t>
            </a:r>
            <a:r>
              <a:rPr lang="en-US" dirty="0" err="1">
                <a:highlight>
                  <a:srgbClr val="FFFF00"/>
                </a:highlight>
                <a:ea typeface="+mn-lt"/>
                <a:cs typeface="+mn-lt"/>
              </a:rPr>
              <a:t>Tensorflow</a:t>
            </a:r>
            <a:r>
              <a:rPr lang="en-US" dirty="0">
                <a:highlight>
                  <a:srgbClr val="FFFF00"/>
                </a:highlight>
                <a:ea typeface="+mn-lt"/>
                <a:cs typeface="+mn-lt"/>
              </a:rPr>
              <a:t> 2.0</a:t>
            </a:r>
            <a:r>
              <a:rPr lang="en-US" dirty="0">
                <a:ea typeface="+mn-lt"/>
                <a:cs typeface="+mn-lt"/>
              </a:rPr>
              <a:t>)</a:t>
            </a:r>
            <a:endParaRPr lang="en-US" dirty="0">
              <a:cs typeface="Calibri" panose="020F0502020204030204"/>
            </a:endParaRPr>
          </a:p>
          <a:p>
            <a:pPr lvl="1"/>
            <a:endParaRPr lang="en-US" dirty="0">
              <a:cs typeface="Calibri" panose="020F0502020204030204"/>
            </a:endParaRPr>
          </a:p>
          <a:p>
            <a:pPr lvl="1"/>
            <a:endParaRPr lang="en-US" dirty="0">
              <a:cs typeface="Calibri" panose="020F0502020204030204"/>
            </a:endParaRPr>
          </a:p>
          <a:p>
            <a:endParaRPr lang="en-US" dirty="0">
              <a:cs typeface="Calibri" panose="020F0502020204030204"/>
            </a:endParaRPr>
          </a:p>
          <a:p>
            <a:endParaRPr lang="en-US" sz="240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Reinforcement Learning Review</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Reinforcement Learning</a:t>
            </a:r>
            <a:endParaRPr lang="en-US" dirty="0"/>
          </a:p>
        </p:txBody>
      </p:sp>
      <p:sp>
        <p:nvSpPr>
          <p:cNvPr id="3" name="Content Placeholder 2"/>
          <p:cNvSpPr>
            <a:spLocks noGrp="1"/>
          </p:cNvSpPr>
          <p:nvPr>
            <p:ph idx="1"/>
          </p:nvPr>
        </p:nvSpPr>
        <p:spPr>
          <a:xfrm>
            <a:off x="838200" y="1825625"/>
            <a:ext cx="7521262" cy="4351338"/>
          </a:xfrm>
        </p:spPr>
        <p:txBody>
          <a:bodyPr vert="horz" lIns="91440" tIns="45720" rIns="91440" bIns="45720" rtlCol="0" anchor="t">
            <a:normAutofit/>
          </a:bodyPr>
          <a:lstStyle/>
          <a:p>
            <a:pPr marL="0" indent="0">
              <a:buNone/>
            </a:pPr>
            <a:r>
              <a:rPr lang="en-US" sz="2400" i="1" dirty="0">
                <a:latin typeface="Calibri Light" panose="020F0302020204030204"/>
                <a:ea typeface="+mn-lt"/>
                <a:cs typeface="+mn-lt"/>
              </a:rPr>
              <a:t>"Reinforcement learning is learning what to do— how to map situations to actions—so as to maximize a numerical reward signal. The learner is not told which actions to take, but instead must discover which actions yield the most reward by trying them. In the most interesting and challenging cases, actions may affect not only the immediate reward but also the next situation and, through that, all subsequent rewards. These two characteristics—trial-and-error search and delayed reward—are the two most important distinguishing features of reinforcement learning."</a:t>
            </a:r>
            <a:endParaRPr lang="en-US" sz="2400" i="1" dirty="0">
              <a:latin typeface="Calibri Light" panose="020F0302020204030204"/>
              <a:ea typeface="+mn-lt"/>
              <a:cs typeface="+mn-lt"/>
            </a:endParaRPr>
          </a:p>
          <a:p>
            <a:pPr marL="0" indent="0">
              <a:buNone/>
            </a:pPr>
            <a:endParaRPr lang="en-US" sz="2400" dirty="0">
              <a:cs typeface="Calibri" panose="020F0502020204030204"/>
            </a:endParaRPr>
          </a:p>
        </p:txBody>
      </p:sp>
      <p:sp>
        <p:nvSpPr>
          <p:cNvPr id="4" name="TextBox 3"/>
          <p:cNvSpPr txBox="1"/>
          <p:nvPr/>
        </p:nvSpPr>
        <p:spPr>
          <a:xfrm>
            <a:off x="838200" y="5937592"/>
            <a:ext cx="8128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Sutton, Richard S., and Andrew G. Barto. “Reinforcement Learning: an Introduction.” </a:t>
            </a:r>
            <a:r>
              <a:rPr lang="en-US" sz="1200" i="1" dirty="0">
                <a:cs typeface="Calibri" panose="020F0502020204030204"/>
              </a:rPr>
              <a:t>Reinforcement Learning: an Introduction</a:t>
            </a:r>
            <a:r>
              <a:rPr lang="en-US" sz="1200" dirty="0">
                <a:cs typeface="Calibri" panose="020F0502020204030204"/>
              </a:rPr>
              <a:t>, The MIT Press., 2018, pp. 1–2.</a:t>
            </a:r>
            <a:endParaRPr lang="en-US" sz="1200" dirty="0">
              <a:cs typeface="Calibri" panose="020F0502020204030204"/>
            </a:endParaRPr>
          </a:p>
          <a:p>
            <a:r>
              <a:rPr lang="en-US" sz="1200" dirty="0">
                <a:ea typeface="+mn-lt"/>
                <a:cs typeface="+mn-lt"/>
              </a:rPr>
              <a:t>Available as free PDF at </a:t>
            </a:r>
            <a:r>
              <a:rPr lang="en-US" sz="1200" u="sng" dirty="0">
                <a:ea typeface="+mn-lt"/>
                <a:cs typeface="+mn-lt"/>
              </a:rPr>
              <a:t>http://incompleteideas.net/book/the-book-2nd.html</a:t>
            </a:r>
            <a:endParaRPr lang="en-US" sz="1200" u="sng">
              <a:cs typeface="Calibri" panose="020F0502020204030204"/>
            </a:endParaRPr>
          </a:p>
        </p:txBody>
      </p:sp>
      <p:pic>
        <p:nvPicPr>
          <p:cNvPr id="5" name="Picture 5" descr="A circuit board&#10;&#10;Description generated with high confidence"/>
          <p:cNvPicPr>
            <a:picLocks noChangeAspect="1"/>
          </p:cNvPicPr>
          <p:nvPr/>
        </p:nvPicPr>
        <p:blipFill>
          <a:blip r:embed="rId1"/>
          <a:stretch>
            <a:fillRect/>
          </a:stretch>
        </p:blipFill>
        <p:spPr>
          <a:xfrm>
            <a:off x="8749048" y="1825480"/>
            <a:ext cx="2925650" cy="3765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Cool and Interesting Things</a:t>
            </a:r>
            <a:endParaRPr lang="en-US" dirty="0">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panose="020F0502020204030204"/>
              </a:rPr>
              <a:t>&lt;&lt;Atari Video&gt;&gt;</a:t>
            </a:r>
            <a:endParaRPr lang="en-US" dirty="0">
              <a:cs typeface="Calibri" panose="020F0502020204030204"/>
            </a:endParaRPr>
          </a:p>
          <a:p>
            <a:r>
              <a:rPr lang="en-US" dirty="0">
                <a:cs typeface="Calibri" panose="020F0502020204030204"/>
              </a:rPr>
              <a:t>&lt;&lt;Helicopter Video&gt;&gt;</a:t>
            </a:r>
            <a:endParaRPr lang="en-US" dirty="0">
              <a:cs typeface="Calibri" panose="020F0502020204030204"/>
            </a:endParaRPr>
          </a:p>
          <a:p>
            <a:r>
              <a:rPr lang="en-US" dirty="0">
                <a:cs typeface="Calibri" panose="020F0502020204030204"/>
              </a:rPr>
              <a:t>&lt;&lt;Robotics Video&gt;&gt;</a:t>
            </a:r>
            <a:endParaRPr lang="en-US" dirty="0">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The Agent-Environment Loop</a:t>
            </a:r>
            <a:endParaRPr lang="en-US" dirty="0"/>
          </a:p>
        </p:txBody>
      </p:sp>
      <p:sp>
        <p:nvSpPr>
          <p:cNvPr id="3" name="Content Placeholder 2"/>
          <p:cNvSpPr>
            <a:spLocks noGrp="1"/>
          </p:cNvSpPr>
          <p:nvPr>
            <p:ph sz="half" idx="1"/>
          </p:nvPr>
        </p:nvSpPr>
        <p:spPr>
          <a:xfrm>
            <a:off x="838200" y="1825625"/>
            <a:ext cx="5985510" cy="4351655"/>
          </a:xfrm>
        </p:spPr>
        <p:txBody>
          <a:bodyPr vert="horz" lIns="91440" tIns="45720" rIns="91440" bIns="45720" rtlCol="0" anchor="t">
            <a:normAutofit fontScale="92500"/>
          </a:bodyPr>
          <a:lstStyle/>
          <a:p>
            <a:pPr marL="514350" indent="-514350">
              <a:buAutoNum type="arabicPeriod"/>
            </a:pPr>
            <a:r>
              <a:rPr lang="en-US" sz="2400" dirty="0">
                <a:cs typeface="Calibri" panose="020F0502020204030204"/>
              </a:rPr>
              <a:t>Agent receives state info </a:t>
            </a:r>
            <a:r>
              <a:rPr lang="en-US" sz="2400" i="1" dirty="0">
                <a:latin typeface="Times New Roman" panose="02020603050405020304" charset="0"/>
                <a:cs typeface="Times New Roman" panose="02020603050405020304" charset="0"/>
              </a:rPr>
              <a:t>S</a:t>
            </a:r>
            <a:r>
              <a:rPr lang="en-US" sz="2400" i="1" baseline="-25000" dirty="0">
                <a:latin typeface="Times New Roman" panose="02020603050405020304" charset="0"/>
                <a:cs typeface="Times New Roman" panose="02020603050405020304" charset="0"/>
              </a:rPr>
              <a:t>t</a:t>
            </a:r>
            <a:r>
              <a:rPr lang="en-US" sz="2400" i="1" dirty="0">
                <a:cs typeface="Calibri" panose="020F0502020204030204"/>
              </a:rPr>
              <a:t> </a:t>
            </a:r>
            <a:r>
              <a:rPr lang="en-US" sz="2400" dirty="0">
                <a:cs typeface="Calibri" panose="020F0502020204030204"/>
              </a:rPr>
              <a:t>from Environment</a:t>
            </a:r>
            <a:endParaRPr lang="en-US" sz="2400" i="1" dirty="0">
              <a:cs typeface="Calibri" panose="020F0502020204030204"/>
            </a:endParaRPr>
          </a:p>
          <a:p>
            <a:pPr marL="514350" indent="-514350">
              <a:buAutoNum type="arabicPeriod"/>
            </a:pPr>
            <a:r>
              <a:rPr lang="en-US" sz="2400" dirty="0">
                <a:cs typeface="Calibri" panose="020F0502020204030204"/>
              </a:rPr>
              <a:t>Agent chooses action </a:t>
            </a:r>
            <a:r>
              <a:rPr lang="en-US" sz="2400" i="1" dirty="0">
                <a:latin typeface="Times New Roman" panose="02020603050405020304"/>
                <a:cs typeface="Calibri" panose="020F0502020204030204"/>
              </a:rPr>
              <a:t>A</a:t>
            </a:r>
            <a:r>
              <a:rPr lang="en-US" sz="2400" i="1" baseline="-25000" dirty="0">
                <a:latin typeface="Times New Roman" panose="02020603050405020304"/>
                <a:cs typeface="Calibri" panose="020F0502020204030204"/>
              </a:rPr>
              <a:t>t</a:t>
            </a:r>
            <a:endParaRPr lang="en-US" sz="2400">
              <a:latin typeface="Times New Roman" panose="02020603050405020304"/>
              <a:cs typeface="Calibri" panose="020F0502020204030204"/>
            </a:endParaRPr>
          </a:p>
          <a:p>
            <a:pPr marL="514350" indent="-514350">
              <a:buAutoNum type="arabicPeriod"/>
            </a:pPr>
            <a:r>
              <a:rPr lang="en-US" sz="2400" dirty="0">
                <a:cs typeface="Calibri" panose="020F0502020204030204"/>
              </a:rPr>
              <a:t>Environment transitions to </a:t>
            </a:r>
            <a:r>
              <a:rPr lang="en-US" sz="2400" i="1" dirty="0">
                <a:latin typeface="Times New Roman" panose="02020603050405020304"/>
                <a:cs typeface="Calibri" panose="020F0502020204030204"/>
              </a:rPr>
              <a:t>S</a:t>
            </a:r>
            <a:r>
              <a:rPr lang="en-US" sz="2400" i="1" baseline="-25000" dirty="0">
                <a:latin typeface="Times New Roman" panose="02020603050405020304"/>
                <a:cs typeface="Calibri" panose="020F0502020204030204"/>
              </a:rPr>
              <a:t>t+1</a:t>
            </a:r>
            <a:endParaRPr lang="en-US" sz="2400" i="1" dirty="0">
              <a:latin typeface="Times New Roman" panose="02020603050405020304"/>
              <a:cs typeface="Calibri" panose="020F0502020204030204"/>
            </a:endParaRPr>
          </a:p>
          <a:p>
            <a:pPr marL="514350" indent="-514350">
              <a:buAutoNum type="arabicPeriod"/>
            </a:pPr>
            <a:r>
              <a:rPr lang="en-US" sz="2400" dirty="0">
                <a:cs typeface="Calibri" panose="020F0502020204030204"/>
              </a:rPr>
              <a:t>Environment emits numerical reward </a:t>
            </a:r>
            <a:r>
              <a:rPr lang="en-US" sz="2400" i="1" dirty="0">
                <a:latin typeface="Times New Roman" panose="02020603050405020304"/>
                <a:cs typeface="Calibri" panose="020F0502020204030204"/>
              </a:rPr>
              <a:t>R</a:t>
            </a:r>
            <a:r>
              <a:rPr lang="en-US" sz="2400" i="1" baseline="-25000" dirty="0">
                <a:latin typeface="Times New Roman" panose="02020603050405020304"/>
                <a:cs typeface="Calibri" panose="020F0502020204030204"/>
              </a:rPr>
              <a:t>t+1</a:t>
            </a:r>
            <a:endParaRPr lang="en-US" sz="2400" i="1" dirty="0">
              <a:latin typeface="Times New Roman" panose="02020603050405020304"/>
              <a:cs typeface="Calibri" panose="020F0502020204030204"/>
            </a:endParaRPr>
          </a:p>
          <a:p>
            <a:pPr marL="514350" indent="-514350">
              <a:buAutoNum type="arabicPeriod"/>
            </a:pPr>
            <a:r>
              <a:rPr lang="en-US" sz="2400" dirty="0">
                <a:cs typeface="Calibri" panose="020F0502020204030204"/>
              </a:rPr>
              <a:t>Repeat (until task ends or forever)</a:t>
            </a:r>
            <a:endParaRPr lang="en-US" sz="2400" dirty="0">
              <a:cs typeface="Calibri" panose="020F0502020204030204"/>
            </a:endParaRPr>
          </a:p>
          <a:p>
            <a:pPr marL="514350" indent="-514350">
              <a:buAutoNum type="arabicPeriod"/>
            </a:pPr>
            <a:endParaRPr lang="en-US" sz="2400" dirty="0">
              <a:cs typeface="Calibri" panose="020F0502020204030204"/>
            </a:endParaRPr>
          </a:p>
          <a:p>
            <a:pPr marL="0" indent="0">
              <a:buNone/>
            </a:pPr>
            <a:r>
              <a:rPr lang="en-US" sz="2400" b="1" dirty="0">
                <a:cs typeface="Calibri" panose="020F0502020204030204"/>
              </a:rPr>
              <a:t>Agent's goal: </a:t>
            </a:r>
            <a:r>
              <a:rPr lang="en-US" sz="2400" dirty="0">
                <a:cs typeface="Calibri" panose="020F0502020204030204"/>
              </a:rPr>
              <a:t>Maximize Return (cumulative reward from time </a:t>
            </a:r>
            <a:r>
              <a:rPr lang="en-US" sz="2400" i="1" dirty="0">
                <a:latin typeface="Times New Roman" panose="02020603050405020304" charset="0"/>
                <a:cs typeface="Times New Roman" panose="02020603050405020304" charset="0"/>
              </a:rPr>
              <a:t>t</a:t>
            </a:r>
            <a:r>
              <a:rPr lang="en-US" sz="2400" dirty="0">
                <a:cs typeface="Calibri" panose="020F0502020204030204"/>
              </a:rPr>
              <a:t> and continuing):</a:t>
            </a:r>
            <a:endParaRPr lang="en-US" sz="2400" dirty="0">
              <a:cs typeface="Calibri" panose="020F0502020204030204"/>
            </a:endParaRPr>
          </a:p>
          <a:p>
            <a:pPr marL="0" indent="0" algn="ctr">
              <a:buNone/>
            </a:pPr>
            <a:r>
              <a:rPr lang="en-US" sz="3200" i="1" dirty="0" err="1">
                <a:latin typeface="Times New Roman" panose="02020603050405020304" charset="0"/>
                <a:cs typeface="Times New Roman" panose="02020603050405020304" charset="0"/>
                <a:sym typeface="+mn-ea"/>
              </a:rPr>
              <a:t>G</a:t>
            </a:r>
            <a:r>
              <a:rPr lang="en-US" sz="3200" i="1" baseline="-25000" dirty="0" err="1">
                <a:latin typeface="Times New Roman" panose="02020603050405020304" charset="0"/>
                <a:cs typeface="Times New Roman" panose="02020603050405020304" charset="0"/>
                <a:sym typeface="+mn-ea"/>
              </a:rPr>
              <a:t>t</a:t>
            </a:r>
            <a:r>
              <a:rPr lang="en-US" sz="3200" dirty="0">
                <a:latin typeface="Times New Roman" panose="02020603050405020304" charset="0"/>
                <a:cs typeface="Times New Roman" panose="02020603050405020304" charset="0"/>
                <a:sym typeface="+mn-ea"/>
              </a:rPr>
              <a:t> = </a:t>
            </a:r>
            <a:r>
              <a:rPr lang="en-US" sz="3200" dirty="0" err="1">
                <a:latin typeface="Times New Roman" panose="02020603050405020304" charset="0"/>
                <a:cs typeface="Times New Roman" panose="02020603050405020304" charset="0"/>
                <a:sym typeface="+mn-ea"/>
              </a:rPr>
              <a:t>∑</a:t>
            </a:r>
            <a:r>
              <a:rPr lang="en-US" sz="3200" i="1" baseline="-25000" dirty="0" err="1">
                <a:latin typeface="Times New Roman" panose="02020603050405020304" charset="0"/>
                <a:cs typeface="Times New Roman" panose="02020603050405020304" charset="0"/>
                <a:sym typeface="+mn-ea"/>
              </a:rPr>
              <a:t>k</a:t>
            </a:r>
            <a:r>
              <a:rPr lang="en-US" sz="3200" i="1" baseline="-25000" dirty="0">
                <a:latin typeface="Times New Roman" panose="02020603050405020304" charset="0"/>
                <a:cs typeface="Times New Roman" panose="02020603050405020304" charset="0"/>
                <a:sym typeface="+mn-ea"/>
              </a:rPr>
              <a:t>=</a:t>
            </a:r>
            <a:r>
              <a:rPr lang="en-US" sz="3200" baseline="-25000" dirty="0">
                <a:latin typeface="Times New Roman" panose="02020603050405020304" charset="0"/>
                <a:cs typeface="Times New Roman" panose="02020603050405020304" charset="0"/>
                <a:sym typeface="+mn-ea"/>
              </a:rPr>
              <a:t>0</a:t>
            </a:r>
            <a:r>
              <a:rPr lang="en-US" sz="3200" i="1" baseline="-25000" dirty="0">
                <a:latin typeface="Times New Roman" panose="02020603050405020304" charset="0"/>
                <a:cs typeface="Times New Roman" panose="02020603050405020304" charset="0"/>
                <a:sym typeface="+mn-ea"/>
              </a:rPr>
              <a:t>..</a:t>
            </a:r>
            <a:r>
              <a:rPr lang="en-US" sz="3200" baseline="-25000" dirty="0">
                <a:latin typeface="Times New Roman" panose="02020603050405020304" charset="0"/>
                <a:cs typeface="Times New Roman" panose="02020603050405020304" charset="0"/>
                <a:sym typeface="Symbol" panose="05050102010706020507" charset="0"/>
              </a:rPr>
              <a:t></a:t>
            </a:r>
            <a:r>
              <a:rPr lang="en-US" sz="3200" dirty="0">
                <a:latin typeface="Times New Roman" panose="02020603050405020304" charset="0"/>
                <a:cs typeface="Times New Roman" panose="02020603050405020304" charset="0"/>
                <a:sym typeface="+mn-ea"/>
              </a:rPr>
              <a:t> γ</a:t>
            </a:r>
            <a:r>
              <a:rPr lang="en-US" sz="3200" i="1" baseline="30000" dirty="0" err="1">
                <a:latin typeface="Times New Roman" panose="02020603050405020304" charset="0"/>
                <a:cs typeface="Times New Roman" panose="02020603050405020304" charset="0"/>
                <a:sym typeface="+mn-ea"/>
              </a:rPr>
              <a:t>k</a:t>
            </a:r>
            <a:r>
              <a:rPr lang="en-US" sz="3200" dirty="0">
                <a:latin typeface="Times New Roman" panose="02020603050405020304" charset="0"/>
                <a:cs typeface="Times New Roman" panose="02020603050405020304" charset="0"/>
                <a:sym typeface="+mn-ea"/>
              </a:rPr>
              <a:t> </a:t>
            </a:r>
            <a:r>
              <a:rPr lang="en-US" sz="3200" i="1" dirty="0" err="1">
                <a:latin typeface="Times New Roman" panose="02020603050405020304" charset="0"/>
                <a:cs typeface="Times New Roman" panose="02020603050405020304" charset="0"/>
                <a:sym typeface="+mn-ea"/>
              </a:rPr>
              <a:t>R</a:t>
            </a:r>
            <a:r>
              <a:rPr lang="en-US" sz="3200" i="1" baseline="-25000" dirty="0" err="1">
                <a:latin typeface="Times New Roman" panose="02020603050405020304" charset="0"/>
                <a:cs typeface="Times New Roman" panose="02020603050405020304" charset="0"/>
                <a:sym typeface="+mn-ea"/>
              </a:rPr>
              <a:t>t</a:t>
            </a:r>
            <a:r>
              <a:rPr lang="en-US" sz="3200" baseline="-25000" dirty="0" err="1">
                <a:latin typeface="Times New Roman" panose="02020603050405020304" charset="0"/>
                <a:cs typeface="Times New Roman" panose="02020603050405020304" charset="0"/>
                <a:sym typeface="+mn-ea"/>
              </a:rPr>
              <a:t>+</a:t>
            </a:r>
            <a:r>
              <a:rPr lang="en-US" sz="3200" i="1" baseline="-25000" dirty="0" err="1">
                <a:latin typeface="Times New Roman" panose="02020603050405020304" charset="0"/>
                <a:cs typeface="Times New Roman" panose="02020603050405020304" charset="0"/>
                <a:sym typeface="+mn-ea"/>
              </a:rPr>
              <a:t>k+1</a:t>
            </a:r>
            <a:endParaRPr lang="en-US" sz="3200" i="1" baseline="-25000" dirty="0" err="1">
              <a:highlight>
                <a:srgbClr val="FFFF00"/>
              </a:highlight>
              <a:latin typeface="Times New Roman" panose="02020603050405020304" charset="0"/>
              <a:cs typeface="Times New Roman" panose="02020603050405020304" charset="0"/>
              <a:sym typeface="+mn-ea"/>
            </a:endParaRPr>
          </a:p>
        </p:txBody>
      </p:sp>
      <p:pic>
        <p:nvPicPr>
          <p:cNvPr id="9" name="Content Placeholder 8"/>
          <p:cNvPicPr>
            <a:picLocks noChangeAspect="1"/>
          </p:cNvPicPr>
          <p:nvPr>
            <p:ph sz="half" idx="2"/>
          </p:nvPr>
        </p:nvPicPr>
        <p:blipFill>
          <a:blip r:embed="rId1"/>
          <a:stretch>
            <a:fillRect/>
          </a:stretch>
        </p:blipFill>
        <p:spPr>
          <a:xfrm>
            <a:off x="7500620" y="1362710"/>
            <a:ext cx="4021455" cy="4351655"/>
          </a:xfrm>
          <a:prstGeom prst="rect">
            <a:avLst/>
          </a:prstGeom>
        </p:spPr>
      </p:pic>
      <p:pic>
        <p:nvPicPr>
          <p:cNvPr id="11" name="Picture 10"/>
          <p:cNvPicPr>
            <a:picLocks noChangeAspect="1"/>
          </p:cNvPicPr>
          <p:nvPr/>
        </p:nvPicPr>
        <p:blipFill>
          <a:blip r:embed="rId2"/>
          <a:stretch>
            <a:fillRect/>
          </a:stretch>
        </p:blipFill>
        <p:spPr>
          <a:xfrm>
            <a:off x="6823710" y="1362710"/>
            <a:ext cx="4819650" cy="3827145"/>
          </a:xfrm>
          <a:prstGeom prst="rect">
            <a:avLst/>
          </a:prstGeom>
        </p:spPr>
      </p:pic>
      <p:sp>
        <p:nvSpPr>
          <p:cNvPr id="12" name="Text Box 11"/>
          <p:cNvSpPr txBox="1"/>
          <p:nvPr/>
        </p:nvSpPr>
        <p:spPr>
          <a:xfrm>
            <a:off x="7028815" y="5897245"/>
            <a:ext cx="4860925" cy="829945"/>
          </a:xfrm>
          <a:prstGeom prst="rect">
            <a:avLst/>
          </a:prstGeom>
          <a:noFill/>
        </p:spPr>
        <p:txBody>
          <a:bodyPr wrap="square" rtlCol="0" anchor="t">
            <a:spAutoFit/>
          </a:bodyPr>
          <a:p>
            <a:r>
              <a:rPr lang="en-US" sz="1200" b="1"/>
              <a:t>Image Credit</a:t>
            </a:r>
            <a:r>
              <a:rPr lang="en-US" sz="1200"/>
              <a:t>: Silver, David. “Lecture 1: Introduction to Reinforcement Learning.” Advanced Topics  2015 (COMPM050/COMPGI13). http://www0.cs.ucl.ac.uk/staff/D.Silver/web/Teaching.html.</a:t>
            </a:r>
            <a:endParaRPr lang="en-US" sz="1200"/>
          </a:p>
          <a:p>
            <a:r>
              <a:rPr lang="en-US" sz="1200"/>
              <a:t>Note: Atari image slightly modified to represent state.</a:t>
            </a:r>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Markov Decision Process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Markov Decision Process</a:t>
            </a:r>
            <a:endParaRPr lang="en-US" dirty="0"/>
          </a:p>
        </p:txBody>
      </p:sp>
      <p:sp>
        <p:nvSpPr>
          <p:cNvPr id="3" name="Content Placeholder 2"/>
          <p:cNvSpPr>
            <a:spLocks noGrp="1"/>
          </p:cNvSpPr>
          <p:nvPr>
            <p:ph sz="half" idx="1"/>
          </p:nvPr>
        </p:nvSpPr>
        <p:spPr/>
        <p:txBody>
          <a:bodyPr vert="horz" lIns="91440" tIns="45720" rIns="91440" bIns="45720" rtlCol="0" anchor="t">
            <a:normAutofit fontScale="92500"/>
          </a:bodyPr>
          <a:lstStyle/>
          <a:p>
            <a:r>
              <a:rPr lang="en-US" dirty="0">
                <a:cs typeface="Calibri" panose="020F0502020204030204"/>
              </a:rPr>
              <a:t>Used to define sequential decision making problems</a:t>
            </a:r>
            <a:endParaRPr lang="en-US" dirty="0">
              <a:cs typeface="Calibri" panose="020F0502020204030204"/>
            </a:endParaRPr>
          </a:p>
          <a:p>
            <a:r>
              <a:rPr lang="en-US" dirty="0">
                <a:cs typeface="Calibri" panose="020F0502020204030204"/>
              </a:rPr>
              <a:t>Defines possible states of the environment</a:t>
            </a:r>
            <a:endParaRPr lang="en-US" dirty="0">
              <a:cs typeface="Calibri" panose="020F0502020204030204"/>
            </a:endParaRPr>
          </a:p>
          <a:p>
            <a:r>
              <a:rPr lang="en-US" dirty="0">
                <a:cs typeface="Calibri" panose="020F0502020204030204"/>
              </a:rPr>
              <a:t>Defines actions an agent may take</a:t>
            </a:r>
            <a:endParaRPr lang="en-US"/>
          </a:p>
          <a:p>
            <a:r>
              <a:rPr lang="en-US" dirty="0">
                <a:cs typeface="Calibri" panose="020F0502020204030204"/>
              </a:rPr>
              <a:t>Defines the </a:t>
            </a:r>
            <a:r>
              <a:rPr lang="en-US" i="1" dirty="0">
                <a:cs typeface="Calibri" panose="020F0502020204030204"/>
              </a:rPr>
              <a:t>dynamics</a:t>
            </a:r>
            <a:r>
              <a:rPr lang="en-US" dirty="0">
                <a:cs typeface="Calibri" panose="020F0502020204030204"/>
              </a:rPr>
              <a:t> – how an action leads from one state to another and how the agent is rewarded</a:t>
            </a:r>
            <a:endParaRPr lang="en-US" dirty="0">
              <a:cs typeface="Calibri" panose="020F0502020204030204"/>
            </a:endParaRPr>
          </a:p>
          <a:p>
            <a:r>
              <a:rPr lang="en-US" dirty="0">
                <a:cs typeface="Calibri" panose="020F0502020204030204"/>
              </a:rPr>
              <a:t>States have the "Markov Property"</a:t>
            </a:r>
            <a:endParaRPr lang="en-US" dirty="0">
              <a:cs typeface="Calibri" panose="020F0502020204030204"/>
            </a:endParaRPr>
          </a:p>
          <a:p>
            <a:endParaRPr lang="en-US" dirty="0">
              <a:highlight>
                <a:srgbClr val="FFFF00"/>
              </a:highlight>
              <a:cs typeface="Calibri" panose="020F0502020204030204"/>
            </a:endParaRPr>
          </a:p>
        </p:txBody>
      </p:sp>
      <p:pic>
        <p:nvPicPr>
          <p:cNvPr id="15" name="Picture 15" descr="A black and white photo of a person&#10;&#10;Description generated with very high confidence"/>
          <p:cNvPicPr>
            <a:picLocks noGrp="1" noChangeAspect="1"/>
          </p:cNvPicPr>
          <p:nvPr>
            <p:ph sz="half" idx="2"/>
          </p:nvPr>
        </p:nvPicPr>
        <p:blipFill>
          <a:blip r:embed="rId1"/>
          <a:stretch>
            <a:fillRect/>
          </a:stretch>
        </p:blipFill>
        <p:spPr>
          <a:xfrm>
            <a:off x="7651750" y="1549136"/>
            <a:ext cx="3291416" cy="4279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3341" cy="1325563"/>
          </a:xfrm>
        </p:spPr>
        <p:txBody>
          <a:bodyPr/>
          <a:lstStyle/>
          <a:p>
            <a:r>
              <a:rPr lang="en-US">
                <a:cs typeface="Calibri Light" panose="020F0302020204030204"/>
              </a:rPr>
              <a:t>Why Bother? Let's get to the Tensorflow code!</a:t>
            </a:r>
            <a:endParaRPr lang="en-US"/>
          </a:p>
        </p:txBody>
      </p:sp>
      <p:pic>
        <p:nvPicPr>
          <p:cNvPr id="8" name="Picture 8" descr="A screenshot of a cell phone&#10;&#10;Description generated with very high confidence"/>
          <p:cNvPicPr>
            <a:picLocks noChangeAspect="1"/>
          </p:cNvPicPr>
          <p:nvPr/>
        </p:nvPicPr>
        <p:blipFill>
          <a:blip r:embed="rId1"/>
          <a:stretch>
            <a:fillRect/>
          </a:stretch>
        </p:blipFill>
        <p:spPr>
          <a:xfrm>
            <a:off x="189164" y="1844951"/>
            <a:ext cx="2589707" cy="1038155"/>
          </a:xfrm>
          <a:prstGeom prst="rect">
            <a:avLst/>
          </a:prstGeom>
        </p:spPr>
      </p:pic>
      <p:pic>
        <p:nvPicPr>
          <p:cNvPr id="10" name="Picture 10" descr="A screenshot of a newspaper&#10;&#10;Description generated with very high confidence"/>
          <p:cNvPicPr>
            <a:picLocks noChangeAspect="1"/>
          </p:cNvPicPr>
          <p:nvPr/>
        </p:nvPicPr>
        <p:blipFill>
          <a:blip r:embed="rId2"/>
          <a:stretch>
            <a:fillRect/>
          </a:stretch>
        </p:blipFill>
        <p:spPr>
          <a:xfrm>
            <a:off x="190636" y="2870860"/>
            <a:ext cx="2589707" cy="2133372"/>
          </a:xfrm>
          <a:prstGeom prst="rect">
            <a:avLst/>
          </a:prstGeom>
        </p:spPr>
      </p:pic>
      <p:pic>
        <p:nvPicPr>
          <p:cNvPr id="12" name="Picture 12" descr="A screenshot of text&#10;&#10;Description generated with very high confidence"/>
          <p:cNvPicPr>
            <a:picLocks noChangeAspect="1"/>
          </p:cNvPicPr>
          <p:nvPr/>
        </p:nvPicPr>
        <p:blipFill>
          <a:blip r:embed="rId3"/>
          <a:stretch>
            <a:fillRect/>
          </a:stretch>
        </p:blipFill>
        <p:spPr>
          <a:xfrm>
            <a:off x="9333519" y="3074919"/>
            <a:ext cx="2776960" cy="1730309"/>
          </a:xfrm>
          <a:prstGeom prst="rect">
            <a:avLst/>
          </a:prstGeom>
        </p:spPr>
      </p:pic>
      <p:pic>
        <p:nvPicPr>
          <p:cNvPr id="14" name="Picture 14" descr="A screenshot of a cell phone&#10;&#10;Description generated with very high confidence"/>
          <p:cNvPicPr>
            <a:picLocks noChangeAspect="1"/>
          </p:cNvPicPr>
          <p:nvPr/>
        </p:nvPicPr>
        <p:blipFill>
          <a:blip r:embed="rId4"/>
          <a:stretch>
            <a:fillRect/>
          </a:stretch>
        </p:blipFill>
        <p:spPr>
          <a:xfrm>
            <a:off x="9334625" y="1683335"/>
            <a:ext cx="2776959" cy="1357443"/>
          </a:xfrm>
          <a:prstGeom prst="rect">
            <a:avLst/>
          </a:prstGeom>
        </p:spPr>
      </p:pic>
      <p:pic>
        <p:nvPicPr>
          <p:cNvPr id="16" name="Picture 16" descr="A screenshot of a social media post&#10;&#10;Description generated with very high confidence"/>
          <p:cNvPicPr>
            <a:picLocks noChangeAspect="1"/>
          </p:cNvPicPr>
          <p:nvPr/>
        </p:nvPicPr>
        <p:blipFill>
          <a:blip r:embed="rId5"/>
          <a:stretch>
            <a:fillRect/>
          </a:stretch>
        </p:blipFill>
        <p:spPr>
          <a:xfrm>
            <a:off x="5996310" y="1793631"/>
            <a:ext cx="3260760" cy="2854779"/>
          </a:xfrm>
          <a:prstGeom prst="rect">
            <a:avLst/>
          </a:prstGeom>
        </p:spPr>
      </p:pic>
      <p:pic>
        <p:nvPicPr>
          <p:cNvPr id="3" name="Picture 3" descr="A screenshot of a newspaper&#10;&#10;Description generated with very high confidence"/>
          <p:cNvPicPr>
            <a:picLocks noChangeAspect="1"/>
          </p:cNvPicPr>
          <p:nvPr/>
        </p:nvPicPr>
        <p:blipFill>
          <a:blip r:embed="rId6"/>
          <a:stretch>
            <a:fillRect/>
          </a:stretch>
        </p:blipFill>
        <p:spPr>
          <a:xfrm>
            <a:off x="2920454" y="3565610"/>
            <a:ext cx="3070941" cy="2476180"/>
          </a:xfrm>
          <a:prstGeom prst="rect">
            <a:avLst/>
          </a:prstGeom>
        </p:spPr>
      </p:pic>
      <p:pic>
        <p:nvPicPr>
          <p:cNvPr id="5" name="Picture 5" descr="A screenshot of a cell phone&#10;&#10;Description generated with very high confidence"/>
          <p:cNvPicPr>
            <a:picLocks noChangeAspect="1"/>
          </p:cNvPicPr>
          <p:nvPr/>
        </p:nvPicPr>
        <p:blipFill>
          <a:blip r:embed="rId7"/>
          <a:stretch>
            <a:fillRect/>
          </a:stretch>
        </p:blipFill>
        <p:spPr>
          <a:xfrm>
            <a:off x="2918613" y="1790665"/>
            <a:ext cx="3070941" cy="19510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11165</Words>
  <Application>WPS Presentation</Application>
  <PresentationFormat>Widescreen</PresentationFormat>
  <Paragraphs>648</Paragraphs>
  <Slides>28</Slides>
  <Notes>20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Arial</vt:lpstr>
      <vt:lpstr>SimSun</vt:lpstr>
      <vt:lpstr>Wingdings</vt:lpstr>
      <vt:lpstr>Calibri Light</vt:lpstr>
      <vt:lpstr>Calibri</vt:lpstr>
      <vt:lpstr>Arial</vt:lpstr>
      <vt:lpstr>Times New Roman</vt:lpstr>
      <vt:lpstr>Times New Roman</vt:lpstr>
      <vt:lpstr>Symbol</vt:lpstr>
      <vt:lpstr>Arial,Sans-Serif</vt:lpstr>
      <vt:lpstr>Microsoft YaHei</vt:lpstr>
      <vt:lpstr>Arial Unicode MS</vt:lpstr>
      <vt:lpstr>Source Serif Pro</vt:lpstr>
      <vt:lpstr>DejaVu Math TeX Gyre</vt:lpstr>
      <vt:lpstr>Liberation Mono</vt:lpstr>
      <vt:lpstr>Calibri</vt:lpstr>
      <vt:lpstr>Office Theme</vt:lpstr>
      <vt:lpstr>Markov Decision Processes &amp; Value Iteration</vt:lpstr>
      <vt:lpstr>What We'll Cover</vt:lpstr>
      <vt:lpstr>Reinforcement Learning Review</vt:lpstr>
      <vt:lpstr>Reinforcement Learning</vt:lpstr>
      <vt:lpstr>Cool and Interesting Things</vt:lpstr>
      <vt:lpstr>The Agent-Environment Loop</vt:lpstr>
      <vt:lpstr>Markov Decision Process</vt:lpstr>
      <vt:lpstr>Markov Decision Process</vt:lpstr>
      <vt:lpstr>Why Bother? Let's get to the Tensorflow code!</vt:lpstr>
      <vt:lpstr>Example MDP Illustration</vt:lpstr>
      <vt:lpstr>Grid World Rules</vt:lpstr>
      <vt:lpstr>Grid World as an MDP</vt:lpstr>
      <vt:lpstr>Exercise 1: MDP Transition Probabilities</vt:lpstr>
      <vt:lpstr>Remember Bandits (from sessions 1 &amp; 2)?</vt:lpstr>
      <vt:lpstr>Solving the MDP</vt:lpstr>
      <vt:lpstr>The State- and Action-Value Function Definitions</vt:lpstr>
      <vt:lpstr>Optimal State- and Action-Value Function </vt:lpstr>
      <vt:lpstr>Exercise 2.1: Find v*(s)</vt:lpstr>
      <vt:lpstr>Exercise 2.2: Find v*(s)</vt:lpstr>
      <vt:lpstr>Exercise 2.3: Find v*(s)</vt:lpstr>
      <vt:lpstr>Value Iteration Algorithm</vt:lpstr>
      <vt:lpstr>Exercise 3: Value Iteration Notebook</vt:lpstr>
      <vt:lpstr>Exercise 3: Effect of Gamma and Stochasticity ("Slip Chance")</vt:lpstr>
      <vt:lpstr>Weaknesses of Value Iteration</vt:lpstr>
      <vt:lpstr>Overcoming Limitations</vt:lpstr>
      <vt:lpstr>Q-Learning</vt:lpstr>
      <vt:lpstr>Deep Q-Learning Intuition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Michael</cp:lastModifiedBy>
  <cp:revision>3624</cp:revision>
  <dcterms:created xsi:type="dcterms:W3CDTF">2013-07-15T20:26:00Z</dcterms:created>
  <dcterms:modified xsi:type="dcterms:W3CDTF">2019-05-20T02:08:49Z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1033-11.2.0.8310</vt:lpwstr>
  </property>
</Properties>
</file>