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5" r:id="rId5"/>
    <p:sldId id="275" r:id="rId6"/>
    <p:sldId id="276" r:id="rId7"/>
    <p:sldId id="277" r:id="rId8"/>
    <p:sldId id="271" r:id="rId9"/>
    <p:sldId id="266" r:id="rId10"/>
    <p:sldId id="258" r:id="rId11"/>
    <p:sldId id="264" r:id="rId12"/>
    <p:sldId id="272" r:id="rId13"/>
    <p:sldId id="260" r:id="rId14"/>
    <p:sldId id="261" r:id="rId15"/>
    <p:sldId id="262" r:id="rId16"/>
    <p:sldId id="263" r:id="rId17"/>
    <p:sldId id="259" r:id="rId18"/>
    <p:sldId id="274" r:id="rId19"/>
    <p:sldId id="26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6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90687" r="2514"/>
          <a:stretch/>
        </p:blipFill>
        <p:spPr>
          <a:xfrm rot="5400000">
            <a:off x="5681464" y="363034"/>
            <a:ext cx="829069" cy="12192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1010900" y="6438716"/>
            <a:ext cx="936626" cy="2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1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3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C630-74F2-45AC-8CC4-7CA226CE90D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8469-5FF3-4B96-AE65-8D89355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ntk.a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cntk/libraries/tutorials" TargetMode="External"/><Relationship Id="rId2" Type="http://schemas.openxmlformats.org/officeDocument/2006/relationships/hyperlink" Target="https://www.cntk.ai/python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tebooks.azure.com/faq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ntk.ai/pythondocs/cntk.learners.html#module-cntk.learn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How-do-I-Express-Things-In-Python" TargetMode="External"/><Relationship Id="rId2" Type="http://schemas.openxmlformats.org/officeDocument/2006/relationships/hyperlink" Target="https://jamesmccaffrey.wordpress.com/2017/04/14/using-the-cntk-built-in-file-reader-fun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NTK/blob/v2.0/Tutorials/CNTK_101_LogisticRegression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marketplace.microsoft.com/en-us/marketplace/apps/microsoft-ads.windows-data-science-vm" TargetMode="External"/><Relationship Id="rId2" Type="http://schemas.openxmlformats.org/officeDocument/2006/relationships/hyperlink" Target="https://github.com/Microsoft/CNTK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revolutionanalytics.com/2017/06/power-bi-free-e-book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CNTK (Deep Learning) Session 2</a:t>
            </a:r>
            <a:br>
              <a:rPr lang="en-US" dirty="0"/>
            </a:br>
            <a:r>
              <a:rPr lang="en-US" dirty="0"/>
              <a:t>Azure Machine Learning Meetup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June 29, 2017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CNTK – Microsoft’s Cognition Toolkit </a:t>
            </a:r>
            <a:r>
              <a:rPr lang="en-US" dirty="0">
                <a:hlinkClick r:id="rId2"/>
              </a:rPr>
              <a:t>http://cntk.ai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0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CNTK (based on CNTK 2.0 release)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 </a:t>
            </a:r>
            <a:r>
              <a:rPr lang="en-US" dirty="0">
                <a:hlinkClick r:id="rId2"/>
              </a:rPr>
              <a:t>https://www.cntk.ai/pythondocs/</a:t>
            </a:r>
            <a:endParaRPr lang="en-US" dirty="0"/>
          </a:p>
          <a:p>
            <a:r>
              <a:rPr lang="en-US" dirty="0"/>
              <a:t>Embedded in Examples and Tutorials (Python Notebooks)</a:t>
            </a:r>
          </a:p>
          <a:p>
            <a:r>
              <a:rPr lang="en-US" dirty="0"/>
              <a:t>Layers Library Reference included (think pre-defined layers)</a:t>
            </a:r>
          </a:p>
          <a:p>
            <a:r>
              <a:rPr lang="en-US" dirty="0"/>
              <a:t>Let’s do an initial run demo</a:t>
            </a:r>
          </a:p>
          <a:p>
            <a:pPr lvl="1"/>
            <a:r>
              <a:rPr lang="en-US" dirty="0"/>
              <a:t>Feel free to code along if you have installed CNTK or are using aka.ms/DSVM or the Azure Notebook for CNTK</a:t>
            </a:r>
          </a:p>
          <a:p>
            <a:pPr lvl="1"/>
            <a:r>
              <a:rPr lang="en-US" dirty="0">
                <a:hlinkClick r:id="rId3"/>
              </a:rPr>
              <a:t>https://notebooks.azure.com/cntk/libraries/tutorials</a:t>
            </a:r>
            <a:r>
              <a:rPr lang="en-US" dirty="0"/>
              <a:t> (same as locally installed tutorials) – they should be dated May 4, 2017 or later.</a:t>
            </a:r>
          </a:p>
          <a:p>
            <a:pPr lvl="1"/>
            <a:r>
              <a:rPr lang="en-US" dirty="0"/>
              <a:t>The above link should let you do some use for free – just </a:t>
            </a:r>
            <a:r>
              <a:rPr lang="en-US" dirty="0" err="1"/>
              <a:t>signin</a:t>
            </a:r>
            <a:r>
              <a:rPr lang="en-US" dirty="0"/>
              <a:t>/up</a:t>
            </a:r>
          </a:p>
          <a:p>
            <a:pPr lvl="1"/>
            <a:r>
              <a:rPr lang="en-US" dirty="0">
                <a:hlinkClick r:id="rId4"/>
              </a:rPr>
              <a:t>https://notebooks.azure.com/faq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95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009"/>
            <a:ext cx="10515600" cy="638490"/>
          </a:xfrm>
        </p:spPr>
        <p:txBody>
          <a:bodyPr>
            <a:normAutofit fontScale="90000"/>
          </a:bodyPr>
          <a:lstStyle/>
          <a:p>
            <a:r>
              <a:rPr lang="en-US" dirty="0"/>
              <a:t>Key modules/classes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499"/>
            <a:ext cx="10515600" cy="5926346"/>
          </a:xfrm>
        </p:spPr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Layer factory function to create a composite that applies a </a:t>
            </a:r>
            <a:r>
              <a:rPr lang="en-US" u="sng" dirty="0"/>
              <a:t>sequence of layers </a:t>
            </a:r>
            <a:r>
              <a:rPr lang="en-US" dirty="0"/>
              <a:t>(or any functions) onto an input (this is our type of network)</a:t>
            </a:r>
          </a:p>
          <a:p>
            <a:pPr lvl="1"/>
            <a:r>
              <a:rPr lang="en-US" b="1" dirty="0"/>
              <a:t>netout</a:t>
            </a:r>
            <a:r>
              <a:rPr lang="en-US" dirty="0"/>
              <a:t> = </a:t>
            </a:r>
            <a:r>
              <a:rPr lang="en-US" b="1" dirty="0"/>
              <a:t>Sequential</a:t>
            </a:r>
            <a:r>
              <a:rPr lang="en-US" dirty="0"/>
              <a:t>([For(range(num_hidden_layers)….</a:t>
            </a:r>
          </a:p>
          <a:p>
            <a:r>
              <a:rPr lang="en-US" dirty="0"/>
              <a:t>Dense</a:t>
            </a:r>
          </a:p>
          <a:p>
            <a:pPr lvl="1"/>
            <a:r>
              <a:rPr lang="en-US" dirty="0"/>
              <a:t>Layer factory function to create an instance of </a:t>
            </a:r>
            <a:r>
              <a:rPr lang="en-US" u="sng" dirty="0"/>
              <a:t>a fully-connected linear layer </a:t>
            </a:r>
            <a:r>
              <a:rPr lang="en-US" dirty="0"/>
              <a:t>of the form activation(input @ W + b) with weights W and bias b, and activation and b being optional</a:t>
            </a:r>
          </a:p>
          <a:p>
            <a:pPr lvl="1"/>
            <a:r>
              <a:rPr lang="en-US" b="1" dirty="0"/>
              <a:t>Dense</a:t>
            </a:r>
            <a:r>
              <a:rPr lang="en-US" dirty="0"/>
              <a:t>(hidden_layers_dim, activation=sigmoid))</a:t>
            </a:r>
          </a:p>
          <a:p>
            <a:r>
              <a:rPr lang="en-US" b="1" dirty="0"/>
              <a:t>Trainer</a:t>
            </a:r>
          </a:p>
          <a:p>
            <a:pPr lvl="1"/>
            <a:r>
              <a:rPr lang="en-US" dirty="0"/>
              <a:t>trainer encapsulates the overall training process and employs one or more learners to tune the parameters of a specified model using gradients of parameters</a:t>
            </a:r>
          </a:p>
          <a:p>
            <a:pPr lvl="1"/>
            <a:r>
              <a:rPr lang="fr-FR" dirty="0"/>
              <a:t>trainer = </a:t>
            </a:r>
            <a:r>
              <a:rPr lang="fr-FR" b="1" dirty="0"/>
              <a:t>Trainer</a:t>
            </a:r>
            <a:r>
              <a:rPr lang="fr-FR" dirty="0"/>
              <a:t>(</a:t>
            </a:r>
            <a:r>
              <a:rPr lang="fr-FR" b="1" dirty="0"/>
              <a:t>netout</a:t>
            </a:r>
            <a:r>
              <a:rPr lang="fr-FR" dirty="0"/>
              <a:t>, (ce, pe), </a:t>
            </a:r>
            <a:r>
              <a:rPr lang="fr-FR" dirty="0" err="1"/>
              <a:t>learner</a:t>
            </a:r>
            <a:r>
              <a:rPr lang="fr-FR" dirty="0"/>
              <a:t>, </a:t>
            </a:r>
            <a:r>
              <a:rPr lang="fr-FR" dirty="0" err="1"/>
              <a:t>progress_printer</a:t>
            </a:r>
            <a:r>
              <a:rPr lang="fr-FR" dirty="0"/>
              <a:t>)</a:t>
            </a:r>
            <a:endParaRPr lang="en-US" dirty="0"/>
          </a:p>
          <a:p>
            <a:pPr lvl="1"/>
            <a:r>
              <a:rPr lang="en-US" dirty="0"/>
              <a:t>ce is cross entropy and pe is classification error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trainer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encapsulates the overall training process and employs one or more 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hlinkClick r:id="rId2" tooltip="cntk.learners"/>
              </a:rPr>
              <a:t>learners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to tune the parameters of a specified model using gradients of parameters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6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F0D8-D678-468F-8FD1-E8610372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key syntactic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8A5-16AA-452E-8F33-364D616B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56" y="850839"/>
            <a:ext cx="10515600" cy="557583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Epochs are 1 or more “loops” or iterations over the data</a:t>
            </a:r>
          </a:p>
          <a:p>
            <a:pPr lvl="1"/>
            <a:r>
              <a:rPr lang="en-US" dirty="0" err="1"/>
              <a:t>Maxepochs</a:t>
            </a:r>
            <a:r>
              <a:rPr lang="en-US" dirty="0"/>
              <a:t> puts an upper limit on “work” to train a model</a:t>
            </a:r>
          </a:p>
          <a:p>
            <a:pPr lvl="1"/>
            <a:r>
              <a:rPr lang="en-US" dirty="0" err="1"/>
              <a:t>Epochsize</a:t>
            </a:r>
            <a:r>
              <a:rPr lang="en-US" dirty="0"/>
              <a:t> = 0 (means a loop sweeps over all the sample data – think of reading the whole file)</a:t>
            </a:r>
          </a:p>
          <a:p>
            <a:pPr lvl="1"/>
            <a:r>
              <a:rPr lang="en-US" dirty="0" err="1"/>
              <a:t>Epochsize</a:t>
            </a:r>
            <a:r>
              <a:rPr lang="en-US" dirty="0"/>
              <a:t> = ‘n’ (means a loop comprises n items from a sample)</a:t>
            </a:r>
          </a:p>
          <a:p>
            <a:pPr lvl="1"/>
            <a:r>
              <a:rPr lang="en-US" dirty="0"/>
              <a:t>Minibatch = ‘y’ (means take ‘y’ samples before updating parameters via SGD or similar)</a:t>
            </a:r>
          </a:p>
          <a:p>
            <a:pPr lvl="1"/>
            <a:endParaRPr lang="en-US" dirty="0"/>
          </a:p>
          <a:p>
            <a:r>
              <a:rPr lang="en-US" dirty="0"/>
              <a:t>Iterations consist of </a:t>
            </a:r>
            <a:r>
              <a:rPr lang="en-US" dirty="0" err="1"/>
              <a:t>minbatches</a:t>
            </a:r>
            <a:r>
              <a:rPr lang="en-US" dirty="0"/>
              <a:t> that fetch 1 or more items to pass thru the NN as a unit of work</a:t>
            </a:r>
          </a:p>
          <a:p>
            <a:pPr lvl="1"/>
            <a:r>
              <a:rPr lang="en-US" dirty="0"/>
              <a:t>One iteration is a flow through the sample or training data</a:t>
            </a:r>
          </a:p>
          <a:p>
            <a:pPr lvl="1"/>
            <a:r>
              <a:rPr lang="en-US" dirty="0"/>
              <a:t>One minibatch is a chunk of that iteration</a:t>
            </a:r>
          </a:p>
          <a:p>
            <a:pPr lvl="1"/>
            <a:r>
              <a:rPr lang="en-US" dirty="0" err="1"/>
              <a:t>Mini_batch_size</a:t>
            </a:r>
            <a:r>
              <a:rPr lang="en-US" dirty="0"/>
              <a:t> defines the ‘chunk’ size per minibatch retrieval operation (</a:t>
            </a:r>
            <a:r>
              <a:rPr lang="en-US" dirty="0" err="1"/>
              <a:t>next_minibatch</a:t>
            </a:r>
            <a:r>
              <a:rPr lang="en-US" dirty="0"/>
              <a:t>)</a:t>
            </a:r>
          </a:p>
          <a:p>
            <a:r>
              <a:rPr lang="en-US" dirty="0"/>
              <a:t>At the end of each iteration/minibatch the cost optimizer function executes and updates the parameters</a:t>
            </a:r>
          </a:p>
          <a:p>
            <a:r>
              <a:rPr lang="en-US" dirty="0"/>
              <a:t>The parameters are updated at rates determined by:</a:t>
            </a:r>
          </a:p>
          <a:p>
            <a:pPr lvl="1"/>
            <a:r>
              <a:rPr lang="en-US" dirty="0"/>
              <a:t>Learning rate – defined by you – how aggressive is the parameter update estimator</a:t>
            </a:r>
          </a:p>
          <a:p>
            <a:pPr lvl="1"/>
            <a:r>
              <a:rPr lang="en-US" dirty="0"/>
              <a:t>Learning rate can vary (defined by you) during a model training effort</a:t>
            </a:r>
          </a:p>
          <a:p>
            <a:pPr lvl="1"/>
            <a:endParaRPr lang="en-US" dirty="0"/>
          </a:p>
          <a:p>
            <a:r>
              <a:rPr lang="en-US" dirty="0"/>
              <a:t>CNTK uses slightly different terminology:</a:t>
            </a:r>
          </a:p>
          <a:p>
            <a:pPr lvl="1"/>
            <a:r>
              <a:rPr lang="en-US" dirty="0"/>
              <a:t>Uses the SUM over gradients for a minibatch update calculation while others use average</a:t>
            </a:r>
          </a:p>
          <a:p>
            <a:pPr lvl="1"/>
            <a:r>
              <a:rPr lang="en-US" dirty="0"/>
              <a:t>CNTK offers the </a:t>
            </a:r>
            <a:r>
              <a:rPr lang="en-US" dirty="0" err="1"/>
              <a:t>learningRatesPerMB</a:t>
            </a:r>
            <a:r>
              <a:rPr lang="en-US" dirty="0"/>
              <a:t> option to achieve similar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6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this at your python prompt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8585" y="1629133"/>
            <a:ext cx="3720570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&gt;&gt;&gt;import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cntk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en-US" sz="20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cntk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__version__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5427" y="2845915"/>
            <a:ext cx="103874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'2.0'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C1CA3-458E-4555-AED5-EE19E5B5250F}"/>
              </a:ext>
            </a:extLst>
          </p:cNvPr>
          <p:cNvSpPr txBox="1"/>
          <p:nvPr/>
        </p:nvSpPr>
        <p:spPr>
          <a:xfrm>
            <a:off x="2114173" y="4089991"/>
            <a:ext cx="5201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through Sample code </a:t>
            </a:r>
            <a:r>
              <a:rPr lang="en-US" dirty="0" err="1"/>
              <a:t>jupyter</a:t>
            </a:r>
            <a:r>
              <a:rPr lang="en-US" dirty="0"/>
              <a:t> notebook jun29.ipynb </a:t>
            </a:r>
          </a:p>
          <a:p>
            <a:r>
              <a:rPr lang="en-US" dirty="0"/>
              <a:t>We use the exact same training and test data files from the prior CNTK session </a:t>
            </a:r>
            <a:r>
              <a:rPr lang="en-US" dirty="0" err="1"/>
              <a:t>TrainData.Txt</a:t>
            </a:r>
            <a:r>
              <a:rPr lang="en-US" dirty="0"/>
              <a:t> and </a:t>
            </a:r>
            <a:r>
              <a:rPr lang="en-US" dirty="0" err="1"/>
              <a:t>TestData.Txt</a:t>
            </a:r>
            <a:r>
              <a:rPr lang="en-US" dirty="0"/>
              <a:t> posted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56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56" y="0"/>
            <a:ext cx="10515600" cy="790113"/>
          </a:xfrm>
        </p:spPr>
        <p:txBody>
          <a:bodyPr/>
          <a:lstStyle/>
          <a:p>
            <a:r>
              <a:rPr lang="en-US" dirty="0"/>
              <a:t>Main elements from jun29.ipynb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522"/>
            <a:ext cx="10515600" cy="5271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from __future__ import </a:t>
            </a:r>
            <a:r>
              <a:rPr lang="en-US" sz="2000" dirty="0" err="1"/>
              <a:t>print_function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cntk</a:t>
            </a:r>
            <a:r>
              <a:rPr lang="en-US" sz="2000" dirty="0"/>
              <a:t> as C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cntk.learners</a:t>
            </a:r>
            <a:r>
              <a:rPr lang="en-US" sz="2000" dirty="0"/>
              <a:t> import </a:t>
            </a:r>
            <a:r>
              <a:rPr lang="en-US" sz="2000" dirty="0" err="1"/>
              <a:t>sgd</a:t>
            </a:r>
            <a:r>
              <a:rPr lang="en-US" sz="2000" dirty="0"/>
              <a:t>, </a:t>
            </a:r>
            <a:r>
              <a:rPr lang="en-US" sz="2000" dirty="0" err="1"/>
              <a:t>learning_rate_schedule</a:t>
            </a:r>
            <a:r>
              <a:rPr lang="en-US" sz="2000" dirty="0"/>
              <a:t>, </a:t>
            </a:r>
            <a:r>
              <a:rPr lang="en-US" sz="2000" dirty="0" err="1"/>
              <a:t>UnitType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cntk.logging</a:t>
            </a:r>
            <a:r>
              <a:rPr lang="en-US" sz="2000" dirty="0"/>
              <a:t> import </a:t>
            </a:r>
            <a:r>
              <a:rPr lang="en-US" sz="2000" dirty="0" err="1"/>
              <a:t>ProgressPrinter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cntk.layers</a:t>
            </a:r>
            <a:r>
              <a:rPr lang="en-US" sz="2000" dirty="0"/>
              <a:t> import Dense, Sequential</a:t>
            </a:r>
          </a:p>
          <a:p>
            <a:pPr marL="0" indent="0">
              <a:buNone/>
            </a:pPr>
            <a:r>
              <a:rPr lang="en-US" sz="2000" dirty="0" err="1"/>
              <a:t>input_dim</a:t>
            </a:r>
            <a:r>
              <a:rPr lang="en-US" sz="2000" dirty="0"/>
              <a:t> = 2 #2 features to input per sample </a:t>
            </a:r>
          </a:p>
          <a:p>
            <a:pPr marL="0" indent="0">
              <a:buNone/>
            </a:pPr>
            <a:r>
              <a:rPr lang="en-US" sz="2000" dirty="0" err="1"/>
              <a:t>output_dim</a:t>
            </a:r>
            <a:r>
              <a:rPr lang="en-US" sz="2000" dirty="0"/>
              <a:t> = 3 #3 classes/labels each sample </a:t>
            </a:r>
          </a:p>
          <a:p>
            <a:pPr marL="0" indent="0">
              <a:buNone/>
            </a:pPr>
            <a:r>
              <a:rPr lang="en-US" sz="2000" dirty="0" err="1"/>
              <a:t>layers_dim</a:t>
            </a:r>
            <a:r>
              <a:rPr lang="en-US" sz="2000" dirty="0"/>
              <a:t> = 1 #1 hidden dimension as this is just for starting </a:t>
            </a:r>
          </a:p>
          <a:p>
            <a:pPr marL="0" indent="0">
              <a:buNone/>
            </a:pPr>
            <a:r>
              <a:rPr lang="en-US" sz="2000" dirty="0"/>
              <a:t>hidden2_dim = 5 #5 hidden nodes in the 1 hidden dimension </a:t>
            </a:r>
          </a:p>
          <a:p>
            <a:pPr marL="0" indent="0">
              <a:buNone/>
            </a:pPr>
            <a:r>
              <a:rPr lang="en-US" sz="2000" dirty="0" err="1"/>
              <a:t>input_var</a:t>
            </a:r>
            <a:r>
              <a:rPr lang="en-US" sz="2000" dirty="0"/>
              <a:t> = </a:t>
            </a:r>
            <a:r>
              <a:rPr lang="en-US" sz="2000" dirty="0" err="1"/>
              <a:t>C.input</a:t>
            </a:r>
            <a:r>
              <a:rPr lang="en-US" sz="2000" dirty="0"/>
              <a:t>(input_dim,np.float32) </a:t>
            </a:r>
          </a:p>
          <a:p>
            <a:pPr marL="0" indent="0">
              <a:buNone/>
            </a:pPr>
            <a:r>
              <a:rPr lang="en-US" sz="2000" dirty="0" err="1"/>
              <a:t>label_var</a:t>
            </a:r>
            <a:r>
              <a:rPr lang="en-US" sz="2000" dirty="0"/>
              <a:t> = </a:t>
            </a:r>
            <a:r>
              <a:rPr lang="en-US" sz="2000" dirty="0" err="1"/>
              <a:t>C.input</a:t>
            </a:r>
            <a:r>
              <a:rPr lang="en-US" sz="2000" dirty="0"/>
              <a:t>(output_dim,np.float32) </a:t>
            </a:r>
          </a:p>
          <a:p>
            <a:pPr marL="0" indent="0">
              <a:buNone/>
            </a:pPr>
            <a:r>
              <a:rPr lang="en-US" sz="2000" dirty="0" err="1"/>
              <a:t>inputfile</a:t>
            </a:r>
            <a:r>
              <a:rPr lang="en-US" sz="2000" dirty="0"/>
              <a:t> = "C:\\pathtotrainingdata\\TrainData.txt"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43" y="0"/>
            <a:ext cx="10515600" cy="540649"/>
          </a:xfrm>
        </p:spPr>
        <p:txBody>
          <a:bodyPr>
            <a:noAutofit/>
          </a:bodyPr>
          <a:lstStyle/>
          <a:p>
            <a:r>
              <a:rPr lang="en-US" sz="3200" dirty="0"/>
              <a:t>Jun29.ipynb – set up the </a:t>
            </a:r>
            <a:r>
              <a:rPr lang="en-US" sz="3200" dirty="0" err="1"/>
              <a:t>reader,network</a:t>
            </a:r>
            <a:r>
              <a:rPr lang="en-US" sz="3200" dirty="0"/>
              <a:t> </a:t>
            </a:r>
            <a:r>
              <a:rPr lang="en-US" sz="3200" dirty="0" err="1"/>
              <a:t>etc</a:t>
            </a:r>
            <a:r>
              <a:rPr lang="en-US" sz="3200" dirty="0"/>
              <a:t>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4" y="630865"/>
            <a:ext cx="10515600" cy="6548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areader</a:t>
            </a:r>
            <a:r>
              <a:rPr lang="en-US" dirty="0"/>
              <a:t> = </a:t>
            </a:r>
            <a:r>
              <a:rPr lang="en-US" dirty="0" err="1"/>
              <a:t>create_reader</a:t>
            </a:r>
            <a:r>
              <a:rPr lang="en-US" dirty="0"/>
              <a:t>(</a:t>
            </a:r>
            <a:r>
              <a:rPr lang="en-US" dirty="0" err="1"/>
              <a:t>inputfile,True,input_dim,output_dim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#map input containers (tensors) with the text file structure</a:t>
            </a:r>
          </a:p>
          <a:p>
            <a:pPr marL="0" indent="0">
              <a:buNone/>
            </a:pPr>
            <a:r>
              <a:rPr lang="en-US" dirty="0" err="1"/>
              <a:t>reader_map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input_var</a:t>
            </a:r>
            <a:r>
              <a:rPr lang="en-US" dirty="0"/>
              <a:t> : </a:t>
            </a:r>
            <a:r>
              <a:rPr lang="en-US" dirty="0" err="1"/>
              <a:t>areader.streams.features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label_var</a:t>
            </a:r>
            <a:r>
              <a:rPr lang="en-US" dirty="0"/>
              <a:t> : </a:t>
            </a:r>
            <a:r>
              <a:rPr lang="en-US" dirty="0" err="1"/>
              <a:t>areader.streams.labels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#let define a network and learner  - note how inputs are not included directly in the initial definition '</a:t>
            </a:r>
            <a:r>
              <a:rPr lang="en-US" dirty="0" err="1"/>
              <a:t>amodel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mbs</a:t>
            </a:r>
            <a:r>
              <a:rPr lang="en-US" dirty="0"/>
              <a:t>, minibatch schedule, is ignored for this one as the data is so small, may be useful in other situations</a:t>
            </a:r>
          </a:p>
          <a:p>
            <a:pPr marL="0" indent="0">
              <a:buNone/>
            </a:pPr>
            <a:r>
              <a:rPr lang="en-US" dirty="0" err="1"/>
              <a:t>amodel</a:t>
            </a:r>
            <a:r>
              <a:rPr lang="en-US" dirty="0"/>
              <a:t>     = Sequential ([Dense(hidden2_dim,activation=</a:t>
            </a:r>
            <a:r>
              <a:rPr lang="en-US" dirty="0" err="1"/>
              <a:t>C.sigmoid</a:t>
            </a:r>
            <a:r>
              <a:rPr lang="en-US" dirty="0"/>
              <a:t>),Dense(</a:t>
            </a:r>
            <a:r>
              <a:rPr lang="en-US" dirty="0" err="1"/>
              <a:t>output_dim</a:t>
            </a:r>
            <a:r>
              <a:rPr lang="en-US" dirty="0"/>
              <a:t>)])</a:t>
            </a:r>
          </a:p>
          <a:p>
            <a:pPr marL="0" indent="0">
              <a:buNone/>
            </a:pPr>
            <a:r>
              <a:rPr lang="en-US" dirty="0" err="1"/>
              <a:t>zz</a:t>
            </a:r>
            <a:r>
              <a:rPr lang="en-US" dirty="0"/>
              <a:t>               = </a:t>
            </a:r>
            <a:r>
              <a:rPr lang="en-US" dirty="0" err="1"/>
              <a:t>amodel</a:t>
            </a:r>
            <a:r>
              <a:rPr lang="en-US" dirty="0"/>
              <a:t>(</a:t>
            </a:r>
            <a:r>
              <a:rPr lang="en-US" dirty="0" err="1"/>
              <a:t>input_var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/>
              <a:t>mbsize</a:t>
            </a:r>
            <a:r>
              <a:rPr lang="en-US" dirty="0"/>
              <a:t>      = 1      #original </a:t>
            </a:r>
            <a:r>
              <a:rPr lang="en-US" dirty="0" err="1"/>
              <a:t>brainscript</a:t>
            </a:r>
            <a:r>
              <a:rPr lang="en-US" dirty="0"/>
              <a:t> was 1</a:t>
            </a:r>
          </a:p>
          <a:p>
            <a:pPr marL="0" indent="0">
              <a:buNone/>
            </a:pPr>
            <a:r>
              <a:rPr lang="en-US" dirty="0" err="1"/>
              <a:t>numbatches</a:t>
            </a:r>
            <a:r>
              <a:rPr lang="en-US" dirty="0"/>
              <a:t> = 18000  #same as the </a:t>
            </a:r>
            <a:r>
              <a:rPr lang="en-US" dirty="0" err="1"/>
              <a:t>brainscript</a:t>
            </a:r>
            <a:r>
              <a:rPr lang="en-US" dirty="0"/>
              <a:t> (500)*25 per batch</a:t>
            </a:r>
          </a:p>
          <a:p>
            <a:pPr marL="0" indent="0">
              <a:buNone/>
            </a:pPr>
            <a:r>
              <a:rPr lang="en-US" dirty="0" err="1"/>
              <a:t>crossent</a:t>
            </a:r>
            <a:r>
              <a:rPr lang="en-US" dirty="0"/>
              <a:t>   = </a:t>
            </a:r>
            <a:r>
              <a:rPr lang="en-US" dirty="0" err="1"/>
              <a:t>C.cross_entropy_with_softmax</a:t>
            </a:r>
            <a:r>
              <a:rPr lang="en-US" dirty="0"/>
              <a:t>(</a:t>
            </a:r>
            <a:r>
              <a:rPr lang="en-US" dirty="0" err="1"/>
              <a:t>zz,label_var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classerror</a:t>
            </a:r>
            <a:r>
              <a:rPr lang="en-US" dirty="0"/>
              <a:t> = </a:t>
            </a:r>
            <a:r>
              <a:rPr lang="en-US" dirty="0" err="1"/>
              <a:t>C.classification_error</a:t>
            </a:r>
            <a:r>
              <a:rPr lang="en-US" dirty="0"/>
              <a:t>(</a:t>
            </a:r>
            <a:r>
              <a:rPr lang="en-US" dirty="0" err="1"/>
              <a:t>zz,label_var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learn_rate</a:t>
            </a:r>
            <a:r>
              <a:rPr lang="en-US" dirty="0"/>
              <a:t> = </a:t>
            </a:r>
            <a:r>
              <a:rPr lang="en-US" dirty="0" err="1"/>
              <a:t>learning_rate_schedule</a:t>
            </a:r>
            <a:r>
              <a:rPr lang="en-US" dirty="0"/>
              <a:t>(0.04,UnitType.minibatch) #.04 used in </a:t>
            </a:r>
            <a:r>
              <a:rPr lang="en-US" dirty="0" err="1"/>
              <a:t>brainscript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prprint</a:t>
            </a:r>
            <a:r>
              <a:rPr lang="en-US" dirty="0"/>
              <a:t>    = </a:t>
            </a:r>
            <a:r>
              <a:rPr lang="en-US" dirty="0" err="1"/>
              <a:t>ProgressPrinter</a:t>
            </a:r>
            <a:r>
              <a:rPr lang="en-US" dirty="0"/>
              <a:t>(0)                              #0 means a geometric print schedule</a:t>
            </a:r>
          </a:p>
          <a:p>
            <a:pPr marL="0" indent="0">
              <a:buNone/>
            </a:pPr>
            <a:r>
              <a:rPr lang="en-US" dirty="0" err="1"/>
              <a:t>mbs</a:t>
            </a:r>
            <a:r>
              <a:rPr lang="en-US" dirty="0"/>
              <a:t>          = </a:t>
            </a:r>
            <a:r>
              <a:rPr lang="en-US" dirty="0" err="1"/>
              <a:t>minibatch_size_schedule</a:t>
            </a:r>
            <a:r>
              <a:rPr lang="en-US" dirty="0"/>
              <a:t>([1,2],3000)             #use 1 for the first 1000 samples and then 2 after that</a:t>
            </a:r>
          </a:p>
          <a:p>
            <a:pPr marL="0" indent="0">
              <a:buNone/>
            </a:pPr>
            <a:r>
              <a:rPr lang="en-US" dirty="0"/>
              <a:t>Trainer2   = </a:t>
            </a:r>
            <a:r>
              <a:rPr lang="en-US" dirty="0" err="1"/>
              <a:t>C.Trainer</a:t>
            </a:r>
            <a:r>
              <a:rPr lang="en-US" dirty="0"/>
              <a:t>(</a:t>
            </a:r>
            <a:r>
              <a:rPr lang="en-US" dirty="0" err="1"/>
              <a:t>zz</a:t>
            </a:r>
            <a:r>
              <a:rPr lang="en-US" dirty="0"/>
              <a:t>,(</a:t>
            </a:r>
            <a:r>
              <a:rPr lang="en-US" dirty="0" err="1"/>
              <a:t>crossent,classerror</a:t>
            </a:r>
            <a:r>
              <a:rPr lang="en-US" dirty="0"/>
              <a:t>), [</a:t>
            </a:r>
            <a:r>
              <a:rPr lang="en-US" dirty="0" err="1"/>
              <a:t>sgd</a:t>
            </a:r>
            <a:r>
              <a:rPr lang="en-US" dirty="0"/>
              <a:t>(</a:t>
            </a:r>
            <a:r>
              <a:rPr lang="en-US" dirty="0" err="1"/>
              <a:t>zz.parameters,lr</a:t>
            </a:r>
            <a:r>
              <a:rPr lang="en-US" dirty="0"/>
              <a:t>=</a:t>
            </a:r>
            <a:r>
              <a:rPr lang="en-US" dirty="0" err="1"/>
              <a:t>learn_rate</a:t>
            </a:r>
            <a:r>
              <a:rPr lang="en-US" dirty="0"/>
              <a:t>)],[</a:t>
            </a:r>
            <a:r>
              <a:rPr lang="en-US" dirty="0" err="1"/>
              <a:t>prprint</a:t>
            </a:r>
            <a:r>
              <a:rPr lang="en-US" dirty="0"/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5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9728"/>
          </a:xfrm>
        </p:spPr>
        <p:txBody>
          <a:bodyPr>
            <a:noAutofit/>
          </a:bodyPr>
          <a:lstStyle/>
          <a:p>
            <a:r>
              <a:rPr lang="en-US" sz="3200" dirty="0"/>
              <a:t>Jun29.ipynb (run the trainer – see notebook for test, evaluate)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6377"/>
            <a:ext cx="10515600" cy="56934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 ii in range(</a:t>
            </a:r>
            <a:r>
              <a:rPr lang="en-US" dirty="0" err="1"/>
              <a:t>numbatches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mbatch</a:t>
            </a:r>
            <a:r>
              <a:rPr lang="en-US" dirty="0"/>
              <a:t> = </a:t>
            </a:r>
            <a:r>
              <a:rPr lang="en-US" dirty="0" err="1"/>
              <a:t>areader.next_minibatch</a:t>
            </a:r>
            <a:r>
              <a:rPr lang="en-US" dirty="0"/>
              <a:t>(</a:t>
            </a:r>
            <a:r>
              <a:rPr lang="en-US" dirty="0" err="1"/>
              <a:t>mbsize,input_map</a:t>
            </a:r>
            <a:r>
              <a:rPr lang="en-US" dirty="0"/>
              <a:t>=</a:t>
            </a:r>
            <a:r>
              <a:rPr lang="en-US" dirty="0" err="1"/>
              <a:t>reader_map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Trainer2.train_minibatch(</a:t>
            </a:r>
            <a:r>
              <a:rPr lang="en-US" dirty="0" err="1"/>
              <a:t>mbatch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print('training done’)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outputs progress to the notebook (default is to output at geometric increases in examples seen)</a:t>
            </a:r>
          </a:p>
          <a:p>
            <a:pPr marL="0" indent="0">
              <a:buNone/>
            </a:pPr>
            <a:r>
              <a:rPr lang="en-US" dirty="0"/>
              <a:t>average      since    average      since      examples</a:t>
            </a:r>
          </a:p>
          <a:p>
            <a:pPr marL="0" indent="0">
              <a:buNone/>
            </a:pPr>
            <a:r>
              <a:rPr lang="en-US" dirty="0"/>
              <a:t>    loss       last     metric       last              </a:t>
            </a:r>
          </a:p>
          <a:p>
            <a:pPr marL="0" indent="0">
              <a:buNone/>
            </a:pPr>
            <a:r>
              <a:rPr lang="en-US" dirty="0"/>
              <a:t> 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Learning rate per minibatch: 0.04</a:t>
            </a:r>
          </a:p>
          <a:p>
            <a:pPr marL="0" indent="0">
              <a:buNone/>
            </a:pPr>
            <a:r>
              <a:rPr lang="en-US" dirty="0"/>
              <a:t>    0.699      0.699          0          0                1</a:t>
            </a:r>
          </a:p>
          <a:p>
            <a:pPr marL="0" indent="0">
              <a:buNone/>
            </a:pPr>
            <a:r>
              <a:rPr lang="en-US" dirty="0"/>
              <a:t>    0.929       1.04      0.333        0.5             3</a:t>
            </a:r>
          </a:p>
          <a:p>
            <a:pPr marL="0" indent="0">
              <a:buNone/>
            </a:pPr>
            <a:r>
              <a:rPr lang="en-US" dirty="0"/>
              <a:t>     1.07       1.18      0.429        0.5              7</a:t>
            </a:r>
          </a:p>
          <a:p>
            <a:pPr marL="0" indent="0">
              <a:buNone/>
            </a:pPr>
            <a:r>
              <a:rPr lang="en-US" dirty="0"/>
              <a:t>     1.03          1        0.4      0.375                15</a:t>
            </a:r>
          </a:p>
          <a:p>
            <a:pPr marL="0" indent="0">
              <a:buNone/>
            </a:pPr>
            <a:r>
              <a:rPr lang="en-US" dirty="0"/>
              <a:t>    0.967      0.905      0.355      0.312         31</a:t>
            </a:r>
          </a:p>
          <a:p>
            <a:pPr marL="0" indent="0">
              <a:buNone/>
            </a:pPr>
            <a:r>
              <a:rPr lang="en-US" dirty="0"/>
              <a:t>     0.93      0.894      0.349      0.344           63</a:t>
            </a:r>
          </a:p>
          <a:p>
            <a:pPr marL="0" indent="0">
              <a:buNone/>
            </a:pPr>
            <a:r>
              <a:rPr lang="en-US" dirty="0"/>
              <a:t>    0.945      0.959      0.386      0.422          127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1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11"/>
            <a:ext cx="10515600" cy="920121"/>
          </a:xfrm>
        </p:spPr>
        <p:txBody>
          <a:bodyPr/>
          <a:lstStyle/>
          <a:p>
            <a:r>
              <a:rPr lang="en-US" dirty="0"/>
              <a:t>General mapping Python/</a:t>
            </a:r>
            <a:r>
              <a:rPr lang="en-US" dirty="0" err="1"/>
              <a:t>BrainScript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4813989"/>
          </a:xfrm>
        </p:spPr>
        <p:txBody>
          <a:bodyPr>
            <a:normAutofit/>
          </a:bodyPr>
          <a:lstStyle/>
          <a:p>
            <a:r>
              <a:rPr lang="en-US" dirty="0" err="1"/>
              <a:t>BrainScript</a:t>
            </a:r>
            <a:r>
              <a:rPr lang="en-US" dirty="0"/>
              <a:t> separates features, outputs, learners, network details, and other parameters by its modular approach</a:t>
            </a:r>
          </a:p>
          <a:p>
            <a:r>
              <a:rPr lang="en-US" dirty="0"/>
              <a:t>Python for CNTK does the same by exposing a set of classes and utilities all from within the package “</a:t>
            </a:r>
            <a:r>
              <a:rPr lang="en-US" dirty="0" err="1"/>
              <a:t>cntk</a:t>
            </a:r>
            <a:r>
              <a:rPr lang="en-US" dirty="0"/>
              <a:t>”</a:t>
            </a:r>
          </a:p>
          <a:p>
            <a:r>
              <a:rPr lang="en-US" dirty="0"/>
              <a:t>Python does have some nice advantages:</a:t>
            </a:r>
          </a:p>
          <a:p>
            <a:pPr lvl="1"/>
            <a:r>
              <a:rPr lang="en-US" dirty="0"/>
              <a:t>Use memory to hold data – fetch externally ‘as needed’ etc.</a:t>
            </a:r>
          </a:p>
          <a:p>
            <a:pPr lvl="1"/>
            <a:r>
              <a:rPr lang="en-US" dirty="0"/>
              <a:t>Generate random data and data preparation routines</a:t>
            </a:r>
          </a:p>
          <a:p>
            <a:pPr lvl="1"/>
            <a:r>
              <a:rPr lang="en-US" dirty="0"/>
              <a:t>Rotate and evolve parameters and even use timing results to run a suite of models or samples</a:t>
            </a:r>
          </a:p>
          <a:p>
            <a:pPr lvl="1"/>
            <a:r>
              <a:rPr lang="en-US" dirty="0"/>
              <a:t>Hooks to extend CNTK</a:t>
            </a:r>
          </a:p>
          <a:p>
            <a:r>
              <a:rPr lang="en-US" dirty="0"/>
              <a:t>In reality – all the rich examples (today) are in Python</a:t>
            </a:r>
          </a:p>
        </p:txBody>
      </p:sp>
    </p:spTree>
    <p:extLst>
      <p:ext uri="{BB962C8B-B14F-4D97-AF65-F5344CB8AC3E}">
        <p14:creationId xmlns:p14="http://schemas.microsoft.com/office/powerpoint/2010/main" val="132982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A8E3-CFFC-43FF-BED0-4B97667C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Progress Metrics (vary by loss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07E5-BB67-4E7F-9D7C-BCD5753E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avg_loss_since_start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Returns: the average loss since the start of accumulation </a:t>
            </a:r>
          </a:p>
          <a:p>
            <a:r>
              <a:rPr lang="en-US" b="1" dirty="0" err="1"/>
              <a:t>avg_loss_since_last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Returns: the average loss since the last print</a:t>
            </a:r>
          </a:p>
          <a:p>
            <a:r>
              <a:rPr lang="en-US" b="1" dirty="0" err="1"/>
              <a:t>avg_metric_since_start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Returns: the average metric since the start of accumulation</a:t>
            </a:r>
          </a:p>
          <a:p>
            <a:r>
              <a:rPr lang="en-US" b="1" dirty="0" err="1"/>
              <a:t>avg_metric_since_last</a:t>
            </a:r>
            <a:endParaRPr lang="en-US" b="1" dirty="0"/>
          </a:p>
          <a:p>
            <a:pPr lvl="1"/>
            <a:r>
              <a:rPr lang="en-US" dirty="0"/>
              <a:t>Returns: the average metric since the last print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1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https://jamesmccaffrey.wordpress.com/2017/04/14/using-the-cntk-built-in-file-reader-functions/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 scenarios:</a:t>
            </a:r>
          </a:p>
          <a:p>
            <a:pPr lvl="1"/>
            <a:r>
              <a:rPr lang="en-US" dirty="0">
                <a:hlinkClick r:id="rId3"/>
              </a:rPr>
              <a:t>https://docs.microsoft.com/en-us/cognitive-toolkit/How-do-I-Express-Things-In-Python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0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1"/>
            <a:ext cx="10515600" cy="638355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with CNTK - Agenda for June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15"/>
            <a:ext cx="10515600" cy="5771072"/>
          </a:xfrm>
        </p:spPr>
        <p:txBody>
          <a:bodyPr>
            <a:normAutofit/>
          </a:bodyPr>
          <a:lstStyle/>
          <a:p>
            <a:r>
              <a:rPr lang="en-US" dirty="0"/>
              <a:t>News update</a:t>
            </a:r>
          </a:p>
          <a:p>
            <a:r>
              <a:rPr lang="en-US" dirty="0"/>
              <a:t>Recap CNTK Session 1 – using Python instead of </a:t>
            </a:r>
            <a:r>
              <a:rPr lang="en-US" dirty="0" err="1"/>
              <a:t>Brainscript</a:t>
            </a:r>
            <a:endParaRPr lang="en-US" dirty="0"/>
          </a:p>
          <a:p>
            <a:r>
              <a:rPr lang="en-US" dirty="0"/>
              <a:t>Introduction to using Python for CNTK</a:t>
            </a:r>
          </a:p>
          <a:p>
            <a:r>
              <a:rPr lang="en-US" dirty="0"/>
              <a:t>Walk through of a basic Python CNTK program along with modifications and examination of using different learners, activation functions and so on.</a:t>
            </a:r>
          </a:p>
          <a:p>
            <a:r>
              <a:rPr lang="en-US" dirty="0"/>
              <a:t>Wrap up and feedback for session 3 CNTK topic (we have ideas but need feedback)</a:t>
            </a:r>
          </a:p>
          <a:p>
            <a:r>
              <a:rPr lang="en-US" dirty="0"/>
              <a:t>Suggested Prep reading:</a:t>
            </a:r>
          </a:p>
          <a:p>
            <a:pPr lvl="1"/>
            <a:r>
              <a:rPr lang="en-US" dirty="0">
                <a:hlinkClick r:id="rId2"/>
              </a:rPr>
              <a:t>https://github.com/Microsoft/CNTK/blob/v2.0/Tutorials/CNTK_101_LogisticRegression.ipynb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167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407" y="957532"/>
            <a:ext cx="7634540" cy="48293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9897"/>
          </a:xfrm>
        </p:spPr>
        <p:txBody>
          <a:bodyPr/>
          <a:lstStyle/>
          <a:p>
            <a:r>
              <a:rPr lang="en-US" dirty="0"/>
              <a:t>Additional content</a:t>
            </a:r>
          </a:p>
        </p:txBody>
      </p:sp>
    </p:spTree>
    <p:extLst>
      <p:ext uri="{BB962C8B-B14F-4D97-AF65-F5344CB8AC3E}">
        <p14:creationId xmlns:p14="http://schemas.microsoft.com/office/powerpoint/2010/main" val="284865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9A073-75BF-4D67-B84F-0075F626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 digit classifier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5647A-C182-40A5-AEA4-C6440F75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</a:t>
            </a:r>
          </a:p>
        </p:txBody>
      </p:sp>
    </p:spTree>
    <p:extLst>
      <p:ext uri="{BB962C8B-B14F-4D97-AF65-F5344CB8AC3E}">
        <p14:creationId xmlns:p14="http://schemas.microsoft.com/office/powerpoint/2010/main" val="29924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9DCC-7E99-4182-B4AF-AB7120C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89080"/>
            <a:ext cx="10515600" cy="609660"/>
          </a:xfrm>
        </p:spPr>
        <p:txBody>
          <a:bodyPr>
            <a:normAutofit fontScale="90000"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7EFD-B29C-4D04-B6CF-EEC75EC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752"/>
            <a:ext cx="10515600" cy="571068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CNTK 2.0 is now in general release </a:t>
            </a:r>
            <a:r>
              <a:rPr lang="en-US" dirty="0">
                <a:hlinkClick r:id="rId2"/>
              </a:rPr>
              <a:t>https://github.com/Microsoft/CNTK/releases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Keras</a:t>
            </a:r>
            <a:r>
              <a:rPr lang="en-US" dirty="0"/>
              <a:t> Support  </a:t>
            </a:r>
          </a:p>
          <a:p>
            <a:pPr lvl="2"/>
            <a:r>
              <a:rPr lang="en-US" dirty="0"/>
              <a:t>	Java Bindings and Spark Support</a:t>
            </a:r>
          </a:p>
          <a:p>
            <a:pPr lvl="1"/>
            <a:r>
              <a:rPr lang="en-US" dirty="0"/>
              <a:t>Updated Windows DSVM </a:t>
            </a:r>
          </a:p>
          <a:p>
            <a:pPr lvl="2"/>
            <a:r>
              <a:rPr lang="en-US" dirty="0"/>
              <a:t>Microsoft R Server - Dev. Ed. (Scalable R)</a:t>
            </a:r>
          </a:p>
          <a:p>
            <a:pPr lvl="2"/>
            <a:r>
              <a:rPr lang="en-US" dirty="0"/>
              <a:t>Anaconda Python</a:t>
            </a:r>
          </a:p>
          <a:p>
            <a:pPr lvl="2"/>
            <a:r>
              <a:rPr lang="en-US" dirty="0"/>
              <a:t>SQL Server 2016 Dev. Ed. - With In-Database R analytics</a:t>
            </a:r>
          </a:p>
          <a:p>
            <a:pPr lvl="2"/>
            <a:r>
              <a:rPr lang="en-US" dirty="0"/>
              <a:t>Julia Pro + Juno Editor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2"/>
            <a:r>
              <a:rPr lang="en-US" dirty="0"/>
              <a:t>Visual Studio Community Ed. + Python, R &amp; node.js tools</a:t>
            </a:r>
          </a:p>
          <a:p>
            <a:pPr lvl="2"/>
            <a:r>
              <a:rPr lang="en-US" dirty="0"/>
              <a:t>Power BI Desktop</a:t>
            </a:r>
          </a:p>
          <a:p>
            <a:pPr lvl="2"/>
            <a:r>
              <a:rPr lang="en-US" dirty="0"/>
              <a:t>Deep learning tools e.g. Microsoft Cognitive Toolkit (CNTK 2.0), </a:t>
            </a:r>
            <a:r>
              <a:rPr lang="en-US" dirty="0" err="1"/>
              <a:t>TensorFlow</a:t>
            </a:r>
            <a:r>
              <a:rPr lang="en-US" dirty="0"/>
              <a:t> &amp; </a:t>
            </a:r>
            <a:r>
              <a:rPr lang="en-US" dirty="0" err="1"/>
              <a:t>mxnet</a:t>
            </a:r>
            <a:endParaRPr lang="en-US" dirty="0"/>
          </a:p>
          <a:p>
            <a:pPr lvl="2"/>
            <a:r>
              <a:rPr lang="en-US" dirty="0"/>
              <a:t>ML algorithm libraries e.g.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Vowpal</a:t>
            </a:r>
            <a:r>
              <a:rPr lang="en-US" dirty="0"/>
              <a:t> Wabbit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https://azuremarketplace.microsoft.com/en-us/marketplace/apps/microsoft-ads.windows-data-science-vm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Free e-book for </a:t>
            </a:r>
            <a:r>
              <a:rPr lang="en-US" dirty="0" err="1"/>
              <a:t>PowerBI</a:t>
            </a:r>
            <a:r>
              <a:rPr lang="en-US" dirty="0"/>
              <a:t> + R </a:t>
            </a:r>
          </a:p>
          <a:p>
            <a:pPr lvl="1"/>
            <a:r>
              <a:rPr lang="en-US" dirty="0">
                <a:hlinkClick r:id="rId4"/>
              </a:rPr>
              <a:t>http://blog.revolutionanalytics.com/2017/06/power-bi-free-e-book.html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8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/>
              <a:t>Session 1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951"/>
            <a:ext cx="10515600" cy="4952012"/>
          </a:xfrm>
        </p:spPr>
        <p:txBody>
          <a:bodyPr>
            <a:normAutofit fontScale="92500"/>
          </a:bodyPr>
          <a:lstStyle/>
          <a:p>
            <a:r>
              <a:rPr lang="en-US" dirty="0"/>
              <a:t>Took a small but interesting sample data set</a:t>
            </a:r>
          </a:p>
          <a:p>
            <a:r>
              <a:rPr lang="en-US" dirty="0"/>
              <a:t>Defined a one hidden layer NN in CNTK </a:t>
            </a:r>
            <a:r>
              <a:rPr lang="en-US" dirty="0" err="1"/>
              <a:t>BrainScript</a:t>
            </a:r>
            <a:r>
              <a:rPr lang="en-US" dirty="0"/>
              <a:t>  engine</a:t>
            </a:r>
          </a:p>
          <a:p>
            <a:r>
              <a:rPr lang="en-US" dirty="0"/>
              <a:t>Trained, Tested, and Predicted using that </a:t>
            </a:r>
            <a:r>
              <a:rPr lang="en-US" dirty="0" err="1"/>
              <a:t>BrainScript</a:t>
            </a:r>
            <a:r>
              <a:rPr lang="en-US" dirty="0"/>
              <a:t> definition</a:t>
            </a:r>
          </a:p>
          <a:p>
            <a:r>
              <a:rPr lang="en-US" dirty="0"/>
              <a:t>To follow independently you can use (put wiki here)</a:t>
            </a:r>
          </a:p>
          <a:p>
            <a:r>
              <a:rPr lang="en-US" dirty="0"/>
              <a:t>Original article behind this at: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 err="1"/>
              <a:t>BrainScript</a:t>
            </a:r>
            <a:r>
              <a:rPr lang="en-US" dirty="0"/>
              <a:t> is modular and fosters composition</a:t>
            </a:r>
          </a:p>
          <a:p>
            <a:pPr lvl="1"/>
            <a:r>
              <a:rPr lang="en-US" dirty="0"/>
              <a:t>It works very well for first time use, testing, and experimentation</a:t>
            </a:r>
          </a:p>
          <a:p>
            <a:pPr lvl="1"/>
            <a:r>
              <a:rPr lang="en-US" dirty="0"/>
              <a:t>May be challenging to scale to very large definitions, traces, debugging scenarios</a:t>
            </a:r>
          </a:p>
          <a:p>
            <a:pPr lvl="1"/>
            <a:r>
              <a:rPr lang="en-US" dirty="0"/>
              <a:t>Is not dynamic or easy and data prep is all done separately</a:t>
            </a:r>
          </a:p>
          <a:p>
            <a:pPr lvl="1"/>
            <a:r>
              <a:rPr lang="en-US" dirty="0"/>
              <a:t>Material all posted to https://github.com/jimwill3/NY-AZML-Meetup/tree/CNTK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CNTK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8299" y="1495425"/>
            <a:ext cx="8877301" cy="409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CNTK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3561" y="2009775"/>
            <a:ext cx="2196275" cy="3324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SGD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(momentum,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AdaGrad, 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minibatching,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packing, padding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8825" y="2009775"/>
            <a:ext cx="2247900" cy="332422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task-specific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deserializer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automatic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randomization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266995" y="3218987"/>
            <a:ext cx="909343" cy="64862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corpus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0979121" y="3218987"/>
            <a:ext cx="909343" cy="648626"/>
          </a:xfrm>
          <a:prstGeom prst="flowChartMagneticDisk">
            <a:avLst/>
          </a:prstGeom>
          <a:solidFill>
            <a:schemeClr val="accent5">
              <a:lumMod val="90000"/>
              <a:lumOff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285669" y="3305175"/>
            <a:ext cx="725371" cy="56243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276725" y="2981325"/>
            <a:ext cx="3669768" cy="56243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0129836" y="3262081"/>
            <a:ext cx="776290" cy="562438"/>
          </a:xfrm>
          <a:prstGeom prst="rightArrow">
            <a:avLst/>
          </a:prstGeom>
          <a:solidFill>
            <a:schemeClr val="accent5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3475" y="1998662"/>
            <a:ext cx="2246930" cy="3335338"/>
          </a:xfrm>
          <a:prstGeom prst="rect">
            <a:avLst/>
          </a:prstGeom>
          <a:solidFill>
            <a:schemeClr val="accent6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network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• CPU/GPU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execution engine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190405" y="3971925"/>
            <a:ext cx="743156" cy="562438"/>
          </a:xfrm>
          <a:prstGeom prst="rightArrow">
            <a:avLst/>
          </a:prstGeom>
          <a:solidFill>
            <a:schemeClr val="accent6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2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64" y="960895"/>
            <a:ext cx="6407587" cy="46255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24023" y="189781"/>
            <a:ext cx="640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latin typeface="Segoe Pro" charset="0"/>
              </a:rPr>
              <a:t>Graph of that</a:t>
            </a:r>
            <a:r>
              <a:rPr lang="en-US" dirty="0">
                <a:latin typeface="Segoe Pro" charset="0"/>
              </a:rPr>
              <a:t> Training Data – Colors indicate Output Label Value – exactly what we used last time…</a:t>
            </a:r>
            <a:endParaRPr lang="en-US" baseline="0" dirty="0">
              <a:latin typeface="Segoe Pr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43" y="5586413"/>
            <a:ext cx="839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o" charset="0"/>
              </a:rPr>
              <a:t>Source: https://msdn.microsoft.com/en-us/magazine/mt791798.aspx</a:t>
            </a:r>
            <a:endParaRPr lang="en-US" baseline="0" dirty="0">
              <a:latin typeface="Sego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6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441" y="774915"/>
            <a:ext cx="6107867" cy="51828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8792" y="47409"/>
            <a:ext cx="11095008" cy="72750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dirty="0"/>
              <a:t>this is what we will defined with CNTK(script last time, code this </a:t>
            </a:r>
            <a:r>
              <a:rPr lang="en-US" sz="2700" dirty="0" err="1"/>
              <a:t>tme</a:t>
            </a:r>
            <a:r>
              <a:rPr lang="en-US" sz="2700" dirty="0"/>
              <a:t>)</a:t>
            </a:r>
            <a:br>
              <a:rPr lang="en-US" dirty="0"/>
            </a:br>
            <a:r>
              <a:rPr lang="en-US" sz="2000" dirty="0"/>
              <a:t>two input nodes that hold values (8.0, 3.0) ; three output nodes with values(probabilities) (0.3090, 0.0055, 0.6854)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9E95-2A00-41DD-B062-5FA56BE5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0"/>
            <a:ext cx="10515600" cy="4830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BrainScript</a:t>
            </a:r>
            <a:r>
              <a:rPr lang="en-US" dirty="0"/>
              <a:t> Key Configuration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99E8-A44C-4896-9AE3-3093DBFB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669685"/>
            <a:ext cx="10515600" cy="59208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# stochastic gradient descent</a:t>
            </a:r>
          </a:p>
          <a:p>
            <a:pPr marL="0" indent="0">
              <a:buNone/>
            </a:pPr>
            <a:r>
              <a:rPr lang="en-US" dirty="0"/>
              <a:t>  SGD = 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epochSize</a:t>
            </a:r>
            <a:r>
              <a:rPr lang="en-US" dirty="0"/>
              <a:t> = 0                                    #ignore it  (see docs)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minibatchSize</a:t>
            </a:r>
            <a:r>
              <a:rPr lang="en-US" dirty="0"/>
              <a:t> = 1                             #input volume per adjustment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learningRatesPerSample</a:t>
            </a:r>
            <a:r>
              <a:rPr lang="en-US" dirty="0"/>
              <a:t> = 0.04     #adjust weights by this factor (relatively modest)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maxEpochs</a:t>
            </a:r>
            <a:r>
              <a:rPr lang="en-US" dirty="0"/>
              <a:t> = 500                             #500 iterations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momentumPerMB</a:t>
            </a:r>
            <a:r>
              <a:rPr lang="en-US" dirty="0"/>
              <a:t> = 0.90               #gain per minibatch (see docs) </a:t>
            </a:r>
          </a:p>
          <a:p>
            <a:pPr marL="0" indent="0">
              <a:buNone/>
            </a:pPr>
            <a:r>
              <a:rPr lang="en-US" dirty="0"/>
              <a:t>  ]</a:t>
            </a:r>
          </a:p>
          <a:p>
            <a:pPr marL="0" indent="0">
              <a:buNone/>
            </a:pPr>
            <a:r>
              <a:rPr lang="en-US" dirty="0"/>
              <a:t>readerType = "CNTKTextFormatReader"</a:t>
            </a:r>
          </a:p>
          <a:p>
            <a:pPr marL="0" indent="0">
              <a:buNone/>
            </a:pPr>
            <a:r>
              <a:rPr lang="en-US" dirty="0"/>
              <a:t>    file = "TrainData.txt"</a:t>
            </a:r>
          </a:p>
          <a:p>
            <a:pPr marL="0" indent="0">
              <a:buNone/>
            </a:pPr>
            <a:r>
              <a:rPr lang="en-US" dirty="0"/>
              <a:t>    input = [</a:t>
            </a:r>
          </a:p>
          <a:p>
            <a:pPr marL="0" indent="0">
              <a:buNone/>
            </a:pPr>
            <a:r>
              <a:rPr lang="en-US" dirty="0"/>
              <a:t>      features = [</a:t>
            </a:r>
          </a:p>
          <a:p>
            <a:pPr marL="0" indent="0">
              <a:buNone/>
            </a:pPr>
            <a:r>
              <a:rPr lang="en-US" dirty="0"/>
              <a:t>        …</a:t>
            </a:r>
          </a:p>
          <a:p>
            <a:pPr marL="0" indent="0">
              <a:buNone/>
            </a:pPr>
            <a:r>
              <a:rPr lang="en-US" dirty="0"/>
              <a:t>        format = "dense“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# define training criteria and output(s)</a:t>
            </a:r>
          </a:p>
          <a:p>
            <a:pPr marL="0" indent="0">
              <a:buNone/>
            </a:pPr>
            <a:r>
              <a:rPr lang="en-US" dirty="0"/>
              <a:t>    ce   = </a:t>
            </a:r>
            <a:r>
              <a:rPr lang="en-US" dirty="0" err="1"/>
              <a:t>CrossEntropyWithSoftmax</a:t>
            </a:r>
            <a:r>
              <a:rPr lang="en-US" dirty="0"/>
              <a:t> (labels, </a:t>
            </a:r>
            <a:r>
              <a:rPr lang="en-US" dirty="0" err="1"/>
              <a:t>myNet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err  = </a:t>
            </a:r>
            <a:r>
              <a:rPr lang="en-US" dirty="0" err="1"/>
              <a:t>ErrorPrediction</a:t>
            </a:r>
            <a:r>
              <a:rPr lang="en-US" dirty="0"/>
              <a:t> (labels, </a:t>
            </a:r>
            <a:r>
              <a:rPr lang="en-US" dirty="0" err="1"/>
              <a:t>myNet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pn</a:t>
            </a:r>
            <a:r>
              <a:rPr lang="en-US" dirty="0"/>
              <a:t>   = </a:t>
            </a:r>
            <a:r>
              <a:rPr lang="en-US" dirty="0" err="1"/>
              <a:t>Softmax</a:t>
            </a:r>
            <a:r>
              <a:rPr lang="en-US" dirty="0"/>
              <a:t> (</a:t>
            </a:r>
            <a:r>
              <a:rPr lang="en-US" dirty="0" err="1"/>
              <a:t>myNet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0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Python with CNTK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access and control to almost all aspects of CNTK</a:t>
            </a:r>
          </a:p>
          <a:p>
            <a:r>
              <a:rPr lang="en-US" dirty="0"/>
              <a:t>Can handle data from a wide variety of sources and package and data transforms within code/packages</a:t>
            </a:r>
          </a:p>
          <a:p>
            <a:r>
              <a:rPr lang="en-US" dirty="0"/>
              <a:t>Performs well as the CNTK team focused on efficient data transfer and marshalling</a:t>
            </a:r>
          </a:p>
          <a:p>
            <a:r>
              <a:rPr lang="en-US" dirty="0"/>
              <a:t>For many, more natural than </a:t>
            </a:r>
            <a:r>
              <a:rPr lang="en-US" dirty="0" err="1"/>
              <a:t>BrainScript</a:t>
            </a:r>
            <a:r>
              <a:rPr lang="en-US" dirty="0"/>
              <a:t> </a:t>
            </a:r>
          </a:p>
          <a:p>
            <a:r>
              <a:rPr lang="en-US" dirty="0"/>
              <a:t>Most interesting and complex examples and tutorials use Python!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0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13703</TotalTime>
  <Words>1858</Words>
  <Application>Microsoft Office PowerPoint</Application>
  <PresentationFormat>Widescreen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Lato</vt:lpstr>
      <vt:lpstr>Segoe Pro</vt:lpstr>
      <vt:lpstr>Office Theme</vt:lpstr>
      <vt:lpstr>CNTK (Deep Learning) Session 2 Azure Machine Learning Meetup</vt:lpstr>
      <vt:lpstr>Deep Learning with CNTK - Agenda for June 29</vt:lpstr>
      <vt:lpstr>news</vt:lpstr>
      <vt:lpstr>Session 1 recap</vt:lpstr>
      <vt:lpstr>how to: CNTK architecture</vt:lpstr>
      <vt:lpstr>PowerPoint Presentation</vt:lpstr>
      <vt:lpstr> this is what we will defined with CNTK(script last time, code this tme) two input nodes that hold values (8.0, 3.0) ; three output nodes with values(probabilities) (0.3090, 0.0055, 0.6854)</vt:lpstr>
      <vt:lpstr>BrainScript Key Configuration Settings</vt:lpstr>
      <vt:lpstr>Reasons for Python with CNTK</vt:lpstr>
      <vt:lpstr>Python for CNTK (based on CNTK 2.0 release)</vt:lpstr>
      <vt:lpstr>Key modules/classes</vt:lpstr>
      <vt:lpstr>Other key syntactic elements</vt:lpstr>
      <vt:lpstr>Enter this at your python prompt </vt:lpstr>
      <vt:lpstr>Main elements from jun29.ipynb</vt:lpstr>
      <vt:lpstr>Jun29.ipynb – set up the reader,network etc (2 of 3)</vt:lpstr>
      <vt:lpstr>Jun29.ipynb (run the trainer – see notebook for test, evaluate)</vt:lpstr>
      <vt:lpstr>General mapping Python/BrainScript</vt:lpstr>
      <vt:lpstr>Print Progress Metrics (vary by loss function)</vt:lpstr>
      <vt:lpstr>notes</vt:lpstr>
      <vt:lpstr>Additional content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Machine Learning Meetup</dc:title>
  <dc:creator>Jim Williams</dc:creator>
  <cp:lastModifiedBy>Jim Williams</cp:lastModifiedBy>
  <cp:revision>50</cp:revision>
  <dcterms:created xsi:type="dcterms:W3CDTF">2017-05-31T11:50:42Z</dcterms:created>
  <dcterms:modified xsi:type="dcterms:W3CDTF">2017-06-30T12:43:34Z</dcterms:modified>
</cp:coreProperties>
</file>