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3"/>
  </p:notesMasterIdLst>
  <p:sldIdLst>
    <p:sldId id="256" r:id="rId4"/>
    <p:sldId id="257" r:id="rId5"/>
    <p:sldId id="293" r:id="rId6"/>
    <p:sldId id="258" r:id="rId7"/>
    <p:sldId id="261" r:id="rId8"/>
    <p:sldId id="271" r:id="rId9"/>
    <p:sldId id="275" r:id="rId10"/>
    <p:sldId id="277" r:id="rId11"/>
    <p:sldId id="287" r:id="rId12"/>
    <p:sldId id="262" r:id="rId13"/>
    <p:sldId id="266" r:id="rId14"/>
    <p:sldId id="276" r:id="rId15"/>
    <p:sldId id="265" r:id="rId16"/>
    <p:sldId id="300" r:id="rId17"/>
    <p:sldId id="303" r:id="rId18"/>
    <p:sldId id="259" r:id="rId19"/>
    <p:sldId id="288" r:id="rId20"/>
    <p:sldId id="260" r:id="rId21"/>
    <p:sldId id="294" r:id="rId22"/>
    <p:sldId id="309" r:id="rId23"/>
    <p:sldId id="310" r:id="rId24"/>
    <p:sldId id="304" r:id="rId25"/>
    <p:sldId id="302" r:id="rId26"/>
    <p:sldId id="301" r:id="rId27"/>
    <p:sldId id="312" r:id="rId28"/>
    <p:sldId id="311" r:id="rId29"/>
    <p:sldId id="305" r:id="rId30"/>
    <p:sldId id="306" r:id="rId31"/>
    <p:sldId id="296" r:id="rId32"/>
    <p:sldId id="297" r:id="rId33"/>
    <p:sldId id="307" r:id="rId34"/>
    <p:sldId id="289" r:id="rId35"/>
    <p:sldId id="308" r:id="rId36"/>
    <p:sldId id="290" r:id="rId37"/>
    <p:sldId id="291" r:id="rId38"/>
    <p:sldId id="292" r:id="rId39"/>
    <p:sldId id="295" r:id="rId40"/>
    <p:sldId id="298" r:id="rId41"/>
    <p:sldId id="299" r:id="rId4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8" autoAdjust="0"/>
    <p:restoredTop sz="94660"/>
  </p:normalViewPr>
  <p:slideViewPr>
    <p:cSldViewPr snapToGrid="0">
      <p:cViewPr varScale="1">
        <p:scale>
          <a:sx n="68" d="100"/>
          <a:sy n="68"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jimwill3/NY-AZML-Meetup/tree/CNTK/R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jimwill3/NY-AZML-Meetup/tree/CNTK/R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9B5C0-73B5-429B-8B47-FCE4C7AB60D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E646BC3-723A-4A2A-91F6-45149C7C4118}">
      <dgm:prSet/>
      <dgm:spPr/>
      <dgm:t>
        <a:bodyPr/>
        <a:lstStyle/>
        <a:p>
          <a:r>
            <a:rPr lang="en-US"/>
            <a:t>Welcome and intro</a:t>
          </a:r>
        </a:p>
      </dgm:t>
    </dgm:pt>
    <dgm:pt modelId="{36B72941-C867-450C-9772-E79B7F40C9E4}" type="parTrans" cxnId="{FD99E593-776A-462B-9FF8-8D3E4E81C766}">
      <dgm:prSet/>
      <dgm:spPr/>
      <dgm:t>
        <a:bodyPr/>
        <a:lstStyle/>
        <a:p>
          <a:endParaRPr lang="en-US"/>
        </a:p>
      </dgm:t>
    </dgm:pt>
    <dgm:pt modelId="{4D12DB95-957A-4A79-B5C2-ED3EAA61028F}" type="sibTrans" cxnId="{FD99E593-776A-462B-9FF8-8D3E4E81C766}">
      <dgm:prSet/>
      <dgm:spPr/>
      <dgm:t>
        <a:bodyPr/>
        <a:lstStyle/>
        <a:p>
          <a:endParaRPr lang="en-US"/>
        </a:p>
      </dgm:t>
    </dgm:pt>
    <dgm:pt modelId="{8A7569E1-BBB0-45A3-B573-8969871AF64E}">
      <dgm:prSet/>
      <dgm:spPr/>
      <dgm:t>
        <a:bodyPr/>
        <a:lstStyle/>
        <a:p>
          <a:r>
            <a:rPr lang="en-US"/>
            <a:t>Recap of prior RL sessions</a:t>
          </a:r>
        </a:p>
      </dgm:t>
    </dgm:pt>
    <dgm:pt modelId="{242935BC-D6DC-48B2-8C81-AE34E6CC738C}" type="parTrans" cxnId="{6A2CC442-87C0-444B-A802-3B83D0C21E07}">
      <dgm:prSet/>
      <dgm:spPr/>
      <dgm:t>
        <a:bodyPr/>
        <a:lstStyle/>
        <a:p>
          <a:endParaRPr lang="en-US"/>
        </a:p>
      </dgm:t>
    </dgm:pt>
    <dgm:pt modelId="{128C4560-DA3A-4990-8F3D-F3BC17EC2969}" type="sibTrans" cxnId="{6A2CC442-87C0-444B-A802-3B83D0C21E07}">
      <dgm:prSet/>
      <dgm:spPr/>
      <dgm:t>
        <a:bodyPr/>
        <a:lstStyle/>
        <a:p>
          <a:endParaRPr lang="en-US"/>
        </a:p>
      </dgm:t>
    </dgm:pt>
    <dgm:pt modelId="{0ED6D176-D986-4317-B5D2-2417BAD69DE4}">
      <dgm:prSet/>
      <dgm:spPr/>
      <dgm:t>
        <a:bodyPr/>
        <a:lstStyle/>
        <a:p>
          <a:r>
            <a:rPr lang="en-US"/>
            <a:t>Catastrophic Forgetting</a:t>
          </a:r>
        </a:p>
      </dgm:t>
    </dgm:pt>
    <dgm:pt modelId="{29BBE7F1-CAA4-4B4F-A06E-CD41C10A5CDC}" type="parTrans" cxnId="{791026C6-133A-4D7B-B668-4F85E3E4DF5C}">
      <dgm:prSet/>
      <dgm:spPr/>
      <dgm:t>
        <a:bodyPr/>
        <a:lstStyle/>
        <a:p>
          <a:endParaRPr lang="en-US"/>
        </a:p>
      </dgm:t>
    </dgm:pt>
    <dgm:pt modelId="{5A7ECEE0-BC57-44D1-A883-1115AF5C7343}" type="sibTrans" cxnId="{791026C6-133A-4D7B-B668-4F85E3E4DF5C}">
      <dgm:prSet/>
      <dgm:spPr/>
      <dgm:t>
        <a:bodyPr/>
        <a:lstStyle/>
        <a:p>
          <a:endParaRPr lang="en-US"/>
        </a:p>
      </dgm:t>
    </dgm:pt>
    <dgm:pt modelId="{E2486A31-B4DD-4217-B76E-E9E8DF113B0D}">
      <dgm:prSet/>
      <dgm:spPr/>
      <dgm:t>
        <a:bodyPr/>
        <a:lstStyle/>
        <a:p>
          <a:r>
            <a:rPr lang="en-US"/>
            <a:t>The general challenge</a:t>
          </a:r>
        </a:p>
      </dgm:t>
    </dgm:pt>
    <dgm:pt modelId="{C350DE7D-AD59-40DA-AF30-813F3611FF67}" type="parTrans" cxnId="{65786499-DC73-494F-8A85-42C6281F0FA5}">
      <dgm:prSet/>
      <dgm:spPr/>
      <dgm:t>
        <a:bodyPr/>
        <a:lstStyle/>
        <a:p>
          <a:endParaRPr lang="en-US"/>
        </a:p>
      </dgm:t>
    </dgm:pt>
    <dgm:pt modelId="{9A31C9AD-4568-4281-B53C-4F9324F7978D}" type="sibTrans" cxnId="{65786499-DC73-494F-8A85-42C6281F0FA5}">
      <dgm:prSet/>
      <dgm:spPr/>
      <dgm:t>
        <a:bodyPr/>
        <a:lstStyle/>
        <a:p>
          <a:endParaRPr lang="en-US"/>
        </a:p>
      </dgm:t>
    </dgm:pt>
    <dgm:pt modelId="{7D9A853C-1A94-4E74-82BA-030A2A547A96}">
      <dgm:prSet/>
      <dgm:spPr/>
      <dgm:t>
        <a:bodyPr/>
        <a:lstStyle/>
        <a:p>
          <a:r>
            <a:rPr lang="en-US"/>
            <a:t>The specific challenge in RL</a:t>
          </a:r>
        </a:p>
      </dgm:t>
    </dgm:pt>
    <dgm:pt modelId="{C8F35A1A-24B2-4AF6-AB93-281E5438AEC4}" type="parTrans" cxnId="{0124D47F-74B8-42D6-9022-9137E10C4E54}">
      <dgm:prSet/>
      <dgm:spPr/>
      <dgm:t>
        <a:bodyPr/>
        <a:lstStyle/>
        <a:p>
          <a:endParaRPr lang="en-US"/>
        </a:p>
      </dgm:t>
    </dgm:pt>
    <dgm:pt modelId="{384A7704-446B-47A7-9564-6D33B9CBA7B0}" type="sibTrans" cxnId="{0124D47F-74B8-42D6-9022-9137E10C4E54}">
      <dgm:prSet/>
      <dgm:spPr/>
      <dgm:t>
        <a:bodyPr/>
        <a:lstStyle/>
        <a:p>
          <a:endParaRPr lang="en-US"/>
        </a:p>
      </dgm:t>
    </dgm:pt>
    <dgm:pt modelId="{6B627973-E5F4-4233-A39E-CEA814FDED67}">
      <dgm:prSet/>
      <dgm:spPr/>
      <dgm:t>
        <a:bodyPr/>
        <a:lstStyle/>
        <a:p>
          <a:r>
            <a:rPr lang="en-US"/>
            <a:t>One way to mitigate</a:t>
          </a:r>
        </a:p>
      </dgm:t>
    </dgm:pt>
    <dgm:pt modelId="{EA314AC1-4273-4A7C-906D-C6B095391BED}" type="parTrans" cxnId="{567C802A-3884-45BD-911C-CDD8B51AF07C}">
      <dgm:prSet/>
      <dgm:spPr/>
      <dgm:t>
        <a:bodyPr/>
        <a:lstStyle/>
        <a:p>
          <a:endParaRPr lang="en-US"/>
        </a:p>
      </dgm:t>
    </dgm:pt>
    <dgm:pt modelId="{028A04B0-EF43-404B-BC5E-EA85FF30F946}" type="sibTrans" cxnId="{567C802A-3884-45BD-911C-CDD8B51AF07C}">
      <dgm:prSet/>
      <dgm:spPr/>
      <dgm:t>
        <a:bodyPr/>
        <a:lstStyle/>
        <a:p>
          <a:endParaRPr lang="en-US"/>
        </a:p>
      </dgm:t>
    </dgm:pt>
    <dgm:pt modelId="{EA10C742-85F4-4635-9E55-E945F02F68E8}">
      <dgm:prSet/>
      <dgm:spPr/>
      <dgm:t>
        <a:bodyPr/>
        <a:lstStyle/>
        <a:p>
          <a:r>
            <a:rPr lang="en-US"/>
            <a:t>Demo and sample code</a:t>
          </a:r>
        </a:p>
      </dgm:t>
    </dgm:pt>
    <dgm:pt modelId="{8E1F2989-ECFA-4EAC-A036-A2CAABE64B3B}" type="parTrans" cxnId="{2EB356A5-970F-4947-8E56-5B308083D462}">
      <dgm:prSet/>
      <dgm:spPr/>
      <dgm:t>
        <a:bodyPr/>
        <a:lstStyle/>
        <a:p>
          <a:endParaRPr lang="en-US"/>
        </a:p>
      </dgm:t>
    </dgm:pt>
    <dgm:pt modelId="{E1214F01-77E3-4C64-96F0-02CFEBE9C555}" type="sibTrans" cxnId="{2EB356A5-970F-4947-8E56-5B308083D462}">
      <dgm:prSet/>
      <dgm:spPr/>
      <dgm:t>
        <a:bodyPr/>
        <a:lstStyle/>
        <a:p>
          <a:endParaRPr lang="en-US"/>
        </a:p>
      </dgm:t>
    </dgm:pt>
    <dgm:pt modelId="{75D25B40-2889-4AC2-83F8-4596EB170ADE}">
      <dgm:prSet/>
      <dgm:spPr/>
      <dgm:t>
        <a:bodyPr/>
        <a:lstStyle/>
        <a:p>
          <a:r>
            <a:rPr lang="en-US"/>
            <a:t>Other technique</a:t>
          </a:r>
        </a:p>
      </dgm:t>
    </dgm:pt>
    <dgm:pt modelId="{B49AFDD3-39D1-43E0-8DBF-BF7899A1FEF5}" type="parTrans" cxnId="{EE6D86E1-50E8-4055-9328-406ED6C9D273}">
      <dgm:prSet/>
      <dgm:spPr/>
      <dgm:t>
        <a:bodyPr/>
        <a:lstStyle/>
        <a:p>
          <a:endParaRPr lang="en-US"/>
        </a:p>
      </dgm:t>
    </dgm:pt>
    <dgm:pt modelId="{4C2B41DD-8A51-497C-995C-B815EA9C15DC}" type="sibTrans" cxnId="{EE6D86E1-50E8-4055-9328-406ED6C9D273}">
      <dgm:prSet/>
      <dgm:spPr/>
      <dgm:t>
        <a:bodyPr/>
        <a:lstStyle/>
        <a:p>
          <a:endParaRPr lang="en-US"/>
        </a:p>
      </dgm:t>
    </dgm:pt>
    <dgm:pt modelId="{5516704F-B8F4-4588-9572-59F7EEAAAAA4}">
      <dgm:prSet/>
      <dgm:spPr/>
      <dgm:t>
        <a:bodyPr/>
        <a:lstStyle/>
        <a:p>
          <a:r>
            <a:rPr lang="en-US"/>
            <a:t>Discuss and demo</a:t>
          </a:r>
        </a:p>
      </dgm:t>
    </dgm:pt>
    <dgm:pt modelId="{46ABE3D6-FD36-4F1C-ADFC-633AF551F0CD}" type="parTrans" cxnId="{2A19D0B0-53A5-473A-A0BB-47A1BDD465D9}">
      <dgm:prSet/>
      <dgm:spPr/>
      <dgm:t>
        <a:bodyPr/>
        <a:lstStyle/>
        <a:p>
          <a:endParaRPr lang="en-US"/>
        </a:p>
      </dgm:t>
    </dgm:pt>
    <dgm:pt modelId="{BB83B444-BE1C-456D-9CCE-1F0A8A46B47F}" type="sibTrans" cxnId="{2A19D0B0-53A5-473A-A0BB-47A1BDD465D9}">
      <dgm:prSet/>
      <dgm:spPr/>
      <dgm:t>
        <a:bodyPr/>
        <a:lstStyle/>
        <a:p>
          <a:endParaRPr lang="en-US"/>
        </a:p>
      </dgm:t>
    </dgm:pt>
    <dgm:pt modelId="{F6E1E1D3-2822-425B-95CE-69909B970BCC}">
      <dgm:prSet/>
      <dgm:spPr/>
      <dgm:t>
        <a:bodyPr/>
        <a:lstStyle/>
        <a:p>
          <a:r>
            <a:rPr lang="en-US"/>
            <a:t>Presentation and sample code</a:t>
          </a:r>
        </a:p>
      </dgm:t>
    </dgm:pt>
    <dgm:pt modelId="{EF48FB13-6029-4CAD-AEAA-1AB5271F3B53}" type="parTrans" cxnId="{5EACECB5-5371-453A-BD9F-E3A47634F57D}">
      <dgm:prSet/>
      <dgm:spPr/>
      <dgm:t>
        <a:bodyPr/>
        <a:lstStyle/>
        <a:p>
          <a:endParaRPr lang="en-US"/>
        </a:p>
      </dgm:t>
    </dgm:pt>
    <dgm:pt modelId="{52E50D12-4BD3-4022-B43E-765B1034618A}" type="sibTrans" cxnId="{5EACECB5-5371-453A-BD9F-E3A47634F57D}">
      <dgm:prSet/>
      <dgm:spPr/>
      <dgm:t>
        <a:bodyPr/>
        <a:lstStyle/>
        <a:p>
          <a:endParaRPr lang="en-US"/>
        </a:p>
      </dgm:t>
    </dgm:pt>
    <dgm:pt modelId="{A11882BD-A2C3-428D-92FA-43CD6D194D82}">
      <dgm:prSet/>
      <dgm:spPr/>
      <dgm:t>
        <a:bodyPr/>
        <a:lstStyle/>
        <a:p>
          <a:r>
            <a:rPr lang="en-US">
              <a:hlinkClick xmlns:r="http://schemas.openxmlformats.org/officeDocument/2006/relationships" r:id="rId1"/>
            </a:rPr>
            <a:t>https://github.com/jimwill3/NY-AZML-Meetup/tree/CNTK/RL</a:t>
          </a:r>
          <a:endParaRPr lang="en-US"/>
        </a:p>
      </dgm:t>
    </dgm:pt>
    <dgm:pt modelId="{149912CB-A7D3-4C9D-A8A1-7CBEFE342F20}" type="parTrans" cxnId="{0A707DE8-9F5F-425F-BCBB-291DEB93452E}">
      <dgm:prSet/>
      <dgm:spPr/>
      <dgm:t>
        <a:bodyPr/>
        <a:lstStyle/>
        <a:p>
          <a:endParaRPr lang="en-US"/>
        </a:p>
      </dgm:t>
    </dgm:pt>
    <dgm:pt modelId="{B8D833AA-AA19-46A4-A177-451CB8C44394}" type="sibTrans" cxnId="{0A707DE8-9F5F-425F-BCBB-291DEB93452E}">
      <dgm:prSet/>
      <dgm:spPr/>
      <dgm:t>
        <a:bodyPr/>
        <a:lstStyle/>
        <a:p>
          <a:endParaRPr lang="en-US"/>
        </a:p>
      </dgm:t>
    </dgm:pt>
    <dgm:pt modelId="{941BBA72-2873-40FE-920A-707C51FE8476}" type="pres">
      <dgm:prSet presAssocID="{D039B5C0-73B5-429B-8B47-FCE4C7AB60D8}" presName="linear" presStyleCnt="0">
        <dgm:presLayoutVars>
          <dgm:animLvl val="lvl"/>
          <dgm:resizeHandles val="exact"/>
        </dgm:presLayoutVars>
      </dgm:prSet>
      <dgm:spPr/>
    </dgm:pt>
    <dgm:pt modelId="{6ACB3B3F-A36C-4605-AECB-F5B98C6FE3BB}" type="pres">
      <dgm:prSet presAssocID="{FE646BC3-723A-4A2A-91F6-45149C7C4118}" presName="parentText" presStyleLbl="node1" presStyleIdx="0" presStyleCnt="4">
        <dgm:presLayoutVars>
          <dgm:chMax val="0"/>
          <dgm:bulletEnabled val="1"/>
        </dgm:presLayoutVars>
      </dgm:prSet>
      <dgm:spPr/>
    </dgm:pt>
    <dgm:pt modelId="{2E6AB784-07E7-4FC4-B86D-0A5C598CC6C8}" type="pres">
      <dgm:prSet presAssocID="{4D12DB95-957A-4A79-B5C2-ED3EAA61028F}" presName="spacer" presStyleCnt="0"/>
      <dgm:spPr/>
    </dgm:pt>
    <dgm:pt modelId="{B9FCD226-85C1-4B3E-8BBF-FADBFE3A51B5}" type="pres">
      <dgm:prSet presAssocID="{8A7569E1-BBB0-45A3-B573-8969871AF64E}" presName="parentText" presStyleLbl="node1" presStyleIdx="1" presStyleCnt="4">
        <dgm:presLayoutVars>
          <dgm:chMax val="0"/>
          <dgm:bulletEnabled val="1"/>
        </dgm:presLayoutVars>
      </dgm:prSet>
      <dgm:spPr/>
    </dgm:pt>
    <dgm:pt modelId="{6D705059-430B-49B4-9480-FEF9AB95F22E}" type="pres">
      <dgm:prSet presAssocID="{128C4560-DA3A-4990-8F3D-F3BC17EC2969}" presName="spacer" presStyleCnt="0"/>
      <dgm:spPr/>
    </dgm:pt>
    <dgm:pt modelId="{47E98455-A185-47FA-A72D-9BCE852C6B50}" type="pres">
      <dgm:prSet presAssocID="{0ED6D176-D986-4317-B5D2-2417BAD69DE4}" presName="parentText" presStyleLbl="node1" presStyleIdx="2" presStyleCnt="4">
        <dgm:presLayoutVars>
          <dgm:chMax val="0"/>
          <dgm:bulletEnabled val="1"/>
        </dgm:presLayoutVars>
      </dgm:prSet>
      <dgm:spPr/>
    </dgm:pt>
    <dgm:pt modelId="{F77ADB9D-2A02-48B3-8F5C-F073B0CA677E}" type="pres">
      <dgm:prSet presAssocID="{0ED6D176-D986-4317-B5D2-2417BAD69DE4}" presName="childText" presStyleLbl="revTx" presStyleIdx="0" presStyleCnt="2">
        <dgm:presLayoutVars>
          <dgm:bulletEnabled val="1"/>
        </dgm:presLayoutVars>
      </dgm:prSet>
      <dgm:spPr/>
    </dgm:pt>
    <dgm:pt modelId="{956DC53F-BB81-46CD-9F96-980CD9BCE861}" type="pres">
      <dgm:prSet presAssocID="{F6E1E1D3-2822-425B-95CE-69909B970BCC}" presName="parentText" presStyleLbl="node1" presStyleIdx="3" presStyleCnt="4">
        <dgm:presLayoutVars>
          <dgm:chMax val="0"/>
          <dgm:bulletEnabled val="1"/>
        </dgm:presLayoutVars>
      </dgm:prSet>
      <dgm:spPr/>
    </dgm:pt>
    <dgm:pt modelId="{B1365ED8-FA02-469A-9405-F675212FA22F}" type="pres">
      <dgm:prSet presAssocID="{F6E1E1D3-2822-425B-95CE-69909B970BCC}" presName="childText" presStyleLbl="revTx" presStyleIdx="1" presStyleCnt="2">
        <dgm:presLayoutVars>
          <dgm:bulletEnabled val="1"/>
        </dgm:presLayoutVars>
      </dgm:prSet>
      <dgm:spPr/>
    </dgm:pt>
  </dgm:ptLst>
  <dgm:cxnLst>
    <dgm:cxn modelId="{E151F210-914B-4D9B-815A-06593C4D5392}" type="presOf" srcId="{D039B5C0-73B5-429B-8B47-FCE4C7AB60D8}" destId="{941BBA72-2873-40FE-920A-707C51FE8476}" srcOrd="0" destOrd="0" presId="urn:microsoft.com/office/officeart/2005/8/layout/vList2"/>
    <dgm:cxn modelId="{567C802A-3884-45BD-911C-CDD8B51AF07C}" srcId="{0ED6D176-D986-4317-B5D2-2417BAD69DE4}" destId="{6B627973-E5F4-4233-A39E-CEA814FDED67}" srcOrd="2" destOrd="0" parTransId="{EA314AC1-4273-4A7C-906D-C6B095391BED}" sibTransId="{028A04B0-EF43-404B-BC5E-EA85FF30F946}"/>
    <dgm:cxn modelId="{7435D932-FDAB-4E0A-B09F-1DB91A0C29DB}" type="presOf" srcId="{5516704F-B8F4-4588-9572-59F7EEAAAAA4}" destId="{F77ADB9D-2A02-48B3-8F5C-F073B0CA677E}" srcOrd="0" destOrd="5" presId="urn:microsoft.com/office/officeart/2005/8/layout/vList2"/>
    <dgm:cxn modelId="{D524245C-AF14-4BA0-8D8F-EB8B7A5A89BC}" type="presOf" srcId="{6B627973-E5F4-4233-A39E-CEA814FDED67}" destId="{F77ADB9D-2A02-48B3-8F5C-F073B0CA677E}" srcOrd="0" destOrd="2" presId="urn:microsoft.com/office/officeart/2005/8/layout/vList2"/>
    <dgm:cxn modelId="{6A2CC442-87C0-444B-A802-3B83D0C21E07}" srcId="{D039B5C0-73B5-429B-8B47-FCE4C7AB60D8}" destId="{8A7569E1-BBB0-45A3-B573-8969871AF64E}" srcOrd="1" destOrd="0" parTransId="{242935BC-D6DC-48B2-8C81-AE34E6CC738C}" sibTransId="{128C4560-DA3A-4990-8F3D-F3BC17EC2969}"/>
    <dgm:cxn modelId="{4004554C-E48C-42D4-98A1-CFEB3EE5B63A}" type="presOf" srcId="{FE646BC3-723A-4A2A-91F6-45149C7C4118}" destId="{6ACB3B3F-A36C-4605-AECB-F5B98C6FE3BB}" srcOrd="0" destOrd="0" presId="urn:microsoft.com/office/officeart/2005/8/layout/vList2"/>
    <dgm:cxn modelId="{0124D47F-74B8-42D6-9022-9137E10C4E54}" srcId="{0ED6D176-D986-4317-B5D2-2417BAD69DE4}" destId="{7D9A853C-1A94-4E74-82BA-030A2A547A96}" srcOrd="1" destOrd="0" parTransId="{C8F35A1A-24B2-4AF6-AB93-281E5438AEC4}" sibTransId="{384A7704-446B-47A7-9564-6D33B9CBA7B0}"/>
    <dgm:cxn modelId="{B89DF38C-4224-4039-B3B5-C4567ED043E6}" type="presOf" srcId="{A11882BD-A2C3-428D-92FA-43CD6D194D82}" destId="{B1365ED8-FA02-469A-9405-F675212FA22F}" srcOrd="0" destOrd="0" presId="urn:microsoft.com/office/officeart/2005/8/layout/vList2"/>
    <dgm:cxn modelId="{FD99E593-776A-462B-9FF8-8D3E4E81C766}" srcId="{D039B5C0-73B5-429B-8B47-FCE4C7AB60D8}" destId="{FE646BC3-723A-4A2A-91F6-45149C7C4118}" srcOrd="0" destOrd="0" parTransId="{36B72941-C867-450C-9772-E79B7F40C9E4}" sibTransId="{4D12DB95-957A-4A79-B5C2-ED3EAA61028F}"/>
    <dgm:cxn modelId="{65786499-DC73-494F-8A85-42C6281F0FA5}" srcId="{0ED6D176-D986-4317-B5D2-2417BAD69DE4}" destId="{E2486A31-B4DD-4217-B76E-E9E8DF113B0D}" srcOrd="0" destOrd="0" parTransId="{C350DE7D-AD59-40DA-AF30-813F3611FF67}" sibTransId="{9A31C9AD-4568-4281-B53C-4F9324F7978D}"/>
    <dgm:cxn modelId="{E67C569A-37A4-46F3-A0F3-76A09F7ADB40}" type="presOf" srcId="{8A7569E1-BBB0-45A3-B573-8969871AF64E}" destId="{B9FCD226-85C1-4B3E-8BBF-FADBFE3A51B5}" srcOrd="0" destOrd="0" presId="urn:microsoft.com/office/officeart/2005/8/layout/vList2"/>
    <dgm:cxn modelId="{2EB356A5-970F-4947-8E56-5B308083D462}" srcId="{6B627973-E5F4-4233-A39E-CEA814FDED67}" destId="{EA10C742-85F4-4635-9E55-E945F02F68E8}" srcOrd="0" destOrd="0" parTransId="{8E1F2989-ECFA-4EAC-A036-A2CAABE64B3B}" sibTransId="{E1214F01-77E3-4C64-96F0-02CFEBE9C555}"/>
    <dgm:cxn modelId="{EC88FCAC-6747-4B70-8D31-AFFAB6D0358F}" type="presOf" srcId="{0ED6D176-D986-4317-B5D2-2417BAD69DE4}" destId="{47E98455-A185-47FA-A72D-9BCE852C6B50}" srcOrd="0" destOrd="0" presId="urn:microsoft.com/office/officeart/2005/8/layout/vList2"/>
    <dgm:cxn modelId="{5D738CAE-16A4-4DA5-9611-C77020C42295}" type="presOf" srcId="{F6E1E1D3-2822-425B-95CE-69909B970BCC}" destId="{956DC53F-BB81-46CD-9F96-980CD9BCE861}" srcOrd="0" destOrd="0" presId="urn:microsoft.com/office/officeart/2005/8/layout/vList2"/>
    <dgm:cxn modelId="{2A19D0B0-53A5-473A-A0BB-47A1BDD465D9}" srcId="{75D25B40-2889-4AC2-83F8-4596EB170ADE}" destId="{5516704F-B8F4-4588-9572-59F7EEAAAAA4}" srcOrd="0" destOrd="0" parTransId="{46ABE3D6-FD36-4F1C-ADFC-633AF551F0CD}" sibTransId="{BB83B444-BE1C-456D-9CCE-1F0A8A46B47F}"/>
    <dgm:cxn modelId="{5EACECB5-5371-453A-BD9F-E3A47634F57D}" srcId="{D039B5C0-73B5-429B-8B47-FCE4C7AB60D8}" destId="{F6E1E1D3-2822-425B-95CE-69909B970BCC}" srcOrd="3" destOrd="0" parTransId="{EF48FB13-6029-4CAD-AEAA-1AB5271F3B53}" sibTransId="{52E50D12-4BD3-4022-B43E-765B1034618A}"/>
    <dgm:cxn modelId="{791026C6-133A-4D7B-B668-4F85E3E4DF5C}" srcId="{D039B5C0-73B5-429B-8B47-FCE4C7AB60D8}" destId="{0ED6D176-D986-4317-B5D2-2417BAD69DE4}" srcOrd="2" destOrd="0" parTransId="{29BBE7F1-CAA4-4B4F-A06E-CD41C10A5CDC}" sibTransId="{5A7ECEE0-BC57-44D1-A883-1115AF5C7343}"/>
    <dgm:cxn modelId="{EE6D86E1-50E8-4055-9328-406ED6C9D273}" srcId="{0ED6D176-D986-4317-B5D2-2417BAD69DE4}" destId="{75D25B40-2889-4AC2-83F8-4596EB170ADE}" srcOrd="3" destOrd="0" parTransId="{B49AFDD3-39D1-43E0-8DBF-BF7899A1FEF5}" sibTransId="{4C2B41DD-8A51-497C-995C-B815EA9C15DC}"/>
    <dgm:cxn modelId="{1F4ACBE2-3ED2-445B-A22C-3716AFBF8B7E}" type="presOf" srcId="{EA10C742-85F4-4635-9E55-E945F02F68E8}" destId="{F77ADB9D-2A02-48B3-8F5C-F073B0CA677E}" srcOrd="0" destOrd="3" presId="urn:microsoft.com/office/officeart/2005/8/layout/vList2"/>
    <dgm:cxn modelId="{2A5CAEE3-A4A7-4115-80E0-81C142CAF29B}" type="presOf" srcId="{75D25B40-2889-4AC2-83F8-4596EB170ADE}" destId="{F77ADB9D-2A02-48B3-8F5C-F073B0CA677E}" srcOrd="0" destOrd="4" presId="urn:microsoft.com/office/officeart/2005/8/layout/vList2"/>
    <dgm:cxn modelId="{0A707DE8-9F5F-425F-BCBB-291DEB93452E}" srcId="{F6E1E1D3-2822-425B-95CE-69909B970BCC}" destId="{A11882BD-A2C3-428D-92FA-43CD6D194D82}" srcOrd="0" destOrd="0" parTransId="{149912CB-A7D3-4C9D-A8A1-7CBEFE342F20}" sibTransId="{B8D833AA-AA19-46A4-A177-451CB8C44394}"/>
    <dgm:cxn modelId="{FE4F4CEE-D02B-4230-ADBB-2AE53FF11A3E}" type="presOf" srcId="{E2486A31-B4DD-4217-B76E-E9E8DF113B0D}" destId="{F77ADB9D-2A02-48B3-8F5C-F073B0CA677E}" srcOrd="0" destOrd="0" presId="urn:microsoft.com/office/officeart/2005/8/layout/vList2"/>
    <dgm:cxn modelId="{2FB706FE-4528-4781-B0D2-B5B6D832C973}" type="presOf" srcId="{7D9A853C-1A94-4E74-82BA-030A2A547A96}" destId="{F77ADB9D-2A02-48B3-8F5C-F073B0CA677E}" srcOrd="0" destOrd="1" presId="urn:microsoft.com/office/officeart/2005/8/layout/vList2"/>
    <dgm:cxn modelId="{937EA67C-5028-407B-AEF5-224EED5B8177}" type="presParOf" srcId="{941BBA72-2873-40FE-920A-707C51FE8476}" destId="{6ACB3B3F-A36C-4605-AECB-F5B98C6FE3BB}" srcOrd="0" destOrd="0" presId="urn:microsoft.com/office/officeart/2005/8/layout/vList2"/>
    <dgm:cxn modelId="{022D80D5-C793-4021-B9F0-CCE44259B02D}" type="presParOf" srcId="{941BBA72-2873-40FE-920A-707C51FE8476}" destId="{2E6AB784-07E7-4FC4-B86D-0A5C598CC6C8}" srcOrd="1" destOrd="0" presId="urn:microsoft.com/office/officeart/2005/8/layout/vList2"/>
    <dgm:cxn modelId="{FB9FC0E5-7667-46B1-8842-4F4CC58DE188}" type="presParOf" srcId="{941BBA72-2873-40FE-920A-707C51FE8476}" destId="{B9FCD226-85C1-4B3E-8BBF-FADBFE3A51B5}" srcOrd="2" destOrd="0" presId="urn:microsoft.com/office/officeart/2005/8/layout/vList2"/>
    <dgm:cxn modelId="{095D522A-65CF-47F9-B7B5-F3434F136600}" type="presParOf" srcId="{941BBA72-2873-40FE-920A-707C51FE8476}" destId="{6D705059-430B-49B4-9480-FEF9AB95F22E}" srcOrd="3" destOrd="0" presId="urn:microsoft.com/office/officeart/2005/8/layout/vList2"/>
    <dgm:cxn modelId="{CE85349A-95DF-41B8-A5FB-2A1B06A7DD42}" type="presParOf" srcId="{941BBA72-2873-40FE-920A-707C51FE8476}" destId="{47E98455-A185-47FA-A72D-9BCE852C6B50}" srcOrd="4" destOrd="0" presId="urn:microsoft.com/office/officeart/2005/8/layout/vList2"/>
    <dgm:cxn modelId="{3967791C-364B-4B88-B452-8099E4D4120F}" type="presParOf" srcId="{941BBA72-2873-40FE-920A-707C51FE8476}" destId="{F77ADB9D-2A02-48B3-8F5C-F073B0CA677E}" srcOrd="5" destOrd="0" presId="urn:microsoft.com/office/officeart/2005/8/layout/vList2"/>
    <dgm:cxn modelId="{BD07131B-070C-4456-987E-B1F89BA88046}" type="presParOf" srcId="{941BBA72-2873-40FE-920A-707C51FE8476}" destId="{956DC53F-BB81-46CD-9F96-980CD9BCE861}" srcOrd="6" destOrd="0" presId="urn:microsoft.com/office/officeart/2005/8/layout/vList2"/>
    <dgm:cxn modelId="{4D36C027-44DE-4924-A26F-50F434194FD4}" type="presParOf" srcId="{941BBA72-2873-40FE-920A-707C51FE8476}" destId="{B1365ED8-FA02-469A-9405-F675212FA22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C49FD-3181-43C9-B594-40AFA953F1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929DFCE-6A64-4517-8361-EEFC79C72CC0}">
      <dgm:prSet/>
      <dgm:spPr/>
      <dgm:t>
        <a:bodyPr/>
        <a:lstStyle/>
        <a:p>
          <a:r>
            <a:rPr lang="en-US"/>
            <a:t>Session 1: bandits and epsilon greedy to illustrate fundamental ideas (action, values, rewards, strategy, policy)</a:t>
          </a:r>
        </a:p>
      </dgm:t>
    </dgm:pt>
    <dgm:pt modelId="{2E0B7473-7555-451D-BDD5-DAEE8E97F350}" type="parTrans" cxnId="{DEEF3D7F-6104-4A97-87BD-15123C630011}">
      <dgm:prSet/>
      <dgm:spPr/>
      <dgm:t>
        <a:bodyPr/>
        <a:lstStyle/>
        <a:p>
          <a:endParaRPr lang="en-US"/>
        </a:p>
      </dgm:t>
    </dgm:pt>
    <dgm:pt modelId="{5C54D7D9-F390-46D6-9248-22A0FF1BA7B0}" type="sibTrans" cxnId="{DEEF3D7F-6104-4A97-87BD-15123C630011}">
      <dgm:prSet/>
      <dgm:spPr/>
      <dgm:t>
        <a:bodyPr/>
        <a:lstStyle/>
        <a:p>
          <a:endParaRPr lang="en-US"/>
        </a:p>
      </dgm:t>
    </dgm:pt>
    <dgm:pt modelId="{4EAE9F8D-32BF-48EA-8250-5527DC1373A4}">
      <dgm:prSet/>
      <dgm:spPr/>
      <dgm:t>
        <a:bodyPr/>
        <a:lstStyle/>
        <a:p>
          <a:r>
            <a:rPr lang="en-US"/>
            <a:t>Session 2: replace simple function with a deep neural network (replace python function -&gt; DNN)</a:t>
          </a:r>
        </a:p>
      </dgm:t>
    </dgm:pt>
    <dgm:pt modelId="{1210BAA1-9FB1-4D34-A80C-DA23067476E3}" type="parTrans" cxnId="{99EC6B2F-4767-4C4C-AF12-57DCE21FCE32}">
      <dgm:prSet/>
      <dgm:spPr/>
      <dgm:t>
        <a:bodyPr/>
        <a:lstStyle/>
        <a:p>
          <a:endParaRPr lang="en-US"/>
        </a:p>
      </dgm:t>
    </dgm:pt>
    <dgm:pt modelId="{BBA14C59-F157-4016-A78E-354A5E0BE968}" type="sibTrans" cxnId="{99EC6B2F-4767-4C4C-AF12-57DCE21FCE32}">
      <dgm:prSet/>
      <dgm:spPr/>
      <dgm:t>
        <a:bodyPr/>
        <a:lstStyle/>
        <a:p>
          <a:endParaRPr lang="en-US"/>
        </a:p>
      </dgm:t>
    </dgm:pt>
    <dgm:pt modelId="{C45F1DD9-BD77-44F2-BAEE-A4DF9B9C4D63}">
      <dgm:prSet/>
      <dgm:spPr/>
      <dgm:t>
        <a:bodyPr/>
        <a:lstStyle/>
        <a:p>
          <a:r>
            <a:rPr lang="en-US" dirty="0"/>
            <a:t>Session 3: guest presentation by Michael Evangelista on MDP and value learning – sample code included</a:t>
          </a:r>
        </a:p>
      </dgm:t>
    </dgm:pt>
    <dgm:pt modelId="{97FCB746-BE95-492A-9B87-D0CA594EF17F}" type="parTrans" cxnId="{5AD9DB24-2348-462F-8681-089DFCAC02F6}">
      <dgm:prSet/>
      <dgm:spPr/>
      <dgm:t>
        <a:bodyPr/>
        <a:lstStyle/>
        <a:p>
          <a:endParaRPr lang="en-US"/>
        </a:p>
      </dgm:t>
    </dgm:pt>
    <dgm:pt modelId="{3A5CBD99-7FAD-451B-B1CD-546CD39B50EA}" type="sibTrans" cxnId="{5AD9DB24-2348-462F-8681-089DFCAC02F6}">
      <dgm:prSet/>
      <dgm:spPr/>
      <dgm:t>
        <a:bodyPr/>
        <a:lstStyle/>
        <a:p>
          <a:endParaRPr lang="en-US"/>
        </a:p>
      </dgm:t>
    </dgm:pt>
    <dgm:pt modelId="{12C46FF6-7F46-4BD0-8F5E-34B8BC4C5ACA}">
      <dgm:prSet/>
      <dgm:spPr/>
      <dgm:t>
        <a:bodyPr/>
        <a:lstStyle/>
        <a:p>
          <a:r>
            <a:rPr lang="en-US" dirty="0"/>
            <a:t>Session 4: Microsoft Personalizer Service – MDP as a REST based API</a:t>
          </a:r>
        </a:p>
      </dgm:t>
    </dgm:pt>
    <dgm:pt modelId="{5CCB5D5A-1386-4701-A498-AEE761525221}" type="parTrans" cxnId="{852041FC-1025-45D4-AD6F-F79A8B0D9A01}">
      <dgm:prSet/>
      <dgm:spPr/>
      <dgm:t>
        <a:bodyPr/>
        <a:lstStyle/>
        <a:p>
          <a:endParaRPr lang="en-US"/>
        </a:p>
      </dgm:t>
    </dgm:pt>
    <dgm:pt modelId="{45EDF218-879A-4750-ACA2-4A7C8FFD8C13}" type="sibTrans" cxnId="{852041FC-1025-45D4-AD6F-F79A8B0D9A01}">
      <dgm:prSet/>
      <dgm:spPr/>
      <dgm:t>
        <a:bodyPr/>
        <a:lstStyle/>
        <a:p>
          <a:endParaRPr lang="en-US"/>
        </a:p>
      </dgm:t>
    </dgm:pt>
    <dgm:pt modelId="{468267E2-971E-413D-B256-7BDEFB42AAA7}" type="pres">
      <dgm:prSet presAssocID="{F75C49FD-3181-43C9-B594-40AFA953F10E}" presName="linear" presStyleCnt="0">
        <dgm:presLayoutVars>
          <dgm:animLvl val="lvl"/>
          <dgm:resizeHandles val="exact"/>
        </dgm:presLayoutVars>
      </dgm:prSet>
      <dgm:spPr/>
    </dgm:pt>
    <dgm:pt modelId="{0C339021-529D-43FF-9E0C-5B5DC8FE6B82}" type="pres">
      <dgm:prSet presAssocID="{B929DFCE-6A64-4517-8361-EEFC79C72CC0}" presName="parentText" presStyleLbl="node1" presStyleIdx="0" presStyleCnt="4">
        <dgm:presLayoutVars>
          <dgm:chMax val="0"/>
          <dgm:bulletEnabled val="1"/>
        </dgm:presLayoutVars>
      </dgm:prSet>
      <dgm:spPr/>
    </dgm:pt>
    <dgm:pt modelId="{FB6FCD29-1830-4EFE-A712-87188EE35A45}" type="pres">
      <dgm:prSet presAssocID="{5C54D7D9-F390-46D6-9248-22A0FF1BA7B0}" presName="spacer" presStyleCnt="0"/>
      <dgm:spPr/>
    </dgm:pt>
    <dgm:pt modelId="{57E89106-1492-42B9-8520-0DC389E1D911}" type="pres">
      <dgm:prSet presAssocID="{4EAE9F8D-32BF-48EA-8250-5527DC1373A4}" presName="parentText" presStyleLbl="node1" presStyleIdx="1" presStyleCnt="4">
        <dgm:presLayoutVars>
          <dgm:chMax val="0"/>
          <dgm:bulletEnabled val="1"/>
        </dgm:presLayoutVars>
      </dgm:prSet>
      <dgm:spPr/>
    </dgm:pt>
    <dgm:pt modelId="{A5DDA731-B100-4C4B-85F0-DEAE7D527CD8}" type="pres">
      <dgm:prSet presAssocID="{BBA14C59-F157-4016-A78E-354A5E0BE968}" presName="spacer" presStyleCnt="0"/>
      <dgm:spPr/>
    </dgm:pt>
    <dgm:pt modelId="{EABDB4A2-838E-43B5-A5FF-1FCB3021FF95}" type="pres">
      <dgm:prSet presAssocID="{C45F1DD9-BD77-44F2-BAEE-A4DF9B9C4D63}" presName="parentText" presStyleLbl="node1" presStyleIdx="2" presStyleCnt="4">
        <dgm:presLayoutVars>
          <dgm:chMax val="0"/>
          <dgm:bulletEnabled val="1"/>
        </dgm:presLayoutVars>
      </dgm:prSet>
      <dgm:spPr/>
    </dgm:pt>
    <dgm:pt modelId="{42E203F6-94C7-473F-B32E-FB03E4AB6C5B}" type="pres">
      <dgm:prSet presAssocID="{3A5CBD99-7FAD-451B-B1CD-546CD39B50EA}" presName="spacer" presStyleCnt="0"/>
      <dgm:spPr/>
    </dgm:pt>
    <dgm:pt modelId="{DBA2DA11-0C64-4FC1-B052-0C2856DA2A74}" type="pres">
      <dgm:prSet presAssocID="{12C46FF6-7F46-4BD0-8F5E-34B8BC4C5ACA}" presName="parentText" presStyleLbl="node1" presStyleIdx="3" presStyleCnt="4">
        <dgm:presLayoutVars>
          <dgm:chMax val="0"/>
          <dgm:bulletEnabled val="1"/>
        </dgm:presLayoutVars>
      </dgm:prSet>
      <dgm:spPr/>
    </dgm:pt>
  </dgm:ptLst>
  <dgm:cxnLst>
    <dgm:cxn modelId="{5AD9DB24-2348-462F-8681-089DFCAC02F6}" srcId="{F75C49FD-3181-43C9-B594-40AFA953F10E}" destId="{C45F1DD9-BD77-44F2-BAEE-A4DF9B9C4D63}" srcOrd="2" destOrd="0" parTransId="{97FCB746-BE95-492A-9B87-D0CA594EF17F}" sibTransId="{3A5CBD99-7FAD-451B-B1CD-546CD39B50EA}"/>
    <dgm:cxn modelId="{99EC6B2F-4767-4C4C-AF12-57DCE21FCE32}" srcId="{F75C49FD-3181-43C9-B594-40AFA953F10E}" destId="{4EAE9F8D-32BF-48EA-8250-5527DC1373A4}" srcOrd="1" destOrd="0" parTransId="{1210BAA1-9FB1-4D34-A80C-DA23067476E3}" sibTransId="{BBA14C59-F157-4016-A78E-354A5E0BE968}"/>
    <dgm:cxn modelId="{DEEF3D7F-6104-4A97-87BD-15123C630011}" srcId="{F75C49FD-3181-43C9-B594-40AFA953F10E}" destId="{B929DFCE-6A64-4517-8361-EEFC79C72CC0}" srcOrd="0" destOrd="0" parTransId="{2E0B7473-7555-451D-BDD5-DAEE8E97F350}" sibTransId="{5C54D7D9-F390-46D6-9248-22A0FF1BA7B0}"/>
    <dgm:cxn modelId="{46A9AD88-E883-4EEE-8F1D-AA482C543573}" type="presOf" srcId="{C45F1DD9-BD77-44F2-BAEE-A4DF9B9C4D63}" destId="{EABDB4A2-838E-43B5-A5FF-1FCB3021FF95}" srcOrd="0" destOrd="0" presId="urn:microsoft.com/office/officeart/2005/8/layout/vList2"/>
    <dgm:cxn modelId="{609DF5AB-780B-43BB-9368-D53EEAA3CB29}" type="presOf" srcId="{F75C49FD-3181-43C9-B594-40AFA953F10E}" destId="{468267E2-971E-413D-B256-7BDEFB42AAA7}" srcOrd="0" destOrd="0" presId="urn:microsoft.com/office/officeart/2005/8/layout/vList2"/>
    <dgm:cxn modelId="{D18B55D7-3F05-439B-A0BA-C978AD9FB905}" type="presOf" srcId="{B929DFCE-6A64-4517-8361-EEFC79C72CC0}" destId="{0C339021-529D-43FF-9E0C-5B5DC8FE6B82}" srcOrd="0" destOrd="0" presId="urn:microsoft.com/office/officeart/2005/8/layout/vList2"/>
    <dgm:cxn modelId="{A066FFE1-453D-46D5-94EA-661FE76F5AA2}" type="presOf" srcId="{12C46FF6-7F46-4BD0-8F5E-34B8BC4C5ACA}" destId="{DBA2DA11-0C64-4FC1-B052-0C2856DA2A74}" srcOrd="0" destOrd="0" presId="urn:microsoft.com/office/officeart/2005/8/layout/vList2"/>
    <dgm:cxn modelId="{D16AD0FB-5AB4-4A44-A1B3-684E51DF3544}" type="presOf" srcId="{4EAE9F8D-32BF-48EA-8250-5527DC1373A4}" destId="{57E89106-1492-42B9-8520-0DC389E1D911}" srcOrd="0" destOrd="0" presId="urn:microsoft.com/office/officeart/2005/8/layout/vList2"/>
    <dgm:cxn modelId="{852041FC-1025-45D4-AD6F-F79A8B0D9A01}" srcId="{F75C49FD-3181-43C9-B594-40AFA953F10E}" destId="{12C46FF6-7F46-4BD0-8F5E-34B8BC4C5ACA}" srcOrd="3" destOrd="0" parTransId="{5CCB5D5A-1386-4701-A498-AEE761525221}" sibTransId="{45EDF218-879A-4750-ACA2-4A7C8FFD8C13}"/>
    <dgm:cxn modelId="{01611255-DFFE-4916-904D-B0DE827C5DE9}" type="presParOf" srcId="{468267E2-971E-413D-B256-7BDEFB42AAA7}" destId="{0C339021-529D-43FF-9E0C-5B5DC8FE6B82}" srcOrd="0" destOrd="0" presId="urn:microsoft.com/office/officeart/2005/8/layout/vList2"/>
    <dgm:cxn modelId="{C75A8F2C-89DA-414E-94DD-0E485A02797A}" type="presParOf" srcId="{468267E2-971E-413D-B256-7BDEFB42AAA7}" destId="{FB6FCD29-1830-4EFE-A712-87188EE35A45}" srcOrd="1" destOrd="0" presId="urn:microsoft.com/office/officeart/2005/8/layout/vList2"/>
    <dgm:cxn modelId="{6780235D-C4FE-4F4B-8E4F-40432B1211CC}" type="presParOf" srcId="{468267E2-971E-413D-B256-7BDEFB42AAA7}" destId="{57E89106-1492-42B9-8520-0DC389E1D911}" srcOrd="2" destOrd="0" presId="urn:microsoft.com/office/officeart/2005/8/layout/vList2"/>
    <dgm:cxn modelId="{DAB879C9-2E42-46CF-949A-85187368C6D5}" type="presParOf" srcId="{468267E2-971E-413D-B256-7BDEFB42AAA7}" destId="{A5DDA731-B100-4C4B-85F0-DEAE7D527CD8}" srcOrd="3" destOrd="0" presId="urn:microsoft.com/office/officeart/2005/8/layout/vList2"/>
    <dgm:cxn modelId="{E1597F84-1FB2-4E9A-B27F-9FFA0E58DFF2}" type="presParOf" srcId="{468267E2-971E-413D-B256-7BDEFB42AAA7}" destId="{EABDB4A2-838E-43B5-A5FF-1FCB3021FF95}" srcOrd="4" destOrd="0" presId="urn:microsoft.com/office/officeart/2005/8/layout/vList2"/>
    <dgm:cxn modelId="{DC4E664A-8095-4DBB-8512-652CE0723AE0}" type="presParOf" srcId="{468267E2-971E-413D-B256-7BDEFB42AAA7}" destId="{42E203F6-94C7-473F-B32E-FB03E4AB6C5B}" srcOrd="5" destOrd="0" presId="urn:microsoft.com/office/officeart/2005/8/layout/vList2"/>
    <dgm:cxn modelId="{95ED41A3-C02F-4170-86D3-9D56332E4840}" type="presParOf" srcId="{468267E2-971E-413D-B256-7BDEFB42AAA7}" destId="{DBA2DA11-0C64-4FC1-B052-0C2856DA2A7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65A93-48E7-4531-A6E4-C7A2A888551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64CD2F4D-2393-4A80-AE94-4042FA66E348}">
      <dgm:prSet/>
      <dgm:spPr/>
      <dgm:t>
        <a:bodyPr/>
        <a:lstStyle/>
        <a:p>
          <a:r>
            <a:rPr lang="en-US" dirty="0"/>
            <a:t>Actions represent choices or decisions that lead to  rewards</a:t>
          </a:r>
        </a:p>
        <a:p>
          <a:r>
            <a:rPr lang="en-US" dirty="0"/>
            <a:t> State is the information that our agent receives to make a decision on what action to take</a:t>
          </a:r>
        </a:p>
      </dgm:t>
    </dgm:pt>
    <dgm:pt modelId="{464A902B-ED1E-4CFB-98C6-62AEA02F7CF4}" type="parTrans" cxnId="{87DE32BD-0679-4F92-8E28-EA1504DF77B7}">
      <dgm:prSet/>
      <dgm:spPr/>
      <dgm:t>
        <a:bodyPr/>
        <a:lstStyle/>
        <a:p>
          <a:endParaRPr lang="en-US"/>
        </a:p>
      </dgm:t>
    </dgm:pt>
    <dgm:pt modelId="{94263D20-FFEA-4AF1-8B32-7A10BC44F52E}" type="sibTrans" cxnId="{87DE32BD-0679-4F92-8E28-EA1504DF77B7}">
      <dgm:prSet/>
      <dgm:spPr/>
      <dgm:t>
        <a:bodyPr/>
        <a:lstStyle/>
        <a:p>
          <a:endParaRPr lang="en-US"/>
        </a:p>
      </dgm:t>
    </dgm:pt>
    <dgm:pt modelId="{1D5EE5CB-9EF3-466D-B8A6-CAFD65AEC185}">
      <dgm:prSet/>
      <dgm:spPr/>
      <dgm:t>
        <a:bodyPr/>
        <a:lstStyle/>
        <a:p>
          <a:r>
            <a:rPr lang="en-US"/>
            <a:t>Rewards are numerical values calculated by the application but fed back to the algorithm (feedback)</a:t>
          </a:r>
        </a:p>
      </dgm:t>
    </dgm:pt>
    <dgm:pt modelId="{1FF62333-4AB5-4998-9B03-9B5CFFEA9654}" type="parTrans" cxnId="{C36C668C-0E8B-4DED-9E8F-B8AFB36DCE70}">
      <dgm:prSet/>
      <dgm:spPr/>
      <dgm:t>
        <a:bodyPr/>
        <a:lstStyle/>
        <a:p>
          <a:endParaRPr lang="en-US"/>
        </a:p>
      </dgm:t>
    </dgm:pt>
    <dgm:pt modelId="{222694F3-B7C2-4E20-B8B2-092EE0268F86}" type="sibTrans" cxnId="{C36C668C-0E8B-4DED-9E8F-B8AFB36DCE70}">
      <dgm:prSet/>
      <dgm:spPr/>
      <dgm:t>
        <a:bodyPr/>
        <a:lstStyle/>
        <a:p>
          <a:endParaRPr lang="en-US"/>
        </a:p>
      </dgm:t>
    </dgm:pt>
    <dgm:pt modelId="{F777DB13-6F31-4D52-A0C6-103FAE2FD357}">
      <dgm:prSet/>
      <dgm:spPr/>
      <dgm:t>
        <a:bodyPr/>
        <a:lstStyle/>
        <a:p>
          <a:r>
            <a:rPr lang="en-US"/>
            <a:t>The algorithm learns to optimize rewards over time by processing samples. That optimization identifies the Action associated with the optimal long term reward (expected value)</a:t>
          </a:r>
        </a:p>
      </dgm:t>
    </dgm:pt>
    <dgm:pt modelId="{D1B844C7-88E8-4DC8-AA29-72BBC5F4C29B}" type="parTrans" cxnId="{78C5E2E2-0B0D-4E9A-AFC1-53CBD219964F}">
      <dgm:prSet/>
      <dgm:spPr/>
      <dgm:t>
        <a:bodyPr/>
        <a:lstStyle/>
        <a:p>
          <a:endParaRPr lang="en-US"/>
        </a:p>
      </dgm:t>
    </dgm:pt>
    <dgm:pt modelId="{F7B12E22-E197-4E29-9CAB-EFCF75B821FF}" type="sibTrans" cxnId="{78C5E2E2-0B0D-4E9A-AFC1-53CBD219964F}">
      <dgm:prSet/>
      <dgm:spPr/>
      <dgm:t>
        <a:bodyPr/>
        <a:lstStyle/>
        <a:p>
          <a:endParaRPr lang="en-US"/>
        </a:p>
      </dgm:t>
    </dgm:pt>
    <dgm:pt modelId="{30BBC067-E7FE-4CF1-B7EA-469F16B36F5E}">
      <dgm:prSet/>
      <dgm:spPr/>
      <dgm:t>
        <a:bodyPr/>
        <a:lstStyle/>
        <a:p>
          <a:r>
            <a:rPr lang="en-US" dirty="0"/>
            <a:t>A strategy is a way to tradeoff trying new choices or sticking with what has been working (providing rewards). Avoids missing out on a better function</a:t>
          </a:r>
        </a:p>
        <a:p>
          <a:r>
            <a:rPr lang="en-US" dirty="0"/>
            <a:t> policy is the strategy our agent follows when provided a state</a:t>
          </a:r>
        </a:p>
      </dgm:t>
    </dgm:pt>
    <dgm:pt modelId="{484B0CC4-7671-4ED1-A3B3-CD4BFCDCF592}" type="parTrans" cxnId="{F692864F-AC97-4EE4-8A93-2AF8DECE4622}">
      <dgm:prSet/>
      <dgm:spPr/>
      <dgm:t>
        <a:bodyPr/>
        <a:lstStyle/>
        <a:p>
          <a:endParaRPr lang="en-US"/>
        </a:p>
      </dgm:t>
    </dgm:pt>
    <dgm:pt modelId="{CCAFB193-ADBF-4FF7-9851-C40FEABF7B0B}" type="sibTrans" cxnId="{F692864F-AC97-4EE4-8A93-2AF8DECE4622}">
      <dgm:prSet/>
      <dgm:spPr/>
      <dgm:t>
        <a:bodyPr/>
        <a:lstStyle/>
        <a:p>
          <a:endParaRPr lang="en-US"/>
        </a:p>
      </dgm:t>
    </dgm:pt>
    <dgm:pt modelId="{1712EE26-F3BC-4A2B-8649-C8271E0064A6}">
      <dgm:prSet/>
      <dgm:spPr/>
      <dgm:t>
        <a:bodyPr/>
        <a:lstStyle/>
        <a:p>
          <a:r>
            <a:rPr lang="en-US"/>
            <a:t>A function takes in actions and states, returns proposed best action, and then receives feeback via the reward (or a proxy for the reward)</a:t>
          </a:r>
        </a:p>
      </dgm:t>
    </dgm:pt>
    <dgm:pt modelId="{AC7ED17D-6FD6-4B20-8C72-333A16751858}" type="parTrans" cxnId="{D067297F-AD1B-4D9D-A945-1276C993DABC}">
      <dgm:prSet/>
      <dgm:spPr/>
      <dgm:t>
        <a:bodyPr/>
        <a:lstStyle/>
        <a:p>
          <a:endParaRPr lang="en-US"/>
        </a:p>
      </dgm:t>
    </dgm:pt>
    <dgm:pt modelId="{F75DD2D3-BC1F-498F-A2F1-E8FBE91DF47E}" type="sibTrans" cxnId="{D067297F-AD1B-4D9D-A945-1276C993DABC}">
      <dgm:prSet/>
      <dgm:spPr/>
      <dgm:t>
        <a:bodyPr/>
        <a:lstStyle/>
        <a:p>
          <a:endParaRPr lang="en-US"/>
        </a:p>
      </dgm:t>
    </dgm:pt>
    <dgm:pt modelId="{3B066633-757F-45C2-A62A-9D86A8599F96}">
      <dgm:prSet/>
      <dgm:spPr/>
      <dgm:t>
        <a:bodyPr/>
        <a:lstStyle/>
        <a:p>
          <a:r>
            <a:rPr lang="en-US"/>
            <a:t>Functions can be simple rules or rich deep neural networks. Often referred to a Q-functions</a:t>
          </a:r>
        </a:p>
      </dgm:t>
    </dgm:pt>
    <dgm:pt modelId="{2F3814D5-C4ED-4DA9-9BEA-9796DD837085}" type="parTrans" cxnId="{42E39469-1AC2-41B6-88FC-50AC8DB8A67D}">
      <dgm:prSet/>
      <dgm:spPr/>
      <dgm:t>
        <a:bodyPr/>
        <a:lstStyle/>
        <a:p>
          <a:endParaRPr lang="en-US"/>
        </a:p>
      </dgm:t>
    </dgm:pt>
    <dgm:pt modelId="{33FB1264-745C-45D6-8092-500BEC45A943}" type="sibTrans" cxnId="{42E39469-1AC2-41B6-88FC-50AC8DB8A67D}">
      <dgm:prSet/>
      <dgm:spPr/>
      <dgm:t>
        <a:bodyPr/>
        <a:lstStyle/>
        <a:p>
          <a:endParaRPr lang="en-US"/>
        </a:p>
      </dgm:t>
    </dgm:pt>
    <dgm:pt modelId="{38D0D875-2701-4EB2-BBD4-593967BEC1CB}" type="pres">
      <dgm:prSet presAssocID="{56065A93-48E7-4531-A6E4-C7A2A888551C}" presName="vert0" presStyleCnt="0">
        <dgm:presLayoutVars>
          <dgm:dir/>
          <dgm:animOne val="branch"/>
          <dgm:animLvl val="lvl"/>
        </dgm:presLayoutVars>
      </dgm:prSet>
      <dgm:spPr/>
    </dgm:pt>
    <dgm:pt modelId="{030A2447-2C97-47F8-9279-D09E56C9B95C}" type="pres">
      <dgm:prSet presAssocID="{64CD2F4D-2393-4A80-AE94-4042FA66E348}" presName="thickLine" presStyleLbl="alignNode1" presStyleIdx="0" presStyleCnt="6"/>
      <dgm:spPr/>
    </dgm:pt>
    <dgm:pt modelId="{0D33D732-EB80-4B8D-BEF3-7AAAF4461307}" type="pres">
      <dgm:prSet presAssocID="{64CD2F4D-2393-4A80-AE94-4042FA66E348}" presName="horz1" presStyleCnt="0"/>
      <dgm:spPr/>
    </dgm:pt>
    <dgm:pt modelId="{4A1677E4-529B-439B-B451-602721D0692E}" type="pres">
      <dgm:prSet presAssocID="{64CD2F4D-2393-4A80-AE94-4042FA66E348}" presName="tx1" presStyleLbl="revTx" presStyleIdx="0" presStyleCnt="6"/>
      <dgm:spPr/>
    </dgm:pt>
    <dgm:pt modelId="{DBABAB7E-01AB-4634-A74E-FDB87D5C1087}" type="pres">
      <dgm:prSet presAssocID="{64CD2F4D-2393-4A80-AE94-4042FA66E348}" presName="vert1" presStyleCnt="0"/>
      <dgm:spPr/>
    </dgm:pt>
    <dgm:pt modelId="{0DD2CC9B-0DCC-494C-AE96-CB4DB9A56786}" type="pres">
      <dgm:prSet presAssocID="{1D5EE5CB-9EF3-466D-B8A6-CAFD65AEC185}" presName="thickLine" presStyleLbl="alignNode1" presStyleIdx="1" presStyleCnt="6"/>
      <dgm:spPr/>
    </dgm:pt>
    <dgm:pt modelId="{91514385-ABEC-4495-AE09-3D30245E7360}" type="pres">
      <dgm:prSet presAssocID="{1D5EE5CB-9EF3-466D-B8A6-CAFD65AEC185}" presName="horz1" presStyleCnt="0"/>
      <dgm:spPr/>
    </dgm:pt>
    <dgm:pt modelId="{F2845C6B-4507-44B8-875F-4FFE32356B48}" type="pres">
      <dgm:prSet presAssocID="{1D5EE5CB-9EF3-466D-B8A6-CAFD65AEC185}" presName="tx1" presStyleLbl="revTx" presStyleIdx="1" presStyleCnt="6"/>
      <dgm:spPr/>
    </dgm:pt>
    <dgm:pt modelId="{D175253A-7468-440F-B03F-6AE0EC80B90C}" type="pres">
      <dgm:prSet presAssocID="{1D5EE5CB-9EF3-466D-B8A6-CAFD65AEC185}" presName="vert1" presStyleCnt="0"/>
      <dgm:spPr/>
    </dgm:pt>
    <dgm:pt modelId="{C074D804-0CC7-4E34-A84F-138D06978A6C}" type="pres">
      <dgm:prSet presAssocID="{F777DB13-6F31-4D52-A0C6-103FAE2FD357}" presName="thickLine" presStyleLbl="alignNode1" presStyleIdx="2" presStyleCnt="6"/>
      <dgm:spPr/>
    </dgm:pt>
    <dgm:pt modelId="{78B48EBE-A894-4C90-AE38-3836B353D2AA}" type="pres">
      <dgm:prSet presAssocID="{F777DB13-6F31-4D52-A0C6-103FAE2FD357}" presName="horz1" presStyleCnt="0"/>
      <dgm:spPr/>
    </dgm:pt>
    <dgm:pt modelId="{D4E213AA-68F2-440F-B81D-064E2E64567D}" type="pres">
      <dgm:prSet presAssocID="{F777DB13-6F31-4D52-A0C6-103FAE2FD357}" presName="tx1" presStyleLbl="revTx" presStyleIdx="2" presStyleCnt="6"/>
      <dgm:spPr/>
    </dgm:pt>
    <dgm:pt modelId="{7C5455AF-7C38-4A35-B127-F4A702A3BAE1}" type="pres">
      <dgm:prSet presAssocID="{F777DB13-6F31-4D52-A0C6-103FAE2FD357}" presName="vert1" presStyleCnt="0"/>
      <dgm:spPr/>
    </dgm:pt>
    <dgm:pt modelId="{38921393-FDC9-4723-BF85-90ACF3653107}" type="pres">
      <dgm:prSet presAssocID="{30BBC067-E7FE-4CF1-B7EA-469F16B36F5E}" presName="thickLine" presStyleLbl="alignNode1" presStyleIdx="3" presStyleCnt="6"/>
      <dgm:spPr/>
    </dgm:pt>
    <dgm:pt modelId="{34F232C6-E64A-48E0-8D30-2E4386B38899}" type="pres">
      <dgm:prSet presAssocID="{30BBC067-E7FE-4CF1-B7EA-469F16B36F5E}" presName="horz1" presStyleCnt="0"/>
      <dgm:spPr/>
    </dgm:pt>
    <dgm:pt modelId="{D66B8910-7064-4B15-AA0E-3C4A0C56B047}" type="pres">
      <dgm:prSet presAssocID="{30BBC067-E7FE-4CF1-B7EA-469F16B36F5E}" presName="tx1" presStyleLbl="revTx" presStyleIdx="3" presStyleCnt="6"/>
      <dgm:spPr/>
    </dgm:pt>
    <dgm:pt modelId="{6B5657B9-8AF1-4991-960D-A8D11B768C49}" type="pres">
      <dgm:prSet presAssocID="{30BBC067-E7FE-4CF1-B7EA-469F16B36F5E}" presName="vert1" presStyleCnt="0"/>
      <dgm:spPr/>
    </dgm:pt>
    <dgm:pt modelId="{21FF830D-5757-44BD-A3B3-B6A3BCB6AEEE}" type="pres">
      <dgm:prSet presAssocID="{1712EE26-F3BC-4A2B-8649-C8271E0064A6}" presName="thickLine" presStyleLbl="alignNode1" presStyleIdx="4" presStyleCnt="6"/>
      <dgm:spPr/>
    </dgm:pt>
    <dgm:pt modelId="{B318BC34-89B5-420F-BF74-53939B929B0B}" type="pres">
      <dgm:prSet presAssocID="{1712EE26-F3BC-4A2B-8649-C8271E0064A6}" presName="horz1" presStyleCnt="0"/>
      <dgm:spPr/>
    </dgm:pt>
    <dgm:pt modelId="{ABFAAFC3-326D-4FD8-A988-BE8B66BDF642}" type="pres">
      <dgm:prSet presAssocID="{1712EE26-F3BC-4A2B-8649-C8271E0064A6}" presName="tx1" presStyleLbl="revTx" presStyleIdx="4" presStyleCnt="6"/>
      <dgm:spPr/>
    </dgm:pt>
    <dgm:pt modelId="{E384620D-7CA0-47A9-817C-1719A010CC36}" type="pres">
      <dgm:prSet presAssocID="{1712EE26-F3BC-4A2B-8649-C8271E0064A6}" presName="vert1" presStyleCnt="0"/>
      <dgm:spPr/>
    </dgm:pt>
    <dgm:pt modelId="{7C76EDE7-E191-421C-8E0F-C082940623C7}" type="pres">
      <dgm:prSet presAssocID="{3B066633-757F-45C2-A62A-9D86A8599F96}" presName="thickLine" presStyleLbl="alignNode1" presStyleIdx="5" presStyleCnt="6"/>
      <dgm:spPr/>
    </dgm:pt>
    <dgm:pt modelId="{FDB9F14C-F848-4F44-A136-1F29C39B51DB}" type="pres">
      <dgm:prSet presAssocID="{3B066633-757F-45C2-A62A-9D86A8599F96}" presName="horz1" presStyleCnt="0"/>
      <dgm:spPr/>
    </dgm:pt>
    <dgm:pt modelId="{9D9E5D3F-77CC-45D7-8518-D55AA556CC86}" type="pres">
      <dgm:prSet presAssocID="{3B066633-757F-45C2-A62A-9D86A8599F96}" presName="tx1" presStyleLbl="revTx" presStyleIdx="5" presStyleCnt="6"/>
      <dgm:spPr/>
    </dgm:pt>
    <dgm:pt modelId="{7C0ABBCF-938D-402E-BE68-3042A949D4CE}" type="pres">
      <dgm:prSet presAssocID="{3B066633-757F-45C2-A62A-9D86A8599F96}" presName="vert1" presStyleCnt="0"/>
      <dgm:spPr/>
    </dgm:pt>
  </dgm:ptLst>
  <dgm:cxnLst>
    <dgm:cxn modelId="{9540310B-03C0-4230-8783-7EE4FE70CD33}" type="presOf" srcId="{1D5EE5CB-9EF3-466D-B8A6-CAFD65AEC185}" destId="{F2845C6B-4507-44B8-875F-4FFE32356B48}" srcOrd="0" destOrd="0" presId="urn:microsoft.com/office/officeart/2008/layout/LinedList"/>
    <dgm:cxn modelId="{89E13D2B-4354-4B6F-85D5-D5347F2A9962}" type="presOf" srcId="{3B066633-757F-45C2-A62A-9D86A8599F96}" destId="{9D9E5D3F-77CC-45D7-8518-D55AA556CC86}" srcOrd="0" destOrd="0" presId="urn:microsoft.com/office/officeart/2008/layout/LinedList"/>
    <dgm:cxn modelId="{B8EF5830-F87A-4967-87AE-675ADD4CC6CF}" type="presOf" srcId="{30BBC067-E7FE-4CF1-B7EA-469F16B36F5E}" destId="{D66B8910-7064-4B15-AA0E-3C4A0C56B047}" srcOrd="0" destOrd="0" presId="urn:microsoft.com/office/officeart/2008/layout/LinedList"/>
    <dgm:cxn modelId="{42E39469-1AC2-41B6-88FC-50AC8DB8A67D}" srcId="{56065A93-48E7-4531-A6E4-C7A2A888551C}" destId="{3B066633-757F-45C2-A62A-9D86A8599F96}" srcOrd="5" destOrd="0" parTransId="{2F3814D5-C4ED-4DA9-9BEA-9796DD837085}" sibTransId="{33FB1264-745C-45D6-8092-500BEC45A943}"/>
    <dgm:cxn modelId="{F692864F-AC97-4EE4-8A93-2AF8DECE4622}" srcId="{56065A93-48E7-4531-A6E4-C7A2A888551C}" destId="{30BBC067-E7FE-4CF1-B7EA-469F16B36F5E}" srcOrd="3" destOrd="0" parTransId="{484B0CC4-7671-4ED1-A3B3-CD4BFCDCF592}" sibTransId="{CCAFB193-ADBF-4FF7-9851-C40FEABF7B0B}"/>
    <dgm:cxn modelId="{98CA635A-D0F0-4C4B-B20D-8E5D7D0799F2}" type="presOf" srcId="{1712EE26-F3BC-4A2B-8649-C8271E0064A6}" destId="{ABFAAFC3-326D-4FD8-A988-BE8B66BDF642}" srcOrd="0" destOrd="0" presId="urn:microsoft.com/office/officeart/2008/layout/LinedList"/>
    <dgm:cxn modelId="{D067297F-AD1B-4D9D-A945-1276C993DABC}" srcId="{56065A93-48E7-4531-A6E4-C7A2A888551C}" destId="{1712EE26-F3BC-4A2B-8649-C8271E0064A6}" srcOrd="4" destOrd="0" parTransId="{AC7ED17D-6FD6-4B20-8C72-333A16751858}" sibTransId="{F75DD2D3-BC1F-498F-A2F1-E8FBE91DF47E}"/>
    <dgm:cxn modelId="{89009E8B-CF0A-4A18-B04F-9454DF65E201}" type="presOf" srcId="{F777DB13-6F31-4D52-A0C6-103FAE2FD357}" destId="{D4E213AA-68F2-440F-B81D-064E2E64567D}" srcOrd="0" destOrd="0" presId="urn:microsoft.com/office/officeart/2008/layout/LinedList"/>
    <dgm:cxn modelId="{C36C668C-0E8B-4DED-9E8F-B8AFB36DCE70}" srcId="{56065A93-48E7-4531-A6E4-C7A2A888551C}" destId="{1D5EE5CB-9EF3-466D-B8A6-CAFD65AEC185}" srcOrd="1" destOrd="0" parTransId="{1FF62333-4AB5-4998-9B03-9B5CFFEA9654}" sibTransId="{222694F3-B7C2-4E20-B8B2-092EE0268F86}"/>
    <dgm:cxn modelId="{3048BAAB-FA3A-411A-B4F3-34B5F252AE8C}" type="presOf" srcId="{56065A93-48E7-4531-A6E4-C7A2A888551C}" destId="{38D0D875-2701-4EB2-BBD4-593967BEC1CB}" srcOrd="0" destOrd="0" presId="urn:microsoft.com/office/officeart/2008/layout/LinedList"/>
    <dgm:cxn modelId="{87DE32BD-0679-4F92-8E28-EA1504DF77B7}" srcId="{56065A93-48E7-4531-A6E4-C7A2A888551C}" destId="{64CD2F4D-2393-4A80-AE94-4042FA66E348}" srcOrd="0" destOrd="0" parTransId="{464A902B-ED1E-4CFB-98C6-62AEA02F7CF4}" sibTransId="{94263D20-FFEA-4AF1-8B32-7A10BC44F52E}"/>
    <dgm:cxn modelId="{78C5E2E2-0B0D-4E9A-AFC1-53CBD219964F}" srcId="{56065A93-48E7-4531-A6E4-C7A2A888551C}" destId="{F777DB13-6F31-4D52-A0C6-103FAE2FD357}" srcOrd="2" destOrd="0" parTransId="{D1B844C7-88E8-4DC8-AA29-72BBC5F4C29B}" sibTransId="{F7B12E22-E197-4E29-9CAB-EFCF75B821FF}"/>
    <dgm:cxn modelId="{EDF0E0F3-C9DB-4DDA-AA87-D4E11C7BFF10}" type="presOf" srcId="{64CD2F4D-2393-4A80-AE94-4042FA66E348}" destId="{4A1677E4-529B-439B-B451-602721D0692E}" srcOrd="0" destOrd="0" presId="urn:microsoft.com/office/officeart/2008/layout/LinedList"/>
    <dgm:cxn modelId="{D8D2E2A6-E612-4F31-AB39-C82F4460E88C}" type="presParOf" srcId="{38D0D875-2701-4EB2-BBD4-593967BEC1CB}" destId="{030A2447-2C97-47F8-9279-D09E56C9B95C}" srcOrd="0" destOrd="0" presId="urn:microsoft.com/office/officeart/2008/layout/LinedList"/>
    <dgm:cxn modelId="{02DCDC77-DEEC-49B5-A724-08E11B92002F}" type="presParOf" srcId="{38D0D875-2701-4EB2-BBD4-593967BEC1CB}" destId="{0D33D732-EB80-4B8D-BEF3-7AAAF4461307}" srcOrd="1" destOrd="0" presId="urn:microsoft.com/office/officeart/2008/layout/LinedList"/>
    <dgm:cxn modelId="{71B45E4C-DF10-4FF5-8E4D-B5D6E024ECE1}" type="presParOf" srcId="{0D33D732-EB80-4B8D-BEF3-7AAAF4461307}" destId="{4A1677E4-529B-439B-B451-602721D0692E}" srcOrd="0" destOrd="0" presId="urn:microsoft.com/office/officeart/2008/layout/LinedList"/>
    <dgm:cxn modelId="{86D3E0BA-CED0-46AE-B85F-46E061291053}" type="presParOf" srcId="{0D33D732-EB80-4B8D-BEF3-7AAAF4461307}" destId="{DBABAB7E-01AB-4634-A74E-FDB87D5C1087}" srcOrd="1" destOrd="0" presId="urn:microsoft.com/office/officeart/2008/layout/LinedList"/>
    <dgm:cxn modelId="{71CE1447-E961-40AB-AFB0-CFA012BEC046}" type="presParOf" srcId="{38D0D875-2701-4EB2-BBD4-593967BEC1CB}" destId="{0DD2CC9B-0DCC-494C-AE96-CB4DB9A56786}" srcOrd="2" destOrd="0" presId="urn:microsoft.com/office/officeart/2008/layout/LinedList"/>
    <dgm:cxn modelId="{EB222B58-2C3F-4F67-8BA8-A3118E06B91B}" type="presParOf" srcId="{38D0D875-2701-4EB2-BBD4-593967BEC1CB}" destId="{91514385-ABEC-4495-AE09-3D30245E7360}" srcOrd="3" destOrd="0" presId="urn:microsoft.com/office/officeart/2008/layout/LinedList"/>
    <dgm:cxn modelId="{98A67F3E-1E2E-4C2E-A57D-0F5CD161566B}" type="presParOf" srcId="{91514385-ABEC-4495-AE09-3D30245E7360}" destId="{F2845C6B-4507-44B8-875F-4FFE32356B48}" srcOrd="0" destOrd="0" presId="urn:microsoft.com/office/officeart/2008/layout/LinedList"/>
    <dgm:cxn modelId="{E4E7F68B-817B-48DE-9D05-D4D82966AEA0}" type="presParOf" srcId="{91514385-ABEC-4495-AE09-3D30245E7360}" destId="{D175253A-7468-440F-B03F-6AE0EC80B90C}" srcOrd="1" destOrd="0" presId="urn:microsoft.com/office/officeart/2008/layout/LinedList"/>
    <dgm:cxn modelId="{4EDE53A2-7D75-4A6D-B0FD-9E444ABAFB70}" type="presParOf" srcId="{38D0D875-2701-4EB2-BBD4-593967BEC1CB}" destId="{C074D804-0CC7-4E34-A84F-138D06978A6C}" srcOrd="4" destOrd="0" presId="urn:microsoft.com/office/officeart/2008/layout/LinedList"/>
    <dgm:cxn modelId="{ADFD0AE3-306E-40F9-9F70-6864810477AB}" type="presParOf" srcId="{38D0D875-2701-4EB2-BBD4-593967BEC1CB}" destId="{78B48EBE-A894-4C90-AE38-3836B353D2AA}" srcOrd="5" destOrd="0" presId="urn:microsoft.com/office/officeart/2008/layout/LinedList"/>
    <dgm:cxn modelId="{F88B9BAB-A18B-4AF6-94EC-CBE0A889D5A3}" type="presParOf" srcId="{78B48EBE-A894-4C90-AE38-3836B353D2AA}" destId="{D4E213AA-68F2-440F-B81D-064E2E64567D}" srcOrd="0" destOrd="0" presId="urn:microsoft.com/office/officeart/2008/layout/LinedList"/>
    <dgm:cxn modelId="{E6875445-2605-4562-AFDE-4EF7B9BA4834}" type="presParOf" srcId="{78B48EBE-A894-4C90-AE38-3836B353D2AA}" destId="{7C5455AF-7C38-4A35-B127-F4A702A3BAE1}" srcOrd="1" destOrd="0" presId="urn:microsoft.com/office/officeart/2008/layout/LinedList"/>
    <dgm:cxn modelId="{910D95A9-6081-4496-9BB2-D3FC7DFAF5F6}" type="presParOf" srcId="{38D0D875-2701-4EB2-BBD4-593967BEC1CB}" destId="{38921393-FDC9-4723-BF85-90ACF3653107}" srcOrd="6" destOrd="0" presId="urn:microsoft.com/office/officeart/2008/layout/LinedList"/>
    <dgm:cxn modelId="{0B78D75B-881E-48DA-8B83-027F59A9814C}" type="presParOf" srcId="{38D0D875-2701-4EB2-BBD4-593967BEC1CB}" destId="{34F232C6-E64A-48E0-8D30-2E4386B38899}" srcOrd="7" destOrd="0" presId="urn:microsoft.com/office/officeart/2008/layout/LinedList"/>
    <dgm:cxn modelId="{28939493-E5B9-45AE-8A63-691F11311A1A}" type="presParOf" srcId="{34F232C6-E64A-48E0-8D30-2E4386B38899}" destId="{D66B8910-7064-4B15-AA0E-3C4A0C56B047}" srcOrd="0" destOrd="0" presId="urn:microsoft.com/office/officeart/2008/layout/LinedList"/>
    <dgm:cxn modelId="{5BF2405A-7AAF-4BAB-88BE-2965E9165B77}" type="presParOf" srcId="{34F232C6-E64A-48E0-8D30-2E4386B38899}" destId="{6B5657B9-8AF1-4991-960D-A8D11B768C49}" srcOrd="1" destOrd="0" presId="urn:microsoft.com/office/officeart/2008/layout/LinedList"/>
    <dgm:cxn modelId="{CEB14678-01FA-4495-8289-47980DC3C6D8}" type="presParOf" srcId="{38D0D875-2701-4EB2-BBD4-593967BEC1CB}" destId="{21FF830D-5757-44BD-A3B3-B6A3BCB6AEEE}" srcOrd="8" destOrd="0" presId="urn:microsoft.com/office/officeart/2008/layout/LinedList"/>
    <dgm:cxn modelId="{F1CE72BD-75CA-4447-B4F1-4423E7C3A576}" type="presParOf" srcId="{38D0D875-2701-4EB2-BBD4-593967BEC1CB}" destId="{B318BC34-89B5-420F-BF74-53939B929B0B}" srcOrd="9" destOrd="0" presId="urn:microsoft.com/office/officeart/2008/layout/LinedList"/>
    <dgm:cxn modelId="{3DD98006-C84C-4D8A-9A85-7F943AB722A8}" type="presParOf" srcId="{B318BC34-89B5-420F-BF74-53939B929B0B}" destId="{ABFAAFC3-326D-4FD8-A988-BE8B66BDF642}" srcOrd="0" destOrd="0" presId="urn:microsoft.com/office/officeart/2008/layout/LinedList"/>
    <dgm:cxn modelId="{C3E68B38-078A-4DE7-81D4-DB8C5F8FEF3E}" type="presParOf" srcId="{B318BC34-89B5-420F-BF74-53939B929B0B}" destId="{E384620D-7CA0-47A9-817C-1719A010CC36}" srcOrd="1" destOrd="0" presId="urn:microsoft.com/office/officeart/2008/layout/LinedList"/>
    <dgm:cxn modelId="{6C612609-857E-4371-9B35-6F79D49328F6}" type="presParOf" srcId="{38D0D875-2701-4EB2-BBD4-593967BEC1CB}" destId="{7C76EDE7-E191-421C-8E0F-C082940623C7}" srcOrd="10" destOrd="0" presId="urn:microsoft.com/office/officeart/2008/layout/LinedList"/>
    <dgm:cxn modelId="{F06DAE67-0712-4F57-9CB0-B3227DA94D72}" type="presParOf" srcId="{38D0D875-2701-4EB2-BBD4-593967BEC1CB}" destId="{FDB9F14C-F848-4F44-A136-1F29C39B51DB}" srcOrd="11" destOrd="0" presId="urn:microsoft.com/office/officeart/2008/layout/LinedList"/>
    <dgm:cxn modelId="{A14B4625-6ED1-4171-87FA-B726AA6DE7EF}" type="presParOf" srcId="{FDB9F14C-F848-4F44-A136-1F29C39B51DB}" destId="{9D9E5D3F-77CC-45D7-8518-D55AA556CC86}" srcOrd="0" destOrd="0" presId="urn:microsoft.com/office/officeart/2008/layout/LinedList"/>
    <dgm:cxn modelId="{C6899C8D-8B25-46AE-8C85-4ED3A51BCB6B}" type="presParOf" srcId="{FDB9F14C-F848-4F44-A136-1F29C39B51DB}" destId="{7C0ABBCF-938D-402E-BE68-3042A949D4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B3B3F-A36C-4605-AECB-F5B98C6FE3BB}">
      <dsp:nvSpPr>
        <dsp:cNvPr id="0" name=""/>
        <dsp:cNvSpPr/>
      </dsp:nvSpPr>
      <dsp:spPr>
        <a:xfrm>
          <a:off x="0" y="40932"/>
          <a:ext cx="6513603"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Welcome and intro</a:t>
          </a:r>
        </a:p>
      </dsp:txBody>
      <dsp:txXfrm>
        <a:off x="32784" y="73716"/>
        <a:ext cx="6448035" cy="606012"/>
      </dsp:txXfrm>
    </dsp:sp>
    <dsp:sp modelId="{B9FCD226-85C1-4B3E-8BBF-FADBFE3A51B5}">
      <dsp:nvSpPr>
        <dsp:cNvPr id="0" name=""/>
        <dsp:cNvSpPr/>
      </dsp:nvSpPr>
      <dsp:spPr>
        <a:xfrm>
          <a:off x="0" y="793153"/>
          <a:ext cx="6513603" cy="6715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Recap of prior RL sessions</a:t>
          </a:r>
        </a:p>
      </dsp:txBody>
      <dsp:txXfrm>
        <a:off x="32784" y="825937"/>
        <a:ext cx="6448035" cy="606012"/>
      </dsp:txXfrm>
    </dsp:sp>
    <dsp:sp modelId="{47E98455-A185-47FA-A72D-9BCE852C6B50}">
      <dsp:nvSpPr>
        <dsp:cNvPr id="0" name=""/>
        <dsp:cNvSpPr/>
      </dsp:nvSpPr>
      <dsp:spPr>
        <a:xfrm>
          <a:off x="0" y="1545373"/>
          <a:ext cx="6513603" cy="6715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Catastrophic Forgetting</a:t>
          </a:r>
        </a:p>
      </dsp:txBody>
      <dsp:txXfrm>
        <a:off x="32784" y="1578157"/>
        <a:ext cx="6448035" cy="606012"/>
      </dsp:txXfrm>
    </dsp:sp>
    <dsp:sp modelId="{F77ADB9D-2A02-48B3-8F5C-F073B0CA677E}">
      <dsp:nvSpPr>
        <dsp:cNvPr id="0" name=""/>
        <dsp:cNvSpPr/>
      </dsp:nvSpPr>
      <dsp:spPr>
        <a:xfrm>
          <a:off x="0" y="2216953"/>
          <a:ext cx="6513603"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The general challenge</a:t>
          </a:r>
        </a:p>
        <a:p>
          <a:pPr marL="228600" lvl="1" indent="-228600" algn="l" defTabSz="977900">
            <a:lnSpc>
              <a:spcPct val="90000"/>
            </a:lnSpc>
            <a:spcBef>
              <a:spcPct val="0"/>
            </a:spcBef>
            <a:spcAft>
              <a:spcPct val="20000"/>
            </a:spcAft>
            <a:buChar char="•"/>
          </a:pPr>
          <a:r>
            <a:rPr lang="en-US" sz="2200" kern="1200"/>
            <a:t>The specific challenge in RL</a:t>
          </a:r>
        </a:p>
        <a:p>
          <a:pPr marL="228600" lvl="1" indent="-228600" algn="l" defTabSz="977900">
            <a:lnSpc>
              <a:spcPct val="90000"/>
            </a:lnSpc>
            <a:spcBef>
              <a:spcPct val="0"/>
            </a:spcBef>
            <a:spcAft>
              <a:spcPct val="20000"/>
            </a:spcAft>
            <a:buChar char="•"/>
          </a:pPr>
          <a:r>
            <a:rPr lang="en-US" sz="2200" kern="1200"/>
            <a:t>One way to mitigate</a:t>
          </a:r>
        </a:p>
        <a:p>
          <a:pPr marL="457200" lvl="2" indent="-228600" algn="l" defTabSz="977900">
            <a:lnSpc>
              <a:spcPct val="90000"/>
            </a:lnSpc>
            <a:spcBef>
              <a:spcPct val="0"/>
            </a:spcBef>
            <a:spcAft>
              <a:spcPct val="20000"/>
            </a:spcAft>
            <a:buChar char="•"/>
          </a:pPr>
          <a:r>
            <a:rPr lang="en-US" sz="2200" kern="1200"/>
            <a:t>Demo and sample code</a:t>
          </a:r>
        </a:p>
        <a:p>
          <a:pPr marL="228600" lvl="1" indent="-228600" algn="l" defTabSz="977900">
            <a:lnSpc>
              <a:spcPct val="90000"/>
            </a:lnSpc>
            <a:spcBef>
              <a:spcPct val="0"/>
            </a:spcBef>
            <a:spcAft>
              <a:spcPct val="20000"/>
            </a:spcAft>
            <a:buChar char="•"/>
          </a:pPr>
          <a:r>
            <a:rPr lang="en-US" sz="2200" kern="1200"/>
            <a:t>Other technique</a:t>
          </a:r>
        </a:p>
        <a:p>
          <a:pPr marL="457200" lvl="2" indent="-228600" algn="l" defTabSz="977900">
            <a:lnSpc>
              <a:spcPct val="90000"/>
            </a:lnSpc>
            <a:spcBef>
              <a:spcPct val="0"/>
            </a:spcBef>
            <a:spcAft>
              <a:spcPct val="20000"/>
            </a:spcAft>
            <a:buChar char="•"/>
          </a:pPr>
          <a:r>
            <a:rPr lang="en-US" sz="2200" kern="1200"/>
            <a:t>Discuss and demo</a:t>
          </a:r>
        </a:p>
      </dsp:txBody>
      <dsp:txXfrm>
        <a:off x="0" y="2216953"/>
        <a:ext cx="6513603" cy="2260440"/>
      </dsp:txXfrm>
    </dsp:sp>
    <dsp:sp modelId="{956DC53F-BB81-46CD-9F96-980CD9BCE861}">
      <dsp:nvSpPr>
        <dsp:cNvPr id="0" name=""/>
        <dsp:cNvSpPr/>
      </dsp:nvSpPr>
      <dsp:spPr>
        <a:xfrm>
          <a:off x="0" y="4477393"/>
          <a:ext cx="6513603" cy="6715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Presentation and sample code</a:t>
          </a:r>
        </a:p>
      </dsp:txBody>
      <dsp:txXfrm>
        <a:off x="32784" y="4510177"/>
        <a:ext cx="6448035" cy="606012"/>
      </dsp:txXfrm>
    </dsp:sp>
    <dsp:sp modelId="{B1365ED8-FA02-469A-9405-F675212FA22F}">
      <dsp:nvSpPr>
        <dsp:cNvPr id="0" name=""/>
        <dsp:cNvSpPr/>
      </dsp:nvSpPr>
      <dsp:spPr>
        <a:xfrm>
          <a:off x="0" y="5148973"/>
          <a:ext cx="6513603"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hlinkClick xmlns:r="http://schemas.openxmlformats.org/officeDocument/2006/relationships" r:id="rId1"/>
            </a:rPr>
            <a:t>https://github.com/jimwill3/NY-AZML-Meetup/tree/CNTK/RL</a:t>
          </a:r>
          <a:endParaRPr lang="en-US" sz="2200" kern="1200"/>
        </a:p>
      </dsp:txBody>
      <dsp:txXfrm>
        <a:off x="0" y="5148973"/>
        <a:ext cx="6513603" cy="695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39021-529D-43FF-9E0C-5B5DC8FE6B82}">
      <dsp:nvSpPr>
        <dsp:cNvPr id="0" name=""/>
        <dsp:cNvSpPr/>
      </dsp:nvSpPr>
      <dsp:spPr>
        <a:xfrm>
          <a:off x="0" y="85213"/>
          <a:ext cx="6513603" cy="1374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Session 1: bandits and epsilon greedy to illustrate fundamental ideas (action, values, rewards, strategy, policy)</a:t>
          </a:r>
        </a:p>
      </dsp:txBody>
      <dsp:txXfrm>
        <a:off x="67110" y="152323"/>
        <a:ext cx="6379383" cy="1240530"/>
      </dsp:txXfrm>
    </dsp:sp>
    <dsp:sp modelId="{57E89106-1492-42B9-8520-0DC389E1D911}">
      <dsp:nvSpPr>
        <dsp:cNvPr id="0" name=""/>
        <dsp:cNvSpPr/>
      </dsp:nvSpPr>
      <dsp:spPr>
        <a:xfrm>
          <a:off x="0" y="1531963"/>
          <a:ext cx="6513603" cy="137475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Session 2: replace simple function with a deep neural network (replace python function -&gt; DNN)</a:t>
          </a:r>
        </a:p>
      </dsp:txBody>
      <dsp:txXfrm>
        <a:off x="67110" y="1599073"/>
        <a:ext cx="6379383" cy="1240530"/>
      </dsp:txXfrm>
    </dsp:sp>
    <dsp:sp modelId="{EABDB4A2-838E-43B5-A5FF-1FCB3021FF95}">
      <dsp:nvSpPr>
        <dsp:cNvPr id="0" name=""/>
        <dsp:cNvSpPr/>
      </dsp:nvSpPr>
      <dsp:spPr>
        <a:xfrm>
          <a:off x="0" y="2978713"/>
          <a:ext cx="6513603" cy="137475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Session 3: guest presentation by Michael Evangelista on MDP and value learning – sample code included</a:t>
          </a:r>
        </a:p>
      </dsp:txBody>
      <dsp:txXfrm>
        <a:off x="67110" y="3045823"/>
        <a:ext cx="6379383" cy="1240530"/>
      </dsp:txXfrm>
    </dsp:sp>
    <dsp:sp modelId="{DBA2DA11-0C64-4FC1-B052-0C2856DA2A74}">
      <dsp:nvSpPr>
        <dsp:cNvPr id="0" name=""/>
        <dsp:cNvSpPr/>
      </dsp:nvSpPr>
      <dsp:spPr>
        <a:xfrm>
          <a:off x="0" y="4425463"/>
          <a:ext cx="6513603" cy="13747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Session 4: Microsoft Personalizer Service – MDP as a REST based API</a:t>
          </a:r>
        </a:p>
      </dsp:txBody>
      <dsp:txXfrm>
        <a:off x="67110" y="4492573"/>
        <a:ext cx="6379383"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A2447-2C97-47F8-9279-D09E56C9B95C}">
      <dsp:nvSpPr>
        <dsp:cNvPr id="0" name=""/>
        <dsp:cNvSpPr/>
      </dsp:nvSpPr>
      <dsp:spPr>
        <a:xfrm>
          <a:off x="0" y="272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1677E4-529B-439B-B451-602721D0692E}">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Actions represent choices or decisions that lead to  rewards</a:t>
          </a:r>
        </a:p>
        <a:p>
          <a:pPr marL="0" lvl="0" indent="0" algn="l" defTabSz="711200">
            <a:lnSpc>
              <a:spcPct val="90000"/>
            </a:lnSpc>
            <a:spcBef>
              <a:spcPct val="0"/>
            </a:spcBef>
            <a:spcAft>
              <a:spcPct val="35000"/>
            </a:spcAft>
            <a:buNone/>
          </a:pPr>
          <a:r>
            <a:rPr lang="en-US" sz="1600" kern="1200" dirty="0"/>
            <a:t> State is the information that our agent receives to make a decision on what action to take</a:t>
          </a:r>
        </a:p>
      </dsp:txBody>
      <dsp:txXfrm>
        <a:off x="0" y="2720"/>
        <a:ext cx="6269038" cy="927780"/>
      </dsp:txXfrm>
    </dsp:sp>
    <dsp:sp modelId="{0DD2CC9B-0DCC-494C-AE96-CB4DB9A56786}">
      <dsp:nvSpPr>
        <dsp:cNvPr id="0" name=""/>
        <dsp:cNvSpPr/>
      </dsp:nvSpPr>
      <dsp:spPr>
        <a:xfrm>
          <a:off x="0" y="930501"/>
          <a:ext cx="6269038"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45C6B-4507-44B8-875F-4FFE32356B48}">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Rewards are numerical values calculated by the application but fed back to the algorithm (feedback)</a:t>
          </a:r>
        </a:p>
      </dsp:txBody>
      <dsp:txXfrm>
        <a:off x="0" y="930501"/>
        <a:ext cx="6269038" cy="927780"/>
      </dsp:txXfrm>
    </dsp:sp>
    <dsp:sp modelId="{C074D804-0CC7-4E34-A84F-138D06978A6C}">
      <dsp:nvSpPr>
        <dsp:cNvPr id="0" name=""/>
        <dsp:cNvSpPr/>
      </dsp:nvSpPr>
      <dsp:spPr>
        <a:xfrm>
          <a:off x="0" y="1858281"/>
          <a:ext cx="6269038"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213AA-68F2-440F-B81D-064E2E64567D}">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algorithm learns to optimize rewards over time by processing samples. That optimization identifies the Action associated with the optimal long term reward (expected value)</a:t>
          </a:r>
        </a:p>
      </dsp:txBody>
      <dsp:txXfrm>
        <a:off x="0" y="1858281"/>
        <a:ext cx="6269038" cy="927780"/>
      </dsp:txXfrm>
    </dsp:sp>
    <dsp:sp modelId="{38921393-FDC9-4723-BF85-90ACF3653107}">
      <dsp:nvSpPr>
        <dsp:cNvPr id="0" name=""/>
        <dsp:cNvSpPr/>
      </dsp:nvSpPr>
      <dsp:spPr>
        <a:xfrm>
          <a:off x="0" y="2786062"/>
          <a:ext cx="6269038"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B8910-7064-4B15-AA0E-3C4A0C56B047}">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 strategy is a way to tradeoff trying new choices or sticking with what has been working (providing rewards). Avoids missing out on a better function</a:t>
          </a:r>
        </a:p>
        <a:p>
          <a:pPr marL="0" lvl="0" indent="0" algn="l" defTabSz="711200">
            <a:lnSpc>
              <a:spcPct val="90000"/>
            </a:lnSpc>
            <a:spcBef>
              <a:spcPct val="0"/>
            </a:spcBef>
            <a:spcAft>
              <a:spcPct val="35000"/>
            </a:spcAft>
            <a:buNone/>
          </a:pPr>
          <a:r>
            <a:rPr lang="en-US" sz="1600" kern="1200" dirty="0"/>
            <a:t> policy is the strategy our agent follows when provided a state</a:t>
          </a:r>
        </a:p>
      </dsp:txBody>
      <dsp:txXfrm>
        <a:off x="0" y="2786062"/>
        <a:ext cx="6269038" cy="927780"/>
      </dsp:txXfrm>
    </dsp:sp>
    <dsp:sp modelId="{21FF830D-5757-44BD-A3B3-B6A3BCB6AEEE}">
      <dsp:nvSpPr>
        <dsp:cNvPr id="0" name=""/>
        <dsp:cNvSpPr/>
      </dsp:nvSpPr>
      <dsp:spPr>
        <a:xfrm>
          <a:off x="0" y="3713843"/>
          <a:ext cx="6269038"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AAFC3-326D-4FD8-A988-BE8B66BDF642}">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 function takes in actions and states, returns proposed best action, and then receives feeback via the reward (or a proxy for the reward)</a:t>
          </a:r>
        </a:p>
      </dsp:txBody>
      <dsp:txXfrm>
        <a:off x="0" y="3713843"/>
        <a:ext cx="6269038" cy="927780"/>
      </dsp:txXfrm>
    </dsp:sp>
    <dsp:sp modelId="{7C76EDE7-E191-421C-8E0F-C082940623C7}">
      <dsp:nvSpPr>
        <dsp:cNvPr id="0" name=""/>
        <dsp:cNvSpPr/>
      </dsp:nvSpPr>
      <dsp:spPr>
        <a:xfrm>
          <a:off x="0" y="4641623"/>
          <a:ext cx="6269038"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9E5D3F-77CC-45D7-8518-D55AA556CC86}">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Functions can be simple rules or rich deep neural networks. Often referred to a Q-functions</a:t>
          </a:r>
        </a:p>
      </dsp:txBody>
      <dsp:txXfrm>
        <a:off x="0" y="4641623"/>
        <a:ext cx="6269038" cy="927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D414286-B5C5-44FA-8A6F-9E800D0E7623}" type="datetimeFigureOut">
              <a:rPr lang="en-US" smtClean="0"/>
              <a:t>9/3/2019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83EEC6E-B330-4D08-8528-61B8C3835269}" type="slidenum">
              <a:rPr lang="en-US" smtClean="0"/>
              <a:t>‹#›</a:t>
            </a:fld>
            <a:endParaRPr lang="en-US"/>
          </a:p>
        </p:txBody>
      </p:sp>
    </p:spTree>
    <p:extLst>
      <p:ext uri="{BB962C8B-B14F-4D97-AF65-F5344CB8AC3E}">
        <p14:creationId xmlns:p14="http://schemas.microsoft.com/office/powerpoint/2010/main" val="332826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Andrey Markov</a:t>
            </a: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pPr defTabSz="933237">
              <a:defRPr/>
            </a:pPr>
            <a:fld id="{8671AF65-4299-46A6-BDEF-8933E2725963}" type="slidenum">
              <a:rPr lang="en-US">
                <a:solidFill>
                  <a:prstClr val="black"/>
                </a:solidFill>
                <a:latin typeface="Calibri"/>
              </a:rPr>
              <a:pPr defTabSz="933237">
                <a:defRPr/>
              </a:pPr>
              <a:t>9</a:t>
            </a:fld>
            <a:endParaRPr lang="en-US">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anose="020B0604020202020204"/>
              <a:buChar char="•"/>
            </a:pPr>
            <a:r>
              <a:rPr lang="en-US" dirty="0">
                <a:cs typeface="Calibri" panose="020F0502020204030204"/>
              </a:rPr>
              <a:t>Canonical example</a:t>
            </a:r>
          </a:p>
          <a:p>
            <a:pPr marL="174982" indent="-174982">
              <a:buFont typeface="Arial" panose="020B0604020202020204"/>
              <a:buChar char="•"/>
            </a:pPr>
            <a:r>
              <a:rPr lang="en-US" dirty="0">
                <a:cs typeface="Calibri" panose="020F0502020204030204"/>
              </a:rPr>
              <a:t>How do we describe this as an MDP?</a:t>
            </a:r>
          </a:p>
        </p:txBody>
      </p:sp>
      <p:sp>
        <p:nvSpPr>
          <p:cNvPr id="4" name="Slide Number Placeholder 3"/>
          <p:cNvSpPr>
            <a:spLocks noGrp="1"/>
          </p:cNvSpPr>
          <p:nvPr>
            <p:ph type="sldNum" sz="quarter" idx="5"/>
          </p:nvPr>
        </p:nvSpPr>
        <p:spPr/>
        <p:txBody>
          <a:bodyPr/>
          <a:lstStyle/>
          <a:p>
            <a:pPr defTabSz="933237">
              <a:defRPr/>
            </a:pPr>
            <a:fld id="{8671AF65-4299-46A6-BDEF-8933E2725963}" type="slidenum">
              <a:rPr lang="en-US">
                <a:solidFill>
                  <a:prstClr val="black"/>
                </a:solidFill>
                <a:latin typeface="Calibri"/>
              </a:rPr>
              <a:pPr defTabSz="933237">
                <a:defRPr/>
              </a:pPr>
              <a:t>10</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 typeface="Arial" panose="020B0604020202020204"/>
              <a:buChar char="•"/>
            </a:pPr>
            <a:r>
              <a:rPr lang="en-US" dirty="0">
                <a:cs typeface="Calibri" panose="020F0502020204030204"/>
              </a:rPr>
              <a:t>What's a policy?</a:t>
            </a:r>
          </a:p>
          <a:p>
            <a:pPr marL="641600" lvl="1" indent="-174982">
              <a:buFont typeface="Arial" panose="020B0604020202020204"/>
              <a:buChar char="•"/>
            </a:pPr>
            <a:r>
              <a:rPr lang="en-US" dirty="0">
                <a:cs typeface="Calibri" panose="020F0502020204030204"/>
              </a:rPr>
              <a:t>Defines agent's behavior given state.</a:t>
            </a:r>
          </a:p>
          <a:p>
            <a:pPr marL="641600" lvl="1" indent="-174982">
              <a:buFont typeface="Arial" panose="020B0604020202020204"/>
              <a:buChar char="•"/>
            </a:pPr>
            <a:r>
              <a:rPr lang="en-US" dirty="0">
                <a:cs typeface="Calibri" panose="020F0502020204030204"/>
              </a:rPr>
              <a:t>Many policies can exist (go to school, study, get a job vs. stay at home and read Facebook)</a:t>
            </a:r>
          </a:p>
          <a:p>
            <a:pPr marL="641600" lvl="1" indent="-174982">
              <a:buFont typeface="Arial" panose="020B0604020202020204"/>
              <a:buChar char="•"/>
            </a:pPr>
            <a:r>
              <a:rPr lang="en-US" dirty="0">
                <a:cs typeface="Calibri" panose="020F0502020204030204"/>
              </a:rPr>
              <a:t>Can be stochastic or deterministic. Today we'll deal only with deterministic</a:t>
            </a:r>
          </a:p>
          <a:p>
            <a:pPr marL="174982" indent="-174982">
              <a:buFont typeface="Arial" panose="020B0604020202020204"/>
              <a:buChar char="•"/>
            </a:pPr>
            <a:r>
              <a:rPr lang="en-US" dirty="0">
                <a:cs typeface="Calibri" panose="020F0502020204030204"/>
              </a:rPr>
              <a:t>What's this expectation?</a:t>
            </a:r>
          </a:p>
          <a:p>
            <a:pPr marL="641600" lvl="1" indent="-174982">
              <a:buFont typeface="Arial" panose="020B0604020202020204"/>
              <a:buChar char="•"/>
            </a:pPr>
            <a:r>
              <a:rPr lang="en-US" dirty="0">
                <a:cs typeface="Calibri" panose="020F0502020204030204"/>
              </a:rPr>
              <a:t>Find pi </a:t>
            </a:r>
            <a:r>
              <a:rPr lang="en-US" dirty="0" err="1">
                <a:cs typeface="Calibri" panose="020F0502020204030204"/>
              </a:rPr>
              <a:t>s.t.</a:t>
            </a:r>
            <a:r>
              <a:rPr lang="en-US" dirty="0">
                <a:cs typeface="Calibri" panose="020F0502020204030204"/>
              </a:rPr>
              <a:t> it maximizes...</a:t>
            </a:r>
          </a:p>
          <a:p>
            <a:pPr marL="641600" lvl="1" indent="-174982">
              <a:buFont typeface="Arial" panose="020B0604020202020204"/>
              <a:buChar char="•"/>
            </a:pPr>
            <a:r>
              <a:rPr lang="en-US" dirty="0">
                <a:cs typeface="Calibri" panose="020F0502020204030204"/>
              </a:rPr>
              <a:t>The average return over all possible runs through the MDP...</a:t>
            </a:r>
          </a:p>
          <a:p>
            <a:pPr marL="641600" lvl="1" indent="-174982">
              <a:buFont typeface="Arial" panose="020B0604020202020204"/>
              <a:buChar char="•"/>
            </a:pPr>
            <a:r>
              <a:rPr lang="en-US" dirty="0">
                <a:cs typeface="Calibri" panose="020F0502020204030204"/>
              </a:rPr>
              <a:t>Weighted by their probability</a:t>
            </a:r>
          </a:p>
          <a:p>
            <a:pPr marL="641600" lvl="1" indent="-174982">
              <a:buFont typeface="Arial" panose="020B0604020202020204"/>
              <a:buChar char="•"/>
            </a:pPr>
            <a:r>
              <a:rPr lang="en-US" dirty="0">
                <a:cs typeface="Calibri" panose="020F0502020204030204"/>
              </a:rPr>
              <a:t>REMEMBER: while the agent is deterministic, the environment is not (</a:t>
            </a:r>
            <a:r>
              <a:rPr lang="en-US" b="1" dirty="0">
                <a:cs typeface="Calibri" panose="020F0502020204030204"/>
              </a:rPr>
              <a:t>remember slipping into the pit?</a:t>
            </a:r>
            <a:r>
              <a:rPr lang="en-US" dirty="0">
                <a:cs typeface="Calibri" panose="020F0502020204030204"/>
              </a:rPr>
              <a:t>)</a:t>
            </a:r>
          </a:p>
          <a:p>
            <a:pPr marL="174982" indent="-174982">
              <a:buFont typeface="Arial" panose="020B0604020202020204"/>
              <a:buChar char="•"/>
            </a:pPr>
            <a:r>
              <a:rPr lang="en-US" dirty="0">
                <a:cs typeface="Calibri" panose="020F0502020204030204"/>
              </a:rPr>
              <a:t>How do we calculate this?</a:t>
            </a:r>
          </a:p>
          <a:p>
            <a:pPr marL="641600" lvl="1" indent="-174982">
              <a:buFont typeface="Arial" panose="020B0604020202020204"/>
              <a:buChar char="•"/>
            </a:pPr>
            <a:r>
              <a:rPr lang="en-US" dirty="0">
                <a:cs typeface="Calibri" panose="020F0502020204030204"/>
              </a:rPr>
              <a:t>Value iteration algorithm!</a:t>
            </a:r>
          </a:p>
          <a:p>
            <a:pPr marL="641600" lvl="1" indent="-174982">
              <a:buFont typeface="Arial" panose="020B0604020202020204"/>
              <a:buChar char="•"/>
            </a:pPr>
            <a:r>
              <a:rPr lang="en-US" dirty="0">
                <a:cs typeface="Calibri" panose="020F0502020204030204"/>
              </a:rPr>
              <a:t>But first some quick notation</a:t>
            </a:r>
          </a:p>
        </p:txBody>
      </p:sp>
      <p:sp>
        <p:nvSpPr>
          <p:cNvPr id="4" name="Slide Number Placeholder 3"/>
          <p:cNvSpPr>
            <a:spLocks noGrp="1"/>
          </p:cNvSpPr>
          <p:nvPr>
            <p:ph type="sldNum" sz="quarter" idx="5"/>
          </p:nvPr>
        </p:nvSpPr>
        <p:spPr/>
        <p:txBody>
          <a:bodyPr/>
          <a:lstStyle/>
          <a:p>
            <a:pPr defTabSz="933237">
              <a:defRPr/>
            </a:pPr>
            <a:fld id="{8671AF65-4299-46A6-BDEF-8933E2725963}" type="slidenum">
              <a:rPr lang="en-US">
                <a:solidFill>
                  <a:prstClr val="black"/>
                </a:solidFill>
                <a:latin typeface="Calibri"/>
              </a:rPr>
              <a:pPr defTabSz="933237">
                <a:defRPr/>
              </a:pPr>
              <a:t>11</a:t>
            </a:fld>
            <a:endParaRPr lang="en-US">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3B29-7779-4F6E-8C7C-1680A0403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D3E4E8-59EA-4A07-9535-17188F566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2293B-6D52-40EA-934E-BC2E7FFF2AE4}"/>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5" name="Footer Placeholder 4">
            <a:extLst>
              <a:ext uri="{FF2B5EF4-FFF2-40B4-BE49-F238E27FC236}">
                <a16:creationId xmlns:a16="http://schemas.microsoft.com/office/drawing/2014/main" id="{3026EA58-D5CB-498F-BDA7-6FA9D3769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3C6A4-42FF-4263-8EA7-43ABF4FD3D62}"/>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422781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CA62-D15D-4F96-9F18-B3BFFA169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D474F-3104-41F6-8D7E-B322C792A6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A7558-69A0-4EFA-AF8B-A1F21D6161A5}"/>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5" name="Footer Placeholder 4">
            <a:extLst>
              <a:ext uri="{FF2B5EF4-FFF2-40B4-BE49-F238E27FC236}">
                <a16:creationId xmlns:a16="http://schemas.microsoft.com/office/drawing/2014/main" id="{DDD19267-3BAC-4FC1-8276-2C2FFD51E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5FECD-C22E-45E0-A418-83D740DF4F5F}"/>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250420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5D18C-7066-4C9C-9706-FF80D17B3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514D2B-87B2-4098-ACEF-01A913DA02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125E6-308A-47E7-B2B3-05AFC343D392}"/>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5" name="Footer Placeholder 4">
            <a:extLst>
              <a:ext uri="{FF2B5EF4-FFF2-40B4-BE49-F238E27FC236}">
                <a16:creationId xmlns:a16="http://schemas.microsoft.com/office/drawing/2014/main" id="{08F2C275-6FA7-482B-B930-A8A9F494D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4C2C7-8327-45D1-9B73-CD1A3FDED72D}"/>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1080893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95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678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26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1606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10288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9462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3716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927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D4D8-7347-4245-82C6-762B5F02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95E78-61E0-4ECF-A793-DB2EEF850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A1C8D-995A-4AD6-96D6-341E2A0501A1}"/>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5" name="Footer Placeholder 4">
            <a:extLst>
              <a:ext uri="{FF2B5EF4-FFF2-40B4-BE49-F238E27FC236}">
                <a16:creationId xmlns:a16="http://schemas.microsoft.com/office/drawing/2014/main" id="{6395B925-321F-4B1D-88D5-3D9516701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B2A5B-0CEF-4083-B1CF-7C46B35421C3}"/>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590645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1104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4803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4236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3CA8F0-90A5-4E1F-88E8-C3959959B4CB}" type="datetime1">
              <a:rPr lang="en-US" smtClean="0"/>
              <a:t>9/3/2019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MSFTGUEST       msevent911dn</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18423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3C530-37BE-4B2D-A616-62240D7EC8F7}"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MSFTGUEST       msevent911dn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287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E29A4-BF38-4255-921D-DBEB8877903C}"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MSFTGUEST       msevent911dn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60982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BF9B9-BBEE-4607-86B8-AD4AA0CA383B}"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1201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4CB10D-FAB1-4492-9EC2-EC3354ECFCD7}" type="datetime1">
              <a:rPr lang="en-US" smtClean="0"/>
              <a:t>9/3/2019</a:t>
            </a:fld>
            <a:endParaRPr lang="en-US" dirty="0"/>
          </a:p>
        </p:txBody>
      </p:sp>
      <p:sp>
        <p:nvSpPr>
          <p:cNvPr id="8" name="Footer Placeholder 7"/>
          <p:cNvSpPr>
            <a:spLocks noGrp="1"/>
          </p:cNvSpPr>
          <p:nvPr>
            <p:ph type="ftr" sz="quarter" idx="11"/>
          </p:nvPr>
        </p:nvSpPr>
        <p:spPr/>
        <p:txBody>
          <a:bodyPr/>
          <a:lstStyle/>
          <a:p>
            <a:r>
              <a:rPr lang="en-US"/>
              <a:t>MSFTGUEST       msevent911dn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64644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69A61F-9DF6-4348-BE1C-55B8247587B8}" type="datetime1">
              <a:rPr lang="en-US" smtClean="0"/>
              <a:t>9/3/2019</a:t>
            </a:fld>
            <a:endParaRPr lang="en-US" dirty="0"/>
          </a:p>
        </p:txBody>
      </p:sp>
      <p:sp>
        <p:nvSpPr>
          <p:cNvPr id="4" name="Footer Placeholder 3"/>
          <p:cNvSpPr>
            <a:spLocks noGrp="1"/>
          </p:cNvSpPr>
          <p:nvPr>
            <p:ph type="ftr" sz="quarter" idx="11"/>
          </p:nvPr>
        </p:nvSpPr>
        <p:spPr/>
        <p:txBody>
          <a:bodyPr/>
          <a:lstStyle/>
          <a:p>
            <a:r>
              <a:rPr lang="en-US"/>
              <a:t>MSFTGUEST       msevent911dn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74429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4F2CC-3561-487F-BE97-B7EB5CA2DCA0}" type="datetime1">
              <a:rPr lang="en-US" smtClean="0"/>
              <a:t>9/3/2019</a:t>
            </a:fld>
            <a:endParaRPr lang="en-US" dirty="0"/>
          </a:p>
        </p:txBody>
      </p:sp>
      <p:sp>
        <p:nvSpPr>
          <p:cNvPr id="3" name="Footer Placeholder 2"/>
          <p:cNvSpPr>
            <a:spLocks noGrp="1"/>
          </p:cNvSpPr>
          <p:nvPr>
            <p:ph type="ftr" sz="quarter" idx="11"/>
          </p:nvPr>
        </p:nvSpPr>
        <p:spPr/>
        <p:txBody>
          <a:bodyPr/>
          <a:lstStyle/>
          <a:p>
            <a:r>
              <a:rPr lang="en-US"/>
              <a:t>MSFTGUEST       msevent911dn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1338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5FE0-FC17-41EF-BBD7-256179AA1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04473D-EC4A-4689-9A58-350DBDFAA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361D6-82BF-4B84-96E3-B32F2DC01C8D}"/>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5" name="Footer Placeholder 4">
            <a:extLst>
              <a:ext uri="{FF2B5EF4-FFF2-40B4-BE49-F238E27FC236}">
                <a16:creationId xmlns:a16="http://schemas.microsoft.com/office/drawing/2014/main" id="{EB8BA996-B47A-4CD2-ADC4-39A75F182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336F7-6DD5-4DA7-8716-72DD04B9A144}"/>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26100391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888D3-9CD8-48DC-9632-812EB512BD88}"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2513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5F6C9B-D14A-4E0A-8D2C-0792848A13BB}"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760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F575A-4D03-42E3-88CA-740FC1A13865}"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76438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9902D-F33E-4974-AE43-E8029BDC31D4}"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86766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AABB39-7EAD-42C4-97F3-744FE3A6A94D}"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14591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716280-F60F-4FF6-B589-6A0341C1FF67}"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MSFTGUEST       msevent911dn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1364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733F39-FF33-4F3B-A864-B8E261309D6B}" type="datetime1">
              <a:rPr lang="en-US" smtClean="0"/>
              <a:t>9/3/2019</a:t>
            </a:fld>
            <a:endParaRPr lang="en-US" dirty="0"/>
          </a:p>
        </p:txBody>
      </p:sp>
      <p:sp>
        <p:nvSpPr>
          <p:cNvPr id="4" name="Footer Placeholder 3"/>
          <p:cNvSpPr>
            <a:spLocks noGrp="1"/>
          </p:cNvSpPr>
          <p:nvPr>
            <p:ph type="ftr" sz="quarter" idx="11"/>
          </p:nvPr>
        </p:nvSpPr>
        <p:spPr/>
        <p:txBody>
          <a:bodyPr/>
          <a:lstStyle/>
          <a:p>
            <a:r>
              <a:rPr lang="en-US"/>
              <a:t>MSFTGUEST       msevent911dn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605770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6B3C9E-89E8-4727-883A-CC70BBAD180C}" type="datetime1">
              <a:rPr lang="en-US" smtClean="0"/>
              <a:t>9/3/2019</a:t>
            </a:fld>
            <a:endParaRPr lang="en-US" dirty="0"/>
          </a:p>
        </p:txBody>
      </p:sp>
      <p:sp>
        <p:nvSpPr>
          <p:cNvPr id="4" name="Footer Placeholder 3"/>
          <p:cNvSpPr>
            <a:spLocks noGrp="1"/>
          </p:cNvSpPr>
          <p:nvPr>
            <p:ph type="ftr" sz="quarter" idx="11"/>
          </p:nvPr>
        </p:nvSpPr>
        <p:spPr/>
        <p:txBody>
          <a:bodyPr/>
          <a:lstStyle/>
          <a:p>
            <a:r>
              <a:rPr lang="en-US"/>
              <a:t>MSFTGUEST       msevent911dn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2670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C405B-792A-4D5C-A6E4-FE6AAC720E2D}"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MSFTGUEST       msevent911dn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2228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85DBD-3E39-4D65-98EA-B9DB6EB2C2A7}"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MSFTGUEST       msevent911dn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773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A5C-4DF5-4036-8EDE-B366D19762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770D3-1E25-436E-AF56-E281A875D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BE5FC-C07A-4B7D-AB2C-2FEEAE7324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65FF26-7338-48E0-A408-245490605AF8}"/>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6" name="Footer Placeholder 5">
            <a:extLst>
              <a:ext uri="{FF2B5EF4-FFF2-40B4-BE49-F238E27FC236}">
                <a16:creationId xmlns:a16="http://schemas.microsoft.com/office/drawing/2014/main" id="{3FFD7B11-3695-4AFD-AA33-A7CEEC66C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5614C-141C-4EB4-A0D6-0C48E0E7AFAE}"/>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35933415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77973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A97A7FFE-BED1-40A3-9DB5-C2AF125B4922}"/>
              </a:ext>
            </a:extLst>
          </p:cNvPr>
          <p:cNvSpPr txBox="1"/>
          <p:nvPr userDrawn="1"/>
        </p:nvSpPr>
        <p:spPr>
          <a:xfrm>
            <a:off x="11584776" y="6492219"/>
            <a:ext cx="607224" cy="506972"/>
          </a:xfrm>
          <a:prstGeom prst="rect">
            <a:avLst/>
          </a:prstGeom>
          <a:noFill/>
        </p:spPr>
        <p:txBody>
          <a:bodyPr wrap="none" lIns="179285" tIns="143428" rIns="179285" bIns="143428" rtlCol="0">
            <a:spAutoFit/>
          </a:bodyPr>
          <a:lstStyle/>
          <a:p>
            <a:pPr>
              <a:lnSpc>
                <a:spcPct val="90000"/>
              </a:lnSpc>
              <a:spcAft>
                <a:spcPts val="588"/>
              </a:spcAft>
            </a:pPr>
            <a:fld id="{9A12DB5B-F087-4732-B1E5-A61E72BAA579}" type="slidenum">
              <a:rPr lang="en-US" sz="1568" smtClean="0">
                <a:gradFill>
                  <a:gsLst>
                    <a:gs pos="2917">
                      <a:schemeClr val="tx1"/>
                    </a:gs>
                    <a:gs pos="30000">
                      <a:schemeClr val="tx1"/>
                    </a:gs>
                  </a:gsLst>
                  <a:lin ang="5400000" scaled="0"/>
                </a:gradFill>
              </a:rPr>
              <a:pPr>
                <a:lnSpc>
                  <a:spcPct val="90000"/>
                </a:lnSpc>
                <a:spcAft>
                  <a:spcPts val="588"/>
                </a:spcAft>
              </a:pPr>
              <a:t>‹#›</a:t>
            </a:fld>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0905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text side by si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7409768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6123-76A2-4FA1-A950-1A8D3A7FDC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304C52-EA5E-4EC5-BE3B-C6780E268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CDEA5-91FF-42F3-9C38-D1DEE74A9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824182-499D-47ED-9E0D-59C3E488D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002F63-FF06-41CC-B704-32D6CE5611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445F9-520C-430F-92C5-F2CB71656632}"/>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8" name="Footer Placeholder 7">
            <a:extLst>
              <a:ext uri="{FF2B5EF4-FFF2-40B4-BE49-F238E27FC236}">
                <a16:creationId xmlns:a16="http://schemas.microsoft.com/office/drawing/2014/main" id="{B50DFDDC-76C7-4E3D-816E-34A6CFA06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0E53C-CE17-40D3-B9DD-BC6CAE9BAD99}"/>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26022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F03F-DA32-42A1-A28B-9E97442770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17276-7E8E-4DE2-A69C-C5EEE30C4BFC}"/>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4" name="Footer Placeholder 3">
            <a:extLst>
              <a:ext uri="{FF2B5EF4-FFF2-40B4-BE49-F238E27FC236}">
                <a16:creationId xmlns:a16="http://schemas.microsoft.com/office/drawing/2014/main" id="{1980F45D-F5A8-4CF4-9D38-D69D6AD17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25125-52A0-4A95-A874-B770AFB04E42}"/>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27568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1F1EC-C04D-46C6-93FB-E0D34DDE9E82}"/>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3" name="Footer Placeholder 2">
            <a:extLst>
              <a:ext uri="{FF2B5EF4-FFF2-40B4-BE49-F238E27FC236}">
                <a16:creationId xmlns:a16="http://schemas.microsoft.com/office/drawing/2014/main" id="{11B7AA2A-69F4-47D5-939B-0801928B8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B4B2CC-BE53-4CB3-A1E2-68AC926B5920}"/>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414336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43B8-7AEE-4E96-87B2-5A5A1AF81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CC5C00-C9EE-4EBF-8598-F27B2AC65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23F7F5-4381-4870-BB62-3B013BB5A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239AD-4B3E-4346-B885-55089967CEEB}"/>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6" name="Footer Placeholder 5">
            <a:extLst>
              <a:ext uri="{FF2B5EF4-FFF2-40B4-BE49-F238E27FC236}">
                <a16:creationId xmlns:a16="http://schemas.microsoft.com/office/drawing/2014/main" id="{14BB39DE-5973-424E-AC96-5AC49F42E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C8D34-4FA5-4021-AC02-4CCA9E4906A5}"/>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347214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56DF-B3CB-4D19-818B-0CF3EF522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CA1ED-C34D-42AA-A6A9-CBA3E6DFF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ECB21-3D55-4909-92F2-D848384B8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C5486-37F0-4265-A9B5-A36BECC886F3}"/>
              </a:ext>
            </a:extLst>
          </p:cNvPr>
          <p:cNvSpPr>
            <a:spLocks noGrp="1"/>
          </p:cNvSpPr>
          <p:nvPr>
            <p:ph type="dt" sz="half" idx="10"/>
          </p:nvPr>
        </p:nvSpPr>
        <p:spPr/>
        <p:txBody>
          <a:bodyPr/>
          <a:lstStyle/>
          <a:p>
            <a:fld id="{D2D18684-4DDA-47A5-A940-6572EEF6A11C}" type="datetimeFigureOut">
              <a:rPr lang="en-US" smtClean="0"/>
              <a:t>9/3/2019</a:t>
            </a:fld>
            <a:endParaRPr lang="en-US"/>
          </a:p>
        </p:txBody>
      </p:sp>
      <p:sp>
        <p:nvSpPr>
          <p:cNvPr id="6" name="Footer Placeholder 5">
            <a:extLst>
              <a:ext uri="{FF2B5EF4-FFF2-40B4-BE49-F238E27FC236}">
                <a16:creationId xmlns:a16="http://schemas.microsoft.com/office/drawing/2014/main" id="{81A5CED4-C45B-41D1-9825-7598A8387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7A34A-4D2B-43BB-8B29-A282E30EFD4E}"/>
              </a:ext>
            </a:extLst>
          </p:cNvPr>
          <p:cNvSpPr>
            <a:spLocks noGrp="1"/>
          </p:cNvSpPr>
          <p:nvPr>
            <p:ph type="sldNum" sz="quarter" idx="12"/>
          </p:nvPr>
        </p:nvSpPr>
        <p:spPr/>
        <p:txBody>
          <a:bodyPr/>
          <a:lstStyle/>
          <a:p>
            <a:fld id="{60757B41-620B-4B0D-B66B-5C62004B6429}" type="slidenum">
              <a:rPr lang="en-US" smtClean="0"/>
              <a:t>‹#›</a:t>
            </a:fld>
            <a:endParaRPr lang="en-US"/>
          </a:p>
        </p:txBody>
      </p:sp>
    </p:spTree>
    <p:extLst>
      <p:ext uri="{BB962C8B-B14F-4D97-AF65-F5344CB8AC3E}">
        <p14:creationId xmlns:p14="http://schemas.microsoft.com/office/powerpoint/2010/main" val="397029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94ED1-423D-41DB-9AB4-0D7CCE834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5350F-BC0D-4BBB-969A-013642318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199A5-3BB8-4B42-B570-FC0A3B591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18684-4DDA-47A5-A940-6572EEF6A11C}" type="datetimeFigureOut">
              <a:rPr lang="en-US" smtClean="0"/>
              <a:t>9/3/2019</a:t>
            </a:fld>
            <a:endParaRPr lang="en-US"/>
          </a:p>
        </p:txBody>
      </p:sp>
      <p:sp>
        <p:nvSpPr>
          <p:cNvPr id="5" name="Footer Placeholder 4">
            <a:extLst>
              <a:ext uri="{FF2B5EF4-FFF2-40B4-BE49-F238E27FC236}">
                <a16:creationId xmlns:a16="http://schemas.microsoft.com/office/drawing/2014/main" id="{47571690-B2E9-4993-B3E4-121C34CF3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AB6A6-F95C-47C2-90CD-EA69F64F6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57B41-620B-4B0D-B66B-5C62004B6429}" type="slidenum">
              <a:rPr lang="en-US" smtClean="0"/>
              <a:t>‹#›</a:t>
            </a:fld>
            <a:endParaRPr lang="en-US"/>
          </a:p>
        </p:txBody>
      </p:sp>
    </p:spTree>
    <p:extLst>
      <p:ext uri="{BB962C8B-B14F-4D97-AF65-F5344CB8AC3E}">
        <p14:creationId xmlns:p14="http://schemas.microsoft.com/office/powerpoint/2010/main" val="324214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74182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51760D-EBF7-4F6B-B5F2-74E73ABF7E97}" type="datetime1">
              <a:rPr lang="en-US" smtClean="0"/>
              <a:t>9/3/2019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MSFTGUEST       msevent911dn</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593604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hyperlink" Target="https://trace.tennessee.edu/utk_graddiss/358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zure.microsoft.com/services/virtual-machines/data-science-virtual-machines/" TargetMode="External"/><Relationship Id="rId3" Type="http://schemas.openxmlformats.org/officeDocument/2006/relationships/hyperlink" Target="https://azure.microsoft.com/services/machine-learning-service/" TargetMode="External"/><Relationship Id="rId7" Type="http://schemas.openxmlformats.org/officeDocument/2006/relationships/hyperlink" Target="https://notebooks.azure.com/pytorch" TargetMode="External"/><Relationship Id="rId2" Type="http://schemas.openxmlformats.org/officeDocument/2006/relationships/hyperlink" Target="https://azure.microsoft.com/en-us/blog/pytorch-on-azure-full-support-for-pytorch-1-2/" TargetMode="External"/><Relationship Id="rId1" Type="http://schemas.openxmlformats.org/officeDocument/2006/relationships/slideLayout" Target="../slideLayouts/slideLayout2.xml"/><Relationship Id="rId6" Type="http://schemas.openxmlformats.org/officeDocument/2006/relationships/hyperlink" Target="https://notebooks.azure.com/" TargetMode="External"/><Relationship Id="rId5" Type="http://schemas.openxmlformats.org/officeDocument/2006/relationships/hyperlink" Target="https://docs.microsoft.com/azure/machine-learning/service/how-to-train-pytorch" TargetMode="External"/><Relationship Id="rId4" Type="http://schemas.openxmlformats.org/officeDocument/2006/relationships/hyperlink" Target="https://docs.microsoft.com/python/api/azureml-train-core/azureml.train.dnn.pytorch?view=azure-ml-py"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intel.ai/demystifying-deep-reinforcement-learning/#gs.03lyf1" TargetMode="External"/><Relationship Id="rId7" Type="http://schemas.openxmlformats.org/officeDocument/2006/relationships/hyperlink" Target="https://simoninithomas.github.io/Deep_reinforcement_learning_Course/" TargetMode="External"/><Relationship Id="rId2" Type="http://schemas.openxmlformats.org/officeDocument/2006/relationships/hyperlink" Target="https://towardsdatascience.com/reinforcement-learning-with-hindsight-experience-replay-1fee5704f2f8" TargetMode="External"/><Relationship Id="rId1" Type="http://schemas.openxmlformats.org/officeDocument/2006/relationships/slideLayout" Target="../slideLayouts/slideLayout2.xml"/><Relationship Id="rId6" Type="http://schemas.openxmlformats.org/officeDocument/2006/relationships/hyperlink" Target="https://www.coursera.org/specializations/machine-learning-reinforcement-finance" TargetMode="External"/><Relationship Id="rId5" Type="http://schemas.openxmlformats.org/officeDocument/2006/relationships/hyperlink" Target="https://medium.com/emergent-future/simple-reinforcement-learning-with-tensorflow-part-1-5-contextual-bandits-bff01d1aad9c" TargetMode="External"/><Relationship Id="rId4" Type="http://schemas.openxmlformats.org/officeDocument/2006/relationships/hyperlink" Target="https://www.analyticsvidhya.com/blog/2019/04/introduction-deep-q-learning-python/"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imwill3/NY-AZML-Meetup/tree/CNTK/R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5A9249-29DD-4B6B-A090-29F40456B0C5}"/>
              </a:ext>
            </a:extLst>
          </p:cNvPr>
          <p:cNvSpPr>
            <a:spLocks noGrp="1"/>
          </p:cNvSpPr>
          <p:nvPr>
            <p:ph type="ctrTitle"/>
          </p:nvPr>
        </p:nvSpPr>
        <p:spPr>
          <a:xfrm>
            <a:off x="838199" y="4525347"/>
            <a:ext cx="6801321" cy="1737360"/>
          </a:xfrm>
        </p:spPr>
        <p:txBody>
          <a:bodyPr anchor="ctr">
            <a:normAutofit/>
          </a:bodyPr>
          <a:lstStyle/>
          <a:p>
            <a:pPr algn="r"/>
            <a:r>
              <a:rPr lang="en-US" sz="4700"/>
              <a:t>Catastrophic Forgetting in Reinforcement Learning</a:t>
            </a:r>
          </a:p>
        </p:txBody>
      </p:sp>
      <p:sp>
        <p:nvSpPr>
          <p:cNvPr id="3" name="Subtitle 2">
            <a:extLst>
              <a:ext uri="{FF2B5EF4-FFF2-40B4-BE49-F238E27FC236}">
                <a16:creationId xmlns:a16="http://schemas.microsoft.com/office/drawing/2014/main" id="{DC4431C1-C033-46FD-A0B5-96DB4EDF1DBD}"/>
              </a:ext>
            </a:extLst>
          </p:cNvPr>
          <p:cNvSpPr>
            <a:spLocks noGrp="1"/>
          </p:cNvSpPr>
          <p:nvPr>
            <p:ph type="subTitle" idx="1"/>
          </p:nvPr>
        </p:nvSpPr>
        <p:spPr>
          <a:xfrm>
            <a:off x="7961258" y="4525347"/>
            <a:ext cx="3258675" cy="1737360"/>
          </a:xfrm>
        </p:spPr>
        <p:txBody>
          <a:bodyPr anchor="ctr">
            <a:normAutofit/>
          </a:bodyPr>
          <a:lstStyle/>
          <a:p>
            <a:pPr algn="l"/>
            <a:r>
              <a:rPr lang="en-US" dirty="0"/>
              <a:t>Azure Machine Learning Meetup</a:t>
            </a:r>
          </a:p>
          <a:p>
            <a:pPr algn="l"/>
            <a:r>
              <a:rPr lang="en-US" dirty="0"/>
              <a:t>Sept 5, 2019</a:t>
            </a:r>
          </a:p>
          <a:p>
            <a:pPr algn="l"/>
            <a:r>
              <a:rPr lang="en-US" dirty="0" err="1"/>
              <a:t>jw</a:t>
            </a:r>
            <a:endParaRPr lang="en-US"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58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panose="020F0302020204030204"/>
              </a:rPr>
              <a:t>Grid World Rules</a:t>
            </a:r>
            <a:endParaRPr lang="en-US" dirty="0" err="1"/>
          </a:p>
        </p:txBody>
      </p:sp>
      <p:sp>
        <p:nvSpPr>
          <p:cNvPr id="6" name="Content Placeholder 8"/>
          <p:cNvSpPr>
            <a:spLocks noGrp="1"/>
          </p:cNvSpPr>
          <p:nvPr>
            <p:ph sz="half" idx="1"/>
          </p:nvPr>
        </p:nvSpPr>
        <p:spPr/>
        <p:txBody>
          <a:bodyPr vert="horz" lIns="91440" tIns="45720" rIns="91440" bIns="45720" rtlCol="0" anchor="t">
            <a:normAutofit/>
          </a:bodyPr>
          <a:lstStyle/>
          <a:p>
            <a:r>
              <a:rPr lang="en-US" sz="1800" dirty="0">
                <a:cs typeface="Calibri" panose="020F0502020204030204"/>
              </a:rPr>
              <a:t>Get the diamond for a score of +1 (win the game)</a:t>
            </a:r>
            <a:endParaRPr lang="en-US" dirty="0"/>
          </a:p>
          <a:p>
            <a:r>
              <a:rPr lang="en-US" sz="1800" dirty="0">
                <a:cs typeface="Calibri" panose="020F0502020204030204"/>
              </a:rPr>
              <a:t>Fall into fiery pit, get a score of –1 (and die)</a:t>
            </a:r>
          </a:p>
          <a:p>
            <a:r>
              <a:rPr lang="en-US" sz="1800" dirty="0">
                <a:cs typeface="Calibri" panose="020F0502020204030204"/>
              </a:rPr>
              <a:t>Robot can move to any adjacent square (except on the edges and the blocked square)</a:t>
            </a:r>
            <a:endParaRPr lang="en-US" dirty="0"/>
          </a:p>
          <a:p>
            <a:r>
              <a:rPr lang="en-US" sz="1800" dirty="0">
                <a:cs typeface="Calibri" panose="020F0502020204030204"/>
              </a:rPr>
              <a:t>Environment is stochastic (meaning, with some probability the robot may slip and go left/right instead of desired direction)</a:t>
            </a:r>
          </a:p>
          <a:p>
            <a:r>
              <a:rPr lang="en-US" sz="1800" dirty="0">
                <a:cs typeface="Calibri" panose="020F0502020204030204"/>
              </a:rPr>
              <a:t>Any attempt to move to the rock or edge (whether intentionally or by slip) leaves you in current square</a:t>
            </a:r>
          </a:p>
          <a:p>
            <a:r>
              <a:rPr lang="en-US" sz="1800" dirty="0">
                <a:cs typeface="Calibri" panose="020F0502020204030204"/>
              </a:rPr>
              <a:t>Game ends when the robot gets to a reward state (+1 or –1)</a:t>
            </a:r>
          </a:p>
        </p:txBody>
      </p:sp>
      <p:pic>
        <p:nvPicPr>
          <p:cNvPr id="28" name="Picture 6" descr="A picture containing sky, indoor&#10;&#10;Description generated with high confidence"/>
          <p:cNvPicPr>
            <a:picLocks noChangeAspect="1"/>
          </p:cNvPicPr>
          <p:nvPr/>
        </p:nvPicPr>
        <p:blipFill>
          <a:blip r:embed="rId3"/>
          <a:stretch>
            <a:fillRect/>
          </a:stretch>
        </p:blipFill>
        <p:spPr>
          <a:xfrm>
            <a:off x="6815203" y="1815908"/>
            <a:ext cx="4876800" cy="3581400"/>
          </a:xfrm>
          <a:prstGeom prst="rect">
            <a:avLst/>
          </a:prstGeom>
        </p:spPr>
      </p:pic>
      <p:sp>
        <p:nvSpPr>
          <p:cNvPr id="30" name="TextBox 29"/>
          <p:cNvSpPr txBox="1"/>
          <p:nvPr/>
        </p:nvSpPr>
        <p:spPr>
          <a:xfrm>
            <a:off x="6448893" y="2256238"/>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0</a:t>
            </a:r>
          </a:p>
        </p:txBody>
      </p:sp>
      <p:sp>
        <p:nvSpPr>
          <p:cNvPr id="32" name="TextBox 2"/>
          <p:cNvSpPr txBox="1"/>
          <p:nvPr/>
        </p:nvSpPr>
        <p:spPr>
          <a:xfrm>
            <a:off x="6448893" y="333419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1</a:t>
            </a:r>
          </a:p>
        </p:txBody>
      </p:sp>
      <p:sp>
        <p:nvSpPr>
          <p:cNvPr id="34" name="TextBox 3"/>
          <p:cNvSpPr txBox="1"/>
          <p:nvPr/>
        </p:nvSpPr>
        <p:spPr>
          <a:xfrm>
            <a:off x="6448893" y="445860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2</a:t>
            </a:r>
          </a:p>
        </p:txBody>
      </p:sp>
      <p:sp>
        <p:nvSpPr>
          <p:cNvPr id="36" name="TextBox 4"/>
          <p:cNvSpPr txBox="1"/>
          <p:nvPr/>
        </p:nvSpPr>
        <p:spPr>
          <a:xfrm>
            <a:off x="7340990"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0</a:t>
            </a:r>
          </a:p>
        </p:txBody>
      </p:sp>
      <p:sp>
        <p:nvSpPr>
          <p:cNvPr id="38" name="TextBox 5"/>
          <p:cNvSpPr txBox="1"/>
          <p:nvPr/>
        </p:nvSpPr>
        <p:spPr>
          <a:xfrm>
            <a:off x="8549039" y="535070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1</a:t>
            </a:r>
          </a:p>
        </p:txBody>
      </p:sp>
      <p:sp>
        <p:nvSpPr>
          <p:cNvPr id="40" name="TextBox 6"/>
          <p:cNvSpPr txBox="1"/>
          <p:nvPr/>
        </p:nvSpPr>
        <p:spPr>
          <a:xfrm>
            <a:off x="9719918"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2</a:t>
            </a:r>
          </a:p>
        </p:txBody>
      </p:sp>
      <p:sp>
        <p:nvSpPr>
          <p:cNvPr id="42" name="TextBox 7"/>
          <p:cNvSpPr txBox="1"/>
          <p:nvPr/>
        </p:nvSpPr>
        <p:spPr>
          <a:xfrm>
            <a:off x="10807162"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3</a:t>
            </a:r>
          </a:p>
        </p:txBody>
      </p:sp>
      <p:sp>
        <p:nvSpPr>
          <p:cNvPr id="3" name="TextBox 2"/>
          <p:cNvSpPr txBox="1"/>
          <p:nvPr/>
        </p:nvSpPr>
        <p:spPr>
          <a:xfrm>
            <a:off x="7796980" y="6174658"/>
            <a:ext cx="44884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Image Credit: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Abbeel</a:t>
            </a:r>
            <a:r>
              <a:rPr kumimoji="0" lang="en-US" sz="1200" b="0" i="0" u="none" strike="noStrike" kern="1200" cap="none" spc="0" normalizeH="0" baseline="0" noProof="0" dirty="0">
                <a:ln>
                  <a:noFill/>
                </a:ln>
                <a:solidFill>
                  <a:prstClr val="black"/>
                </a:solidFill>
                <a:effectLst/>
                <a:uLnTx/>
                <a:uFillTx/>
                <a:latin typeface="Calibri"/>
                <a:ea typeface="+mn-ea"/>
                <a:cs typeface="+mn-cs"/>
              </a:rPr>
              <a:t>, Pieter (2017). </a:t>
            </a:r>
            <a:r>
              <a:rPr kumimoji="0" lang="en-US" sz="1200" b="0" i="1" u="none" strike="noStrike" kern="1200" cap="none" spc="0" normalizeH="0" baseline="0" noProof="0" dirty="0">
                <a:ln>
                  <a:noFill/>
                </a:ln>
                <a:solidFill>
                  <a:prstClr val="black"/>
                </a:solidFill>
                <a:effectLst/>
                <a:uLnTx/>
                <a:uFillTx/>
                <a:latin typeface="Calibri"/>
                <a:ea typeface="+mn-ea"/>
                <a:cs typeface="+mn-cs"/>
              </a:rPr>
              <a:t>Deep Reinforcement Learning Lecture 1: Motivation + Overview + MDPs + Exact Solution Methods</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endParaRPr kumimoji="0" lang="en-US" sz="1200" b="0" i="0" u="none" strike="noStrike" kern="1200" cap="none" spc="0" normalizeH="0" baseline="0" noProof="0">
              <a:ln>
                <a:noFill/>
              </a:ln>
              <a:solidFill>
                <a:prstClr val="black"/>
              </a:solidFill>
              <a:effectLst/>
              <a:uLnTx/>
              <a:uFillTx/>
              <a:latin typeface="Calibri"/>
              <a:ea typeface="+mn-ea"/>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sng" strike="noStrike" kern="1200" cap="none" spc="0" normalizeH="0" baseline="0" noProof="0" dirty="0">
                <a:ln>
                  <a:noFill/>
                </a:ln>
                <a:solidFill>
                  <a:prstClr val="black"/>
                </a:solidFill>
                <a:effectLst/>
                <a:uLnTx/>
                <a:uFillTx/>
                <a:latin typeface="Calibri"/>
                <a:ea typeface="+mn-lt"/>
                <a:cs typeface="Calibri"/>
              </a:rPr>
              <a:t>https://sites.google.com/view/deep-rl-bootcamp/lectures</a:t>
            </a:r>
            <a:endParaRPr kumimoji="0" lang="en-US" sz="1200" b="0" i="0" u="sng" strike="noStrike" kern="1200" cap="none" spc="0" normalizeH="0" baseline="0" noProof="0">
              <a:ln>
                <a:noFill/>
              </a:ln>
              <a:solidFill>
                <a:prstClr val="black"/>
              </a:solidFill>
              <a:effectLst/>
              <a:uLnTx/>
              <a:uFillTx/>
              <a:latin typeface="Calibri"/>
              <a:ea typeface="+mn-ea"/>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863" y="73116"/>
            <a:ext cx="10515600" cy="1001705"/>
          </a:xfrm>
        </p:spPr>
        <p:txBody>
          <a:bodyPr/>
          <a:lstStyle/>
          <a:p>
            <a:r>
              <a:rPr lang="en-US" dirty="0">
                <a:cs typeface="Calibri Light" panose="020F0302020204030204"/>
              </a:rPr>
              <a:t>Session 3: Solving the MDP</a:t>
            </a:r>
            <a:endParaRPr lang="en-US" dirty="0"/>
          </a:p>
        </p:txBody>
      </p:sp>
      <p:sp>
        <p:nvSpPr>
          <p:cNvPr id="3" name="Content Placeholder 2"/>
          <p:cNvSpPr>
            <a:spLocks noGrp="1"/>
          </p:cNvSpPr>
          <p:nvPr>
            <p:ph idx="1"/>
          </p:nvPr>
        </p:nvSpPr>
        <p:spPr>
          <a:xfrm>
            <a:off x="838200" y="1825625"/>
            <a:ext cx="10138371" cy="4351338"/>
          </a:xfrm>
        </p:spPr>
        <p:txBody>
          <a:bodyPr vert="horz" lIns="91440" tIns="45720" rIns="91440" bIns="45720" rtlCol="0" anchor="t">
            <a:normAutofit fontScale="92500" lnSpcReduction="10000"/>
          </a:bodyPr>
          <a:lstStyle/>
          <a:p>
            <a:pPr marL="0" indent="0">
              <a:buNone/>
            </a:pPr>
            <a:r>
              <a:rPr lang="en-US" dirty="0">
                <a:cs typeface="Calibri" panose="020F0502020204030204"/>
              </a:rPr>
              <a:t>Find a policy, </a:t>
            </a:r>
            <a:r>
              <a:rPr lang="en-US" dirty="0">
                <a:latin typeface="Times New Roman" panose="02020603050405020304"/>
                <a:cs typeface="Calibri" panose="020F0502020204030204"/>
              </a:rPr>
              <a:t>π</a:t>
            </a:r>
            <a:r>
              <a:rPr lang="en-US" baseline="30000" dirty="0">
                <a:latin typeface="Times New Roman" panose="02020603050405020304"/>
                <a:cs typeface="Calibri" panose="020F0502020204030204"/>
              </a:rPr>
              <a:t>*</a:t>
            </a:r>
            <a:r>
              <a:rPr lang="en-US" dirty="0">
                <a:cs typeface="Calibri" panose="020F0502020204030204"/>
              </a:rPr>
              <a:t>, that yields the best return:</a:t>
            </a:r>
          </a:p>
          <a:p>
            <a:pPr marL="0" indent="0">
              <a:buNone/>
            </a:pPr>
            <a:endParaRPr lang="en-US" dirty="0">
              <a:cs typeface="Calibri" panose="020F0502020204030204"/>
            </a:endParaRPr>
          </a:p>
          <a:p>
            <a:pPr marL="457200" indent="-457200"/>
            <a:r>
              <a:rPr lang="en-US" dirty="0">
                <a:latin typeface="Times New Roman" panose="02020603050405020304" charset="0"/>
                <a:cs typeface="Times New Roman" panose="02020603050405020304" charset="0"/>
              </a:rPr>
              <a:t>π</a:t>
            </a:r>
            <a:r>
              <a:rPr lang="en-US" baseline="30000" dirty="0">
                <a:latin typeface="Times New Roman" panose="02020603050405020304" charset="0"/>
                <a:cs typeface="Times New Roman" panose="02020603050405020304" charset="0"/>
              </a:rPr>
              <a:t>*</a:t>
            </a:r>
            <a:r>
              <a:rPr lang="en-US" dirty="0">
                <a:latin typeface="Times New Roman" panose="02020603050405020304" charset="0"/>
                <a:cs typeface="Times New Roman" panose="02020603050405020304" charset="0"/>
              </a:rPr>
              <a:t> = argmax</a:t>
            </a:r>
            <a:r>
              <a:rPr lang="en-US" baseline="-25000" dirty="0">
                <a:latin typeface="Times New Roman" panose="02020603050405020304" charset="0"/>
                <a:cs typeface="Times New Roman" panose="02020603050405020304" charset="0"/>
              </a:rPr>
              <a:t>π</a:t>
            </a:r>
            <a:r>
              <a:rPr lang="en-US" dirty="0">
                <a:latin typeface="Times New Roman" panose="02020603050405020304" charset="0"/>
                <a:cs typeface="Times New Roman" panose="02020603050405020304" charset="0"/>
              </a:rPr>
              <a:t> </a:t>
            </a:r>
            <a:r>
              <a:rPr lang="en-US" dirty="0">
                <a:latin typeface="Source Serif Pro" panose="02040603050405020204" charset="0"/>
                <a:cs typeface="Source Serif Pro" panose="02040603050405020204" charset="0"/>
              </a:rPr>
              <a:t>E</a:t>
            </a:r>
            <a:r>
              <a:rPr lang="en-US" baseline="-25000"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a:t>
            </a:r>
            <a:r>
              <a:rPr lang="en-US" i="1" dirty="0" err="1">
                <a:latin typeface="Times New Roman" panose="02020603050405020304" charset="0"/>
                <a:cs typeface="Times New Roman" panose="02020603050405020304" charset="0"/>
              </a:rPr>
              <a:t>G</a:t>
            </a:r>
            <a:r>
              <a:rPr lang="en-US" baseline="-25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 </a:t>
            </a:r>
            <a:r>
              <a:rPr lang="en-US"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sym typeface="+mn-ea"/>
              </a:rPr>
              <a:t>s</a:t>
            </a:r>
            <a:r>
              <a:rPr lang="en-US" baseline="-25000" dirty="0">
                <a:latin typeface="Times New Roman" panose="02020603050405020304" charset="0"/>
                <a:cs typeface="Times New Roman" panose="02020603050405020304" charset="0"/>
                <a:sym typeface="+mn-ea"/>
              </a:rPr>
              <a:t>0</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851535" indent="-851535"/>
            <a:r>
              <a:rPr lang="en-US" dirty="0">
                <a:latin typeface="Times New Roman" panose="02020603050405020304" charset="0"/>
                <a:cs typeface="Times New Roman" panose="02020603050405020304" charset="0"/>
              </a:rPr>
              <a:t>= argmax</a:t>
            </a:r>
            <a:r>
              <a:rPr lang="en-US" baseline="-25000" dirty="0">
                <a:latin typeface="Times New Roman" panose="02020603050405020304" charset="0"/>
                <a:cs typeface="Times New Roman" panose="02020603050405020304" charset="0"/>
              </a:rPr>
              <a:t>π</a:t>
            </a:r>
            <a:r>
              <a:rPr lang="en-US" dirty="0">
                <a:latin typeface="Times New Roman" panose="02020603050405020304" charset="0"/>
                <a:cs typeface="Times New Roman" panose="02020603050405020304" charset="0"/>
              </a:rPr>
              <a:t> E</a:t>
            </a:r>
            <a:r>
              <a:rPr lang="en-US" baseline="-25000"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rPr>
              <a:t>t</a:t>
            </a:r>
            <a:r>
              <a:rPr lang="en-US" baseline="-25000" dirty="0">
                <a:latin typeface="Times New Roman" panose="02020603050405020304" charset="0"/>
                <a:cs typeface="Times New Roman" panose="02020603050405020304" charset="0"/>
              </a:rPr>
              <a:t>=0..</a:t>
            </a:r>
            <a:r>
              <a:rPr lang="en-US" i="1" baseline="-25000" dirty="0">
                <a:latin typeface="Times New Roman" panose="02020603050405020304" charset="0"/>
                <a:cs typeface="Times New Roman" panose="02020603050405020304" charset="0"/>
              </a:rPr>
              <a:t>H</a:t>
            </a:r>
            <a:r>
              <a:rPr 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sym typeface="+mn-ea"/>
              </a:rPr>
              <a:t>γ</a:t>
            </a:r>
            <a:r>
              <a:rPr lang="en-US" i="1" baseline="30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rPr>
              <a:t>r</a:t>
            </a:r>
            <a:r>
              <a:rPr lang="en-US" dirty="0">
                <a:latin typeface="Times New Roman" panose="02020603050405020304" charset="0"/>
                <a:cs typeface="Times New Roman" panose="02020603050405020304" charset="0"/>
              </a:rPr>
              <a:t>(</a:t>
            </a:r>
            <a:r>
              <a:rPr lang="en-US" i="1" dirty="0" err="1">
                <a:latin typeface="Times New Roman" panose="02020603050405020304" charset="0"/>
                <a:cs typeface="Times New Roman" panose="02020603050405020304" charset="0"/>
              </a:rPr>
              <a:t>s</a:t>
            </a:r>
            <a:r>
              <a:rPr lang="en-US" i="1" baseline="-25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a:t>
            </a:r>
            <a:r>
              <a:rPr lang="en-US" i="1" dirty="0" err="1">
                <a:latin typeface="Times New Roman" panose="02020603050405020304" charset="0"/>
                <a:cs typeface="Times New Roman" panose="02020603050405020304" charset="0"/>
              </a:rPr>
              <a:t>a</a:t>
            </a:r>
            <a:r>
              <a:rPr lang="en-US" i="1" baseline="-25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rPr>
              <a:t>s</a:t>
            </a:r>
            <a:r>
              <a:rPr lang="en-US" i="1" baseline="-25000" dirty="0">
                <a:latin typeface="Times New Roman" panose="02020603050405020304" charset="0"/>
                <a:cs typeface="Times New Roman" panose="02020603050405020304" charset="0"/>
              </a:rPr>
              <a:t>t</a:t>
            </a:r>
            <a:r>
              <a:rPr lang="en-US" baseline="-25000" dirty="0">
                <a:latin typeface="Times New Roman" panose="02020603050405020304" charset="0"/>
                <a:cs typeface="Times New Roman" panose="02020603050405020304" charset="0"/>
              </a:rPr>
              <a:t>+1</a:t>
            </a:r>
            <a:r>
              <a:rPr lang="en-US" dirty="0">
                <a:latin typeface="Times New Roman" panose="02020603050405020304" charset="0"/>
                <a:cs typeface="Times New Roman" panose="02020603050405020304" charset="0"/>
              </a:rPr>
              <a:t>) | </a:t>
            </a:r>
            <a:r>
              <a:rPr lang="en-US"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rPr>
              <a:t>s</a:t>
            </a:r>
            <a:r>
              <a:rPr lang="en-US" baseline="-25000" dirty="0">
                <a:latin typeface="Times New Roman" panose="02020603050405020304" charset="0"/>
                <a:cs typeface="Times New Roman" panose="02020603050405020304" charset="0"/>
              </a:rPr>
              <a:t>0</a:t>
            </a:r>
            <a:r>
              <a:rPr lang="en-US" dirty="0">
                <a:latin typeface="Times New Roman" panose="02020603050405020304" charset="0"/>
                <a:cs typeface="Times New Roman" panose="02020603050405020304" charset="0"/>
              </a:rPr>
              <a:t>]</a:t>
            </a:r>
          </a:p>
          <a:p>
            <a:pPr marL="0" indent="0">
              <a:buNone/>
            </a:pPr>
            <a:endParaRPr lang="en-US" dirty="0">
              <a:cs typeface="Calibri" panose="020F0502020204030204"/>
            </a:endParaRPr>
          </a:p>
          <a:p>
            <a:pPr marL="0" indent="0">
              <a:buNone/>
            </a:pPr>
            <a:r>
              <a:rPr lang="en-US" dirty="0">
                <a:cs typeface="Calibri" panose="020F0502020204030204"/>
              </a:rPr>
              <a:t>Wait – what the heck does this mean?</a:t>
            </a:r>
            <a:endParaRPr lang="en-US" dirty="0">
              <a:ea typeface="+mn-lt"/>
              <a:cs typeface="+mn-lt"/>
            </a:endParaRPr>
          </a:p>
          <a:p>
            <a:pPr marL="457200" indent="-457200"/>
            <a:r>
              <a:rPr lang="en-US" dirty="0">
                <a:ea typeface="+mn-lt"/>
                <a:cs typeface="+mn-lt"/>
              </a:rPr>
              <a:t>A policy, </a:t>
            </a:r>
            <a:r>
              <a:rPr lang="en-US" dirty="0">
                <a:latin typeface="Times New Roman" panose="02020603050405020304"/>
                <a:ea typeface="+mn-lt"/>
                <a:cs typeface="Times New Roman" panose="02020603050405020304"/>
              </a:rPr>
              <a:t>π,</a:t>
            </a:r>
            <a:r>
              <a:rPr lang="en-US" dirty="0">
                <a:ea typeface="+mn-lt"/>
                <a:cs typeface="+mn-lt"/>
              </a:rPr>
              <a:t> defines an agent's behavior</a:t>
            </a:r>
            <a:endParaRPr lang="en-US" dirty="0">
              <a:latin typeface="Calibri" panose="020F0502020204030204"/>
              <a:cs typeface="Calibri" panose="020F0502020204030204"/>
            </a:endParaRPr>
          </a:p>
          <a:p>
            <a:pPr marL="457200" indent="-457200"/>
            <a:r>
              <a:rPr lang="en-US" dirty="0">
                <a:latin typeface="Times New Roman" panose="02020603050405020304"/>
                <a:ea typeface="+mn-lt"/>
                <a:cs typeface="Times New Roman" panose="02020603050405020304"/>
                <a:sym typeface="+mn-ea"/>
              </a:rPr>
              <a:t>π</a:t>
            </a:r>
            <a:r>
              <a:rPr lang="en-US" baseline="30000" dirty="0">
                <a:latin typeface="Times New Roman" panose="02020603050405020304"/>
                <a:ea typeface="+mn-lt"/>
                <a:cs typeface="Times New Roman" panose="02020603050405020304"/>
                <a:sym typeface="+mn-ea"/>
              </a:rPr>
              <a:t>*</a:t>
            </a:r>
            <a:r>
              <a:rPr lang="en-US" dirty="0">
                <a:latin typeface="Times New Roman" panose="02020603050405020304"/>
                <a:ea typeface="+mn-lt"/>
                <a:cs typeface="Times New Roman" panose="02020603050405020304"/>
                <a:sym typeface="+mn-ea"/>
              </a:rPr>
              <a:t> </a:t>
            </a:r>
            <a:r>
              <a:rPr lang="en-US" dirty="0">
                <a:latin typeface="Calibri" panose="020F0502020204030204"/>
                <a:ea typeface="+mn-lt"/>
                <a:cs typeface="Times New Roman" panose="02020603050405020304"/>
                <a:sym typeface="+mn-ea"/>
              </a:rPr>
              <a:t>is the optimal policy. </a:t>
            </a:r>
            <a:r>
              <a:rPr lang="en-US" dirty="0">
                <a:latin typeface="Calibri" panose="020F0502020204030204"/>
                <a:cs typeface="Times New Roman" panose="02020603050405020304"/>
              </a:rPr>
              <a:t>When followed</a:t>
            </a:r>
            <a:r>
              <a:rPr lang="en-US" dirty="0">
                <a:latin typeface="Times New Roman" panose="02020603050405020304"/>
                <a:cs typeface="Times New Roman" panose="02020603050405020304"/>
              </a:rPr>
              <a:t>, π</a:t>
            </a:r>
            <a:r>
              <a:rPr lang="en-US" baseline="30000" dirty="0">
                <a:latin typeface="Times New Roman" panose="02020603050405020304"/>
                <a:cs typeface="Times New Roman" panose="02020603050405020304"/>
              </a:rPr>
              <a:t>*</a:t>
            </a:r>
            <a:r>
              <a:rPr lang="en-US" dirty="0">
                <a:cs typeface="Calibri" panose="020F0502020204030204"/>
              </a:rPr>
              <a:t> should, in expectation (i.e., on average), produce the highest possible return starting from any state</a:t>
            </a:r>
          </a:p>
          <a:p>
            <a:pPr marL="457200" indent="-457200"/>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6" name="TextBox 5"/>
          <p:cNvSpPr txBox="1"/>
          <p:nvPr/>
        </p:nvSpPr>
        <p:spPr>
          <a:xfrm>
            <a:off x="10292077" y="6509294"/>
            <a:ext cx="2743200" cy="27559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Image Credit:</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Abbeel</a:t>
            </a:r>
            <a:r>
              <a:rPr kumimoji="0" lang="en-US" sz="1200" b="0" i="0" u="none" strike="noStrike" kern="1200" cap="none" spc="0" normalizeH="0" baseline="0" noProof="0" dirty="0">
                <a:ln>
                  <a:noFill/>
                </a:ln>
                <a:solidFill>
                  <a:prstClr val="black"/>
                </a:solidFill>
                <a:effectLst/>
                <a:uLnTx/>
                <a:uFillTx/>
                <a:latin typeface="Calibri"/>
                <a:ea typeface="+mn-ea"/>
                <a:cs typeface="+mn-cs"/>
              </a:rPr>
              <a:t>, 2017</a:t>
            </a:r>
            <a:endParaRPr kumimoji="0" lang="en-US" sz="1200" b="0" i="0" u="none" strike="noStrike" kern="1200" cap="none" spc="0" normalizeH="0" baseline="0" noProof="0" dirty="0">
              <a:ln>
                <a:noFill/>
              </a:ln>
              <a:solidFill>
                <a:prstClr val="black"/>
              </a:solidFill>
              <a:effectLst/>
              <a:uLnTx/>
              <a:uFillTx/>
              <a:latin typeface="Calibri"/>
              <a:ea typeface="+mn-ea"/>
              <a:cs typeface="Calibri" panose="020F0502020204030204"/>
            </a:endParaRPr>
          </a:p>
        </p:txBody>
      </p:sp>
      <p:grpSp>
        <p:nvGrpSpPr>
          <p:cNvPr id="7" name="Group 6"/>
          <p:cNvGrpSpPr/>
          <p:nvPr/>
        </p:nvGrpSpPr>
        <p:grpSpPr>
          <a:xfrm>
            <a:off x="8259445" y="1298575"/>
            <a:ext cx="3966845" cy="2591435"/>
            <a:chOff x="13103" y="2093"/>
            <a:chExt cx="6247" cy="4081"/>
          </a:xfrm>
        </p:grpSpPr>
        <p:pic>
          <p:nvPicPr>
            <p:cNvPr id="4" name="Picture 4" descr="A picture containing object&#10;&#10;Description generated with high confidence"/>
            <p:cNvPicPr>
              <a:picLocks noChangeAspect="1"/>
            </p:cNvPicPr>
            <p:nvPr/>
          </p:nvPicPr>
          <p:blipFill>
            <a:blip r:embed="rId3"/>
            <a:stretch>
              <a:fillRect/>
            </a:stretch>
          </p:blipFill>
          <p:spPr>
            <a:xfrm>
              <a:off x="13103" y="2093"/>
              <a:ext cx="6247" cy="3390"/>
            </a:xfrm>
            <a:prstGeom prst="rect">
              <a:avLst/>
            </a:prstGeom>
          </p:spPr>
        </p:pic>
        <p:sp>
          <p:nvSpPr>
            <p:cNvPr id="5" name="Text Box 4"/>
            <p:cNvSpPr txBox="1"/>
            <p:nvPr/>
          </p:nvSpPr>
          <p:spPr>
            <a:xfrm>
              <a:off x="15914" y="5158"/>
              <a:ext cx="652" cy="1016"/>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sym typeface="+mn-ea"/>
                </a:rPr>
                <a:t>π</a:t>
              </a:r>
              <a:endParaRPr kumimoji="0" lang="en-US" sz="3600" b="0" i="0" u="none" strike="noStrike" kern="1200" cap="none" spc="0" normalizeH="0" baseline="30000" noProof="0" dirty="0">
                <a:ln>
                  <a:noFill/>
                </a:ln>
                <a:solidFill>
                  <a:prstClr val="black"/>
                </a:solidFill>
                <a:effectLst/>
                <a:uLnTx/>
                <a:uFillTx/>
                <a:latin typeface="Times New Roman" panose="02020603050405020304" charset="0"/>
                <a:ea typeface="+mn-ea"/>
                <a:cs typeface="Times New Roman" panose="02020603050405020304"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8DF4-AE72-49D4-861D-180AE772A458}"/>
              </a:ext>
            </a:extLst>
          </p:cNvPr>
          <p:cNvSpPr>
            <a:spLocks noGrp="1"/>
          </p:cNvSpPr>
          <p:nvPr>
            <p:ph type="title"/>
          </p:nvPr>
        </p:nvSpPr>
        <p:spPr/>
        <p:txBody>
          <a:bodyPr/>
          <a:lstStyle/>
          <a:p>
            <a:r>
              <a:rPr lang="en-US" dirty="0" err="1">
                <a:solidFill>
                  <a:schemeClr val="bg1"/>
                </a:solidFill>
              </a:rPr>
              <a:t>Personali</a:t>
            </a:r>
            <a:r>
              <a:rPr lang="en-US" dirty="0">
                <a:solidFill>
                  <a:schemeClr val="bg1"/>
                </a:solidFill>
              </a:rPr>
              <a:t> </a:t>
            </a:r>
            <a:r>
              <a:rPr lang="en-US" dirty="0"/>
              <a:t>Session 4 – Personalizer Service 					(MDP as a Service)</a:t>
            </a:r>
          </a:p>
        </p:txBody>
      </p:sp>
      <p:pic>
        <p:nvPicPr>
          <p:cNvPr id="4" name="Content Placeholder 3">
            <a:extLst>
              <a:ext uri="{FF2B5EF4-FFF2-40B4-BE49-F238E27FC236}">
                <a16:creationId xmlns:a16="http://schemas.microsoft.com/office/drawing/2014/main" id="{4D902AA8-3115-4426-A679-5C52E89B70F5}"/>
              </a:ext>
            </a:extLst>
          </p:cNvPr>
          <p:cNvPicPr>
            <a:picLocks noGrp="1" noChangeAspect="1"/>
          </p:cNvPicPr>
          <p:nvPr>
            <p:ph idx="1"/>
          </p:nvPr>
        </p:nvPicPr>
        <p:blipFill>
          <a:blip r:embed="rId2"/>
          <a:stretch>
            <a:fillRect/>
          </a:stretch>
        </p:blipFill>
        <p:spPr>
          <a:xfrm>
            <a:off x="1250765" y="1800393"/>
            <a:ext cx="9812829" cy="4555957"/>
          </a:xfrm>
          <a:prstGeom prst="rect">
            <a:avLst/>
          </a:prstGeom>
        </p:spPr>
      </p:pic>
      <p:sp>
        <p:nvSpPr>
          <p:cNvPr id="3" name="Footer Placeholder 2">
            <a:extLst>
              <a:ext uri="{FF2B5EF4-FFF2-40B4-BE49-F238E27FC236}">
                <a16:creationId xmlns:a16="http://schemas.microsoft.com/office/drawing/2014/main" id="{7ED096E0-C67C-4B84-B4BC-427E71F1E966}"/>
              </a:ext>
            </a:extLst>
          </p:cNvPr>
          <p:cNvSpPr>
            <a:spLocks noGrp="1"/>
          </p:cNvSpPr>
          <p:nvPr>
            <p:ph type="ftr" sz="quarter" idx="11"/>
          </p:nvPr>
        </p:nvSpPr>
        <p:spPr/>
        <p:txBody>
          <a:bodyPr/>
          <a:lstStyle/>
          <a:p>
            <a:r>
              <a:rPr lang="en-US"/>
              <a:t>MSFTGUEST       msevent911dn</a:t>
            </a:r>
            <a:endParaRPr lang="en-US" dirty="0"/>
          </a:p>
        </p:txBody>
      </p:sp>
    </p:spTree>
    <p:extLst>
      <p:ext uri="{BB962C8B-B14F-4D97-AF65-F5344CB8AC3E}">
        <p14:creationId xmlns:p14="http://schemas.microsoft.com/office/powerpoint/2010/main" val="293273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E48E-2C24-4DF5-924F-AE6301296CF6}"/>
              </a:ext>
            </a:extLst>
          </p:cNvPr>
          <p:cNvSpPr>
            <a:spLocks noGrp="1"/>
          </p:cNvSpPr>
          <p:nvPr>
            <p:ph type="title"/>
          </p:nvPr>
        </p:nvSpPr>
        <p:spPr>
          <a:xfrm>
            <a:off x="1141414" y="0"/>
            <a:ext cx="9905998" cy="753979"/>
          </a:xfrm>
        </p:spPr>
        <p:txBody>
          <a:bodyPr>
            <a:noAutofit/>
          </a:bodyPr>
          <a:lstStyle/>
          <a:p>
            <a:r>
              <a:rPr lang="en-US" sz="2800" dirty="0">
                <a:solidFill>
                  <a:schemeClr val="bg1"/>
                </a:solidFill>
              </a:rPr>
              <a:t>HOW IT WORKS (IMPLEMENTED IN </a:t>
            </a:r>
            <a:r>
              <a:rPr lang="en-US" sz="2800">
                <a:solidFill>
                  <a:schemeClr val="bg1"/>
                </a:solidFill>
              </a:rPr>
              <a:t>VOWPAL WABBIT)</a:t>
            </a:r>
            <a:endParaRPr lang="en-US" sz="2800" dirty="0">
              <a:solidFill>
                <a:schemeClr val="bg1"/>
              </a:solidFill>
            </a:endParaRPr>
          </a:p>
        </p:txBody>
      </p:sp>
      <p:pic>
        <p:nvPicPr>
          <p:cNvPr id="4" name="Content Placeholder 3">
            <a:extLst>
              <a:ext uri="{FF2B5EF4-FFF2-40B4-BE49-F238E27FC236}">
                <a16:creationId xmlns:a16="http://schemas.microsoft.com/office/drawing/2014/main" id="{9953257B-2125-457D-A50A-3E15F10540C9}"/>
              </a:ext>
            </a:extLst>
          </p:cNvPr>
          <p:cNvPicPr>
            <a:picLocks noGrp="1" noChangeAspect="1"/>
          </p:cNvPicPr>
          <p:nvPr>
            <p:ph idx="1"/>
          </p:nvPr>
        </p:nvPicPr>
        <p:blipFill>
          <a:blip r:embed="rId2"/>
          <a:stretch>
            <a:fillRect/>
          </a:stretch>
        </p:blipFill>
        <p:spPr>
          <a:xfrm>
            <a:off x="1326605" y="701472"/>
            <a:ext cx="9535615" cy="5234311"/>
          </a:xfrm>
          <a:prstGeom prst="rect">
            <a:avLst/>
          </a:prstGeom>
        </p:spPr>
      </p:pic>
      <p:sp>
        <p:nvSpPr>
          <p:cNvPr id="3" name="TextBox 2">
            <a:extLst>
              <a:ext uri="{FF2B5EF4-FFF2-40B4-BE49-F238E27FC236}">
                <a16:creationId xmlns:a16="http://schemas.microsoft.com/office/drawing/2014/main" id="{7D5E09D1-9869-457B-8148-2DA63D92C0C8}"/>
              </a:ext>
            </a:extLst>
          </p:cNvPr>
          <p:cNvSpPr txBox="1"/>
          <p:nvPr/>
        </p:nvSpPr>
        <p:spPr>
          <a:xfrm>
            <a:off x="1419497" y="6165669"/>
            <a:ext cx="921366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The current version of Personalizer uses </a:t>
            </a:r>
            <a:r>
              <a:rPr kumimoji="0" lang="en-US" sz="1800" b="1" i="1" u="none" strike="noStrike" kern="1200" cap="none" spc="0" normalizeH="0" baseline="0" noProof="0" dirty="0">
                <a:ln>
                  <a:noFill/>
                </a:ln>
                <a:solidFill>
                  <a:prstClr val="white"/>
                </a:solidFill>
                <a:effectLst/>
                <a:uLnTx/>
                <a:uFillTx/>
                <a:latin typeface="Tw Cen MT" panose="020B0602020104020603"/>
                <a:ea typeface="+mn-ea"/>
                <a:cs typeface="+mn-cs"/>
              </a:rPr>
              <a:t>contextual bandits</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 an approach to reinforcement learning that is framed around making decisions or choices between discrete actions, in a given context</a:t>
            </a:r>
          </a:p>
        </p:txBody>
      </p:sp>
    </p:spTree>
    <p:extLst>
      <p:ext uri="{BB962C8B-B14F-4D97-AF65-F5344CB8AC3E}">
        <p14:creationId xmlns:p14="http://schemas.microsoft.com/office/powerpoint/2010/main" val="19495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96D0-BBD3-4CC5-9DED-92D72B27F973}"/>
              </a:ext>
            </a:extLst>
          </p:cNvPr>
          <p:cNvSpPr>
            <a:spLocks noGrp="1"/>
          </p:cNvSpPr>
          <p:nvPr>
            <p:ph type="title"/>
          </p:nvPr>
        </p:nvSpPr>
        <p:spPr/>
        <p:txBody>
          <a:bodyPr/>
          <a:lstStyle/>
          <a:p>
            <a:r>
              <a:rPr lang="en-US" dirty="0"/>
              <a:t>Super simple summary</a:t>
            </a:r>
          </a:p>
        </p:txBody>
      </p:sp>
      <p:pic>
        <p:nvPicPr>
          <p:cNvPr id="4" name="Content Placeholder 3">
            <a:extLst>
              <a:ext uri="{FF2B5EF4-FFF2-40B4-BE49-F238E27FC236}">
                <a16:creationId xmlns:a16="http://schemas.microsoft.com/office/drawing/2014/main" id="{91C50D61-63DF-4023-9558-C093D978A0C5}"/>
              </a:ext>
            </a:extLst>
          </p:cNvPr>
          <p:cNvPicPr>
            <a:picLocks noGrp="1" noChangeAspect="1"/>
          </p:cNvPicPr>
          <p:nvPr>
            <p:ph idx="1"/>
          </p:nvPr>
        </p:nvPicPr>
        <p:blipFill>
          <a:blip r:embed="rId2"/>
          <a:stretch>
            <a:fillRect/>
          </a:stretch>
        </p:blipFill>
        <p:spPr>
          <a:xfrm>
            <a:off x="2249111" y="2183501"/>
            <a:ext cx="7434072" cy="1245499"/>
          </a:xfrm>
          <a:prstGeom prst="rect">
            <a:avLst/>
          </a:prstGeom>
        </p:spPr>
      </p:pic>
    </p:spTree>
    <p:extLst>
      <p:ext uri="{BB962C8B-B14F-4D97-AF65-F5344CB8AC3E}">
        <p14:creationId xmlns:p14="http://schemas.microsoft.com/office/powerpoint/2010/main" val="277990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BE82-367B-48E1-B7E8-DFBCE0C562C1}"/>
              </a:ext>
            </a:extLst>
          </p:cNvPr>
          <p:cNvSpPr>
            <a:spLocks noGrp="1"/>
          </p:cNvSpPr>
          <p:nvPr>
            <p:ph type="title"/>
          </p:nvPr>
        </p:nvSpPr>
        <p:spPr/>
        <p:txBody>
          <a:bodyPr/>
          <a:lstStyle/>
          <a:p>
            <a:r>
              <a:rPr lang="en-US" dirty="0"/>
              <a:t>Modelling the DNN as Q-function</a:t>
            </a:r>
          </a:p>
        </p:txBody>
      </p:sp>
      <p:pic>
        <p:nvPicPr>
          <p:cNvPr id="4" name="Content Placeholder 3">
            <a:extLst>
              <a:ext uri="{FF2B5EF4-FFF2-40B4-BE49-F238E27FC236}">
                <a16:creationId xmlns:a16="http://schemas.microsoft.com/office/drawing/2014/main" id="{89640ECD-1C91-4E6A-A9E3-227F7D90758C}"/>
              </a:ext>
            </a:extLst>
          </p:cNvPr>
          <p:cNvPicPr>
            <a:picLocks noGrp="1" noChangeAspect="1"/>
          </p:cNvPicPr>
          <p:nvPr>
            <p:ph idx="1"/>
          </p:nvPr>
        </p:nvPicPr>
        <p:blipFill>
          <a:blip r:embed="rId2"/>
          <a:stretch>
            <a:fillRect/>
          </a:stretch>
        </p:blipFill>
        <p:spPr>
          <a:xfrm>
            <a:off x="2495495" y="1981200"/>
            <a:ext cx="6669488" cy="3434987"/>
          </a:xfrm>
          <a:prstGeom prst="rect">
            <a:avLst/>
          </a:prstGeom>
        </p:spPr>
      </p:pic>
    </p:spTree>
    <p:extLst>
      <p:ext uri="{BB962C8B-B14F-4D97-AF65-F5344CB8AC3E}">
        <p14:creationId xmlns:p14="http://schemas.microsoft.com/office/powerpoint/2010/main" val="63341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49243-ACBF-4B12-847C-E51A238C35EF}"/>
              </a:ext>
            </a:extLst>
          </p:cNvPr>
          <p:cNvSpPr>
            <a:spLocks noGrp="1"/>
          </p:cNvSpPr>
          <p:nvPr>
            <p:ph type="title"/>
          </p:nvPr>
        </p:nvSpPr>
        <p:spPr>
          <a:xfrm>
            <a:off x="943277" y="712269"/>
            <a:ext cx="3370998" cy="5502264"/>
          </a:xfrm>
        </p:spPr>
        <p:txBody>
          <a:bodyPr>
            <a:normAutofit/>
          </a:bodyPr>
          <a:lstStyle/>
          <a:p>
            <a:r>
              <a:rPr lang="en-US">
                <a:solidFill>
                  <a:srgbClr val="FFFFFF"/>
                </a:solidFill>
              </a:rPr>
              <a:t>Key points …</a:t>
            </a:r>
          </a:p>
        </p:txBody>
      </p:sp>
      <p:cxnSp>
        <p:nvCxnSpPr>
          <p:cNvPr id="29" name="Straight Connector 2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2">
            <a:extLst>
              <a:ext uri="{FF2B5EF4-FFF2-40B4-BE49-F238E27FC236}">
                <a16:creationId xmlns:a16="http://schemas.microsoft.com/office/drawing/2014/main" id="{E03EBA92-2983-4E0E-A1FC-099F934CFCAC}"/>
              </a:ext>
            </a:extLst>
          </p:cNvPr>
          <p:cNvGraphicFramePr>
            <a:graphicFrameLocks noGrp="1"/>
          </p:cNvGraphicFramePr>
          <p:nvPr>
            <p:ph idx="1"/>
            <p:extLst>
              <p:ext uri="{D42A27DB-BD31-4B8C-83A1-F6EECF244321}">
                <p14:modId xmlns:p14="http://schemas.microsoft.com/office/powerpoint/2010/main" val="280643345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72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A1A08-CA84-42C4-A554-FA5A494E625B}"/>
              </a:ext>
            </a:extLst>
          </p:cNvPr>
          <p:cNvSpPr>
            <a:spLocks noGrp="1"/>
          </p:cNvSpPr>
          <p:nvPr>
            <p:ph type="title"/>
          </p:nvPr>
        </p:nvSpPr>
        <p:spPr>
          <a:xfrm>
            <a:off x="838200" y="320041"/>
            <a:ext cx="10515600" cy="931244"/>
          </a:xfrm>
        </p:spPr>
        <p:txBody>
          <a:bodyPr>
            <a:normAutofit/>
          </a:bodyPr>
          <a:lstStyle/>
          <a:p>
            <a:r>
              <a:rPr lang="en-US" dirty="0"/>
              <a:t>Session 5: Catastrophic Forgetting</a:t>
            </a:r>
          </a:p>
        </p:txBody>
      </p:sp>
      <p:sp>
        <p:nvSpPr>
          <p:cNvPr id="3" name="Content Placeholder 2">
            <a:extLst>
              <a:ext uri="{FF2B5EF4-FFF2-40B4-BE49-F238E27FC236}">
                <a16:creationId xmlns:a16="http://schemas.microsoft.com/office/drawing/2014/main" id="{F0AA3B42-EFB0-403B-A604-032EABD06EC7}"/>
              </a:ext>
            </a:extLst>
          </p:cNvPr>
          <p:cNvSpPr>
            <a:spLocks noGrp="1"/>
          </p:cNvSpPr>
          <p:nvPr>
            <p:ph idx="1"/>
          </p:nvPr>
        </p:nvSpPr>
        <p:spPr>
          <a:xfrm>
            <a:off x="838200" y="1395663"/>
            <a:ext cx="10515600" cy="4740442"/>
          </a:xfrm>
        </p:spPr>
        <p:txBody>
          <a:bodyPr>
            <a:normAutofit/>
          </a:bodyPr>
          <a:lstStyle/>
          <a:p>
            <a:r>
              <a:rPr lang="en-US" sz="1900" dirty="0"/>
              <a:t>“the tendency of an artificial neural network to completely and abruptly forget previously learned information upon learning new information“</a:t>
            </a:r>
          </a:p>
          <a:p>
            <a:r>
              <a:rPr lang="en-US" sz="1900" dirty="0"/>
              <a:t>Reinforcement learning represents a worst-case scenario when it comes to precipitating catastrophic forgetting in neural networks. Meaningful training examples are acquired as the agent explores different regions of its state/action space. When the agent is in one such region, only highly correlated samples from that region are typically acquired. </a:t>
            </a:r>
          </a:p>
          <a:p>
            <a:r>
              <a:rPr lang="en-US" sz="1900" dirty="0"/>
              <a:t>Moreover, the regions that the agent is likely to visit will depend on its current policy, suggesting that an agent that has a good policy may avoid exploring particular regions. The confluence of these factors means that without some mitigation techniques, supervised neural networks as function approximation in temporal-difference learning will be restricted to the simplest test cases. </a:t>
            </a:r>
            <a:r>
              <a:rPr lang="en-US" sz="1900" dirty="0">
                <a:hlinkClick r:id="rId2"/>
              </a:rPr>
              <a:t>https://trace.tennessee.edu/utk_graddiss/3581/</a:t>
            </a:r>
            <a:endParaRPr lang="en-US" sz="1900" dirty="0"/>
          </a:p>
          <a:p>
            <a:endParaRPr lang="en-US" sz="1900" dirty="0"/>
          </a:p>
          <a:p>
            <a:pPr marL="0" indent="0">
              <a:buNone/>
            </a:pPr>
            <a:endParaRPr lang="en-US" sz="1900" dirty="0"/>
          </a:p>
          <a:p>
            <a:r>
              <a:rPr lang="en-US" sz="1900" dirty="0"/>
              <a:t>In other words – appear to make progress and learn, but suddenly degrade quickly and unexpectedly</a:t>
            </a:r>
          </a:p>
        </p:txBody>
      </p:sp>
    </p:spTree>
    <p:extLst>
      <p:ext uri="{BB962C8B-B14F-4D97-AF65-F5344CB8AC3E}">
        <p14:creationId xmlns:p14="http://schemas.microsoft.com/office/powerpoint/2010/main" val="359612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8" name="Rectangle 47">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36F0B-0F88-4791-A3BF-9DB473DE0137}"/>
              </a:ext>
            </a:extLst>
          </p:cNvPr>
          <p:cNvSpPr>
            <a:spLocks noGrp="1"/>
          </p:cNvSpPr>
          <p:nvPr>
            <p:ph type="title"/>
          </p:nvPr>
        </p:nvSpPr>
        <p:spPr>
          <a:xfrm>
            <a:off x="-87086" y="1608667"/>
            <a:ext cx="4741382" cy="4491015"/>
          </a:xfrm>
        </p:spPr>
        <p:txBody>
          <a:bodyPr anchor="t">
            <a:normAutofit/>
          </a:bodyPr>
          <a:lstStyle/>
          <a:p>
            <a:pPr algn="r"/>
            <a:r>
              <a:rPr lang="en-US" sz="3200" dirty="0">
                <a:solidFill>
                  <a:srgbClr val="FFFFFF"/>
                </a:solidFill>
              </a:rPr>
              <a:t>Critical point about prior the RL approaches so far:</a:t>
            </a:r>
          </a:p>
        </p:txBody>
      </p:sp>
      <p:sp>
        <p:nvSpPr>
          <p:cNvPr id="3" name="Content Placeholder 2">
            <a:extLst>
              <a:ext uri="{FF2B5EF4-FFF2-40B4-BE49-F238E27FC236}">
                <a16:creationId xmlns:a16="http://schemas.microsoft.com/office/drawing/2014/main" id="{A6730484-6681-4A6D-BA1A-F194C6E2409A}"/>
              </a:ext>
            </a:extLst>
          </p:cNvPr>
          <p:cNvSpPr>
            <a:spLocks noGrp="1"/>
          </p:cNvSpPr>
          <p:nvPr>
            <p:ph idx="1"/>
          </p:nvPr>
        </p:nvSpPr>
        <p:spPr>
          <a:xfrm>
            <a:off x="4976029" y="1283369"/>
            <a:ext cx="6291241" cy="4816314"/>
          </a:xfrm>
        </p:spPr>
        <p:txBody>
          <a:bodyPr>
            <a:normAutofit/>
          </a:bodyPr>
          <a:lstStyle/>
          <a:p>
            <a:r>
              <a:rPr lang="en-US" sz="2000" dirty="0">
                <a:solidFill>
                  <a:srgbClr val="FFFFFF"/>
                </a:solidFill>
              </a:rPr>
              <a:t>One thing really stands out in the several DNN implementation used in earlier demos</a:t>
            </a:r>
            <a:endParaRPr lang="en-US" sz="2000" b="1" dirty="0">
              <a:solidFill>
                <a:srgbClr val="FFFFFF"/>
              </a:solidFill>
            </a:endParaRPr>
          </a:p>
          <a:p>
            <a:pPr lvl="1"/>
            <a:r>
              <a:rPr lang="en-US" sz="2000" b="1" dirty="0">
                <a:solidFill>
                  <a:srgbClr val="FFFFFF"/>
                </a:solidFill>
              </a:rPr>
              <a:t>Our RL code trains per action even though many actions return 0 reward (so what do they learn?)</a:t>
            </a:r>
          </a:p>
          <a:p>
            <a:pPr lvl="1"/>
            <a:r>
              <a:rPr lang="en-US" sz="2000" b="1" dirty="0">
                <a:solidFill>
                  <a:srgbClr val="FFFFFF"/>
                </a:solidFill>
              </a:rPr>
              <a:t>If the only reward (+ or -) is for the last move, how do you optimize for prior moves, and avoid losing moves?</a:t>
            </a:r>
          </a:p>
          <a:p>
            <a:pPr lvl="1"/>
            <a:r>
              <a:rPr lang="en-US" sz="2000" b="1" dirty="0">
                <a:solidFill>
                  <a:srgbClr val="FFFFFF"/>
                </a:solidFill>
              </a:rPr>
              <a:t>Have you seen any signs of minibatch training?</a:t>
            </a:r>
            <a:endParaRPr lang="en-US" sz="2000" dirty="0">
              <a:solidFill>
                <a:srgbClr val="FFFFFF"/>
              </a:solidFill>
            </a:endParaRPr>
          </a:p>
          <a:p>
            <a:r>
              <a:rPr lang="en-US" sz="2000" dirty="0">
                <a:solidFill>
                  <a:srgbClr val="FFFFFF"/>
                </a:solidFill>
              </a:rPr>
              <a:t>Could this (or something like it)  be happening with Catastrophic Forgetting</a:t>
            </a:r>
          </a:p>
        </p:txBody>
      </p:sp>
    </p:spTree>
    <p:extLst>
      <p:ext uri="{BB962C8B-B14F-4D97-AF65-F5344CB8AC3E}">
        <p14:creationId xmlns:p14="http://schemas.microsoft.com/office/powerpoint/2010/main" val="27294476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01E5B-598B-4923-9BF2-005CC5DAEEEA}"/>
              </a:ext>
            </a:extLst>
          </p:cNvPr>
          <p:cNvSpPr>
            <a:spLocks noGrp="1"/>
          </p:cNvSpPr>
          <p:nvPr>
            <p:ph type="title"/>
          </p:nvPr>
        </p:nvSpPr>
        <p:spPr>
          <a:xfrm>
            <a:off x="1288064" y="1284731"/>
            <a:ext cx="9637776" cy="1430696"/>
          </a:xfrm>
        </p:spPr>
        <p:txBody>
          <a:bodyPr>
            <a:normAutofit/>
          </a:bodyPr>
          <a:lstStyle/>
          <a:p>
            <a:r>
              <a:rPr lang="en-US" dirty="0"/>
              <a:t>Let’s review the game we use (very similar to Michael’s grid game in session 3)</a:t>
            </a:r>
          </a:p>
        </p:txBody>
      </p:sp>
      <p:pic>
        <p:nvPicPr>
          <p:cNvPr id="4" name="Content Placeholder 3">
            <a:extLst>
              <a:ext uri="{FF2B5EF4-FFF2-40B4-BE49-F238E27FC236}">
                <a16:creationId xmlns:a16="http://schemas.microsoft.com/office/drawing/2014/main" id="{0D01D746-A684-48C2-85B6-BE0956C040E5}"/>
              </a:ext>
            </a:extLst>
          </p:cNvPr>
          <p:cNvPicPr>
            <a:picLocks noGrp="1" noChangeAspect="1"/>
          </p:cNvPicPr>
          <p:nvPr>
            <p:ph idx="1"/>
          </p:nvPr>
        </p:nvPicPr>
        <p:blipFill>
          <a:blip r:embed="rId2"/>
          <a:stretch>
            <a:fillRect/>
          </a:stretch>
        </p:blipFill>
        <p:spPr>
          <a:xfrm>
            <a:off x="3762858" y="2715426"/>
            <a:ext cx="4378510" cy="2795511"/>
          </a:xfrm>
          <a:prstGeom prst="rect">
            <a:avLst/>
          </a:prstGeom>
        </p:spPr>
      </p:pic>
    </p:spTree>
    <p:extLst>
      <p:ext uri="{BB962C8B-B14F-4D97-AF65-F5344CB8AC3E}">
        <p14:creationId xmlns:p14="http://schemas.microsoft.com/office/powerpoint/2010/main" val="19401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A9EC50-FFB5-44E9-A694-D4E789544FEE}"/>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13" name="Content Placeholder 2">
            <a:extLst>
              <a:ext uri="{FF2B5EF4-FFF2-40B4-BE49-F238E27FC236}">
                <a16:creationId xmlns:a16="http://schemas.microsoft.com/office/drawing/2014/main" id="{521EB5C2-0115-4C65-8503-160C9F8A8529}"/>
              </a:ext>
            </a:extLst>
          </p:cNvPr>
          <p:cNvGraphicFramePr>
            <a:graphicFrameLocks noGrp="1"/>
          </p:cNvGraphicFramePr>
          <p:nvPr>
            <p:ph idx="1"/>
            <p:extLst>
              <p:ext uri="{D42A27DB-BD31-4B8C-83A1-F6EECF244321}">
                <p14:modId xmlns:p14="http://schemas.microsoft.com/office/powerpoint/2010/main" val="28970406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912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26A5-C372-4D05-99AB-9851BBC1293E}"/>
              </a:ext>
            </a:extLst>
          </p:cNvPr>
          <p:cNvSpPr>
            <a:spLocks noGrp="1"/>
          </p:cNvSpPr>
          <p:nvPr>
            <p:ph type="title"/>
          </p:nvPr>
        </p:nvSpPr>
        <p:spPr/>
        <p:txBody>
          <a:bodyPr/>
          <a:lstStyle/>
          <a:p>
            <a:r>
              <a:rPr lang="en-US" dirty="0" err="1"/>
              <a:t>Gridworld</a:t>
            </a:r>
            <a:r>
              <a:rPr lang="en-US" dirty="0"/>
              <a:t> rewards (in gridworld.py)</a:t>
            </a:r>
          </a:p>
        </p:txBody>
      </p:sp>
      <p:sp>
        <p:nvSpPr>
          <p:cNvPr id="3" name="Content Placeholder 2">
            <a:extLst>
              <a:ext uri="{FF2B5EF4-FFF2-40B4-BE49-F238E27FC236}">
                <a16:creationId xmlns:a16="http://schemas.microsoft.com/office/drawing/2014/main" id="{C1F352D2-F76C-4A8C-AA82-A8CA69B85AD2}"/>
              </a:ext>
            </a:extLst>
          </p:cNvPr>
          <p:cNvSpPr>
            <a:spLocks noGrp="1"/>
          </p:cNvSpPr>
          <p:nvPr>
            <p:ph idx="1"/>
          </p:nvPr>
        </p:nvSpPr>
        <p:spPr/>
        <p:txBody>
          <a:bodyPr/>
          <a:lstStyle/>
          <a:p>
            <a:pPr marL="0" indent="0">
              <a:buNone/>
            </a:pPr>
            <a:r>
              <a:rPr lang="en-US" dirty="0"/>
              <a:t>def reward(self):        </a:t>
            </a:r>
          </a:p>
          <a:p>
            <a:pPr marL="457200" lvl="1" indent="0">
              <a:buNone/>
            </a:pPr>
            <a:r>
              <a:rPr lang="en-US" dirty="0"/>
              <a:t>if (</a:t>
            </a:r>
            <a:r>
              <a:rPr lang="en-US" dirty="0" err="1"/>
              <a:t>self.board.components</a:t>
            </a:r>
            <a:r>
              <a:rPr lang="en-US" dirty="0"/>
              <a:t>['Player'].pos == </a:t>
            </a:r>
            <a:r>
              <a:rPr lang="en-US" dirty="0" err="1"/>
              <a:t>self.board.components</a:t>
            </a:r>
            <a:r>
              <a:rPr lang="en-US" dirty="0"/>
              <a:t>['Pit'].pos):                	return -10       </a:t>
            </a:r>
          </a:p>
          <a:p>
            <a:pPr marL="457200" lvl="1" indent="0">
              <a:buNone/>
            </a:pPr>
            <a:r>
              <a:rPr lang="en-US" dirty="0" err="1"/>
              <a:t>elif</a:t>
            </a:r>
            <a:r>
              <a:rPr lang="en-US" dirty="0"/>
              <a:t> (</a:t>
            </a:r>
            <a:r>
              <a:rPr lang="en-US" dirty="0" err="1"/>
              <a:t>self.board.components</a:t>
            </a:r>
            <a:r>
              <a:rPr lang="en-US" dirty="0"/>
              <a:t>['Player'].pos == </a:t>
            </a:r>
            <a:r>
              <a:rPr lang="en-US" dirty="0" err="1"/>
              <a:t>self.board.components</a:t>
            </a:r>
            <a:r>
              <a:rPr lang="en-US" dirty="0"/>
              <a:t>['Goal'].pos):</a:t>
            </a:r>
          </a:p>
          <a:p>
            <a:pPr marL="457200" lvl="1" indent="0">
              <a:buNone/>
            </a:pPr>
            <a:r>
              <a:rPr lang="en-US" dirty="0"/>
              <a:t>        return 10        </a:t>
            </a:r>
          </a:p>
          <a:p>
            <a:pPr marL="457200" lvl="1" indent="0">
              <a:buNone/>
            </a:pPr>
            <a:r>
              <a:rPr lang="en-US" dirty="0"/>
              <a:t>else:            </a:t>
            </a:r>
          </a:p>
          <a:p>
            <a:pPr marL="457200" lvl="1" indent="0">
              <a:buNone/>
            </a:pPr>
            <a:r>
              <a:rPr lang="en-US" dirty="0"/>
              <a:t>return -1  </a:t>
            </a:r>
          </a:p>
        </p:txBody>
      </p:sp>
    </p:spTree>
    <p:extLst>
      <p:ext uri="{BB962C8B-B14F-4D97-AF65-F5344CB8AC3E}">
        <p14:creationId xmlns:p14="http://schemas.microsoft.com/office/powerpoint/2010/main" val="104018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E606-705F-4EB4-8948-99CF616EB8AE}"/>
              </a:ext>
            </a:extLst>
          </p:cNvPr>
          <p:cNvSpPr>
            <a:spLocks noGrp="1"/>
          </p:cNvSpPr>
          <p:nvPr>
            <p:ph type="title"/>
          </p:nvPr>
        </p:nvSpPr>
        <p:spPr>
          <a:xfrm>
            <a:off x="838200" y="1"/>
            <a:ext cx="10515600" cy="577516"/>
          </a:xfrm>
        </p:spPr>
        <p:txBody>
          <a:bodyPr>
            <a:normAutofit fontScale="90000"/>
          </a:bodyPr>
          <a:lstStyle/>
          <a:p>
            <a:r>
              <a:rPr lang="en-US" dirty="0"/>
              <a:t>Q-function model logic</a:t>
            </a:r>
          </a:p>
        </p:txBody>
      </p:sp>
      <p:sp>
        <p:nvSpPr>
          <p:cNvPr id="3" name="Content Placeholder 2">
            <a:extLst>
              <a:ext uri="{FF2B5EF4-FFF2-40B4-BE49-F238E27FC236}">
                <a16:creationId xmlns:a16="http://schemas.microsoft.com/office/drawing/2014/main" id="{8606AE06-28F9-4B35-806C-1002F3BFDEEF}"/>
              </a:ext>
            </a:extLst>
          </p:cNvPr>
          <p:cNvSpPr>
            <a:spLocks noGrp="1"/>
          </p:cNvSpPr>
          <p:nvPr>
            <p:ph idx="1"/>
          </p:nvPr>
        </p:nvSpPr>
        <p:spPr>
          <a:xfrm>
            <a:off x="216568" y="802105"/>
            <a:ext cx="11766885" cy="5975684"/>
          </a:xfrm>
        </p:spPr>
        <p:txBody>
          <a:bodyPr>
            <a:normAutofit fontScale="92500" lnSpcReduction="20000"/>
          </a:bodyPr>
          <a:lstStyle/>
          <a:p>
            <a:pPr marL="0" indent="0">
              <a:buNone/>
            </a:pPr>
            <a:r>
              <a:rPr lang="en-US" dirty="0"/>
              <a:t>	</a:t>
            </a:r>
            <a:r>
              <a:rPr lang="en-US" sz="2000" dirty="0" err="1"/>
              <a:t>qval</a:t>
            </a:r>
            <a:r>
              <a:rPr lang="en-US" sz="2000" dirty="0"/>
              <a:t> = model(state)                        #Run the Q-network forward to get predicted q-values for all actions     </a:t>
            </a:r>
          </a:p>
          <a:p>
            <a:pPr marL="0" indent="0">
              <a:buNone/>
            </a:pPr>
            <a:r>
              <a:rPr lang="en-US" sz="2000" dirty="0"/>
              <a:t>	</a:t>
            </a:r>
            <a:r>
              <a:rPr lang="en-US" sz="2000" dirty="0" err="1"/>
              <a:t>qval</a:t>
            </a:r>
            <a:r>
              <a:rPr lang="en-US" sz="2000" dirty="0"/>
              <a:t>_ = </a:t>
            </a:r>
            <a:r>
              <a:rPr lang="en-US" sz="2000" dirty="0" err="1"/>
              <a:t>qval.data.numpy</a:t>
            </a:r>
            <a:r>
              <a:rPr lang="en-US" sz="2000" dirty="0"/>
              <a:t>()            #</a:t>
            </a:r>
            <a:r>
              <a:rPr lang="en-US" sz="2000" dirty="0" err="1"/>
              <a:t>qval</a:t>
            </a:r>
            <a:r>
              <a:rPr lang="en-US" sz="2000" dirty="0"/>
              <a:t> as floats (tensor to array conversion)</a:t>
            </a:r>
          </a:p>
          <a:p>
            <a:pPr marL="0" indent="0">
              <a:buNone/>
            </a:pPr>
            <a:r>
              <a:rPr lang="en-US" sz="2000" dirty="0"/>
              <a:t>	if (</a:t>
            </a:r>
            <a:r>
              <a:rPr lang="en-US" sz="2000" dirty="0" err="1"/>
              <a:t>random.random</a:t>
            </a:r>
            <a:r>
              <a:rPr lang="en-US" sz="2000" dirty="0"/>
              <a:t>() &lt; epsilon):  # our greedy epsilon test         </a:t>
            </a:r>
          </a:p>
          <a:p>
            <a:pPr marL="457200" lvl="1" indent="0">
              <a:buNone/>
            </a:pPr>
            <a:r>
              <a:rPr lang="en-US" sz="2000" dirty="0"/>
              <a:t>		action_ = </a:t>
            </a:r>
            <a:r>
              <a:rPr lang="en-US" sz="2000" dirty="0" err="1"/>
              <a:t>np.random.randint</a:t>
            </a:r>
            <a:r>
              <a:rPr lang="en-US" sz="2000" dirty="0"/>
              <a:t>(0,4)         </a:t>
            </a:r>
          </a:p>
          <a:p>
            <a:pPr marL="457200" lvl="1" indent="0">
              <a:buNone/>
            </a:pPr>
            <a:r>
              <a:rPr lang="en-US" sz="2000" dirty="0"/>
              <a:t>	else:             </a:t>
            </a:r>
          </a:p>
          <a:p>
            <a:pPr marL="914400" lvl="2" indent="0">
              <a:buNone/>
            </a:pPr>
            <a:r>
              <a:rPr lang="en-US" dirty="0"/>
              <a:t>	action_ = (</a:t>
            </a:r>
            <a:r>
              <a:rPr lang="en-US" dirty="0" err="1"/>
              <a:t>np.argmax</a:t>
            </a:r>
            <a:r>
              <a:rPr lang="en-US" dirty="0"/>
              <a:t>(</a:t>
            </a:r>
            <a:r>
              <a:rPr lang="en-US" dirty="0" err="1"/>
              <a:t>qval</a:t>
            </a:r>
            <a:r>
              <a:rPr lang="en-US" dirty="0"/>
              <a:t>_))     #get the highest value in the array (optimal)</a:t>
            </a:r>
          </a:p>
          <a:p>
            <a:pPr marL="914400" lvl="2" indent="0">
              <a:buNone/>
            </a:pPr>
            <a:r>
              <a:rPr lang="en-US" dirty="0"/>
              <a:t>action = </a:t>
            </a:r>
            <a:r>
              <a:rPr lang="en-US" dirty="0" err="1"/>
              <a:t>action_set</a:t>
            </a:r>
            <a:r>
              <a:rPr lang="en-US" dirty="0"/>
              <a:t>[action_]                       # translate the numerical action into one of the actions(‘</a:t>
            </a:r>
            <a:r>
              <a:rPr lang="en-US" dirty="0" err="1"/>
              <a:t>u’,’d</a:t>
            </a:r>
            <a:r>
              <a:rPr lang="en-US" dirty="0"/>
              <a:t>’)       </a:t>
            </a:r>
          </a:p>
          <a:p>
            <a:pPr marL="914400" lvl="2" indent="0">
              <a:buNone/>
            </a:pPr>
            <a:r>
              <a:rPr lang="en-US" dirty="0" err="1"/>
              <a:t>game.makeMove</a:t>
            </a:r>
            <a:r>
              <a:rPr lang="en-US" dirty="0"/>
              <a:t>(action)                            #take the action</a:t>
            </a:r>
          </a:p>
          <a:p>
            <a:pPr marL="914400" lvl="2" indent="0">
              <a:buNone/>
            </a:pPr>
            <a:r>
              <a:rPr lang="en-US" dirty="0" err="1"/>
              <a:t>new_state</a:t>
            </a:r>
            <a:r>
              <a:rPr lang="en-US" dirty="0"/>
              <a:t>_ = </a:t>
            </a:r>
            <a:r>
              <a:rPr lang="en-US" dirty="0" err="1"/>
              <a:t>game.board.render_np</a:t>
            </a:r>
            <a:r>
              <a:rPr lang="en-US" dirty="0"/>
              <a:t>().reshape(1,64) + </a:t>
            </a:r>
            <a:r>
              <a:rPr lang="en-US" dirty="0" err="1"/>
              <a:t>np.random.rand</a:t>
            </a:r>
            <a:r>
              <a:rPr lang="en-US" dirty="0"/>
              <a:t>(1,64)/10.0         </a:t>
            </a:r>
          </a:p>
          <a:p>
            <a:pPr marL="914400" lvl="2" indent="0">
              <a:buNone/>
            </a:pPr>
            <a:r>
              <a:rPr lang="en-US" dirty="0" err="1"/>
              <a:t>new_state</a:t>
            </a:r>
            <a:r>
              <a:rPr lang="en-US" dirty="0"/>
              <a:t> = Variable(</a:t>
            </a:r>
            <a:r>
              <a:rPr lang="en-US" dirty="0" err="1"/>
              <a:t>th.from_numpy</a:t>
            </a:r>
            <a:r>
              <a:rPr lang="en-US" dirty="0"/>
              <a:t>(</a:t>
            </a:r>
            <a:r>
              <a:rPr lang="en-US" dirty="0" err="1"/>
              <a:t>new_state</a:t>
            </a:r>
            <a:r>
              <a:rPr lang="en-US" dirty="0"/>
              <a:t>_).float())  #new state of game as number</a:t>
            </a:r>
          </a:p>
          <a:p>
            <a:pPr marL="914400" lvl="2" indent="0">
              <a:buNone/>
            </a:pPr>
            <a:r>
              <a:rPr lang="en-US" dirty="0"/>
              <a:t>reward = </a:t>
            </a:r>
            <a:r>
              <a:rPr lang="en-US" dirty="0" err="1"/>
              <a:t>game.reward</a:t>
            </a:r>
            <a:r>
              <a:rPr lang="en-US" dirty="0"/>
              <a:t>()                                                               # get reward for new state</a:t>
            </a:r>
          </a:p>
          <a:p>
            <a:pPr marL="914400" lvl="2" indent="0">
              <a:buNone/>
            </a:pPr>
            <a:r>
              <a:rPr lang="en-US" dirty="0" err="1"/>
              <a:t>newQ</a:t>
            </a:r>
            <a:r>
              <a:rPr lang="en-US" dirty="0"/>
              <a:t> = model(</a:t>
            </a:r>
            <a:r>
              <a:rPr lang="en-US" dirty="0" err="1"/>
              <a:t>new_state.reshape</a:t>
            </a:r>
            <a:r>
              <a:rPr lang="en-US" dirty="0"/>
              <a:t>(1,64)).</a:t>
            </a:r>
            <a:r>
              <a:rPr lang="en-US" dirty="0" err="1"/>
              <a:t>data.numpy</a:t>
            </a:r>
            <a:r>
              <a:rPr lang="en-US" dirty="0"/>
              <a:t>()         </a:t>
            </a:r>
          </a:p>
          <a:p>
            <a:pPr marL="914400" lvl="2" indent="0">
              <a:buNone/>
            </a:pPr>
            <a:r>
              <a:rPr lang="en-US" dirty="0" err="1"/>
              <a:t>maxQ</a:t>
            </a:r>
            <a:r>
              <a:rPr lang="en-US" dirty="0"/>
              <a:t> = </a:t>
            </a:r>
            <a:r>
              <a:rPr lang="en-US" dirty="0" err="1"/>
              <a:t>np.max</a:t>
            </a:r>
            <a:r>
              <a:rPr lang="en-US" dirty="0"/>
              <a:t>(</a:t>
            </a:r>
            <a:r>
              <a:rPr lang="en-US" dirty="0" err="1"/>
              <a:t>newQ</a:t>
            </a:r>
            <a:r>
              <a:rPr lang="en-US" dirty="0"/>
              <a:t>)                                          # maximum q-value predicted from the new state </a:t>
            </a:r>
          </a:p>
          <a:p>
            <a:pPr marL="914400" lvl="2" indent="0">
              <a:buNone/>
            </a:pPr>
            <a:r>
              <a:rPr lang="en-US" dirty="0"/>
              <a:t>y[:] = </a:t>
            </a:r>
            <a:r>
              <a:rPr lang="en-US" dirty="0" err="1"/>
              <a:t>qval</a:t>
            </a:r>
            <a:r>
              <a:rPr lang="en-US" dirty="0"/>
              <a:t>_[:]                                                            #make a copy of the </a:t>
            </a:r>
            <a:r>
              <a:rPr lang="en-US" dirty="0" err="1"/>
              <a:t>qval</a:t>
            </a:r>
            <a:r>
              <a:rPr lang="en-US" dirty="0"/>
              <a:t>_ array </a:t>
            </a:r>
          </a:p>
          <a:p>
            <a:pPr marL="914400" lvl="2" indent="0">
              <a:buNone/>
            </a:pPr>
            <a:r>
              <a:rPr lang="en-US" dirty="0"/>
              <a:t>if reward == -1:                                                        # update </a:t>
            </a:r>
            <a:r>
              <a:rPr lang="en-US" dirty="0" err="1"/>
              <a:t>qval</a:t>
            </a:r>
            <a:r>
              <a:rPr lang="en-US" dirty="0"/>
              <a:t> since we did not win or lose       </a:t>
            </a:r>
          </a:p>
          <a:p>
            <a:pPr marL="914400" lvl="2" indent="0">
              <a:buNone/>
            </a:pPr>
            <a:r>
              <a:rPr lang="en-US" dirty="0"/>
              <a:t>	update = (reward + (gamma * </a:t>
            </a:r>
            <a:r>
              <a:rPr lang="en-US" dirty="0" err="1"/>
              <a:t>maxQ</a:t>
            </a:r>
            <a:r>
              <a:rPr lang="en-US" dirty="0"/>
              <a:t>))         </a:t>
            </a:r>
          </a:p>
          <a:p>
            <a:pPr marL="914400" lvl="2" indent="0">
              <a:buNone/>
            </a:pPr>
            <a:r>
              <a:rPr lang="en-US" dirty="0"/>
              <a:t>else:             </a:t>
            </a:r>
          </a:p>
          <a:p>
            <a:pPr marL="914400" lvl="2" indent="0">
              <a:buNone/>
            </a:pPr>
            <a:r>
              <a:rPr lang="en-US" dirty="0"/>
              <a:t>	update = reward        </a:t>
            </a:r>
          </a:p>
          <a:p>
            <a:pPr marL="914400" lvl="2" indent="0">
              <a:buNone/>
            </a:pPr>
            <a:r>
              <a:rPr lang="en-US" dirty="0"/>
              <a:t>y[0][action_] = update                                        #update element corresponding to the action taken </a:t>
            </a:r>
          </a:p>
          <a:p>
            <a:pPr marL="914400" lvl="2" indent="0">
              <a:buNone/>
            </a:pPr>
            <a:r>
              <a:rPr lang="es-ES" dirty="0"/>
              <a:t> </a:t>
            </a:r>
            <a:r>
              <a:rPr lang="es-ES" dirty="0" err="1"/>
              <a:t>loss</a:t>
            </a:r>
            <a:r>
              <a:rPr lang="es-ES" dirty="0"/>
              <a:t> = </a:t>
            </a:r>
            <a:r>
              <a:rPr lang="es-ES" dirty="0" err="1"/>
              <a:t>loss_fn</a:t>
            </a:r>
            <a:r>
              <a:rPr lang="es-ES" dirty="0"/>
              <a:t>(</a:t>
            </a:r>
            <a:r>
              <a:rPr lang="es-ES" dirty="0" err="1"/>
              <a:t>qval</a:t>
            </a:r>
            <a:r>
              <a:rPr lang="es-ES" dirty="0"/>
              <a:t>, y)                                         </a:t>
            </a:r>
            <a:r>
              <a:rPr lang="en-US" dirty="0"/>
              <a:t># calculate loss- how good was the prediction vs observed</a:t>
            </a:r>
          </a:p>
          <a:p>
            <a:pPr marL="914400" lvl="2" indent="0">
              <a:buNone/>
            </a:pPr>
            <a:r>
              <a:rPr lang="en-US" dirty="0"/>
              <a:t>– do backprop – shrink epsilon – continue…</a:t>
            </a:r>
          </a:p>
        </p:txBody>
      </p:sp>
    </p:spTree>
    <p:extLst>
      <p:ext uri="{BB962C8B-B14F-4D97-AF65-F5344CB8AC3E}">
        <p14:creationId xmlns:p14="http://schemas.microsoft.com/office/powerpoint/2010/main" val="368973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8F3A-2983-4EF7-8EAC-CAC57675B7F4}"/>
              </a:ext>
            </a:extLst>
          </p:cNvPr>
          <p:cNvSpPr>
            <a:spLocks noGrp="1"/>
          </p:cNvSpPr>
          <p:nvPr>
            <p:ph type="title"/>
          </p:nvPr>
        </p:nvSpPr>
        <p:spPr>
          <a:xfrm>
            <a:off x="1094873" y="122405"/>
            <a:ext cx="10515600" cy="1007790"/>
          </a:xfrm>
        </p:spPr>
        <p:txBody>
          <a:bodyPr/>
          <a:lstStyle/>
          <a:p>
            <a:r>
              <a:rPr lang="en-US" dirty="0"/>
              <a:t>Catastrophic forgetting in one picture</a:t>
            </a:r>
          </a:p>
        </p:txBody>
      </p:sp>
      <p:pic>
        <p:nvPicPr>
          <p:cNvPr id="4" name="Content Placeholder 3">
            <a:extLst>
              <a:ext uri="{FF2B5EF4-FFF2-40B4-BE49-F238E27FC236}">
                <a16:creationId xmlns:a16="http://schemas.microsoft.com/office/drawing/2014/main" id="{5A636E2D-C75B-474B-A0D9-10367C3EEACA}"/>
              </a:ext>
            </a:extLst>
          </p:cNvPr>
          <p:cNvPicPr>
            <a:picLocks noGrp="1" noChangeAspect="1"/>
          </p:cNvPicPr>
          <p:nvPr>
            <p:ph idx="1"/>
          </p:nvPr>
        </p:nvPicPr>
        <p:blipFill>
          <a:blip r:embed="rId2"/>
          <a:stretch>
            <a:fillRect/>
          </a:stretch>
        </p:blipFill>
        <p:spPr>
          <a:xfrm>
            <a:off x="1483196" y="1130194"/>
            <a:ext cx="6505771" cy="4597612"/>
          </a:xfrm>
          <a:prstGeom prst="rect">
            <a:avLst/>
          </a:prstGeom>
        </p:spPr>
      </p:pic>
      <p:sp>
        <p:nvSpPr>
          <p:cNvPr id="5" name="TextBox 4">
            <a:extLst>
              <a:ext uri="{FF2B5EF4-FFF2-40B4-BE49-F238E27FC236}">
                <a16:creationId xmlns:a16="http://schemas.microsoft.com/office/drawing/2014/main" id="{591600D1-711D-496A-AEB2-3A4FCBE82974}"/>
              </a:ext>
            </a:extLst>
          </p:cNvPr>
          <p:cNvSpPr txBox="1"/>
          <p:nvPr/>
        </p:nvSpPr>
        <p:spPr>
          <a:xfrm>
            <a:off x="838200" y="6240379"/>
            <a:ext cx="9613232" cy="369332"/>
          </a:xfrm>
          <a:prstGeom prst="rect">
            <a:avLst/>
          </a:prstGeom>
          <a:noFill/>
        </p:spPr>
        <p:txBody>
          <a:bodyPr wrap="square" rtlCol="0">
            <a:spAutoFit/>
          </a:bodyPr>
          <a:lstStyle/>
          <a:p>
            <a:r>
              <a:rPr lang="en-US" dirty="0"/>
              <a:t>Deep Reinforcement Learning In Action: </a:t>
            </a:r>
            <a:r>
              <a:rPr lang="en-US" dirty="0" err="1"/>
              <a:t>Zai</a:t>
            </a:r>
            <a:r>
              <a:rPr lang="en-US" dirty="0"/>
              <a:t> and Brown, Pub: Manning 2019</a:t>
            </a:r>
          </a:p>
        </p:txBody>
      </p:sp>
      <p:sp>
        <p:nvSpPr>
          <p:cNvPr id="6" name="TextBox 5">
            <a:extLst>
              <a:ext uri="{FF2B5EF4-FFF2-40B4-BE49-F238E27FC236}">
                <a16:creationId xmlns:a16="http://schemas.microsoft.com/office/drawing/2014/main" id="{A3989704-DF31-4928-ACED-78BA72992C68}"/>
              </a:ext>
            </a:extLst>
          </p:cNvPr>
          <p:cNvSpPr txBox="1"/>
          <p:nvPr/>
        </p:nvSpPr>
        <p:spPr>
          <a:xfrm>
            <a:off x="8237621" y="2519336"/>
            <a:ext cx="3777915" cy="1200329"/>
          </a:xfrm>
          <a:prstGeom prst="rect">
            <a:avLst/>
          </a:prstGeom>
          <a:noFill/>
        </p:spPr>
        <p:txBody>
          <a:bodyPr wrap="square" rtlCol="0">
            <a:spAutoFit/>
          </a:bodyPr>
          <a:lstStyle/>
          <a:p>
            <a:r>
              <a:rPr lang="en-US" dirty="0"/>
              <a:t>No way to differentiate between a good move right and a bad move right since there are times when it is rewarding, and times when it is not. </a:t>
            </a:r>
          </a:p>
        </p:txBody>
      </p:sp>
    </p:spTree>
    <p:extLst>
      <p:ext uri="{BB962C8B-B14F-4D97-AF65-F5344CB8AC3E}">
        <p14:creationId xmlns:p14="http://schemas.microsoft.com/office/powerpoint/2010/main" val="361686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AF1C-58F3-405C-A625-7301DE5F4159}"/>
              </a:ext>
            </a:extLst>
          </p:cNvPr>
          <p:cNvSpPr>
            <a:spLocks noGrp="1"/>
          </p:cNvSpPr>
          <p:nvPr>
            <p:ph type="title"/>
          </p:nvPr>
        </p:nvSpPr>
        <p:spPr>
          <a:xfrm>
            <a:off x="1102895" y="173906"/>
            <a:ext cx="10515600" cy="890633"/>
          </a:xfrm>
        </p:spPr>
        <p:txBody>
          <a:bodyPr/>
          <a:lstStyle/>
          <a:p>
            <a:r>
              <a:rPr lang="en-US" dirty="0"/>
              <a:t>Representing the game board as a tensor</a:t>
            </a:r>
          </a:p>
        </p:txBody>
      </p:sp>
      <p:pic>
        <p:nvPicPr>
          <p:cNvPr id="4" name="Content Placeholder 3">
            <a:extLst>
              <a:ext uri="{FF2B5EF4-FFF2-40B4-BE49-F238E27FC236}">
                <a16:creationId xmlns:a16="http://schemas.microsoft.com/office/drawing/2014/main" id="{C36E89E8-DFB3-4E2C-99C3-B29AC2FA4BF0}"/>
              </a:ext>
            </a:extLst>
          </p:cNvPr>
          <p:cNvPicPr>
            <a:picLocks noGrp="1" noChangeAspect="1"/>
          </p:cNvPicPr>
          <p:nvPr>
            <p:ph idx="1"/>
          </p:nvPr>
        </p:nvPicPr>
        <p:blipFill>
          <a:blip r:embed="rId2"/>
          <a:stretch>
            <a:fillRect/>
          </a:stretch>
        </p:blipFill>
        <p:spPr>
          <a:xfrm>
            <a:off x="1464075" y="1255758"/>
            <a:ext cx="4082250" cy="3309344"/>
          </a:xfrm>
          <a:prstGeom prst="rect">
            <a:avLst/>
          </a:prstGeom>
        </p:spPr>
      </p:pic>
      <p:sp>
        <p:nvSpPr>
          <p:cNvPr id="5" name="Rectangle 4">
            <a:extLst>
              <a:ext uri="{FF2B5EF4-FFF2-40B4-BE49-F238E27FC236}">
                <a16:creationId xmlns:a16="http://schemas.microsoft.com/office/drawing/2014/main" id="{F68E03C1-D297-4170-B73B-F49BD981C3DA}"/>
              </a:ext>
            </a:extLst>
          </p:cNvPr>
          <p:cNvSpPr/>
          <p:nvPr/>
        </p:nvSpPr>
        <p:spPr>
          <a:xfrm>
            <a:off x="1267326" y="4947540"/>
            <a:ext cx="10515600" cy="1200329"/>
          </a:xfrm>
          <a:prstGeom prst="rect">
            <a:avLst/>
          </a:prstGeom>
        </p:spPr>
        <p:txBody>
          <a:bodyPr wrap="square">
            <a:spAutoFit/>
          </a:bodyPr>
          <a:lstStyle/>
          <a:p>
            <a:r>
              <a:rPr lang="en-US" dirty="0"/>
              <a:t>1st dimension of this 3-tensor is divided into 4 separate grid planes, where each plane represents the position of each element. So below is an example where the player is at grid position (2,2), the goal is at (0,0), the pit is at (0,1) and the wall is at (1,1) where (row, column). All other elements are 0s. </a:t>
            </a:r>
          </a:p>
          <a:p>
            <a:r>
              <a:rPr lang="en-US" dirty="0"/>
              <a:t> </a:t>
            </a:r>
          </a:p>
        </p:txBody>
      </p:sp>
      <p:sp>
        <p:nvSpPr>
          <p:cNvPr id="6" name="Rectangle 5">
            <a:extLst>
              <a:ext uri="{FF2B5EF4-FFF2-40B4-BE49-F238E27FC236}">
                <a16:creationId xmlns:a16="http://schemas.microsoft.com/office/drawing/2014/main" id="{1AA43450-DA89-4A0B-B5EC-2FEFC3859459}"/>
              </a:ext>
            </a:extLst>
          </p:cNvPr>
          <p:cNvSpPr/>
          <p:nvPr/>
        </p:nvSpPr>
        <p:spPr>
          <a:xfrm>
            <a:off x="6729779" y="2129408"/>
            <a:ext cx="4403442" cy="1200329"/>
          </a:xfrm>
          <a:prstGeom prst="rect">
            <a:avLst/>
          </a:prstGeom>
        </p:spPr>
        <p:txBody>
          <a:bodyPr wrap="square">
            <a:spAutoFit/>
          </a:bodyPr>
          <a:lstStyle/>
          <a:p>
            <a:r>
              <a:rPr lang="en-US" dirty="0"/>
              <a:t>A 4x4x4 tensor has 64 total elements</a:t>
            </a:r>
          </a:p>
          <a:p>
            <a:r>
              <a:rPr lang="en-US" dirty="0"/>
              <a:t>This can be flattened into a 64 item array for simplicity.</a:t>
            </a:r>
          </a:p>
          <a:p>
            <a:r>
              <a:rPr lang="en-US" dirty="0"/>
              <a:t>(and is in the sample code)</a:t>
            </a:r>
          </a:p>
        </p:txBody>
      </p:sp>
    </p:spTree>
    <p:extLst>
      <p:ext uri="{BB962C8B-B14F-4D97-AF65-F5344CB8AC3E}">
        <p14:creationId xmlns:p14="http://schemas.microsoft.com/office/powerpoint/2010/main" val="311801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ED8A-75AE-4961-8375-9CD6CA09549B}"/>
              </a:ext>
            </a:extLst>
          </p:cNvPr>
          <p:cNvSpPr>
            <a:spLocks noGrp="1"/>
          </p:cNvSpPr>
          <p:nvPr>
            <p:ph type="title"/>
          </p:nvPr>
        </p:nvSpPr>
        <p:spPr>
          <a:xfrm>
            <a:off x="838200" y="26419"/>
            <a:ext cx="10515600" cy="923157"/>
          </a:xfrm>
        </p:spPr>
        <p:txBody>
          <a:bodyPr/>
          <a:lstStyle/>
          <a:p>
            <a:r>
              <a:rPr lang="en-US" dirty="0"/>
              <a:t>The details</a:t>
            </a:r>
          </a:p>
        </p:txBody>
      </p:sp>
      <p:pic>
        <p:nvPicPr>
          <p:cNvPr id="4" name="Content Placeholder 3">
            <a:extLst>
              <a:ext uri="{FF2B5EF4-FFF2-40B4-BE49-F238E27FC236}">
                <a16:creationId xmlns:a16="http://schemas.microsoft.com/office/drawing/2014/main" id="{563040AF-074B-4C23-B010-D567AE81836B}"/>
              </a:ext>
            </a:extLst>
          </p:cNvPr>
          <p:cNvPicPr>
            <a:picLocks noGrp="1" noChangeAspect="1"/>
          </p:cNvPicPr>
          <p:nvPr>
            <p:ph idx="1"/>
          </p:nvPr>
        </p:nvPicPr>
        <p:blipFill>
          <a:blip r:embed="rId2"/>
          <a:stretch>
            <a:fillRect/>
          </a:stretch>
        </p:blipFill>
        <p:spPr>
          <a:xfrm>
            <a:off x="460110" y="1081088"/>
            <a:ext cx="6261532" cy="4559088"/>
          </a:xfrm>
          <a:prstGeom prst="rect">
            <a:avLst/>
          </a:prstGeom>
        </p:spPr>
      </p:pic>
      <p:sp>
        <p:nvSpPr>
          <p:cNvPr id="5" name="TextBox 4">
            <a:extLst>
              <a:ext uri="{FF2B5EF4-FFF2-40B4-BE49-F238E27FC236}">
                <a16:creationId xmlns:a16="http://schemas.microsoft.com/office/drawing/2014/main" id="{979290FA-9BF8-4EEF-B975-ABFB7A717971}"/>
              </a:ext>
            </a:extLst>
          </p:cNvPr>
          <p:cNvSpPr txBox="1"/>
          <p:nvPr/>
        </p:nvSpPr>
        <p:spPr>
          <a:xfrm>
            <a:off x="838200" y="6384758"/>
            <a:ext cx="9893968" cy="369332"/>
          </a:xfrm>
          <a:prstGeom prst="rect">
            <a:avLst/>
          </a:prstGeom>
          <a:noFill/>
        </p:spPr>
        <p:txBody>
          <a:bodyPr wrap="square" rtlCol="0">
            <a:spAutoFit/>
          </a:bodyPr>
          <a:lstStyle/>
          <a:p>
            <a:r>
              <a:rPr lang="en-US" dirty="0"/>
              <a:t>Deep Reinforcement Learning in Action: Manning; active online book.</a:t>
            </a:r>
          </a:p>
        </p:txBody>
      </p:sp>
      <p:pic>
        <p:nvPicPr>
          <p:cNvPr id="6" name="Picture 5">
            <a:extLst>
              <a:ext uri="{FF2B5EF4-FFF2-40B4-BE49-F238E27FC236}">
                <a16:creationId xmlns:a16="http://schemas.microsoft.com/office/drawing/2014/main" id="{3164E554-4D43-459B-ACDF-98C456FFEA16}"/>
              </a:ext>
            </a:extLst>
          </p:cNvPr>
          <p:cNvPicPr>
            <a:picLocks noChangeAspect="1"/>
          </p:cNvPicPr>
          <p:nvPr/>
        </p:nvPicPr>
        <p:blipFill>
          <a:blip r:embed="rId3"/>
          <a:stretch>
            <a:fillRect/>
          </a:stretch>
        </p:blipFill>
        <p:spPr>
          <a:xfrm>
            <a:off x="6942562" y="1010630"/>
            <a:ext cx="4972367" cy="2136774"/>
          </a:xfrm>
          <a:prstGeom prst="rect">
            <a:avLst/>
          </a:prstGeom>
        </p:spPr>
      </p:pic>
      <p:pic>
        <p:nvPicPr>
          <p:cNvPr id="7" name="Picture 6">
            <a:extLst>
              <a:ext uri="{FF2B5EF4-FFF2-40B4-BE49-F238E27FC236}">
                <a16:creationId xmlns:a16="http://schemas.microsoft.com/office/drawing/2014/main" id="{71A4BBF5-C734-4CD8-84A1-5BC99BB2AE45}"/>
              </a:ext>
            </a:extLst>
          </p:cNvPr>
          <p:cNvPicPr>
            <a:picLocks noChangeAspect="1"/>
          </p:cNvPicPr>
          <p:nvPr/>
        </p:nvPicPr>
        <p:blipFill>
          <a:blip r:embed="rId4"/>
          <a:stretch>
            <a:fillRect/>
          </a:stretch>
        </p:blipFill>
        <p:spPr>
          <a:xfrm>
            <a:off x="6721642" y="3710597"/>
            <a:ext cx="5526505" cy="1796738"/>
          </a:xfrm>
          <a:prstGeom prst="rect">
            <a:avLst/>
          </a:prstGeom>
        </p:spPr>
      </p:pic>
    </p:spTree>
    <p:extLst>
      <p:ext uri="{BB962C8B-B14F-4D97-AF65-F5344CB8AC3E}">
        <p14:creationId xmlns:p14="http://schemas.microsoft.com/office/powerpoint/2010/main" val="297164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49C2-90D1-400A-86A8-42C09B0B8259}"/>
              </a:ext>
            </a:extLst>
          </p:cNvPr>
          <p:cNvSpPr>
            <a:spLocks noGrp="1"/>
          </p:cNvSpPr>
          <p:nvPr>
            <p:ph type="title"/>
          </p:nvPr>
        </p:nvSpPr>
        <p:spPr>
          <a:xfrm>
            <a:off x="838200" y="0"/>
            <a:ext cx="10515600" cy="902201"/>
          </a:xfrm>
        </p:spPr>
        <p:txBody>
          <a:bodyPr/>
          <a:lstStyle/>
          <a:p>
            <a:r>
              <a:rPr lang="en-US" dirty="0"/>
              <a:t>The learning sequence (happens in the loop)</a:t>
            </a:r>
          </a:p>
        </p:txBody>
      </p:sp>
      <p:sp>
        <p:nvSpPr>
          <p:cNvPr id="3" name="Content Placeholder 2">
            <a:extLst>
              <a:ext uri="{FF2B5EF4-FFF2-40B4-BE49-F238E27FC236}">
                <a16:creationId xmlns:a16="http://schemas.microsoft.com/office/drawing/2014/main" id="{3F6E329A-F866-43F1-AF53-40DA0B85B15B}"/>
              </a:ext>
            </a:extLst>
          </p:cNvPr>
          <p:cNvSpPr>
            <a:spLocks noGrp="1"/>
          </p:cNvSpPr>
          <p:nvPr>
            <p:ph idx="1"/>
          </p:nvPr>
        </p:nvSpPr>
        <p:spPr>
          <a:xfrm>
            <a:off x="838200" y="1604211"/>
            <a:ext cx="10515600" cy="4572752"/>
          </a:xfrm>
        </p:spPr>
        <p:txBody>
          <a:bodyPr>
            <a:normAutofit fontScale="92500" lnSpcReduction="10000"/>
          </a:bodyPr>
          <a:lstStyle/>
          <a:p>
            <a:r>
              <a:rPr lang="en-US" dirty="0"/>
              <a:t>Make a move and get an output array representing action/values</a:t>
            </a:r>
          </a:p>
          <a:p>
            <a:r>
              <a:rPr lang="en-US" dirty="0"/>
              <a:t>Looks like [</a:t>
            </a:r>
            <a:r>
              <a:rPr lang="en-US" sz="2400" dirty="0">
                <a:solidFill>
                  <a:srgbClr val="000000"/>
                </a:solidFill>
                <a:latin typeface="Courier New" panose="02070309020205020404" pitchFamily="49" charset="0"/>
              </a:rPr>
              <a:t>-7.4387, -7.4534, -7.7156, -7.6931]</a:t>
            </a:r>
          </a:p>
          <a:p>
            <a:r>
              <a:rPr lang="en-US" sz="2400" dirty="0">
                <a:solidFill>
                  <a:srgbClr val="000000"/>
                </a:solidFill>
                <a:latin typeface="Courier New" panose="02070309020205020404" pitchFamily="49" charset="0"/>
              </a:rPr>
              <a:t>Take action based on max of prior array (first </a:t>
            </a:r>
            <a:r>
              <a:rPr lang="en-US" sz="2400" dirty="0" err="1">
                <a:solidFill>
                  <a:srgbClr val="000000"/>
                </a:solidFill>
                <a:latin typeface="Courier New" panose="02070309020205020404" pitchFamily="49" charset="0"/>
              </a:rPr>
              <a:t>elem</a:t>
            </a:r>
            <a:r>
              <a:rPr lang="en-US" sz="2400" dirty="0">
                <a:solidFill>
                  <a:srgbClr val="000000"/>
                </a:solidFill>
                <a:latin typeface="Courier New" panose="02070309020205020404" pitchFamily="49" charset="0"/>
              </a:rPr>
              <a:t>)</a:t>
            </a:r>
          </a:p>
          <a:p>
            <a:r>
              <a:rPr lang="en-US" sz="2400" dirty="0">
                <a:solidFill>
                  <a:srgbClr val="000000"/>
                </a:solidFill>
                <a:latin typeface="Courier New" panose="02070309020205020404" pitchFamily="49" charset="0"/>
              </a:rPr>
              <a:t>Observe new state and reward and update the action value with the reward we just got! (reward formula in code)</a:t>
            </a:r>
          </a:p>
          <a:p>
            <a:r>
              <a:rPr lang="en-US" sz="2400" dirty="0">
                <a:solidFill>
                  <a:srgbClr val="000000"/>
                </a:solidFill>
                <a:latin typeface="Courier New" panose="02070309020205020404" pitchFamily="49" charset="0"/>
              </a:rPr>
              <a:t>Our target vector (the one with a win included) now looks like this:</a:t>
            </a:r>
          </a:p>
          <a:p>
            <a:r>
              <a:rPr lang="en-US" dirty="0">
                <a:solidFill>
                  <a:srgbClr val="000000"/>
                </a:solidFill>
                <a:latin typeface="Courier New" panose="02070309020205020404" pitchFamily="49" charset="0"/>
              </a:rPr>
              <a:t>[10.0000, -7.4534, -7.7156, -7.6931] where the code set the value for the ‘u’ action to be 10 (the reward for winning the game)!</a:t>
            </a:r>
          </a:p>
          <a:p>
            <a:r>
              <a:rPr lang="en-US" dirty="0">
                <a:solidFill>
                  <a:srgbClr val="000000"/>
                </a:solidFill>
                <a:latin typeface="Courier New" panose="02070309020205020404" pitchFamily="49" charset="0"/>
              </a:rPr>
              <a:t>That new target vector is used to update the model (backprop </a:t>
            </a:r>
            <a:r>
              <a:rPr lang="en-US" dirty="0" err="1">
                <a:solidFill>
                  <a:srgbClr val="000000"/>
                </a:solidFill>
                <a:latin typeface="Courier New" panose="02070309020205020404" pitchFamily="49" charset="0"/>
              </a:rPr>
              <a:t>etc</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441156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E176-F322-4911-AB06-B98AF3668A41}"/>
              </a:ext>
            </a:extLst>
          </p:cNvPr>
          <p:cNvSpPr>
            <a:spLocks noGrp="1"/>
          </p:cNvSpPr>
          <p:nvPr>
            <p:ph type="title"/>
          </p:nvPr>
        </p:nvSpPr>
        <p:spPr/>
        <p:txBody>
          <a:bodyPr/>
          <a:lstStyle/>
          <a:p>
            <a:r>
              <a:rPr lang="en-US" dirty="0"/>
              <a:t>Output sample (random test for 1 epoch)</a:t>
            </a:r>
          </a:p>
        </p:txBody>
      </p:sp>
      <p:sp>
        <p:nvSpPr>
          <p:cNvPr id="3" name="Content Placeholder 2">
            <a:extLst>
              <a:ext uri="{FF2B5EF4-FFF2-40B4-BE49-F238E27FC236}">
                <a16:creationId xmlns:a16="http://schemas.microsoft.com/office/drawing/2014/main" id="{82740FA8-E901-4991-99AF-33170BA1279A}"/>
              </a:ext>
            </a:extLst>
          </p:cNvPr>
          <p:cNvSpPr>
            <a:spLocks noGrp="1"/>
          </p:cNvSpPr>
          <p:nvPr>
            <p:ph idx="1"/>
          </p:nvPr>
        </p:nvSpPr>
        <p:spPr>
          <a:xfrm>
            <a:off x="838200" y="1690688"/>
            <a:ext cx="10515600" cy="4486275"/>
          </a:xfrm>
        </p:spPr>
        <p:txBody>
          <a:bodyPr>
            <a:normAutofit/>
          </a:bodyPr>
          <a:lstStyle/>
          <a:p>
            <a:r>
              <a:rPr lang="en-US" dirty="0"/>
              <a:t>Taken from a test run:</a:t>
            </a:r>
          </a:p>
          <a:p>
            <a:r>
              <a:rPr lang="en-US" dirty="0"/>
              <a:t>game done at update= 10 (winning reward)</a:t>
            </a:r>
          </a:p>
          <a:p>
            <a:r>
              <a:rPr lang="en-US" dirty="0"/>
              <a:t>#values before moving</a:t>
            </a:r>
          </a:p>
          <a:p>
            <a:r>
              <a:rPr lang="en-US" dirty="0" err="1"/>
              <a:t>qval</a:t>
            </a:r>
            <a:r>
              <a:rPr lang="en-US" dirty="0"/>
              <a:t>_ [[-12.39525 -10.620232 -11.42815 -10.984893]] </a:t>
            </a:r>
          </a:p>
          <a:p>
            <a:r>
              <a:rPr lang="en-US" dirty="0" err="1"/>
              <a:t>newQ</a:t>
            </a:r>
            <a:r>
              <a:rPr lang="en-US" dirty="0"/>
              <a:t> [[-12.614955 -10.686918 -10.6746 -10.916367]] </a:t>
            </a:r>
          </a:p>
          <a:p>
            <a:r>
              <a:rPr lang="en-US" dirty="0" err="1"/>
              <a:t>maxQ</a:t>
            </a:r>
            <a:r>
              <a:rPr lang="en-US" dirty="0"/>
              <a:t> -10.6746 y[0][action_] is tensor(10.) #set by code</a:t>
            </a:r>
          </a:p>
          <a:p>
            <a:r>
              <a:rPr lang="en-US" dirty="0"/>
              <a:t>last y[0] tensor([[ 10.0000, -10.6202, -11.4282, -10.9849]])</a:t>
            </a:r>
          </a:p>
          <a:p>
            <a:r>
              <a:rPr lang="en-US" dirty="0"/>
              <a:t>#best – the winning action has been given the max value for this game and training has occurred</a:t>
            </a:r>
          </a:p>
        </p:txBody>
      </p:sp>
    </p:spTree>
    <p:extLst>
      <p:ext uri="{BB962C8B-B14F-4D97-AF65-F5344CB8AC3E}">
        <p14:creationId xmlns:p14="http://schemas.microsoft.com/office/powerpoint/2010/main" val="343006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5506-C156-444E-9A7C-FD9F1D226387}"/>
              </a:ext>
            </a:extLst>
          </p:cNvPr>
          <p:cNvSpPr>
            <a:spLocks noGrp="1"/>
          </p:cNvSpPr>
          <p:nvPr>
            <p:ph type="title"/>
          </p:nvPr>
        </p:nvSpPr>
        <p:spPr/>
        <p:txBody>
          <a:bodyPr/>
          <a:lstStyle/>
          <a:p>
            <a:r>
              <a:rPr lang="en-US" dirty="0"/>
              <a:t>Experience replay</a:t>
            </a:r>
          </a:p>
        </p:txBody>
      </p:sp>
      <p:sp>
        <p:nvSpPr>
          <p:cNvPr id="3" name="Content Placeholder 2">
            <a:extLst>
              <a:ext uri="{FF2B5EF4-FFF2-40B4-BE49-F238E27FC236}">
                <a16:creationId xmlns:a16="http://schemas.microsoft.com/office/drawing/2014/main" id="{37140045-11AF-49A2-A644-D6A314B67D03}"/>
              </a:ext>
            </a:extLst>
          </p:cNvPr>
          <p:cNvSpPr>
            <a:spLocks noGrp="1"/>
          </p:cNvSpPr>
          <p:nvPr>
            <p:ph idx="1"/>
          </p:nvPr>
        </p:nvSpPr>
        <p:spPr/>
        <p:txBody>
          <a:bodyPr/>
          <a:lstStyle/>
          <a:p>
            <a:r>
              <a:rPr lang="en-US" dirty="0"/>
              <a:t>Experience replay stores a buffer (‘the replay’) of prior action/value/reward tuples as a type of memory</a:t>
            </a:r>
          </a:p>
          <a:p>
            <a:r>
              <a:rPr lang="en-US" dirty="0"/>
              <a:t>During training, a random subset of the buffer is fetched and used as a type of batch updating to the model</a:t>
            </a:r>
          </a:p>
          <a:p>
            <a:r>
              <a:rPr lang="en-US" dirty="0"/>
              <a:t>Iterate over the subset and calculate(predict) the values as if it was a regular event store in a </a:t>
            </a:r>
            <a:r>
              <a:rPr lang="en-US" dirty="0" err="1"/>
              <a:t>pred_array</a:t>
            </a:r>
            <a:r>
              <a:rPr lang="en-US" dirty="0"/>
              <a:t>. Compare now to the original subset (</a:t>
            </a:r>
            <a:r>
              <a:rPr lang="en-US" dirty="0" err="1"/>
              <a:t>orig_array</a:t>
            </a:r>
            <a:r>
              <a:rPr lang="en-US" dirty="0"/>
              <a:t>) and average the loss and then update (backprop) the model.</a:t>
            </a:r>
          </a:p>
          <a:p>
            <a:r>
              <a:rPr lang="en-US" dirty="0"/>
              <a:t>As you proceed just overwrite oldest values in the replay buffer</a:t>
            </a:r>
          </a:p>
        </p:txBody>
      </p:sp>
    </p:spTree>
    <p:extLst>
      <p:ext uri="{BB962C8B-B14F-4D97-AF65-F5344CB8AC3E}">
        <p14:creationId xmlns:p14="http://schemas.microsoft.com/office/powerpoint/2010/main" val="352166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F8B6-86BB-487C-AA3B-D39AE63A4478}"/>
              </a:ext>
            </a:extLst>
          </p:cNvPr>
          <p:cNvSpPr>
            <a:spLocks noGrp="1"/>
          </p:cNvSpPr>
          <p:nvPr>
            <p:ph type="title"/>
          </p:nvPr>
        </p:nvSpPr>
        <p:spPr>
          <a:xfrm>
            <a:off x="838200" y="-59990"/>
            <a:ext cx="10515600" cy="966370"/>
          </a:xfrm>
        </p:spPr>
        <p:txBody>
          <a:bodyPr/>
          <a:lstStyle/>
          <a:p>
            <a:r>
              <a:rPr lang="en-US" dirty="0"/>
              <a:t>Experience replay illustration</a:t>
            </a:r>
          </a:p>
        </p:txBody>
      </p:sp>
      <p:pic>
        <p:nvPicPr>
          <p:cNvPr id="4" name="Content Placeholder 3">
            <a:extLst>
              <a:ext uri="{FF2B5EF4-FFF2-40B4-BE49-F238E27FC236}">
                <a16:creationId xmlns:a16="http://schemas.microsoft.com/office/drawing/2014/main" id="{319BA6D7-E5C1-4A0C-8101-4C15F53E2ECE}"/>
              </a:ext>
            </a:extLst>
          </p:cNvPr>
          <p:cNvPicPr>
            <a:picLocks noGrp="1" noChangeAspect="1"/>
          </p:cNvPicPr>
          <p:nvPr>
            <p:ph idx="1"/>
          </p:nvPr>
        </p:nvPicPr>
        <p:blipFill>
          <a:blip r:embed="rId2"/>
          <a:stretch>
            <a:fillRect/>
          </a:stretch>
        </p:blipFill>
        <p:spPr>
          <a:xfrm>
            <a:off x="1738928" y="1195611"/>
            <a:ext cx="9065429" cy="4821015"/>
          </a:xfrm>
          <a:prstGeom prst="rect">
            <a:avLst/>
          </a:prstGeom>
        </p:spPr>
      </p:pic>
      <p:sp>
        <p:nvSpPr>
          <p:cNvPr id="5" name="TextBox 4">
            <a:extLst>
              <a:ext uri="{FF2B5EF4-FFF2-40B4-BE49-F238E27FC236}">
                <a16:creationId xmlns:a16="http://schemas.microsoft.com/office/drawing/2014/main" id="{78B7D2A8-1980-498A-AB93-C9D4EF381D6B}"/>
              </a:ext>
            </a:extLst>
          </p:cNvPr>
          <p:cNvSpPr txBox="1"/>
          <p:nvPr/>
        </p:nvSpPr>
        <p:spPr>
          <a:xfrm>
            <a:off x="1564105" y="6184232"/>
            <a:ext cx="8494295" cy="646331"/>
          </a:xfrm>
          <a:prstGeom prst="rect">
            <a:avLst/>
          </a:prstGeom>
          <a:noFill/>
        </p:spPr>
        <p:txBody>
          <a:bodyPr wrap="square" rtlCol="0">
            <a:spAutoFit/>
          </a:bodyPr>
          <a:lstStyle/>
          <a:p>
            <a:r>
              <a:rPr lang="en-US" dirty="0"/>
              <a:t>Deep Reinforcement Learning In Action: </a:t>
            </a:r>
            <a:r>
              <a:rPr lang="en-US" dirty="0" err="1"/>
              <a:t>Zai</a:t>
            </a:r>
            <a:r>
              <a:rPr lang="en-US" dirty="0"/>
              <a:t> and Brown, Pub: Manning 2019</a:t>
            </a:r>
          </a:p>
          <a:p>
            <a:endParaRPr lang="en-US" dirty="0"/>
          </a:p>
        </p:txBody>
      </p:sp>
    </p:spTree>
    <p:extLst>
      <p:ext uri="{BB962C8B-B14F-4D97-AF65-F5344CB8AC3E}">
        <p14:creationId xmlns:p14="http://schemas.microsoft.com/office/powerpoint/2010/main" val="28650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7715-E81D-4BE4-8286-6D3F1FD96FF2}"/>
              </a:ext>
            </a:extLst>
          </p:cNvPr>
          <p:cNvSpPr>
            <a:spLocks noGrp="1"/>
          </p:cNvSpPr>
          <p:nvPr>
            <p:ph type="title"/>
          </p:nvPr>
        </p:nvSpPr>
        <p:spPr/>
        <p:txBody>
          <a:bodyPr/>
          <a:lstStyle/>
          <a:p>
            <a:r>
              <a:rPr lang="en-US" dirty="0"/>
              <a:t>Q-learning in a nutshell (no replay)</a:t>
            </a:r>
          </a:p>
        </p:txBody>
      </p:sp>
      <p:pic>
        <p:nvPicPr>
          <p:cNvPr id="5" name="Content Placeholder 4">
            <a:extLst>
              <a:ext uri="{FF2B5EF4-FFF2-40B4-BE49-F238E27FC236}">
                <a16:creationId xmlns:a16="http://schemas.microsoft.com/office/drawing/2014/main" id="{6650DADD-8A6D-4CA4-AFD2-8CF1C58C3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234" y="2315910"/>
            <a:ext cx="9648015" cy="3102124"/>
          </a:xfrm>
        </p:spPr>
      </p:pic>
    </p:spTree>
    <p:extLst>
      <p:ext uri="{BB962C8B-B14F-4D97-AF65-F5344CB8AC3E}">
        <p14:creationId xmlns:p14="http://schemas.microsoft.com/office/powerpoint/2010/main" val="252106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250C-BF20-41C1-A490-7F75ADE43DFD}"/>
              </a:ext>
            </a:extLst>
          </p:cNvPr>
          <p:cNvSpPr>
            <a:spLocks noGrp="1"/>
          </p:cNvSpPr>
          <p:nvPr>
            <p:ph type="title"/>
          </p:nvPr>
        </p:nvSpPr>
        <p:spPr>
          <a:xfrm>
            <a:off x="838200" y="18255"/>
            <a:ext cx="10515600" cy="487071"/>
          </a:xfrm>
        </p:spPr>
        <p:txBody>
          <a:bodyPr>
            <a:normAutofit fontScale="90000"/>
          </a:bodyPr>
          <a:lstStyle/>
          <a:p>
            <a:r>
              <a:rPr lang="en-US" dirty="0"/>
              <a:t>News Items</a:t>
            </a:r>
          </a:p>
        </p:txBody>
      </p:sp>
      <p:sp>
        <p:nvSpPr>
          <p:cNvPr id="3" name="Content Placeholder 2">
            <a:extLst>
              <a:ext uri="{FF2B5EF4-FFF2-40B4-BE49-F238E27FC236}">
                <a16:creationId xmlns:a16="http://schemas.microsoft.com/office/drawing/2014/main" id="{D396FCAA-1918-4A83-B78A-615C5EBC9CE3}"/>
              </a:ext>
            </a:extLst>
          </p:cNvPr>
          <p:cNvSpPr>
            <a:spLocks noGrp="1"/>
          </p:cNvSpPr>
          <p:nvPr>
            <p:ph idx="1"/>
          </p:nvPr>
        </p:nvSpPr>
        <p:spPr>
          <a:xfrm>
            <a:off x="838200" y="601579"/>
            <a:ext cx="10515600" cy="5575384"/>
          </a:xfrm>
        </p:spPr>
        <p:txBody>
          <a:bodyPr>
            <a:normAutofit lnSpcReduction="10000"/>
          </a:bodyPr>
          <a:lstStyle/>
          <a:p>
            <a:r>
              <a:rPr lang="en-US" dirty="0" err="1"/>
              <a:t>Pytorch</a:t>
            </a:r>
            <a:r>
              <a:rPr lang="en-US" dirty="0"/>
              <a:t> 1.2 available on Azure</a:t>
            </a:r>
          </a:p>
          <a:p>
            <a:r>
              <a:rPr lang="en-US" dirty="0">
                <a:hlinkClick r:id="rId2"/>
              </a:rPr>
              <a:t>https://azure.microsoft.com/en-us/blog/pytorch-on-azure-full-support-for-pytorch-1-2/</a:t>
            </a:r>
            <a:endParaRPr lang="en-US" dirty="0"/>
          </a:p>
          <a:p>
            <a:pPr lvl="1"/>
            <a:r>
              <a:rPr lang="en-US" b="1" dirty="0">
                <a:hlinkClick r:id="rId3"/>
              </a:rPr>
              <a:t>Azure Machine Learning service</a:t>
            </a:r>
            <a:r>
              <a:rPr lang="en-US" dirty="0"/>
              <a:t> – Azure Machine Learning streamlines the building, training, and deployment of machine learning models. Azure Machine Learning’s Python SDK has a dedicated </a:t>
            </a:r>
            <a:r>
              <a:rPr lang="en-US" dirty="0" err="1">
                <a:hlinkClick r:id="rId4"/>
              </a:rPr>
              <a:t>PyTorch</a:t>
            </a:r>
            <a:r>
              <a:rPr lang="en-US" dirty="0">
                <a:hlinkClick r:id="rId4"/>
              </a:rPr>
              <a:t> estimator</a:t>
            </a:r>
            <a:r>
              <a:rPr lang="en-US" dirty="0"/>
              <a:t> that makes it easy to run </a:t>
            </a:r>
            <a:r>
              <a:rPr lang="en-US" dirty="0" err="1"/>
              <a:t>PyTorch</a:t>
            </a:r>
            <a:r>
              <a:rPr lang="en-US" dirty="0"/>
              <a:t> training scripts on any compute target you choose, whether it’s your local machine, a single virtual machine (VM) in Azure, or a GPU cluster in Azure. Learn how to </a:t>
            </a:r>
            <a:r>
              <a:rPr lang="en-US" dirty="0">
                <a:hlinkClick r:id="rId5"/>
              </a:rPr>
              <a:t>train </a:t>
            </a:r>
            <a:r>
              <a:rPr lang="en-US" dirty="0" err="1">
                <a:hlinkClick r:id="rId5"/>
              </a:rPr>
              <a:t>Pytorch</a:t>
            </a:r>
            <a:r>
              <a:rPr lang="en-US" dirty="0">
                <a:hlinkClick r:id="rId5"/>
              </a:rPr>
              <a:t> deep learning models at scale with Azure Machine Learning</a:t>
            </a:r>
            <a:r>
              <a:rPr lang="en-US" dirty="0"/>
              <a:t>.</a:t>
            </a:r>
          </a:p>
          <a:p>
            <a:pPr lvl="1"/>
            <a:r>
              <a:rPr lang="en-US" b="1" dirty="0">
                <a:hlinkClick r:id="rId6"/>
              </a:rPr>
              <a:t>Azure Notebooks</a:t>
            </a:r>
            <a:r>
              <a:rPr lang="en-US" dirty="0"/>
              <a:t> – Azure Notebooks provides a free, cloud-hosted Jupyter notebook server with </a:t>
            </a:r>
            <a:r>
              <a:rPr lang="en-US" dirty="0" err="1"/>
              <a:t>PyTorch</a:t>
            </a:r>
            <a:r>
              <a:rPr lang="en-US" dirty="0"/>
              <a:t> 1.2 pre-installed. To learn more, check out the </a:t>
            </a:r>
            <a:r>
              <a:rPr lang="en-US" dirty="0" err="1">
                <a:hlinkClick r:id="rId7"/>
              </a:rPr>
              <a:t>PyTorch</a:t>
            </a:r>
            <a:r>
              <a:rPr lang="en-US" dirty="0">
                <a:hlinkClick r:id="rId7"/>
              </a:rPr>
              <a:t> tutorials and examples</a:t>
            </a:r>
            <a:r>
              <a:rPr lang="en-US" dirty="0"/>
              <a:t>.</a:t>
            </a:r>
          </a:p>
          <a:p>
            <a:pPr lvl="1"/>
            <a:r>
              <a:rPr lang="en-US" b="1" dirty="0">
                <a:hlinkClick r:id="rId8"/>
              </a:rPr>
              <a:t>Data Science Virtual Machine</a:t>
            </a:r>
            <a:r>
              <a:rPr lang="en-US" dirty="0"/>
              <a:t> – Data Science Virtual Machines are pre-configured with popular data science and deep learning tools, including </a:t>
            </a:r>
            <a:r>
              <a:rPr lang="en-US" dirty="0" err="1"/>
              <a:t>PyTorch</a:t>
            </a:r>
            <a:r>
              <a:rPr lang="en-US" dirty="0"/>
              <a:t> 1.2. You can choose a variety of machine types to host your Data Science Virtual Machine, including those with GPUs</a:t>
            </a:r>
          </a:p>
          <a:p>
            <a:endParaRPr lang="en-US" dirty="0"/>
          </a:p>
        </p:txBody>
      </p:sp>
    </p:spTree>
    <p:extLst>
      <p:ext uri="{BB962C8B-B14F-4D97-AF65-F5344CB8AC3E}">
        <p14:creationId xmlns:p14="http://schemas.microsoft.com/office/powerpoint/2010/main" val="3723636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CA82-EE85-4A01-8FFD-E15776E662DE}"/>
              </a:ext>
            </a:extLst>
          </p:cNvPr>
          <p:cNvSpPr>
            <a:spLocks noGrp="1"/>
          </p:cNvSpPr>
          <p:nvPr>
            <p:ph type="title"/>
          </p:nvPr>
        </p:nvSpPr>
        <p:spPr>
          <a:xfrm>
            <a:off x="838199" y="18255"/>
            <a:ext cx="10515600" cy="879053"/>
          </a:xfrm>
        </p:spPr>
        <p:txBody>
          <a:bodyPr/>
          <a:lstStyle/>
          <a:p>
            <a:r>
              <a:rPr lang="en-US" dirty="0"/>
              <a:t>Q-learning algorithm with replay</a:t>
            </a:r>
          </a:p>
        </p:txBody>
      </p:sp>
      <p:pic>
        <p:nvPicPr>
          <p:cNvPr id="5" name="Content Placeholder 4" descr="A screenshot of a cell phone&#10;&#10;Description automatically generated">
            <a:extLst>
              <a:ext uri="{FF2B5EF4-FFF2-40B4-BE49-F238E27FC236}">
                <a16:creationId xmlns:a16="http://schemas.microsoft.com/office/drawing/2014/main" id="{D30A908A-B6E4-49BB-87A6-FFBD14242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376" y="1247686"/>
            <a:ext cx="9115306" cy="5108242"/>
          </a:xfrm>
        </p:spPr>
      </p:pic>
      <p:sp>
        <p:nvSpPr>
          <p:cNvPr id="6" name="TextBox 5">
            <a:extLst>
              <a:ext uri="{FF2B5EF4-FFF2-40B4-BE49-F238E27FC236}">
                <a16:creationId xmlns:a16="http://schemas.microsoft.com/office/drawing/2014/main" id="{6051E9F6-EAFA-4A38-8417-024E9CF837E7}"/>
              </a:ext>
            </a:extLst>
          </p:cNvPr>
          <p:cNvSpPr txBox="1"/>
          <p:nvPr/>
        </p:nvSpPr>
        <p:spPr>
          <a:xfrm>
            <a:off x="1059679" y="6470413"/>
            <a:ext cx="9520015" cy="369332"/>
          </a:xfrm>
          <a:prstGeom prst="rect">
            <a:avLst/>
          </a:prstGeom>
          <a:noFill/>
        </p:spPr>
        <p:txBody>
          <a:bodyPr wrap="square" rtlCol="0">
            <a:spAutoFit/>
          </a:bodyPr>
          <a:lstStyle/>
          <a:p>
            <a:r>
              <a:rPr lang="en-US"/>
              <a:t>https://www.intel.ai/demystifying-deep-reinforcement-learning/#gs.0mxq8l</a:t>
            </a:r>
            <a:endParaRPr lang="en-US" dirty="0"/>
          </a:p>
        </p:txBody>
      </p:sp>
    </p:spTree>
    <p:extLst>
      <p:ext uri="{BB962C8B-B14F-4D97-AF65-F5344CB8AC3E}">
        <p14:creationId xmlns:p14="http://schemas.microsoft.com/office/powerpoint/2010/main" val="710901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E6AC-0E55-4ABB-BF71-EE5C32B46FC6}"/>
              </a:ext>
            </a:extLst>
          </p:cNvPr>
          <p:cNvSpPr>
            <a:spLocks noGrp="1"/>
          </p:cNvSpPr>
          <p:nvPr>
            <p:ph type="title"/>
          </p:nvPr>
        </p:nvSpPr>
        <p:spPr/>
        <p:txBody>
          <a:bodyPr/>
          <a:lstStyle/>
          <a:p>
            <a:r>
              <a:rPr lang="en-US" dirty="0"/>
              <a:t>Some sample outputs</a:t>
            </a:r>
          </a:p>
        </p:txBody>
      </p:sp>
      <p:sp>
        <p:nvSpPr>
          <p:cNvPr id="3" name="Content Placeholder 2">
            <a:extLst>
              <a:ext uri="{FF2B5EF4-FFF2-40B4-BE49-F238E27FC236}">
                <a16:creationId xmlns:a16="http://schemas.microsoft.com/office/drawing/2014/main" id="{C05DE4EE-E36F-4FB0-B4D9-441CFF85D0A9}"/>
              </a:ext>
            </a:extLst>
          </p:cNvPr>
          <p:cNvSpPr>
            <a:spLocks noGrp="1"/>
          </p:cNvSpPr>
          <p:nvPr>
            <p:ph idx="1"/>
          </p:nvPr>
        </p:nvSpPr>
        <p:spPr/>
        <p:txBody>
          <a:bodyPr/>
          <a:lstStyle/>
          <a:p>
            <a:r>
              <a:rPr lang="en-US" dirty="0"/>
              <a:t>Your results will almost certainly vary</a:t>
            </a:r>
          </a:p>
          <a:p>
            <a:r>
              <a:rPr lang="en-US" dirty="0"/>
              <a:t>I added nodes to layers and saw some benefits, and also more epochs but did not go beyond 5000 games in a training cycle.</a:t>
            </a:r>
          </a:p>
          <a:p>
            <a:r>
              <a:rPr lang="en-US" dirty="0"/>
              <a:t>Why stay below 5000 games?</a:t>
            </a:r>
          </a:p>
          <a:p>
            <a:pPr lvl="1"/>
            <a:r>
              <a:rPr lang="en-US" dirty="0"/>
              <a:t>16*15*4*13 is  43,680 - # of possible placements of the 4 items (player, +,-, and wall) so to prevent memorization </a:t>
            </a:r>
            <a:r>
              <a:rPr lang="en-US" dirty="0" err="1"/>
              <a:t>possibiliites</a:t>
            </a:r>
            <a:r>
              <a:rPr lang="en-US" dirty="0"/>
              <a:t>…</a:t>
            </a:r>
          </a:p>
        </p:txBody>
      </p:sp>
    </p:spTree>
    <p:extLst>
      <p:ext uri="{BB962C8B-B14F-4D97-AF65-F5344CB8AC3E}">
        <p14:creationId xmlns:p14="http://schemas.microsoft.com/office/powerpoint/2010/main" val="3400528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B870F-DFD8-4CE5-A1EB-ED260F9241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Static game – no mitigation – pretty good</a:t>
            </a:r>
          </a:p>
        </p:txBody>
      </p:sp>
      <p:pic>
        <p:nvPicPr>
          <p:cNvPr id="4" name="Content Placeholder 3">
            <a:extLst>
              <a:ext uri="{FF2B5EF4-FFF2-40B4-BE49-F238E27FC236}">
                <a16:creationId xmlns:a16="http://schemas.microsoft.com/office/drawing/2014/main" id="{9BE5BE58-23F1-4A0F-843E-D864ADD206ED}"/>
              </a:ext>
            </a:extLst>
          </p:cNvPr>
          <p:cNvPicPr>
            <a:picLocks noGrp="1" noChangeAspect="1"/>
          </p:cNvPicPr>
          <p:nvPr>
            <p:ph idx="1"/>
          </p:nvPr>
        </p:nvPicPr>
        <p:blipFill>
          <a:blip r:embed="rId2"/>
          <a:stretch>
            <a:fillRect/>
          </a:stretch>
        </p:blipFill>
        <p:spPr>
          <a:xfrm>
            <a:off x="4038600" y="1163023"/>
            <a:ext cx="7188199" cy="4528565"/>
          </a:xfrm>
          <a:prstGeom prst="rect">
            <a:avLst/>
          </a:prstGeom>
        </p:spPr>
      </p:pic>
    </p:spTree>
    <p:extLst>
      <p:ext uri="{BB962C8B-B14F-4D97-AF65-F5344CB8AC3E}">
        <p14:creationId xmlns:p14="http://schemas.microsoft.com/office/powerpoint/2010/main" val="3617635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07A9-016A-45E6-BD8B-70D8A0EE73B0}"/>
              </a:ext>
            </a:extLst>
          </p:cNvPr>
          <p:cNvSpPr>
            <a:spLocks noGrp="1"/>
          </p:cNvSpPr>
          <p:nvPr>
            <p:ph type="title"/>
          </p:nvPr>
        </p:nvSpPr>
        <p:spPr/>
        <p:txBody>
          <a:bodyPr>
            <a:noAutofit/>
          </a:bodyPr>
          <a:lstStyle/>
          <a:p>
            <a:r>
              <a:rPr lang="en-US" sz="2800" dirty="0"/>
              <a:t>Model2 – 2000 epochs – 83% wins – with random positions…</a:t>
            </a:r>
            <a:br>
              <a:rPr lang="en-US" sz="2800" dirty="0"/>
            </a:br>
            <a:r>
              <a:rPr lang="en-US" sz="2800" dirty="0"/>
              <a:t>layer 3 of DNN had 250 nodes (bumped up from 150 due to poor results)</a:t>
            </a:r>
          </a:p>
        </p:txBody>
      </p:sp>
      <p:pic>
        <p:nvPicPr>
          <p:cNvPr id="4" name="Content Placeholder 3">
            <a:extLst>
              <a:ext uri="{FF2B5EF4-FFF2-40B4-BE49-F238E27FC236}">
                <a16:creationId xmlns:a16="http://schemas.microsoft.com/office/drawing/2014/main" id="{D5D94F17-2DA9-49E3-833E-2C23D2C0048C}"/>
              </a:ext>
            </a:extLst>
          </p:cNvPr>
          <p:cNvPicPr>
            <a:picLocks noGrp="1" noChangeAspect="1"/>
          </p:cNvPicPr>
          <p:nvPr>
            <p:ph idx="1"/>
          </p:nvPr>
        </p:nvPicPr>
        <p:blipFill>
          <a:blip r:embed="rId2"/>
          <a:stretch>
            <a:fillRect/>
          </a:stretch>
        </p:blipFill>
        <p:spPr>
          <a:xfrm>
            <a:off x="247657" y="2117557"/>
            <a:ext cx="11953232" cy="3850105"/>
          </a:xfrm>
          <a:prstGeom prst="rect">
            <a:avLst/>
          </a:prstGeom>
        </p:spPr>
      </p:pic>
    </p:spTree>
    <p:extLst>
      <p:ext uri="{BB962C8B-B14F-4D97-AF65-F5344CB8AC3E}">
        <p14:creationId xmlns:p14="http://schemas.microsoft.com/office/powerpoint/2010/main" val="3083414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74A22-EF01-4D30-BEC9-5C89C63D671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a:solidFill>
                  <a:srgbClr val="FFFFFF"/>
                </a:solidFill>
              </a:rPr>
              <a:t>Random game – no mitigation -  rapid loss, but you still win (once in a while)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2047A7F-C90E-4A5F-AE04-8D975ABB2BB1}"/>
              </a:ext>
            </a:extLst>
          </p:cNvPr>
          <p:cNvPicPr>
            <a:picLocks noGrp="1" noChangeAspect="1"/>
          </p:cNvPicPr>
          <p:nvPr>
            <p:ph idx="1"/>
          </p:nvPr>
        </p:nvPicPr>
        <p:blipFill>
          <a:blip r:embed="rId2"/>
          <a:stretch>
            <a:fillRect/>
          </a:stretch>
        </p:blipFill>
        <p:spPr>
          <a:xfrm>
            <a:off x="331567" y="2741122"/>
            <a:ext cx="5455917" cy="3369028"/>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E21310E-E0AB-4619-90F9-1A24ACA187A1}"/>
              </a:ext>
            </a:extLst>
          </p:cNvPr>
          <p:cNvPicPr>
            <a:picLocks noChangeAspect="1"/>
          </p:cNvPicPr>
          <p:nvPr/>
        </p:nvPicPr>
        <p:blipFill>
          <a:blip r:embed="rId3"/>
          <a:stretch>
            <a:fillRect/>
          </a:stretch>
        </p:blipFill>
        <p:spPr>
          <a:xfrm>
            <a:off x="6445073" y="2904800"/>
            <a:ext cx="5455917" cy="3041673"/>
          </a:xfrm>
          <a:prstGeom prst="rect">
            <a:avLst/>
          </a:prstGeom>
        </p:spPr>
      </p:pic>
    </p:spTree>
    <p:extLst>
      <p:ext uri="{BB962C8B-B14F-4D97-AF65-F5344CB8AC3E}">
        <p14:creationId xmlns:p14="http://schemas.microsoft.com/office/powerpoint/2010/main" val="2453273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4DA75-EBFC-45D6-B6B8-E301CFF72C8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Random game – with mitigation – progress, but still hard</a:t>
            </a:r>
          </a:p>
        </p:txBody>
      </p:sp>
      <p:pic>
        <p:nvPicPr>
          <p:cNvPr id="4" name="Content Placeholder 3">
            <a:extLst>
              <a:ext uri="{FF2B5EF4-FFF2-40B4-BE49-F238E27FC236}">
                <a16:creationId xmlns:a16="http://schemas.microsoft.com/office/drawing/2014/main" id="{649BB1B0-8A57-4A76-B12E-EEFDD855B2C2}"/>
              </a:ext>
            </a:extLst>
          </p:cNvPr>
          <p:cNvPicPr>
            <a:picLocks noGrp="1" noChangeAspect="1"/>
          </p:cNvPicPr>
          <p:nvPr>
            <p:ph idx="1"/>
          </p:nvPr>
        </p:nvPicPr>
        <p:blipFill>
          <a:blip r:embed="rId2"/>
          <a:stretch>
            <a:fillRect/>
          </a:stretch>
        </p:blipFill>
        <p:spPr>
          <a:xfrm>
            <a:off x="4038600" y="1145052"/>
            <a:ext cx="7188199" cy="4564506"/>
          </a:xfrm>
          <a:prstGeom prst="rect">
            <a:avLst/>
          </a:prstGeom>
        </p:spPr>
      </p:pic>
    </p:spTree>
    <p:extLst>
      <p:ext uri="{BB962C8B-B14F-4D97-AF65-F5344CB8AC3E}">
        <p14:creationId xmlns:p14="http://schemas.microsoft.com/office/powerpoint/2010/main" val="134457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1DD8B5-2E94-4CDF-9AF5-D397DA9075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Bulk test of random with mitigation</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wins almost </a:t>
            </a:r>
            <a:r>
              <a:rPr lang="en-US" sz="3000" dirty="0">
                <a:solidFill>
                  <a:srgbClr val="FFFFFF"/>
                </a:solidFill>
              </a:rPr>
              <a:t>87</a:t>
            </a:r>
            <a:r>
              <a:rPr lang="en-US" sz="3000" kern="1200" dirty="0">
                <a:solidFill>
                  <a:srgbClr val="FFFFFF"/>
                </a:solidFill>
                <a:latin typeface="+mj-lt"/>
                <a:ea typeface="+mj-ea"/>
                <a:cs typeface="+mj-cs"/>
              </a:rPr>
              <a:t>% of the time (on this cycle – results will vary)</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social media post&#10;&#10;Description automatically generated">
            <a:extLst>
              <a:ext uri="{FF2B5EF4-FFF2-40B4-BE49-F238E27FC236}">
                <a16:creationId xmlns:a16="http://schemas.microsoft.com/office/drawing/2014/main" id="{91C71D1A-1FE8-485B-8240-5A2B6C411243}"/>
              </a:ext>
            </a:extLst>
          </p:cNvPr>
          <p:cNvPicPr>
            <a:picLocks noGrp="1" noChangeAspect="1"/>
          </p:cNvPicPr>
          <p:nvPr>
            <p:ph idx="1"/>
          </p:nvPr>
        </p:nvPicPr>
        <p:blipFill>
          <a:blip r:embed="rId2"/>
          <a:stretch>
            <a:fillRect/>
          </a:stretch>
        </p:blipFill>
        <p:spPr>
          <a:xfrm>
            <a:off x="320040" y="2525528"/>
            <a:ext cx="11496821" cy="3966403"/>
          </a:xfrm>
          <a:prstGeom prst="rect">
            <a:avLst/>
          </a:prstGeom>
        </p:spPr>
      </p:pic>
    </p:spTree>
    <p:extLst>
      <p:ext uri="{BB962C8B-B14F-4D97-AF65-F5344CB8AC3E}">
        <p14:creationId xmlns:p14="http://schemas.microsoft.com/office/powerpoint/2010/main" val="2734230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7AE9-0EE7-4DFC-90B1-6AB332C03520}"/>
              </a:ext>
            </a:extLst>
          </p:cNvPr>
          <p:cNvSpPr>
            <a:spLocks noGrp="1"/>
          </p:cNvSpPr>
          <p:nvPr>
            <p:ph type="title"/>
          </p:nvPr>
        </p:nvSpPr>
        <p:spPr/>
        <p:txBody>
          <a:bodyPr/>
          <a:lstStyle/>
          <a:p>
            <a:r>
              <a:rPr lang="en-US" dirty="0"/>
              <a:t>Additional resources</a:t>
            </a:r>
            <a:br>
              <a:rPr lang="en-US" dirty="0"/>
            </a:br>
            <a:endParaRPr lang="en-US" dirty="0"/>
          </a:p>
        </p:txBody>
      </p:sp>
      <p:sp>
        <p:nvSpPr>
          <p:cNvPr id="3" name="Content Placeholder 2">
            <a:extLst>
              <a:ext uri="{FF2B5EF4-FFF2-40B4-BE49-F238E27FC236}">
                <a16:creationId xmlns:a16="http://schemas.microsoft.com/office/drawing/2014/main" id="{1C2900E2-B971-4A67-9D3D-05452DEDB694}"/>
              </a:ext>
            </a:extLst>
          </p:cNvPr>
          <p:cNvSpPr>
            <a:spLocks noGrp="1"/>
          </p:cNvSpPr>
          <p:nvPr>
            <p:ph idx="1"/>
          </p:nvPr>
        </p:nvSpPr>
        <p:spPr/>
        <p:txBody>
          <a:bodyPr>
            <a:normAutofit fontScale="92500"/>
          </a:bodyPr>
          <a:lstStyle/>
          <a:p>
            <a:r>
              <a:rPr lang="en-US" dirty="0">
                <a:hlinkClick r:id="rId2"/>
              </a:rPr>
              <a:t>https://towardsdatascience.com/reinforcement-learning-with-hindsight-experience-replay-1fee5704f2f8</a:t>
            </a:r>
            <a:endParaRPr lang="en-US" dirty="0"/>
          </a:p>
          <a:p>
            <a:r>
              <a:rPr lang="en-US" dirty="0">
                <a:hlinkClick r:id="rId3"/>
              </a:rPr>
              <a:t>https://www.intel.ai/demystifying-deep-reinforcement-learning/#gs.03lyf1</a:t>
            </a:r>
            <a:endParaRPr lang="en-US" dirty="0"/>
          </a:p>
          <a:p>
            <a:r>
              <a:rPr lang="en-US" dirty="0">
                <a:hlinkClick r:id="rId4"/>
              </a:rPr>
              <a:t>https://www.analyticsvidhya.com/blog/2019/04/introduction-deep-q-learning-python/</a:t>
            </a:r>
            <a:endParaRPr lang="en-US" dirty="0"/>
          </a:p>
          <a:p>
            <a:r>
              <a:rPr lang="en-US" dirty="0">
                <a:hlinkClick r:id="rId5"/>
              </a:rPr>
              <a:t>https://medium.com/emergent-future/simple-reinforcement-learning-with-tensorflow-part-1-5-contextual-bandits-bff01d1aad9c</a:t>
            </a:r>
            <a:endParaRPr lang="en-US" dirty="0"/>
          </a:p>
          <a:p>
            <a:r>
              <a:rPr lang="en-US" dirty="0">
                <a:hlinkClick r:id="rId6"/>
              </a:rPr>
              <a:t>https://www.coursera.org/specializations/machine-learning-reinforcement-finance</a:t>
            </a:r>
            <a:endParaRPr lang="en-US" dirty="0"/>
          </a:p>
          <a:p>
            <a:r>
              <a:rPr lang="en-US" dirty="0">
                <a:hlinkClick r:id="rId7"/>
              </a:rPr>
              <a:t>https://simoninithomas.github.io/Deep_reinforcement_learning_Course/</a:t>
            </a:r>
            <a:endParaRPr lang="en-US" dirty="0"/>
          </a:p>
          <a:p>
            <a:endParaRPr lang="en-US" dirty="0"/>
          </a:p>
        </p:txBody>
      </p:sp>
    </p:spTree>
    <p:extLst>
      <p:ext uri="{BB962C8B-B14F-4D97-AF65-F5344CB8AC3E}">
        <p14:creationId xmlns:p14="http://schemas.microsoft.com/office/powerpoint/2010/main" val="1583749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DDFA-F551-4A3C-B7FF-3198B7EBE28C}"/>
              </a:ext>
            </a:extLst>
          </p:cNvPr>
          <p:cNvSpPr>
            <a:spLocks noGrp="1"/>
          </p:cNvSpPr>
          <p:nvPr>
            <p:ph type="title"/>
          </p:nvPr>
        </p:nvSpPr>
        <p:spPr/>
        <p:txBody>
          <a:bodyPr/>
          <a:lstStyle/>
          <a:p>
            <a:r>
              <a:rPr lang="en-US" dirty="0"/>
              <a:t>Q learning vs Deep Q learning </a:t>
            </a:r>
          </a:p>
        </p:txBody>
      </p:sp>
      <p:pic>
        <p:nvPicPr>
          <p:cNvPr id="5" name="Content Placeholder 4" descr="A picture containing screenshot&#10;&#10;Description automatically generated">
            <a:extLst>
              <a:ext uri="{FF2B5EF4-FFF2-40B4-BE49-F238E27FC236}">
                <a16:creationId xmlns:a16="http://schemas.microsoft.com/office/drawing/2014/main" id="{506D4397-2B94-4806-95FE-0AC478307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09" y="1825625"/>
            <a:ext cx="6628381" cy="4351338"/>
          </a:xfrm>
        </p:spPr>
      </p:pic>
      <p:sp>
        <p:nvSpPr>
          <p:cNvPr id="6" name="TextBox 5">
            <a:extLst>
              <a:ext uri="{FF2B5EF4-FFF2-40B4-BE49-F238E27FC236}">
                <a16:creationId xmlns:a16="http://schemas.microsoft.com/office/drawing/2014/main" id="{822F833D-188A-48A6-AFDF-6D1A1A3233FE}"/>
              </a:ext>
            </a:extLst>
          </p:cNvPr>
          <p:cNvSpPr txBox="1"/>
          <p:nvPr/>
        </p:nvSpPr>
        <p:spPr>
          <a:xfrm>
            <a:off x="1162228" y="6306796"/>
            <a:ext cx="9220912" cy="369332"/>
          </a:xfrm>
          <a:prstGeom prst="rect">
            <a:avLst/>
          </a:prstGeom>
          <a:noFill/>
        </p:spPr>
        <p:txBody>
          <a:bodyPr wrap="square" rtlCol="0">
            <a:spAutoFit/>
          </a:bodyPr>
          <a:lstStyle/>
          <a:p>
            <a:r>
              <a:rPr lang="en-US" dirty="0"/>
              <a:t>https://www.analyticsvidhya.com/blog/2019/04/introduction-deep-q-learning-python/</a:t>
            </a:r>
          </a:p>
        </p:txBody>
      </p:sp>
    </p:spTree>
    <p:extLst>
      <p:ext uri="{BB962C8B-B14F-4D97-AF65-F5344CB8AC3E}">
        <p14:creationId xmlns:p14="http://schemas.microsoft.com/office/powerpoint/2010/main" val="3261148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8080-ACD3-4D64-B3C9-CDE6754CD90B}"/>
              </a:ext>
            </a:extLst>
          </p:cNvPr>
          <p:cNvSpPr>
            <a:spLocks noGrp="1"/>
          </p:cNvSpPr>
          <p:nvPr>
            <p:ph type="title"/>
          </p:nvPr>
        </p:nvSpPr>
        <p:spPr>
          <a:xfrm>
            <a:off x="838200" y="142935"/>
            <a:ext cx="10515600" cy="1325563"/>
          </a:xfrm>
        </p:spPr>
        <p:txBody>
          <a:bodyPr/>
          <a:lstStyle/>
          <a:p>
            <a:r>
              <a:rPr lang="en-US" dirty="0"/>
              <a:t>The forgetting problem –chasing a moving target</a:t>
            </a:r>
          </a:p>
        </p:txBody>
      </p:sp>
      <p:pic>
        <p:nvPicPr>
          <p:cNvPr id="5" name="Content Placeholder 4">
            <a:extLst>
              <a:ext uri="{FF2B5EF4-FFF2-40B4-BE49-F238E27FC236}">
                <a16:creationId xmlns:a16="http://schemas.microsoft.com/office/drawing/2014/main" id="{A8D38E99-02BB-486A-BD58-A67083BD3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559" y="1546789"/>
            <a:ext cx="9184882" cy="4630174"/>
          </a:xfrm>
        </p:spPr>
      </p:pic>
    </p:spTree>
    <p:extLst>
      <p:ext uri="{BB962C8B-B14F-4D97-AF65-F5344CB8AC3E}">
        <p14:creationId xmlns:p14="http://schemas.microsoft.com/office/powerpoint/2010/main" val="426317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A9E2E1-87FF-4AD8-B5BD-3E90CEFC9761}"/>
              </a:ext>
            </a:extLst>
          </p:cNvPr>
          <p:cNvSpPr>
            <a:spLocks noGrp="1"/>
          </p:cNvSpPr>
          <p:nvPr>
            <p:ph type="title"/>
          </p:nvPr>
        </p:nvSpPr>
        <p:spPr>
          <a:xfrm>
            <a:off x="863029" y="1012004"/>
            <a:ext cx="3416158" cy="4795408"/>
          </a:xfrm>
        </p:spPr>
        <p:txBody>
          <a:bodyPr>
            <a:normAutofit/>
          </a:bodyPr>
          <a:lstStyle/>
          <a:p>
            <a:r>
              <a:rPr lang="en-US">
                <a:solidFill>
                  <a:srgbClr val="FFFFFF"/>
                </a:solidFill>
              </a:rPr>
              <a:t>recaps</a:t>
            </a:r>
          </a:p>
        </p:txBody>
      </p:sp>
      <p:graphicFrame>
        <p:nvGraphicFramePr>
          <p:cNvPr id="5" name="Content Placeholder 2">
            <a:extLst>
              <a:ext uri="{FF2B5EF4-FFF2-40B4-BE49-F238E27FC236}">
                <a16:creationId xmlns:a16="http://schemas.microsoft.com/office/drawing/2014/main" id="{1DADA1C8-437C-4669-A707-9189FF6CD040}"/>
              </a:ext>
            </a:extLst>
          </p:cNvPr>
          <p:cNvGraphicFramePr>
            <a:graphicFrameLocks noGrp="1"/>
          </p:cNvGraphicFramePr>
          <p:nvPr>
            <p:ph idx="1"/>
            <p:extLst>
              <p:ext uri="{D42A27DB-BD31-4B8C-83A1-F6EECF244321}">
                <p14:modId xmlns:p14="http://schemas.microsoft.com/office/powerpoint/2010/main" val="42422018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320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E3D9-49EF-4A7C-9FBD-E40E4146ADC2}"/>
              </a:ext>
            </a:extLst>
          </p:cNvPr>
          <p:cNvSpPr>
            <a:spLocks noGrp="1"/>
          </p:cNvSpPr>
          <p:nvPr>
            <p:ph type="title"/>
          </p:nvPr>
        </p:nvSpPr>
        <p:spPr/>
        <p:txBody>
          <a:bodyPr/>
          <a:lstStyle/>
          <a:p>
            <a:r>
              <a:rPr lang="en-US" dirty="0"/>
              <a:t>Recap from first session</a:t>
            </a:r>
          </a:p>
        </p:txBody>
      </p:sp>
      <p:sp>
        <p:nvSpPr>
          <p:cNvPr id="3" name="Content Placeholder 2">
            <a:extLst>
              <a:ext uri="{FF2B5EF4-FFF2-40B4-BE49-F238E27FC236}">
                <a16:creationId xmlns:a16="http://schemas.microsoft.com/office/drawing/2014/main" id="{E66EE0D1-DF74-49A8-80E4-C2BAF75D5340}"/>
              </a:ext>
            </a:extLst>
          </p:cNvPr>
          <p:cNvSpPr>
            <a:spLocks noGrp="1"/>
          </p:cNvSpPr>
          <p:nvPr>
            <p:ph idx="1"/>
          </p:nvPr>
        </p:nvSpPr>
        <p:spPr>
          <a:xfrm>
            <a:off x="1451579" y="1853754"/>
            <a:ext cx="9603275" cy="3450613"/>
          </a:xfrm>
        </p:spPr>
        <p:txBody>
          <a:bodyPr>
            <a:normAutofit fontScale="85000" lnSpcReduction="20000"/>
          </a:bodyPr>
          <a:lstStyle/>
          <a:p>
            <a:r>
              <a:rPr lang="en-US" dirty="0"/>
              <a:t>Introduced reinforcement learning concepts </a:t>
            </a:r>
          </a:p>
          <a:p>
            <a:r>
              <a:rPr lang="en-US" dirty="0"/>
              <a:t>“ a software agent observes and decides to take actions in order to optimize a reward”</a:t>
            </a:r>
          </a:p>
          <a:p>
            <a:r>
              <a:rPr lang="en-US" dirty="0"/>
              <a:t>“the agent learns by implementing a policy* that samples the environment and assesses the long-term rewards”</a:t>
            </a:r>
          </a:p>
          <a:p>
            <a:r>
              <a:rPr lang="en-US" dirty="0"/>
              <a:t>Used a small sample written just using python and numpy to mimic 10 slot machines</a:t>
            </a:r>
          </a:p>
          <a:p>
            <a:r>
              <a:rPr lang="en-US" dirty="0"/>
              <a:t>Illustrated expected rewards, basic policy, value functions</a:t>
            </a:r>
          </a:p>
          <a:p>
            <a:r>
              <a:rPr lang="en-US" dirty="0"/>
              <a:t>Code and PPTX posted to </a:t>
            </a:r>
            <a:r>
              <a:rPr lang="en-US" dirty="0">
                <a:hlinkClick r:id="rId2"/>
              </a:rPr>
              <a:t>https://github.com/jimwill3/NY-AZML-Meetup/tree/CNTK/RL</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3083275-EC87-44A3-892F-40DC96054CB3}"/>
              </a:ext>
            </a:extLst>
          </p:cNvPr>
          <p:cNvSpPr>
            <a:spLocks noGrp="1"/>
          </p:cNvSpPr>
          <p:nvPr>
            <p:ph type="ftr" sz="quarter" idx="11"/>
          </p:nvPr>
        </p:nvSpPr>
        <p:spPr>
          <a:xfrm>
            <a:off x="1451579" y="1"/>
            <a:ext cx="5938836" cy="638508"/>
          </a:xfrm>
        </p:spPr>
        <p:txBody>
          <a:bodyPr/>
          <a:lstStyle/>
          <a:p>
            <a:r>
              <a:rPr lang="en-US" dirty="0"/>
              <a:t>SSID: MSFTGUEST   PWD: msevent270hv</a:t>
            </a:r>
          </a:p>
        </p:txBody>
      </p:sp>
      <p:sp>
        <p:nvSpPr>
          <p:cNvPr id="5" name="TextBox 4">
            <a:extLst>
              <a:ext uri="{FF2B5EF4-FFF2-40B4-BE49-F238E27FC236}">
                <a16:creationId xmlns:a16="http://schemas.microsoft.com/office/drawing/2014/main" id="{0714A771-741F-4F24-9E14-704F6E30F9C8}"/>
              </a:ext>
            </a:extLst>
          </p:cNvPr>
          <p:cNvSpPr txBox="1"/>
          <p:nvPr/>
        </p:nvSpPr>
        <p:spPr>
          <a:xfrm>
            <a:off x="625642" y="5518484"/>
            <a:ext cx="10796337" cy="646331"/>
          </a:xfrm>
          <a:prstGeom prst="rect">
            <a:avLst/>
          </a:prstGeom>
          <a:noFill/>
        </p:spPr>
        <p:txBody>
          <a:bodyPr wrap="square" rtlCol="0">
            <a:spAutoFit/>
          </a:bodyPr>
          <a:lstStyle/>
          <a:p>
            <a:r>
              <a:rPr lang="en-US" dirty="0"/>
              <a:t>*policy can be a simple function, rule, neural net. It can be deterministic or stochastic. Our first sample used a simple stochastic policy called epsilon greedy</a:t>
            </a:r>
          </a:p>
        </p:txBody>
      </p:sp>
    </p:spTree>
    <p:extLst>
      <p:ext uri="{BB962C8B-B14F-4D97-AF65-F5344CB8AC3E}">
        <p14:creationId xmlns:p14="http://schemas.microsoft.com/office/powerpoint/2010/main" val="208668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17A4-29DD-4382-8ED6-751080285476}"/>
              </a:ext>
            </a:extLst>
          </p:cNvPr>
          <p:cNvSpPr>
            <a:spLocks noGrp="1"/>
          </p:cNvSpPr>
          <p:nvPr>
            <p:ph type="title"/>
          </p:nvPr>
        </p:nvSpPr>
        <p:spPr>
          <a:xfrm>
            <a:off x="156753" y="1600199"/>
            <a:ext cx="4345569" cy="4297680"/>
          </a:xfrm>
        </p:spPr>
        <p:txBody>
          <a:bodyPr anchor="ctr">
            <a:normAutofit/>
          </a:bodyPr>
          <a:lstStyle/>
          <a:p>
            <a:r>
              <a:rPr lang="en-US" sz="2700" b="1" dirty="0"/>
              <a:t>Session 2</a:t>
            </a:r>
            <a:r>
              <a:rPr lang="en-US" sz="2700" dirty="0"/>
              <a:t>:</a:t>
            </a:r>
            <a:br>
              <a:rPr lang="en-US" sz="2700" dirty="0"/>
            </a:br>
            <a:r>
              <a:rPr lang="en-US" sz="2700" dirty="0"/>
              <a:t>similar problem to last time one-armed bandit </a:t>
            </a:r>
            <a:br>
              <a:rPr lang="en-US" sz="2700" dirty="0"/>
            </a:br>
            <a:br>
              <a:rPr lang="en-US" sz="2700" dirty="0"/>
            </a:br>
            <a:r>
              <a:rPr lang="en-US" sz="2700" dirty="0"/>
              <a:t>but  a contextual bandit environment</a:t>
            </a:r>
            <a:br>
              <a:rPr lang="en-US" sz="2700" dirty="0"/>
            </a:br>
            <a:br>
              <a:rPr lang="en-US" sz="2700" dirty="0"/>
            </a:br>
            <a:r>
              <a:rPr lang="en-US" sz="2700" dirty="0"/>
              <a:t>and a DNN to estimate best action</a:t>
            </a:r>
          </a:p>
        </p:txBody>
      </p:sp>
      <p:sp>
        <p:nvSpPr>
          <p:cNvPr id="4" name="Footer Placeholder 3">
            <a:extLst>
              <a:ext uri="{FF2B5EF4-FFF2-40B4-BE49-F238E27FC236}">
                <a16:creationId xmlns:a16="http://schemas.microsoft.com/office/drawing/2014/main" id="{25DA8E0A-1F94-4F20-874A-1C8BCF2770AE}"/>
              </a:ext>
            </a:extLst>
          </p:cNvPr>
          <p:cNvSpPr>
            <a:spLocks noGrp="1"/>
          </p:cNvSpPr>
          <p:nvPr>
            <p:ph type="ftr" sz="quarter" idx="11"/>
          </p:nvPr>
        </p:nvSpPr>
        <p:spPr>
          <a:xfrm>
            <a:off x="844476" y="371179"/>
            <a:ext cx="5025700" cy="309201"/>
          </a:xfrm>
        </p:spPr>
        <p:txBody>
          <a:bodyPr>
            <a:normAutofit/>
          </a:bodyPr>
          <a:lstStyle/>
          <a:p>
            <a:pPr>
              <a:spcAft>
                <a:spcPts val="600"/>
              </a:spcAft>
            </a:pPr>
            <a:r>
              <a:rPr lang="en-US"/>
              <a:t>SSID: MSFTGUEST   PWD: msevent242zc</a:t>
            </a:r>
            <a:endParaRPr lang="en-US" dirty="0"/>
          </a:p>
        </p:txBody>
      </p:sp>
      <p:sp>
        <p:nvSpPr>
          <p:cNvPr id="3" name="Content Placeholder 2">
            <a:extLst>
              <a:ext uri="{FF2B5EF4-FFF2-40B4-BE49-F238E27FC236}">
                <a16:creationId xmlns:a16="http://schemas.microsoft.com/office/drawing/2014/main" id="{A59E4902-8A04-4035-A9CF-9A0EFD0BDCB0}"/>
              </a:ext>
            </a:extLst>
          </p:cNvPr>
          <p:cNvSpPr>
            <a:spLocks noGrp="1"/>
          </p:cNvSpPr>
          <p:nvPr>
            <p:ph idx="1"/>
          </p:nvPr>
        </p:nvSpPr>
        <p:spPr>
          <a:xfrm>
            <a:off x="4924851" y="182880"/>
            <a:ext cx="7049434" cy="6400800"/>
          </a:xfrm>
        </p:spPr>
        <p:txBody>
          <a:bodyPr anchor="ctr">
            <a:normAutofit lnSpcReduction="10000"/>
          </a:bodyPr>
          <a:lstStyle/>
          <a:p>
            <a:pPr>
              <a:lnSpc>
                <a:spcPct val="110000"/>
              </a:lnSpc>
            </a:pPr>
            <a:r>
              <a:rPr lang="en-US" sz="1600" dirty="0"/>
              <a:t>What’s different about this simulation compared to our basic multi-armed bandit from march?</a:t>
            </a:r>
          </a:p>
          <a:p>
            <a:pPr lvl="1">
              <a:lnSpc>
                <a:spcPct val="110000"/>
              </a:lnSpc>
            </a:pPr>
            <a:r>
              <a:rPr lang="en-US" sz="1600" dirty="0"/>
              <a:t>Assume arms (choices) represent ads to display on a web site which has 10 sections to visit</a:t>
            </a:r>
          </a:p>
          <a:p>
            <a:pPr lvl="1">
              <a:lnSpc>
                <a:spcPct val="110000"/>
              </a:lnSpc>
            </a:pPr>
            <a:r>
              <a:rPr lang="en-US" sz="1600" dirty="0"/>
              <a:t>Instead of placing random ads as people navigate – we want to place ads based on their context (current section)  - and assume we have 10 possible ads to display</a:t>
            </a:r>
          </a:p>
          <a:p>
            <a:pPr lvl="1">
              <a:lnSpc>
                <a:spcPct val="110000"/>
              </a:lnSpc>
            </a:pPr>
            <a:r>
              <a:rPr lang="en-US" sz="1600" dirty="0"/>
              <a:t>So – there are 10 choices and 10 ads for 100 combinations – what is the best way to optimize  ads to show? (for example, random ad displays may choose to show ads for laptops when someone lands on the nutrition section)</a:t>
            </a:r>
          </a:p>
          <a:p>
            <a:pPr lvl="1">
              <a:lnSpc>
                <a:spcPct val="110000"/>
              </a:lnSpc>
            </a:pPr>
            <a:r>
              <a:rPr lang="en-US" sz="1600" dirty="0"/>
              <a:t>This problem has a state space - current web section, which is called the “contextual state”, leading to the phrase Contextual Bandits</a:t>
            </a:r>
          </a:p>
          <a:p>
            <a:pPr lvl="1">
              <a:lnSpc>
                <a:spcPct val="110000"/>
              </a:lnSpc>
            </a:pPr>
            <a:r>
              <a:rPr lang="en-US" sz="1600" dirty="0"/>
              <a:t>We use a DNN to predict rewards based on current state and a probability function.  </a:t>
            </a:r>
          </a:p>
          <a:p>
            <a:pPr lvl="1">
              <a:lnSpc>
                <a:spcPct val="110000"/>
              </a:lnSpc>
            </a:pPr>
            <a:r>
              <a:rPr lang="en-US" sz="1600" dirty="0"/>
              <a:t>The original multi-armed bandit had no state space – there was no representation for the current state, only a calculation of reward and reward history</a:t>
            </a:r>
          </a:p>
          <a:p>
            <a:pPr lvl="1">
              <a:lnSpc>
                <a:spcPct val="110000"/>
              </a:lnSpc>
            </a:pPr>
            <a:endParaRPr lang="en-US" sz="1600" dirty="0"/>
          </a:p>
          <a:p>
            <a:pPr>
              <a:lnSpc>
                <a:spcPct val="110000"/>
              </a:lnSpc>
            </a:pPr>
            <a:r>
              <a:rPr lang="en-US" sz="1600" dirty="0"/>
              <a:t>Code walkthrough</a:t>
            </a:r>
          </a:p>
          <a:p>
            <a:pPr>
              <a:lnSpc>
                <a:spcPct val="110000"/>
              </a:lnSpc>
            </a:pPr>
            <a:r>
              <a:rPr lang="en-US" sz="1600" dirty="0"/>
              <a:t>Will be published to </a:t>
            </a:r>
            <a:r>
              <a:rPr lang="en-US" sz="1600" dirty="0" err="1"/>
              <a:t>github</a:t>
            </a:r>
            <a:r>
              <a:rPr lang="en-US" sz="1600" dirty="0"/>
              <a:t> early next week</a:t>
            </a:r>
          </a:p>
          <a:p>
            <a:pPr>
              <a:lnSpc>
                <a:spcPct val="110000"/>
              </a:lnSpc>
            </a:pPr>
            <a:endParaRPr lang="en-US" sz="1100" dirty="0"/>
          </a:p>
        </p:txBody>
      </p:sp>
    </p:spTree>
    <p:extLst>
      <p:ext uri="{BB962C8B-B14F-4D97-AF65-F5344CB8AC3E}">
        <p14:creationId xmlns:p14="http://schemas.microsoft.com/office/powerpoint/2010/main" val="401931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2987-96F2-457C-B305-76A28564B7E5}"/>
              </a:ext>
            </a:extLst>
          </p:cNvPr>
          <p:cNvSpPr>
            <a:spLocks noGrp="1"/>
          </p:cNvSpPr>
          <p:nvPr>
            <p:ph type="title"/>
          </p:nvPr>
        </p:nvSpPr>
        <p:spPr>
          <a:xfrm>
            <a:off x="1094873" y="526214"/>
            <a:ext cx="10515600" cy="1052179"/>
          </a:xfrm>
        </p:spPr>
        <p:txBody>
          <a:bodyPr>
            <a:normAutofit fontScale="90000"/>
          </a:bodyPr>
          <a:lstStyle/>
          <a:p>
            <a:r>
              <a:rPr lang="en-US" dirty="0"/>
              <a:t>training recipe for the DNN notebook for contextual bandits (mock ad placements)</a:t>
            </a:r>
          </a:p>
        </p:txBody>
      </p:sp>
      <p:sp>
        <p:nvSpPr>
          <p:cNvPr id="3" name="Content Placeholder 2">
            <a:extLst>
              <a:ext uri="{FF2B5EF4-FFF2-40B4-BE49-F238E27FC236}">
                <a16:creationId xmlns:a16="http://schemas.microsoft.com/office/drawing/2014/main" id="{AAD02369-D2DE-46B4-ACBC-40F75DB2D341}"/>
              </a:ext>
            </a:extLst>
          </p:cNvPr>
          <p:cNvSpPr>
            <a:spLocks noGrp="1"/>
          </p:cNvSpPr>
          <p:nvPr>
            <p:ph idx="1"/>
          </p:nvPr>
        </p:nvSpPr>
        <p:spPr>
          <a:xfrm>
            <a:off x="1451579" y="1853754"/>
            <a:ext cx="9603275" cy="4199727"/>
          </a:xfrm>
        </p:spPr>
        <p:txBody>
          <a:bodyPr>
            <a:normAutofit fontScale="77500" lnSpcReduction="20000"/>
          </a:bodyPr>
          <a:lstStyle/>
          <a:p>
            <a:r>
              <a:rPr lang="en-US" dirty="0"/>
              <a:t>Initialize sites and ads to random values </a:t>
            </a:r>
          </a:p>
          <a:p>
            <a:r>
              <a:rPr lang="en-US" dirty="0"/>
              <a:t>Define the agent (neural net) its layers, learning rate, loss function, and optimizer</a:t>
            </a:r>
          </a:p>
          <a:p>
            <a:r>
              <a:rPr lang="en-US" dirty="0"/>
              <a:t>Enter a training loop:</a:t>
            </a:r>
          </a:p>
          <a:p>
            <a:pPr lvl="1"/>
            <a:r>
              <a:rPr lang="en-US" dirty="0"/>
              <a:t>NN model Predicts reward for current site – this returns a </a:t>
            </a:r>
            <a:r>
              <a:rPr lang="en-US" dirty="0" err="1"/>
              <a:t>predrew</a:t>
            </a:r>
            <a:r>
              <a:rPr lang="en-US" dirty="0"/>
              <a:t> vector</a:t>
            </a:r>
          </a:p>
          <a:p>
            <a:pPr lvl="1"/>
            <a:r>
              <a:rPr lang="en-US" dirty="0"/>
              <a:t>Calculate </a:t>
            </a:r>
            <a:r>
              <a:rPr lang="en-US" dirty="0" err="1"/>
              <a:t>softmax</a:t>
            </a:r>
            <a:r>
              <a:rPr lang="en-US" dirty="0"/>
              <a:t> of the reward vector and also normalize it so that probabilities sum to 1</a:t>
            </a:r>
          </a:p>
          <a:p>
            <a:pPr lvl="1"/>
            <a:r>
              <a:rPr lang="en-US" b="1" dirty="0"/>
              <a:t>Choose an ad to show based on a probability distribution (the </a:t>
            </a:r>
            <a:r>
              <a:rPr lang="en-US" b="1" dirty="0" err="1"/>
              <a:t>softmax</a:t>
            </a:r>
            <a:r>
              <a:rPr lang="en-US" b="1" dirty="0"/>
              <a:t>) and estimate the reward for that choice – this is current observed reward</a:t>
            </a:r>
          </a:p>
          <a:p>
            <a:pPr lvl="1"/>
            <a:r>
              <a:rPr lang="en-US" b="1" dirty="0"/>
              <a:t>Pass reward predicted &amp; reward observed to loss function</a:t>
            </a:r>
          </a:p>
          <a:p>
            <a:pPr lvl="1"/>
            <a:r>
              <a:rPr lang="en-US" dirty="0"/>
              <a:t>NN Optimizer updates the neural net weights</a:t>
            </a:r>
          </a:p>
          <a:p>
            <a:pPr lvl="1"/>
            <a:r>
              <a:rPr lang="en-US" dirty="0"/>
              <a:t>Reset our site again as input to the next training cycle </a:t>
            </a:r>
          </a:p>
          <a:p>
            <a:pPr lvl="1"/>
            <a:r>
              <a:rPr lang="en-US" dirty="0"/>
              <a:t>Repeat until loop count reached (other termination rules are available)</a:t>
            </a:r>
          </a:p>
          <a:p>
            <a:r>
              <a:rPr lang="en-US" dirty="0"/>
              <a:t>Plot the results which have been stored at snapshots within the training loop</a:t>
            </a:r>
          </a:p>
        </p:txBody>
      </p:sp>
      <p:sp>
        <p:nvSpPr>
          <p:cNvPr id="4" name="Footer Placeholder 3">
            <a:extLst>
              <a:ext uri="{FF2B5EF4-FFF2-40B4-BE49-F238E27FC236}">
                <a16:creationId xmlns:a16="http://schemas.microsoft.com/office/drawing/2014/main" id="{6103E818-B6F7-46D8-9FBB-27E454964A12}"/>
              </a:ext>
            </a:extLst>
          </p:cNvPr>
          <p:cNvSpPr>
            <a:spLocks noGrp="1"/>
          </p:cNvSpPr>
          <p:nvPr>
            <p:ph type="ftr" sz="quarter" idx="11"/>
          </p:nvPr>
        </p:nvSpPr>
        <p:spPr>
          <a:xfrm>
            <a:off x="2173705" y="1"/>
            <a:ext cx="5216710" cy="638508"/>
          </a:xfrm>
        </p:spPr>
        <p:txBody>
          <a:bodyPr/>
          <a:lstStyle/>
          <a:p>
            <a:r>
              <a:rPr lang="en-US" sz="1600"/>
              <a:t>SSID: MSFTGUEST   PWD: msevent242zc</a:t>
            </a:r>
            <a:endParaRPr lang="en-US" sz="1600" dirty="0"/>
          </a:p>
        </p:txBody>
      </p:sp>
    </p:spTree>
    <p:extLst>
      <p:ext uri="{BB962C8B-B14F-4D97-AF65-F5344CB8AC3E}">
        <p14:creationId xmlns:p14="http://schemas.microsoft.com/office/powerpoint/2010/main" val="36894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panose="020F0302020204030204"/>
              </a:rPr>
              <a:t>Markov Decision Processes &amp; Value Iteration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panose="020F0502020204030204"/>
              </a:rPr>
              <a:t>Michael Evangelista (michael@powerof.to)</a:t>
            </a:r>
          </a:p>
          <a:p>
            <a:r>
              <a:rPr lang="en-US" dirty="0">
                <a:cs typeface="Calibri" panose="020F0502020204030204"/>
              </a:rPr>
              <a:t>2019-05-23</a:t>
            </a:r>
          </a:p>
          <a:p>
            <a:r>
              <a:rPr lang="en-US" dirty="0">
                <a:cs typeface="Calibri" panose="020F0502020204030204"/>
              </a:rPr>
              <a:t>Session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Markov Decision Process</a:t>
            </a:r>
            <a:endParaRPr lang="en-US" dirty="0"/>
          </a:p>
        </p:txBody>
      </p:sp>
      <p:sp>
        <p:nvSpPr>
          <p:cNvPr id="3" name="Content Placeholder 2"/>
          <p:cNvSpPr>
            <a:spLocks noGrp="1"/>
          </p:cNvSpPr>
          <p:nvPr>
            <p:ph sz="half" idx="1"/>
          </p:nvPr>
        </p:nvSpPr>
        <p:spPr/>
        <p:txBody>
          <a:bodyPr vert="horz" lIns="91440" tIns="45720" rIns="91440" bIns="45720" rtlCol="0" anchor="t">
            <a:normAutofit fontScale="92500"/>
          </a:bodyPr>
          <a:lstStyle/>
          <a:p>
            <a:r>
              <a:rPr lang="en-US" dirty="0">
                <a:cs typeface="Calibri" panose="020F0502020204030204"/>
              </a:rPr>
              <a:t>Used to define sequential decision making problems</a:t>
            </a:r>
          </a:p>
          <a:p>
            <a:r>
              <a:rPr lang="en-US" dirty="0">
                <a:cs typeface="Calibri" panose="020F0502020204030204"/>
              </a:rPr>
              <a:t>Defines possible states of the environment</a:t>
            </a:r>
          </a:p>
          <a:p>
            <a:r>
              <a:rPr lang="en-US" dirty="0">
                <a:cs typeface="Calibri" panose="020F0502020204030204"/>
              </a:rPr>
              <a:t>Defines actions an agent may take</a:t>
            </a:r>
            <a:endParaRPr lang="en-US"/>
          </a:p>
          <a:p>
            <a:r>
              <a:rPr lang="en-US" dirty="0">
                <a:cs typeface="Calibri" panose="020F0502020204030204"/>
              </a:rPr>
              <a:t>Defines the </a:t>
            </a:r>
            <a:r>
              <a:rPr lang="en-US" i="1" dirty="0">
                <a:cs typeface="Calibri" panose="020F0502020204030204"/>
              </a:rPr>
              <a:t>dynamics</a:t>
            </a:r>
            <a:r>
              <a:rPr lang="en-US" dirty="0">
                <a:cs typeface="Calibri" panose="020F0502020204030204"/>
              </a:rPr>
              <a:t> – how an action leads from one state to another and how the agent is rewarded</a:t>
            </a:r>
          </a:p>
          <a:p>
            <a:r>
              <a:rPr lang="en-US" dirty="0">
                <a:cs typeface="Calibri" panose="020F0502020204030204"/>
              </a:rPr>
              <a:t>States have the "Markov Property"</a:t>
            </a:r>
          </a:p>
          <a:p>
            <a:endParaRPr lang="en-US" dirty="0">
              <a:highlight>
                <a:srgbClr val="FFFF00"/>
              </a:highlight>
              <a:cs typeface="Calibri" panose="020F0502020204030204"/>
            </a:endParaRPr>
          </a:p>
        </p:txBody>
      </p:sp>
      <p:pic>
        <p:nvPicPr>
          <p:cNvPr id="15" name="Picture 15" descr="A black and white photo of a person&#10;&#10;Description generated with very high confidence"/>
          <p:cNvPicPr>
            <a:picLocks noGrp="1" noChangeAspect="1"/>
          </p:cNvPicPr>
          <p:nvPr>
            <p:ph sz="half" idx="2"/>
          </p:nvPr>
        </p:nvPicPr>
        <p:blipFill>
          <a:blip r:embed="rId3"/>
          <a:stretch>
            <a:fillRect/>
          </a:stretch>
        </p:blipFill>
        <p:spPr>
          <a:xfrm>
            <a:off x="7651750" y="1549136"/>
            <a:ext cx="3291416" cy="4279900"/>
          </a:xfrm>
          <a:prstGeom prst="rect">
            <a:avLst/>
          </a:prstGeom>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6022</TotalTime>
  <Words>2249</Words>
  <Application>Microsoft Office PowerPoint</Application>
  <PresentationFormat>Widescreen</PresentationFormat>
  <Paragraphs>233</Paragraphs>
  <Slides>39</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39</vt:i4>
      </vt:variant>
    </vt:vector>
  </HeadingPairs>
  <TitlesOfParts>
    <vt:vector size="49" baseType="lpstr">
      <vt:lpstr>Arial</vt:lpstr>
      <vt:lpstr>Calibri</vt:lpstr>
      <vt:lpstr>Calibri Light</vt:lpstr>
      <vt:lpstr>Courier New</vt:lpstr>
      <vt:lpstr>Source Serif Pro</vt:lpstr>
      <vt:lpstr>Times New Roman</vt:lpstr>
      <vt:lpstr>Tw Cen MT</vt:lpstr>
      <vt:lpstr>Office Theme</vt:lpstr>
      <vt:lpstr>1_Office Theme</vt:lpstr>
      <vt:lpstr>Circuit</vt:lpstr>
      <vt:lpstr>Catastrophic Forgetting in Reinforcement Learning</vt:lpstr>
      <vt:lpstr>agenda</vt:lpstr>
      <vt:lpstr>News Items</vt:lpstr>
      <vt:lpstr>recaps</vt:lpstr>
      <vt:lpstr>Recap from first session</vt:lpstr>
      <vt:lpstr>Session 2: similar problem to last time one-armed bandit   but  a contextual bandit environment  and a DNN to estimate best action</vt:lpstr>
      <vt:lpstr>training recipe for the DNN notebook for contextual bandits (mock ad placements)</vt:lpstr>
      <vt:lpstr>Markov Decision Processes &amp; Value Iteration</vt:lpstr>
      <vt:lpstr>Markov Decision Process</vt:lpstr>
      <vt:lpstr>Grid World Rules</vt:lpstr>
      <vt:lpstr>Session 3: Solving the MDP</vt:lpstr>
      <vt:lpstr>Personali Session 4 – Personalizer Service      (MDP as a Service)</vt:lpstr>
      <vt:lpstr>HOW IT WORKS (IMPLEMENTED IN VOWPAL WABBIT)</vt:lpstr>
      <vt:lpstr>Super simple summary</vt:lpstr>
      <vt:lpstr>Modelling the DNN as Q-function</vt:lpstr>
      <vt:lpstr>Key points …</vt:lpstr>
      <vt:lpstr>Session 5: Catastrophic Forgetting</vt:lpstr>
      <vt:lpstr>Critical point about prior the RL approaches so far:</vt:lpstr>
      <vt:lpstr>Let’s review the game we use (very similar to Michael’s grid game in session 3)</vt:lpstr>
      <vt:lpstr>Gridworld rewards (in gridworld.py)</vt:lpstr>
      <vt:lpstr>Q-function model logic</vt:lpstr>
      <vt:lpstr>Catastrophic forgetting in one picture</vt:lpstr>
      <vt:lpstr>Representing the game board as a tensor</vt:lpstr>
      <vt:lpstr>The details</vt:lpstr>
      <vt:lpstr>The learning sequence (happens in the loop)</vt:lpstr>
      <vt:lpstr>Output sample (random test for 1 epoch)</vt:lpstr>
      <vt:lpstr>Experience replay</vt:lpstr>
      <vt:lpstr>Experience replay illustration</vt:lpstr>
      <vt:lpstr>Q-learning in a nutshell (no replay)</vt:lpstr>
      <vt:lpstr>Q-learning algorithm with replay</vt:lpstr>
      <vt:lpstr>Some sample outputs</vt:lpstr>
      <vt:lpstr>Static game – no mitigation – pretty good</vt:lpstr>
      <vt:lpstr>Model2 – 2000 epochs – 83% wins – with random positions… layer 3 of DNN had 250 nodes (bumped up from 150 due to poor results)</vt:lpstr>
      <vt:lpstr>Random game – no mitigation -  rapid loss, but you still win (once in a while)</vt:lpstr>
      <vt:lpstr>Random game – with mitigation – progress, but still hard</vt:lpstr>
      <vt:lpstr>Bulk test of random with mitigation wins almost 87% of the time (on this cycle – results will vary)</vt:lpstr>
      <vt:lpstr>Additional resources </vt:lpstr>
      <vt:lpstr>Q learning vs Deep Q learning </vt:lpstr>
      <vt:lpstr>The forgetting problem –chasing a moving target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Catastrophic Forgetting in Reinforcement Learning</dc:title>
  <dc:creator>Jim Williams</dc:creator>
  <cp:lastModifiedBy>Jim Williams</cp:lastModifiedBy>
  <cp:revision>37</cp:revision>
  <cp:lastPrinted>2019-09-05T20:37:12Z</cp:lastPrinted>
  <dcterms:created xsi:type="dcterms:W3CDTF">2019-08-29T13:27:12Z</dcterms:created>
  <dcterms:modified xsi:type="dcterms:W3CDTF">2019-09-06T15:40:37Z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2019-08-29T13:27:18.6073275Z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aaec2f21-4780-455f-bdfe-7a8b22c237f8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