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0"/>
  </p:notesMasterIdLst>
  <p:sldIdLst>
    <p:sldId id="256" r:id="rId3"/>
    <p:sldId id="270" r:id="rId4"/>
    <p:sldId id="257" r:id="rId5"/>
    <p:sldId id="265" r:id="rId6"/>
    <p:sldId id="261" r:id="rId7"/>
    <p:sldId id="262" r:id="rId8"/>
    <p:sldId id="263" r:id="rId9"/>
    <p:sldId id="264" r:id="rId10"/>
    <p:sldId id="258" r:id="rId11"/>
    <p:sldId id="266" r:id="rId12"/>
    <p:sldId id="267" r:id="rId13"/>
    <p:sldId id="268" r:id="rId14"/>
    <p:sldId id="269" r:id="rId15"/>
    <p:sldId id="290" r:id="rId16"/>
    <p:sldId id="272" r:id="rId17"/>
    <p:sldId id="271" r:id="rId18"/>
    <p:sldId id="273" r:id="rId19"/>
    <p:sldId id="260" r:id="rId20"/>
    <p:sldId id="276" r:id="rId21"/>
    <p:sldId id="275" r:id="rId22"/>
    <p:sldId id="277" r:id="rId23"/>
    <p:sldId id="278" r:id="rId24"/>
    <p:sldId id="279" r:id="rId25"/>
    <p:sldId id="274" r:id="rId26"/>
    <p:sldId id="280" r:id="rId27"/>
    <p:sldId id="281" r:id="rId28"/>
    <p:sldId id="283" r:id="rId29"/>
    <p:sldId id="284" r:id="rId30"/>
    <p:sldId id="293" r:id="rId31"/>
    <p:sldId id="285" r:id="rId32"/>
    <p:sldId id="282" r:id="rId33"/>
    <p:sldId id="287" r:id="rId34"/>
    <p:sldId id="288" r:id="rId35"/>
    <p:sldId id="289" r:id="rId36"/>
    <p:sldId id="286" r:id="rId37"/>
    <p:sldId id="291" r:id="rId38"/>
    <p:sldId id="292" r:id="rId3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8" autoAdjust="0"/>
    <p:restoredTop sz="94660"/>
  </p:normalViewPr>
  <p:slideViewPr>
    <p:cSldViewPr snapToGrid="0">
      <p:cViewPr varScale="1">
        <p:scale>
          <a:sx n="95" d="100"/>
          <a:sy n="95" d="100"/>
        </p:scale>
        <p:origin x="5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C91A18-DD1A-4554-889C-C8527F5E99AD}" type="doc">
      <dgm:prSet loTypeId="urn:microsoft.com/office/officeart/2005/8/layout/vProcess5" loCatId="process" qsTypeId="urn:microsoft.com/office/officeart/2005/8/quickstyle/simple3" qsCatId="simple" csTypeId="urn:microsoft.com/office/officeart/2005/8/colors/accent2_2" csCatId="accent2" phldr="1"/>
      <dgm:spPr/>
      <dgm:t>
        <a:bodyPr/>
        <a:lstStyle/>
        <a:p>
          <a:endParaRPr lang="en-US"/>
        </a:p>
      </dgm:t>
    </dgm:pt>
    <dgm:pt modelId="{8267875D-50A9-47AB-A4C0-C3C0AB58A979}">
      <dgm:prSet/>
      <dgm:spPr/>
      <dgm:t>
        <a:bodyPr/>
        <a:lstStyle/>
        <a:p>
          <a:r>
            <a:rPr lang="en-US" dirty="0"/>
            <a:t>1- basics of sentence structure, word standardization, cleansing </a:t>
          </a:r>
          <a:r>
            <a:rPr lang="en-US" dirty="0" err="1"/>
            <a:t>etc</a:t>
          </a:r>
          <a:endParaRPr lang="en-US" dirty="0"/>
        </a:p>
      </dgm:t>
    </dgm:pt>
    <dgm:pt modelId="{13318F46-263A-4CD8-A925-411A781AFCDD}" type="parTrans" cxnId="{BDE823E6-33D9-4129-B128-4CA077A97E55}">
      <dgm:prSet/>
      <dgm:spPr/>
      <dgm:t>
        <a:bodyPr/>
        <a:lstStyle/>
        <a:p>
          <a:endParaRPr lang="en-US"/>
        </a:p>
      </dgm:t>
    </dgm:pt>
    <dgm:pt modelId="{D4AA866D-17AE-4191-BCCC-3F16211BCCB6}" type="sibTrans" cxnId="{BDE823E6-33D9-4129-B128-4CA077A97E55}">
      <dgm:prSet/>
      <dgm:spPr/>
      <dgm:t>
        <a:bodyPr/>
        <a:lstStyle/>
        <a:p>
          <a:endParaRPr lang="en-US"/>
        </a:p>
      </dgm:t>
    </dgm:pt>
    <dgm:pt modelId="{A3AA58C3-9FF6-4A32-B186-FC29DE51AD1A}">
      <dgm:prSet/>
      <dgm:spPr/>
      <dgm:t>
        <a:bodyPr/>
        <a:lstStyle/>
        <a:p>
          <a:r>
            <a:rPr lang="en-US" dirty="0"/>
            <a:t>2 – basic statistics around words – features, bag of words, TFIDF</a:t>
          </a:r>
        </a:p>
      </dgm:t>
    </dgm:pt>
    <dgm:pt modelId="{2B1E0F0C-2699-45F2-B831-C6370374FC35}" type="parTrans" cxnId="{E8D4C00A-54CB-4E75-86B4-7AD5680E0FB6}">
      <dgm:prSet/>
      <dgm:spPr/>
      <dgm:t>
        <a:bodyPr/>
        <a:lstStyle/>
        <a:p>
          <a:endParaRPr lang="en-US"/>
        </a:p>
      </dgm:t>
    </dgm:pt>
    <dgm:pt modelId="{3ABB852D-FF55-41E0-98E2-B79CA1E50A79}" type="sibTrans" cxnId="{E8D4C00A-54CB-4E75-86B4-7AD5680E0FB6}">
      <dgm:prSet/>
      <dgm:spPr/>
      <dgm:t>
        <a:bodyPr/>
        <a:lstStyle/>
        <a:p>
          <a:endParaRPr lang="en-US"/>
        </a:p>
      </dgm:t>
    </dgm:pt>
    <dgm:pt modelId="{1D83BFD7-6F8B-44A8-9010-7FAA8FB69C30}">
      <dgm:prSet/>
      <dgm:spPr/>
      <dgm:t>
        <a:bodyPr/>
        <a:lstStyle/>
        <a:p>
          <a:r>
            <a:rPr lang="en-US"/>
            <a:t>3 – basics of topics (LDA,LSA) – move from pure stats to some content</a:t>
          </a:r>
        </a:p>
      </dgm:t>
    </dgm:pt>
    <dgm:pt modelId="{DAD959FA-EA4F-4796-99D2-956E6B730853}" type="parTrans" cxnId="{7877D3EC-6CC4-42E6-B1CC-CDD9CE28A6D6}">
      <dgm:prSet/>
      <dgm:spPr/>
      <dgm:t>
        <a:bodyPr/>
        <a:lstStyle/>
        <a:p>
          <a:endParaRPr lang="en-US"/>
        </a:p>
      </dgm:t>
    </dgm:pt>
    <dgm:pt modelId="{BB7BDFAA-234F-464A-959A-D7A11D2272C6}" type="sibTrans" cxnId="{7877D3EC-6CC4-42E6-B1CC-CDD9CE28A6D6}">
      <dgm:prSet/>
      <dgm:spPr/>
      <dgm:t>
        <a:bodyPr/>
        <a:lstStyle/>
        <a:p>
          <a:endParaRPr lang="en-US"/>
        </a:p>
      </dgm:t>
    </dgm:pt>
    <dgm:pt modelId="{FC1A71C5-E242-42B4-AA7E-1D49B73C3323}">
      <dgm:prSet/>
      <dgm:spPr/>
      <dgm:t>
        <a:bodyPr/>
        <a:lstStyle/>
        <a:p>
          <a:r>
            <a:rPr lang="en-US" dirty="0"/>
            <a:t>4 – last time (late June):</a:t>
          </a:r>
        </a:p>
      </dgm:t>
    </dgm:pt>
    <dgm:pt modelId="{42FA1019-B97A-4385-A5C4-551DA6E80738}" type="parTrans" cxnId="{6C6A7130-6111-4A11-B29D-D41ABEF07D98}">
      <dgm:prSet/>
      <dgm:spPr/>
      <dgm:t>
        <a:bodyPr/>
        <a:lstStyle/>
        <a:p>
          <a:endParaRPr lang="en-US"/>
        </a:p>
      </dgm:t>
    </dgm:pt>
    <dgm:pt modelId="{0C0B1A07-2D7A-4FA8-AE60-34D94C84C307}" type="sibTrans" cxnId="{6C6A7130-6111-4A11-B29D-D41ABEF07D98}">
      <dgm:prSet/>
      <dgm:spPr/>
      <dgm:t>
        <a:bodyPr/>
        <a:lstStyle/>
        <a:p>
          <a:endParaRPr lang="en-US"/>
        </a:p>
      </dgm:t>
    </dgm:pt>
    <dgm:pt modelId="{1C8006B2-860E-4265-A0A9-865A123B9F7C}">
      <dgm:prSet/>
      <dgm:spPr/>
      <dgm:t>
        <a:bodyPr/>
        <a:lstStyle/>
        <a:p>
          <a:r>
            <a:rPr lang="en-US"/>
            <a:t>Words in context</a:t>
          </a:r>
        </a:p>
      </dgm:t>
    </dgm:pt>
    <dgm:pt modelId="{A924884B-9BC3-457D-AFBC-E370DD6C91F6}" type="parTrans" cxnId="{7FB32248-39C4-4C22-B782-EEEEC9421769}">
      <dgm:prSet/>
      <dgm:spPr/>
      <dgm:t>
        <a:bodyPr/>
        <a:lstStyle/>
        <a:p>
          <a:endParaRPr lang="en-US"/>
        </a:p>
      </dgm:t>
    </dgm:pt>
    <dgm:pt modelId="{0CAD666B-E0C5-437E-B810-A2A4FF797BC7}" type="sibTrans" cxnId="{7FB32248-39C4-4C22-B782-EEEEC9421769}">
      <dgm:prSet/>
      <dgm:spPr/>
      <dgm:t>
        <a:bodyPr/>
        <a:lstStyle/>
        <a:p>
          <a:endParaRPr lang="en-US"/>
        </a:p>
      </dgm:t>
    </dgm:pt>
    <dgm:pt modelId="{3DB4D3BC-B1BE-418A-8BC8-4EA564955B9B}">
      <dgm:prSet/>
      <dgm:spPr/>
      <dgm:t>
        <a:bodyPr/>
        <a:lstStyle/>
        <a:p>
          <a:r>
            <a:rPr lang="en-US"/>
            <a:t>Creating vectors to map words and their ‘neighbors’ to provide context and occurrence patterns</a:t>
          </a:r>
        </a:p>
      </dgm:t>
    </dgm:pt>
    <dgm:pt modelId="{651D8A07-C718-4825-A815-8268CD84FA8B}" type="parTrans" cxnId="{8010AA58-047B-48D1-8205-A90A6EDFAC49}">
      <dgm:prSet/>
      <dgm:spPr/>
      <dgm:t>
        <a:bodyPr/>
        <a:lstStyle/>
        <a:p>
          <a:endParaRPr lang="en-US"/>
        </a:p>
      </dgm:t>
    </dgm:pt>
    <dgm:pt modelId="{BA9114D6-C93B-447E-AD7A-89F5C9E9BAFF}" type="sibTrans" cxnId="{8010AA58-047B-48D1-8205-A90A6EDFAC49}">
      <dgm:prSet/>
      <dgm:spPr/>
      <dgm:t>
        <a:bodyPr/>
        <a:lstStyle/>
        <a:p>
          <a:endParaRPr lang="en-US"/>
        </a:p>
      </dgm:t>
    </dgm:pt>
    <dgm:pt modelId="{C23EE277-1A7A-4121-9349-45E0E04189FF}">
      <dgm:prSet/>
      <dgm:spPr/>
      <dgm:t>
        <a:bodyPr/>
        <a:lstStyle/>
        <a:p>
          <a:r>
            <a:rPr lang="en-US" dirty="0"/>
            <a:t>Word2vec, genism – sample code</a:t>
          </a:r>
        </a:p>
      </dgm:t>
    </dgm:pt>
    <dgm:pt modelId="{C7103BDD-D076-4826-97E9-3EDB11450DEA}" type="parTrans" cxnId="{C23EA386-0F22-4A14-A325-E71696A46F06}">
      <dgm:prSet/>
      <dgm:spPr/>
      <dgm:t>
        <a:bodyPr/>
        <a:lstStyle/>
        <a:p>
          <a:endParaRPr lang="en-US"/>
        </a:p>
      </dgm:t>
    </dgm:pt>
    <dgm:pt modelId="{937825C7-BAF6-4AAC-AA7D-89C8A1A40CF0}" type="sibTrans" cxnId="{C23EA386-0F22-4A14-A325-E71696A46F06}">
      <dgm:prSet/>
      <dgm:spPr/>
      <dgm:t>
        <a:bodyPr/>
        <a:lstStyle/>
        <a:p>
          <a:endParaRPr lang="en-US"/>
        </a:p>
      </dgm:t>
    </dgm:pt>
    <dgm:pt modelId="{C0C3B9E1-461F-449D-9E03-57548B9EB11B}">
      <dgm:prSet/>
      <dgm:spPr/>
      <dgm:t>
        <a:bodyPr/>
        <a:lstStyle/>
        <a:p>
          <a:r>
            <a:rPr lang="en-US" dirty="0"/>
            <a:t>Tonight – August 16:</a:t>
          </a:r>
        </a:p>
      </dgm:t>
    </dgm:pt>
    <dgm:pt modelId="{C048F99C-AD14-45AD-9AA9-60459671588B}" type="parTrans" cxnId="{33C08FAB-D9B4-4E7A-AC55-0EAB9CE2C294}">
      <dgm:prSet/>
      <dgm:spPr/>
      <dgm:t>
        <a:bodyPr/>
        <a:lstStyle/>
        <a:p>
          <a:endParaRPr lang="en-US"/>
        </a:p>
      </dgm:t>
    </dgm:pt>
    <dgm:pt modelId="{D764A5E6-64A9-4F3D-A277-1F04990A9733}" type="sibTrans" cxnId="{33C08FAB-D9B4-4E7A-AC55-0EAB9CE2C294}">
      <dgm:prSet/>
      <dgm:spPr/>
      <dgm:t>
        <a:bodyPr/>
        <a:lstStyle/>
        <a:p>
          <a:endParaRPr lang="en-US"/>
        </a:p>
      </dgm:t>
    </dgm:pt>
    <dgm:pt modelId="{DB501DB0-ED36-419D-8B05-75F25541CDE4}">
      <dgm:prSet/>
      <dgm:spPr/>
      <dgm:t>
        <a:bodyPr/>
        <a:lstStyle/>
        <a:p>
          <a:r>
            <a:rPr lang="en-US" dirty="0"/>
            <a:t>CNN Intro and Concepts</a:t>
          </a:r>
        </a:p>
      </dgm:t>
    </dgm:pt>
    <dgm:pt modelId="{4C511CA0-091C-4CA5-8F0A-F8D0C8CB18D8}" type="parTrans" cxnId="{3D697502-4937-43DA-B32E-1F88E6809ABF}">
      <dgm:prSet/>
      <dgm:spPr/>
      <dgm:t>
        <a:bodyPr/>
        <a:lstStyle/>
        <a:p>
          <a:endParaRPr lang="en-US"/>
        </a:p>
      </dgm:t>
    </dgm:pt>
    <dgm:pt modelId="{D0D349AF-F0C3-4AB6-B69B-AC92C096E3A8}" type="sibTrans" cxnId="{3D697502-4937-43DA-B32E-1F88E6809ABF}">
      <dgm:prSet/>
      <dgm:spPr/>
      <dgm:t>
        <a:bodyPr/>
        <a:lstStyle/>
        <a:p>
          <a:endParaRPr lang="en-US"/>
        </a:p>
      </dgm:t>
    </dgm:pt>
    <dgm:pt modelId="{EB0A95FD-ADCC-4CE0-85AE-910E6929EAAE}">
      <dgm:prSet/>
      <dgm:spPr/>
      <dgm:t>
        <a:bodyPr/>
        <a:lstStyle/>
        <a:p>
          <a:r>
            <a:rPr lang="en-US" dirty="0"/>
            <a:t>CNN and word embedding</a:t>
          </a:r>
        </a:p>
      </dgm:t>
    </dgm:pt>
    <dgm:pt modelId="{CA5FBFAE-D5BA-4108-AFCB-E96D1890FB7F}" type="parTrans" cxnId="{D42B686F-82F9-4EF8-99B7-D93F2B16F826}">
      <dgm:prSet/>
      <dgm:spPr/>
    </dgm:pt>
    <dgm:pt modelId="{7D6AE65E-B712-4CF2-8DDC-5C35B7871D0D}" type="sibTrans" cxnId="{D42B686F-82F9-4EF8-99B7-D93F2B16F826}">
      <dgm:prSet/>
      <dgm:spPr/>
    </dgm:pt>
    <dgm:pt modelId="{6B704A2B-A14F-4B76-B504-0FE00B7AF936}">
      <dgm:prSet/>
      <dgm:spPr/>
      <dgm:t>
        <a:bodyPr/>
        <a:lstStyle/>
        <a:p>
          <a:endParaRPr lang="en-US" dirty="0"/>
        </a:p>
      </dgm:t>
    </dgm:pt>
    <dgm:pt modelId="{166E2495-04D3-4BEC-8CE3-73F1A4AE4810}" type="parTrans" cxnId="{492251E9-CD3B-46C7-A70D-E2CB2EEA2B61}">
      <dgm:prSet/>
      <dgm:spPr/>
    </dgm:pt>
    <dgm:pt modelId="{640C0FDA-FE07-4ABD-A92A-ACC0525FB607}" type="sibTrans" cxnId="{492251E9-CD3B-46C7-A70D-E2CB2EEA2B61}">
      <dgm:prSet/>
      <dgm:spPr/>
    </dgm:pt>
    <dgm:pt modelId="{1050E93C-BC46-40B6-9942-550FFB89098F}">
      <dgm:prSet/>
      <dgm:spPr/>
      <dgm:t>
        <a:bodyPr/>
        <a:lstStyle/>
        <a:p>
          <a:r>
            <a:rPr lang="en-US" dirty="0"/>
            <a:t>Intro to RNN for Sequencing Analysis</a:t>
          </a:r>
        </a:p>
      </dgm:t>
    </dgm:pt>
    <dgm:pt modelId="{AE3398A4-C43E-44F4-8332-9C6BB0226AFF}" type="parTrans" cxnId="{B23CF505-F37F-42D6-81D8-3E22100D2BD5}">
      <dgm:prSet/>
      <dgm:spPr/>
    </dgm:pt>
    <dgm:pt modelId="{7F9B2D5E-1BB0-456D-BF1B-A20437218B7B}" type="sibTrans" cxnId="{B23CF505-F37F-42D6-81D8-3E22100D2BD5}">
      <dgm:prSet/>
      <dgm:spPr/>
    </dgm:pt>
    <dgm:pt modelId="{19A27F91-41FD-4524-BADB-E85BE99A29AA}" type="pres">
      <dgm:prSet presAssocID="{46C91A18-DD1A-4554-889C-C8527F5E99AD}" presName="outerComposite" presStyleCnt="0">
        <dgm:presLayoutVars>
          <dgm:chMax val="5"/>
          <dgm:dir/>
          <dgm:resizeHandles val="exact"/>
        </dgm:presLayoutVars>
      </dgm:prSet>
      <dgm:spPr/>
    </dgm:pt>
    <dgm:pt modelId="{0D97D99B-4190-4996-9151-50E33372FA84}" type="pres">
      <dgm:prSet presAssocID="{46C91A18-DD1A-4554-889C-C8527F5E99AD}" presName="dummyMaxCanvas" presStyleCnt="0">
        <dgm:presLayoutVars/>
      </dgm:prSet>
      <dgm:spPr/>
    </dgm:pt>
    <dgm:pt modelId="{A3382B60-FBCF-4D6C-A000-5AE3F3A508CE}" type="pres">
      <dgm:prSet presAssocID="{46C91A18-DD1A-4554-889C-C8527F5E99AD}" presName="FiveNodes_1" presStyleLbl="node1" presStyleIdx="0" presStyleCnt="5">
        <dgm:presLayoutVars>
          <dgm:bulletEnabled val="1"/>
        </dgm:presLayoutVars>
      </dgm:prSet>
      <dgm:spPr/>
    </dgm:pt>
    <dgm:pt modelId="{0D74C8D4-E94F-4D4F-98F9-6CBB4A2EED7E}" type="pres">
      <dgm:prSet presAssocID="{46C91A18-DD1A-4554-889C-C8527F5E99AD}" presName="FiveNodes_2" presStyleLbl="node1" presStyleIdx="1" presStyleCnt="5">
        <dgm:presLayoutVars>
          <dgm:bulletEnabled val="1"/>
        </dgm:presLayoutVars>
      </dgm:prSet>
      <dgm:spPr/>
    </dgm:pt>
    <dgm:pt modelId="{C92A485F-6ACE-4CF3-8072-D1E10AB081F9}" type="pres">
      <dgm:prSet presAssocID="{46C91A18-DD1A-4554-889C-C8527F5E99AD}" presName="FiveNodes_3" presStyleLbl="node1" presStyleIdx="2" presStyleCnt="5">
        <dgm:presLayoutVars>
          <dgm:bulletEnabled val="1"/>
        </dgm:presLayoutVars>
      </dgm:prSet>
      <dgm:spPr/>
    </dgm:pt>
    <dgm:pt modelId="{70CAF7D7-BE9B-4E8C-A07D-CFD4315A0E44}" type="pres">
      <dgm:prSet presAssocID="{46C91A18-DD1A-4554-889C-C8527F5E99AD}" presName="FiveNodes_4" presStyleLbl="node1" presStyleIdx="3" presStyleCnt="5">
        <dgm:presLayoutVars>
          <dgm:bulletEnabled val="1"/>
        </dgm:presLayoutVars>
      </dgm:prSet>
      <dgm:spPr/>
    </dgm:pt>
    <dgm:pt modelId="{F3520FB5-AE39-4717-81D0-8D4980EE4736}" type="pres">
      <dgm:prSet presAssocID="{46C91A18-DD1A-4554-889C-C8527F5E99AD}" presName="FiveNodes_5" presStyleLbl="node1" presStyleIdx="4" presStyleCnt="5" custLinFactNeighborX="2219" custLinFactNeighborY="-5922">
        <dgm:presLayoutVars>
          <dgm:bulletEnabled val="1"/>
        </dgm:presLayoutVars>
      </dgm:prSet>
      <dgm:spPr/>
    </dgm:pt>
    <dgm:pt modelId="{B115CD30-649A-4D22-997E-4116AA967FCF}" type="pres">
      <dgm:prSet presAssocID="{46C91A18-DD1A-4554-889C-C8527F5E99AD}" presName="FiveConn_1-2" presStyleLbl="fgAccFollowNode1" presStyleIdx="0" presStyleCnt="4">
        <dgm:presLayoutVars>
          <dgm:bulletEnabled val="1"/>
        </dgm:presLayoutVars>
      </dgm:prSet>
      <dgm:spPr/>
    </dgm:pt>
    <dgm:pt modelId="{631CF14D-F94A-41D6-B47E-73334FF4AAD1}" type="pres">
      <dgm:prSet presAssocID="{46C91A18-DD1A-4554-889C-C8527F5E99AD}" presName="FiveConn_2-3" presStyleLbl="fgAccFollowNode1" presStyleIdx="1" presStyleCnt="4">
        <dgm:presLayoutVars>
          <dgm:bulletEnabled val="1"/>
        </dgm:presLayoutVars>
      </dgm:prSet>
      <dgm:spPr/>
    </dgm:pt>
    <dgm:pt modelId="{C7C6474A-B718-4407-A263-B7671E53283E}" type="pres">
      <dgm:prSet presAssocID="{46C91A18-DD1A-4554-889C-C8527F5E99AD}" presName="FiveConn_3-4" presStyleLbl="fgAccFollowNode1" presStyleIdx="2" presStyleCnt="4">
        <dgm:presLayoutVars>
          <dgm:bulletEnabled val="1"/>
        </dgm:presLayoutVars>
      </dgm:prSet>
      <dgm:spPr/>
    </dgm:pt>
    <dgm:pt modelId="{C62438BF-7E58-49B0-BCF9-9006129BC4ED}" type="pres">
      <dgm:prSet presAssocID="{46C91A18-DD1A-4554-889C-C8527F5E99AD}" presName="FiveConn_4-5" presStyleLbl="fgAccFollowNode1" presStyleIdx="3" presStyleCnt="4">
        <dgm:presLayoutVars>
          <dgm:bulletEnabled val="1"/>
        </dgm:presLayoutVars>
      </dgm:prSet>
      <dgm:spPr/>
    </dgm:pt>
    <dgm:pt modelId="{25C7A753-76E6-47A0-9FD6-47DCC38E0758}" type="pres">
      <dgm:prSet presAssocID="{46C91A18-DD1A-4554-889C-C8527F5E99AD}" presName="FiveNodes_1_text" presStyleLbl="node1" presStyleIdx="4" presStyleCnt="5">
        <dgm:presLayoutVars>
          <dgm:bulletEnabled val="1"/>
        </dgm:presLayoutVars>
      </dgm:prSet>
      <dgm:spPr/>
    </dgm:pt>
    <dgm:pt modelId="{E7B2B6DD-0288-48A3-A4E7-E31C28873AB0}" type="pres">
      <dgm:prSet presAssocID="{46C91A18-DD1A-4554-889C-C8527F5E99AD}" presName="FiveNodes_2_text" presStyleLbl="node1" presStyleIdx="4" presStyleCnt="5">
        <dgm:presLayoutVars>
          <dgm:bulletEnabled val="1"/>
        </dgm:presLayoutVars>
      </dgm:prSet>
      <dgm:spPr/>
    </dgm:pt>
    <dgm:pt modelId="{9809823D-EE0C-4558-A335-8119E5759551}" type="pres">
      <dgm:prSet presAssocID="{46C91A18-DD1A-4554-889C-C8527F5E99AD}" presName="FiveNodes_3_text" presStyleLbl="node1" presStyleIdx="4" presStyleCnt="5">
        <dgm:presLayoutVars>
          <dgm:bulletEnabled val="1"/>
        </dgm:presLayoutVars>
      </dgm:prSet>
      <dgm:spPr/>
    </dgm:pt>
    <dgm:pt modelId="{42E5FD00-389F-4F3F-AC92-32C878134335}" type="pres">
      <dgm:prSet presAssocID="{46C91A18-DD1A-4554-889C-C8527F5E99AD}" presName="FiveNodes_4_text" presStyleLbl="node1" presStyleIdx="4" presStyleCnt="5">
        <dgm:presLayoutVars>
          <dgm:bulletEnabled val="1"/>
        </dgm:presLayoutVars>
      </dgm:prSet>
      <dgm:spPr/>
    </dgm:pt>
    <dgm:pt modelId="{BE7BDB8B-7314-4168-A593-C3EB227CAFCD}" type="pres">
      <dgm:prSet presAssocID="{46C91A18-DD1A-4554-889C-C8527F5E99AD}" presName="FiveNodes_5_text" presStyleLbl="node1" presStyleIdx="4" presStyleCnt="5">
        <dgm:presLayoutVars>
          <dgm:bulletEnabled val="1"/>
        </dgm:presLayoutVars>
      </dgm:prSet>
      <dgm:spPr/>
    </dgm:pt>
  </dgm:ptLst>
  <dgm:cxnLst>
    <dgm:cxn modelId="{3D697502-4937-43DA-B32E-1F88E6809ABF}" srcId="{C0C3B9E1-461F-449D-9E03-57548B9EB11B}" destId="{DB501DB0-ED36-419D-8B05-75F25541CDE4}" srcOrd="0" destOrd="0" parTransId="{4C511CA0-091C-4CA5-8F0A-F8D0C8CB18D8}" sibTransId="{D0D349AF-F0C3-4AB6-B69B-AC92C096E3A8}"/>
    <dgm:cxn modelId="{B23CF505-F37F-42D6-81D8-3E22100D2BD5}" srcId="{C0C3B9E1-461F-449D-9E03-57548B9EB11B}" destId="{1050E93C-BC46-40B6-9942-550FFB89098F}" srcOrd="2" destOrd="0" parTransId="{AE3398A4-C43E-44F4-8332-9C6BB0226AFF}" sibTransId="{7F9B2D5E-1BB0-456D-BF1B-A20437218B7B}"/>
    <dgm:cxn modelId="{B9DEA60A-C7C9-4BF0-867F-B797F781188D}" type="presOf" srcId="{6B704A2B-A14F-4B76-B504-0FE00B7AF936}" destId="{BE7BDB8B-7314-4168-A593-C3EB227CAFCD}" srcOrd="1" destOrd="4" presId="urn:microsoft.com/office/officeart/2005/8/layout/vProcess5"/>
    <dgm:cxn modelId="{E8D4C00A-54CB-4E75-86B4-7AD5680E0FB6}" srcId="{46C91A18-DD1A-4554-889C-C8527F5E99AD}" destId="{A3AA58C3-9FF6-4A32-B186-FC29DE51AD1A}" srcOrd="1" destOrd="0" parTransId="{2B1E0F0C-2699-45F2-B831-C6370374FC35}" sibTransId="{3ABB852D-FF55-41E0-98E2-B79CA1E50A79}"/>
    <dgm:cxn modelId="{8574B40D-8D84-4A62-8D7B-22B1FFF4CD0E}" type="presOf" srcId="{C0C3B9E1-461F-449D-9E03-57548B9EB11B}" destId="{F3520FB5-AE39-4717-81D0-8D4980EE4736}" srcOrd="0" destOrd="0" presId="urn:microsoft.com/office/officeart/2005/8/layout/vProcess5"/>
    <dgm:cxn modelId="{655BF01A-4CE7-4A0F-89BA-775BBBED1306}" type="presOf" srcId="{8267875D-50A9-47AB-A4C0-C3C0AB58A979}" destId="{A3382B60-FBCF-4D6C-A000-5AE3F3A508CE}" srcOrd="0" destOrd="0" presId="urn:microsoft.com/office/officeart/2005/8/layout/vProcess5"/>
    <dgm:cxn modelId="{6A8F7822-C784-4EA3-A0A0-6104CD916EA2}" type="presOf" srcId="{1D83BFD7-6F8B-44A8-9010-7FAA8FB69C30}" destId="{C92A485F-6ACE-4CF3-8072-D1E10AB081F9}" srcOrd="0" destOrd="0" presId="urn:microsoft.com/office/officeart/2005/8/layout/vProcess5"/>
    <dgm:cxn modelId="{35E0A327-5BE5-477D-B68E-84E368FEA5BD}" type="presOf" srcId="{A3AA58C3-9FF6-4A32-B186-FC29DE51AD1A}" destId="{0D74C8D4-E94F-4D4F-98F9-6CBB4A2EED7E}" srcOrd="0" destOrd="0" presId="urn:microsoft.com/office/officeart/2005/8/layout/vProcess5"/>
    <dgm:cxn modelId="{B7FE152A-EDFB-4F9D-B1E3-321DA20DFCFC}" type="presOf" srcId="{DB501DB0-ED36-419D-8B05-75F25541CDE4}" destId="{BE7BDB8B-7314-4168-A593-C3EB227CAFCD}" srcOrd="1" destOrd="1" presId="urn:microsoft.com/office/officeart/2005/8/layout/vProcess5"/>
    <dgm:cxn modelId="{1D082B2F-51B9-4D6B-9A60-256D0DAEB8A2}" type="presOf" srcId="{46C91A18-DD1A-4554-889C-C8527F5E99AD}" destId="{19A27F91-41FD-4524-BADB-E85BE99A29AA}" srcOrd="0" destOrd="0" presId="urn:microsoft.com/office/officeart/2005/8/layout/vProcess5"/>
    <dgm:cxn modelId="{6C6A7130-6111-4A11-B29D-D41ABEF07D98}" srcId="{46C91A18-DD1A-4554-889C-C8527F5E99AD}" destId="{FC1A71C5-E242-42B4-AA7E-1D49B73C3323}" srcOrd="3" destOrd="0" parTransId="{42FA1019-B97A-4385-A5C4-551DA6E80738}" sibTransId="{0C0B1A07-2D7A-4FA8-AE60-34D94C84C307}"/>
    <dgm:cxn modelId="{E1BC2631-0793-4200-A05C-110DAB916A49}" type="presOf" srcId="{1C8006B2-860E-4265-A0A9-865A123B9F7C}" destId="{42E5FD00-389F-4F3F-AC92-32C878134335}" srcOrd="1" destOrd="1" presId="urn:microsoft.com/office/officeart/2005/8/layout/vProcess5"/>
    <dgm:cxn modelId="{EACA5A34-FED6-44D0-B8A2-5B7E5D0B6C13}" type="presOf" srcId="{FC1A71C5-E242-42B4-AA7E-1D49B73C3323}" destId="{42E5FD00-389F-4F3F-AC92-32C878134335}" srcOrd="1" destOrd="0" presId="urn:microsoft.com/office/officeart/2005/8/layout/vProcess5"/>
    <dgm:cxn modelId="{03836243-566B-457D-8EBD-99EEBECE03B6}" type="presOf" srcId="{D4AA866D-17AE-4191-BCCC-3F16211BCCB6}" destId="{B115CD30-649A-4D22-997E-4116AA967FCF}" srcOrd="0" destOrd="0" presId="urn:microsoft.com/office/officeart/2005/8/layout/vProcess5"/>
    <dgm:cxn modelId="{CA42C063-528D-46C3-9239-9C950595B36E}" type="presOf" srcId="{EB0A95FD-ADCC-4CE0-85AE-910E6929EAAE}" destId="{F3520FB5-AE39-4717-81D0-8D4980EE4736}" srcOrd="0" destOrd="2" presId="urn:microsoft.com/office/officeart/2005/8/layout/vProcess5"/>
    <dgm:cxn modelId="{9C19B767-F765-45A7-9817-1938A61C6DE1}" type="presOf" srcId="{EB0A95FD-ADCC-4CE0-85AE-910E6929EAAE}" destId="{BE7BDB8B-7314-4168-A593-C3EB227CAFCD}" srcOrd="1" destOrd="2" presId="urn:microsoft.com/office/officeart/2005/8/layout/vProcess5"/>
    <dgm:cxn modelId="{7FB32248-39C4-4C22-B782-EEEEC9421769}" srcId="{FC1A71C5-E242-42B4-AA7E-1D49B73C3323}" destId="{1C8006B2-860E-4265-A0A9-865A123B9F7C}" srcOrd="0" destOrd="0" parTransId="{A924884B-9BC3-457D-AFBC-E370DD6C91F6}" sibTransId="{0CAD666B-E0C5-437E-B810-A2A4FF797BC7}"/>
    <dgm:cxn modelId="{38EE4168-90E9-49D1-816F-F2DDC1447C7B}" type="presOf" srcId="{1C8006B2-860E-4265-A0A9-865A123B9F7C}" destId="{70CAF7D7-BE9B-4E8C-A07D-CFD4315A0E44}" srcOrd="0" destOrd="1" presId="urn:microsoft.com/office/officeart/2005/8/layout/vProcess5"/>
    <dgm:cxn modelId="{D42B686F-82F9-4EF8-99B7-D93F2B16F826}" srcId="{C0C3B9E1-461F-449D-9E03-57548B9EB11B}" destId="{EB0A95FD-ADCC-4CE0-85AE-910E6929EAAE}" srcOrd="1" destOrd="0" parTransId="{CA5FBFAE-D5BA-4108-AFCB-E96D1890FB7F}" sibTransId="{7D6AE65E-B712-4CF2-8DDC-5C35B7871D0D}"/>
    <dgm:cxn modelId="{ED3F9A70-8BCC-43C0-94E3-D44163383C7F}" type="presOf" srcId="{1050E93C-BC46-40B6-9942-550FFB89098F}" destId="{BE7BDB8B-7314-4168-A593-C3EB227CAFCD}" srcOrd="1" destOrd="3" presId="urn:microsoft.com/office/officeart/2005/8/layout/vProcess5"/>
    <dgm:cxn modelId="{8010AA58-047B-48D1-8205-A90A6EDFAC49}" srcId="{FC1A71C5-E242-42B4-AA7E-1D49B73C3323}" destId="{3DB4D3BC-B1BE-418A-8BC8-4EA564955B9B}" srcOrd="1" destOrd="0" parTransId="{651D8A07-C718-4825-A815-8268CD84FA8B}" sibTransId="{BA9114D6-C93B-447E-AD7A-89F5C9E9BAFF}"/>
    <dgm:cxn modelId="{02F5CB79-D31D-4830-854B-33591FB95519}" type="presOf" srcId="{C23EE277-1A7A-4121-9349-45E0E04189FF}" destId="{70CAF7D7-BE9B-4E8C-A07D-CFD4315A0E44}" srcOrd="0" destOrd="3" presId="urn:microsoft.com/office/officeart/2005/8/layout/vProcess5"/>
    <dgm:cxn modelId="{B0DED07B-4552-45C2-8DB2-B896472414E2}" type="presOf" srcId="{BB7BDFAA-234F-464A-959A-D7A11D2272C6}" destId="{C7C6474A-B718-4407-A263-B7671E53283E}" srcOrd="0" destOrd="0" presId="urn:microsoft.com/office/officeart/2005/8/layout/vProcess5"/>
    <dgm:cxn modelId="{25B42B7D-0E83-41B4-8C21-07AF0930EF9D}" type="presOf" srcId="{C0C3B9E1-461F-449D-9E03-57548B9EB11B}" destId="{BE7BDB8B-7314-4168-A593-C3EB227CAFCD}" srcOrd="1" destOrd="0" presId="urn:microsoft.com/office/officeart/2005/8/layout/vProcess5"/>
    <dgm:cxn modelId="{5CFCF37F-B324-49C1-AAFF-029819027BE3}" type="presOf" srcId="{6B704A2B-A14F-4B76-B504-0FE00B7AF936}" destId="{F3520FB5-AE39-4717-81D0-8D4980EE4736}" srcOrd="0" destOrd="4" presId="urn:microsoft.com/office/officeart/2005/8/layout/vProcess5"/>
    <dgm:cxn modelId="{01A75A86-1DF2-4AA9-9155-6A02874E53F0}" type="presOf" srcId="{A3AA58C3-9FF6-4A32-B186-FC29DE51AD1A}" destId="{E7B2B6DD-0288-48A3-A4E7-E31C28873AB0}" srcOrd="1" destOrd="0" presId="urn:microsoft.com/office/officeart/2005/8/layout/vProcess5"/>
    <dgm:cxn modelId="{C23EA386-0F22-4A14-A325-E71696A46F06}" srcId="{FC1A71C5-E242-42B4-AA7E-1D49B73C3323}" destId="{C23EE277-1A7A-4121-9349-45E0E04189FF}" srcOrd="2" destOrd="0" parTransId="{C7103BDD-D076-4826-97E9-3EDB11450DEA}" sibTransId="{937825C7-BAF6-4AAC-AA7D-89C8A1A40CF0}"/>
    <dgm:cxn modelId="{E48EA489-94A9-4BBC-994E-AAFA8B5FCE46}" type="presOf" srcId="{FC1A71C5-E242-42B4-AA7E-1D49B73C3323}" destId="{70CAF7D7-BE9B-4E8C-A07D-CFD4315A0E44}" srcOrd="0" destOrd="0" presId="urn:microsoft.com/office/officeart/2005/8/layout/vProcess5"/>
    <dgm:cxn modelId="{FA6E3092-D0FB-40F2-BC22-CB4592AC4FCA}" type="presOf" srcId="{3ABB852D-FF55-41E0-98E2-B79CA1E50A79}" destId="{631CF14D-F94A-41D6-B47E-73334FF4AAD1}" srcOrd="0" destOrd="0" presId="urn:microsoft.com/office/officeart/2005/8/layout/vProcess5"/>
    <dgm:cxn modelId="{2B607F93-20BF-4CF5-88A3-D9725606FB6F}" type="presOf" srcId="{1050E93C-BC46-40B6-9942-550FFB89098F}" destId="{F3520FB5-AE39-4717-81D0-8D4980EE4736}" srcOrd="0" destOrd="3" presId="urn:microsoft.com/office/officeart/2005/8/layout/vProcess5"/>
    <dgm:cxn modelId="{87E71CA4-7ADB-4E93-90A0-C7179E6D5707}" type="presOf" srcId="{3DB4D3BC-B1BE-418A-8BC8-4EA564955B9B}" destId="{42E5FD00-389F-4F3F-AC92-32C878134335}" srcOrd="1" destOrd="2" presId="urn:microsoft.com/office/officeart/2005/8/layout/vProcess5"/>
    <dgm:cxn modelId="{45602CAA-02AC-4245-9152-69A2B915E0FA}" type="presOf" srcId="{0C0B1A07-2D7A-4FA8-AE60-34D94C84C307}" destId="{C62438BF-7E58-49B0-BCF9-9006129BC4ED}" srcOrd="0" destOrd="0" presId="urn:microsoft.com/office/officeart/2005/8/layout/vProcess5"/>
    <dgm:cxn modelId="{33C08FAB-D9B4-4E7A-AC55-0EAB9CE2C294}" srcId="{46C91A18-DD1A-4554-889C-C8527F5E99AD}" destId="{C0C3B9E1-461F-449D-9E03-57548B9EB11B}" srcOrd="4" destOrd="0" parTransId="{C048F99C-AD14-45AD-9AA9-60459671588B}" sibTransId="{D764A5E6-64A9-4F3D-A277-1F04990A9733}"/>
    <dgm:cxn modelId="{43AA57B9-A56B-4B76-8D65-6C4DE5BA03EE}" type="presOf" srcId="{8267875D-50A9-47AB-A4C0-C3C0AB58A979}" destId="{25C7A753-76E6-47A0-9FD6-47DCC38E0758}" srcOrd="1" destOrd="0" presId="urn:microsoft.com/office/officeart/2005/8/layout/vProcess5"/>
    <dgm:cxn modelId="{1EAFE2BA-234A-4C66-8C7B-1EF894586FE7}" type="presOf" srcId="{C23EE277-1A7A-4121-9349-45E0E04189FF}" destId="{42E5FD00-389F-4F3F-AC92-32C878134335}" srcOrd="1" destOrd="3" presId="urn:microsoft.com/office/officeart/2005/8/layout/vProcess5"/>
    <dgm:cxn modelId="{6D66C1C2-ECD9-4041-ABE6-E7716C807B5F}" type="presOf" srcId="{1D83BFD7-6F8B-44A8-9010-7FAA8FB69C30}" destId="{9809823D-EE0C-4558-A335-8119E5759551}" srcOrd="1" destOrd="0" presId="urn:microsoft.com/office/officeart/2005/8/layout/vProcess5"/>
    <dgm:cxn modelId="{BDE823E6-33D9-4129-B128-4CA077A97E55}" srcId="{46C91A18-DD1A-4554-889C-C8527F5E99AD}" destId="{8267875D-50A9-47AB-A4C0-C3C0AB58A979}" srcOrd="0" destOrd="0" parTransId="{13318F46-263A-4CD8-A925-411A781AFCDD}" sibTransId="{D4AA866D-17AE-4191-BCCC-3F16211BCCB6}"/>
    <dgm:cxn modelId="{556354E6-2EF2-42A3-9BD4-95B55BDA2A87}" type="presOf" srcId="{DB501DB0-ED36-419D-8B05-75F25541CDE4}" destId="{F3520FB5-AE39-4717-81D0-8D4980EE4736}" srcOrd="0" destOrd="1" presId="urn:microsoft.com/office/officeart/2005/8/layout/vProcess5"/>
    <dgm:cxn modelId="{492251E9-CD3B-46C7-A70D-E2CB2EEA2B61}" srcId="{C0C3B9E1-461F-449D-9E03-57548B9EB11B}" destId="{6B704A2B-A14F-4B76-B504-0FE00B7AF936}" srcOrd="3" destOrd="0" parTransId="{166E2495-04D3-4BEC-8CE3-73F1A4AE4810}" sibTransId="{640C0FDA-FE07-4ABD-A92A-ACC0525FB607}"/>
    <dgm:cxn modelId="{594F36EA-725B-410E-9AC5-4F9A4FF6F2C3}" type="presOf" srcId="{3DB4D3BC-B1BE-418A-8BC8-4EA564955B9B}" destId="{70CAF7D7-BE9B-4E8C-A07D-CFD4315A0E44}" srcOrd="0" destOrd="2" presId="urn:microsoft.com/office/officeart/2005/8/layout/vProcess5"/>
    <dgm:cxn modelId="{7877D3EC-6CC4-42E6-B1CC-CDD9CE28A6D6}" srcId="{46C91A18-DD1A-4554-889C-C8527F5E99AD}" destId="{1D83BFD7-6F8B-44A8-9010-7FAA8FB69C30}" srcOrd="2" destOrd="0" parTransId="{DAD959FA-EA4F-4796-99D2-956E6B730853}" sibTransId="{BB7BDFAA-234F-464A-959A-D7A11D2272C6}"/>
    <dgm:cxn modelId="{C6F01CC3-26AD-4970-AC14-1956249F45D8}" type="presParOf" srcId="{19A27F91-41FD-4524-BADB-E85BE99A29AA}" destId="{0D97D99B-4190-4996-9151-50E33372FA84}" srcOrd="0" destOrd="0" presId="urn:microsoft.com/office/officeart/2005/8/layout/vProcess5"/>
    <dgm:cxn modelId="{0DBCAD18-0ABE-4570-84F6-5E0CDF50F595}" type="presParOf" srcId="{19A27F91-41FD-4524-BADB-E85BE99A29AA}" destId="{A3382B60-FBCF-4D6C-A000-5AE3F3A508CE}" srcOrd="1" destOrd="0" presId="urn:microsoft.com/office/officeart/2005/8/layout/vProcess5"/>
    <dgm:cxn modelId="{0B79EDA4-4A89-4F03-A747-E8DCBF74A5FF}" type="presParOf" srcId="{19A27F91-41FD-4524-BADB-E85BE99A29AA}" destId="{0D74C8D4-E94F-4D4F-98F9-6CBB4A2EED7E}" srcOrd="2" destOrd="0" presId="urn:microsoft.com/office/officeart/2005/8/layout/vProcess5"/>
    <dgm:cxn modelId="{478F99B4-9D07-45F9-82C1-AC2C43B03877}" type="presParOf" srcId="{19A27F91-41FD-4524-BADB-E85BE99A29AA}" destId="{C92A485F-6ACE-4CF3-8072-D1E10AB081F9}" srcOrd="3" destOrd="0" presId="urn:microsoft.com/office/officeart/2005/8/layout/vProcess5"/>
    <dgm:cxn modelId="{44833633-ED60-49AC-B843-635A27CCF605}" type="presParOf" srcId="{19A27F91-41FD-4524-BADB-E85BE99A29AA}" destId="{70CAF7D7-BE9B-4E8C-A07D-CFD4315A0E44}" srcOrd="4" destOrd="0" presId="urn:microsoft.com/office/officeart/2005/8/layout/vProcess5"/>
    <dgm:cxn modelId="{876187AC-1CED-4031-B62E-EBAD8EAE39E2}" type="presParOf" srcId="{19A27F91-41FD-4524-BADB-E85BE99A29AA}" destId="{F3520FB5-AE39-4717-81D0-8D4980EE4736}" srcOrd="5" destOrd="0" presId="urn:microsoft.com/office/officeart/2005/8/layout/vProcess5"/>
    <dgm:cxn modelId="{79ECFA67-C6B9-4216-8999-7B60D52D6AA1}" type="presParOf" srcId="{19A27F91-41FD-4524-BADB-E85BE99A29AA}" destId="{B115CD30-649A-4D22-997E-4116AA967FCF}" srcOrd="6" destOrd="0" presId="urn:microsoft.com/office/officeart/2005/8/layout/vProcess5"/>
    <dgm:cxn modelId="{0CDB61D9-DB8F-492E-B395-6D56A945AA7A}" type="presParOf" srcId="{19A27F91-41FD-4524-BADB-E85BE99A29AA}" destId="{631CF14D-F94A-41D6-B47E-73334FF4AAD1}" srcOrd="7" destOrd="0" presId="urn:microsoft.com/office/officeart/2005/8/layout/vProcess5"/>
    <dgm:cxn modelId="{96E73E6A-88B3-4216-ACC1-6B01884A3D26}" type="presParOf" srcId="{19A27F91-41FD-4524-BADB-E85BE99A29AA}" destId="{C7C6474A-B718-4407-A263-B7671E53283E}" srcOrd="8" destOrd="0" presId="urn:microsoft.com/office/officeart/2005/8/layout/vProcess5"/>
    <dgm:cxn modelId="{A8B76A12-8C87-4ABD-AE79-7B307F702651}" type="presParOf" srcId="{19A27F91-41FD-4524-BADB-E85BE99A29AA}" destId="{C62438BF-7E58-49B0-BCF9-9006129BC4ED}" srcOrd="9" destOrd="0" presId="urn:microsoft.com/office/officeart/2005/8/layout/vProcess5"/>
    <dgm:cxn modelId="{8E877F55-42C1-4FEB-9F62-E23C8E651E1F}" type="presParOf" srcId="{19A27F91-41FD-4524-BADB-E85BE99A29AA}" destId="{25C7A753-76E6-47A0-9FD6-47DCC38E0758}" srcOrd="10" destOrd="0" presId="urn:microsoft.com/office/officeart/2005/8/layout/vProcess5"/>
    <dgm:cxn modelId="{A8781432-AB73-49D7-B344-E681801868A1}" type="presParOf" srcId="{19A27F91-41FD-4524-BADB-E85BE99A29AA}" destId="{E7B2B6DD-0288-48A3-A4E7-E31C28873AB0}" srcOrd="11" destOrd="0" presId="urn:microsoft.com/office/officeart/2005/8/layout/vProcess5"/>
    <dgm:cxn modelId="{3BBE755E-5F4A-4FB5-B30E-38959E5BF545}" type="presParOf" srcId="{19A27F91-41FD-4524-BADB-E85BE99A29AA}" destId="{9809823D-EE0C-4558-A335-8119E5759551}" srcOrd="12" destOrd="0" presId="urn:microsoft.com/office/officeart/2005/8/layout/vProcess5"/>
    <dgm:cxn modelId="{4BF92CD7-BC07-4233-B2ED-89250A4C884D}" type="presParOf" srcId="{19A27F91-41FD-4524-BADB-E85BE99A29AA}" destId="{42E5FD00-389F-4F3F-AC92-32C878134335}" srcOrd="13" destOrd="0" presId="urn:microsoft.com/office/officeart/2005/8/layout/vProcess5"/>
    <dgm:cxn modelId="{33C7A2C1-B5A6-431F-8B87-593755ACDD23}" type="presParOf" srcId="{19A27F91-41FD-4524-BADB-E85BE99A29AA}" destId="{BE7BDB8B-7314-4168-A593-C3EB227CAFCD}"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382B60-FBCF-4D6C-A000-5AE3F3A508CE}">
      <dsp:nvSpPr>
        <dsp:cNvPr id="0" name=""/>
        <dsp:cNvSpPr/>
      </dsp:nvSpPr>
      <dsp:spPr>
        <a:xfrm>
          <a:off x="0" y="0"/>
          <a:ext cx="4689030" cy="1094136"/>
        </a:xfrm>
        <a:prstGeom prst="roundRect">
          <a:avLst>
            <a:gd name="adj" fmla="val 1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1- basics of sentence structure, word standardization, cleansing </a:t>
          </a:r>
          <a:r>
            <a:rPr lang="en-US" sz="1300" kern="1200" dirty="0" err="1"/>
            <a:t>etc</a:t>
          </a:r>
          <a:endParaRPr lang="en-US" sz="1300" kern="1200" dirty="0"/>
        </a:p>
      </dsp:txBody>
      <dsp:txXfrm>
        <a:off x="32046" y="32046"/>
        <a:ext cx="3380357" cy="1030044"/>
      </dsp:txXfrm>
    </dsp:sp>
    <dsp:sp modelId="{0D74C8D4-E94F-4D4F-98F9-6CBB4A2EED7E}">
      <dsp:nvSpPr>
        <dsp:cNvPr id="0" name=""/>
        <dsp:cNvSpPr/>
      </dsp:nvSpPr>
      <dsp:spPr>
        <a:xfrm>
          <a:off x="350154" y="1246100"/>
          <a:ext cx="4689030" cy="1094136"/>
        </a:xfrm>
        <a:prstGeom prst="roundRect">
          <a:avLst>
            <a:gd name="adj" fmla="val 1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2 – basic statistics around words – features, bag of words, TFIDF</a:t>
          </a:r>
        </a:p>
      </dsp:txBody>
      <dsp:txXfrm>
        <a:off x="382200" y="1278146"/>
        <a:ext cx="3563594" cy="1030044"/>
      </dsp:txXfrm>
    </dsp:sp>
    <dsp:sp modelId="{C92A485F-6ACE-4CF3-8072-D1E10AB081F9}">
      <dsp:nvSpPr>
        <dsp:cNvPr id="0" name=""/>
        <dsp:cNvSpPr/>
      </dsp:nvSpPr>
      <dsp:spPr>
        <a:xfrm>
          <a:off x="700309" y="2492200"/>
          <a:ext cx="4689030" cy="1094136"/>
        </a:xfrm>
        <a:prstGeom prst="roundRect">
          <a:avLst>
            <a:gd name="adj" fmla="val 1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3 – basics of topics (LDA,LSA) – move from pure stats to some content</a:t>
          </a:r>
        </a:p>
      </dsp:txBody>
      <dsp:txXfrm>
        <a:off x="732355" y="2524246"/>
        <a:ext cx="3563594" cy="1030044"/>
      </dsp:txXfrm>
    </dsp:sp>
    <dsp:sp modelId="{70CAF7D7-BE9B-4E8C-A07D-CFD4315A0E44}">
      <dsp:nvSpPr>
        <dsp:cNvPr id="0" name=""/>
        <dsp:cNvSpPr/>
      </dsp:nvSpPr>
      <dsp:spPr>
        <a:xfrm>
          <a:off x="1050464" y="3738300"/>
          <a:ext cx="4689030" cy="1094136"/>
        </a:xfrm>
        <a:prstGeom prst="roundRect">
          <a:avLst>
            <a:gd name="adj" fmla="val 1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4 – last time (late June):</a:t>
          </a:r>
        </a:p>
        <a:p>
          <a:pPr marL="57150" lvl="1" indent="-57150" algn="l" defTabSz="444500">
            <a:lnSpc>
              <a:spcPct val="90000"/>
            </a:lnSpc>
            <a:spcBef>
              <a:spcPct val="0"/>
            </a:spcBef>
            <a:spcAft>
              <a:spcPct val="15000"/>
            </a:spcAft>
            <a:buChar char="•"/>
          </a:pPr>
          <a:r>
            <a:rPr lang="en-US" sz="1000" kern="1200"/>
            <a:t>Words in context</a:t>
          </a:r>
        </a:p>
        <a:p>
          <a:pPr marL="57150" lvl="1" indent="-57150" algn="l" defTabSz="444500">
            <a:lnSpc>
              <a:spcPct val="90000"/>
            </a:lnSpc>
            <a:spcBef>
              <a:spcPct val="0"/>
            </a:spcBef>
            <a:spcAft>
              <a:spcPct val="15000"/>
            </a:spcAft>
            <a:buChar char="•"/>
          </a:pPr>
          <a:r>
            <a:rPr lang="en-US" sz="1000" kern="1200"/>
            <a:t>Creating vectors to map words and their ‘neighbors’ to provide context and occurrence patterns</a:t>
          </a:r>
        </a:p>
        <a:p>
          <a:pPr marL="57150" lvl="1" indent="-57150" algn="l" defTabSz="444500">
            <a:lnSpc>
              <a:spcPct val="90000"/>
            </a:lnSpc>
            <a:spcBef>
              <a:spcPct val="0"/>
            </a:spcBef>
            <a:spcAft>
              <a:spcPct val="15000"/>
            </a:spcAft>
            <a:buChar char="•"/>
          </a:pPr>
          <a:r>
            <a:rPr lang="en-US" sz="1000" kern="1200" dirty="0"/>
            <a:t>Word2vec, genism – sample code</a:t>
          </a:r>
        </a:p>
      </dsp:txBody>
      <dsp:txXfrm>
        <a:off x="1082510" y="3770346"/>
        <a:ext cx="3563594" cy="1030044"/>
      </dsp:txXfrm>
    </dsp:sp>
    <dsp:sp modelId="{F3520FB5-AE39-4717-81D0-8D4980EE4736}">
      <dsp:nvSpPr>
        <dsp:cNvPr id="0" name=""/>
        <dsp:cNvSpPr/>
      </dsp:nvSpPr>
      <dsp:spPr>
        <a:xfrm>
          <a:off x="1400619" y="4919606"/>
          <a:ext cx="4689030" cy="1094136"/>
        </a:xfrm>
        <a:prstGeom prst="roundRect">
          <a:avLst>
            <a:gd name="adj" fmla="val 1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Tonight – August 16:</a:t>
          </a:r>
        </a:p>
        <a:p>
          <a:pPr marL="57150" lvl="1" indent="-57150" algn="l" defTabSz="444500">
            <a:lnSpc>
              <a:spcPct val="90000"/>
            </a:lnSpc>
            <a:spcBef>
              <a:spcPct val="0"/>
            </a:spcBef>
            <a:spcAft>
              <a:spcPct val="15000"/>
            </a:spcAft>
            <a:buChar char="•"/>
          </a:pPr>
          <a:r>
            <a:rPr lang="en-US" sz="1000" kern="1200" dirty="0"/>
            <a:t>CNN Intro and Concepts</a:t>
          </a:r>
        </a:p>
        <a:p>
          <a:pPr marL="57150" lvl="1" indent="-57150" algn="l" defTabSz="444500">
            <a:lnSpc>
              <a:spcPct val="90000"/>
            </a:lnSpc>
            <a:spcBef>
              <a:spcPct val="0"/>
            </a:spcBef>
            <a:spcAft>
              <a:spcPct val="15000"/>
            </a:spcAft>
            <a:buChar char="•"/>
          </a:pPr>
          <a:r>
            <a:rPr lang="en-US" sz="1000" kern="1200" dirty="0"/>
            <a:t>CNN and word embedding</a:t>
          </a:r>
        </a:p>
        <a:p>
          <a:pPr marL="57150" lvl="1" indent="-57150" algn="l" defTabSz="444500">
            <a:lnSpc>
              <a:spcPct val="90000"/>
            </a:lnSpc>
            <a:spcBef>
              <a:spcPct val="0"/>
            </a:spcBef>
            <a:spcAft>
              <a:spcPct val="15000"/>
            </a:spcAft>
            <a:buChar char="•"/>
          </a:pPr>
          <a:r>
            <a:rPr lang="en-US" sz="1000" kern="1200" dirty="0"/>
            <a:t>Intro to RNN for Sequencing Analysis</a:t>
          </a:r>
        </a:p>
        <a:p>
          <a:pPr marL="57150" lvl="1" indent="-57150" algn="l" defTabSz="444500">
            <a:lnSpc>
              <a:spcPct val="90000"/>
            </a:lnSpc>
            <a:spcBef>
              <a:spcPct val="0"/>
            </a:spcBef>
            <a:spcAft>
              <a:spcPct val="15000"/>
            </a:spcAft>
            <a:buChar char="•"/>
          </a:pPr>
          <a:endParaRPr lang="en-US" sz="1000" kern="1200" dirty="0"/>
        </a:p>
      </dsp:txBody>
      <dsp:txXfrm>
        <a:off x="1432665" y="4951652"/>
        <a:ext cx="3563594" cy="1030044"/>
      </dsp:txXfrm>
    </dsp:sp>
    <dsp:sp modelId="{B115CD30-649A-4D22-997E-4116AA967FCF}">
      <dsp:nvSpPr>
        <dsp:cNvPr id="0" name=""/>
        <dsp:cNvSpPr/>
      </dsp:nvSpPr>
      <dsp:spPr>
        <a:xfrm>
          <a:off x="3977841" y="799327"/>
          <a:ext cx="711188" cy="711188"/>
        </a:xfrm>
        <a:prstGeom prst="downArrow">
          <a:avLst>
            <a:gd name="adj1" fmla="val 55000"/>
            <a:gd name="adj2" fmla="val 45000"/>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4137858" y="799327"/>
        <a:ext cx="391154" cy="535169"/>
      </dsp:txXfrm>
    </dsp:sp>
    <dsp:sp modelId="{631CF14D-F94A-41D6-B47E-73334FF4AAD1}">
      <dsp:nvSpPr>
        <dsp:cNvPr id="0" name=""/>
        <dsp:cNvSpPr/>
      </dsp:nvSpPr>
      <dsp:spPr>
        <a:xfrm>
          <a:off x="4327996" y="2045428"/>
          <a:ext cx="711188" cy="711188"/>
        </a:xfrm>
        <a:prstGeom prst="downArrow">
          <a:avLst>
            <a:gd name="adj1" fmla="val 55000"/>
            <a:gd name="adj2" fmla="val 45000"/>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4488013" y="2045428"/>
        <a:ext cx="391154" cy="535169"/>
      </dsp:txXfrm>
    </dsp:sp>
    <dsp:sp modelId="{C7C6474A-B718-4407-A263-B7671E53283E}">
      <dsp:nvSpPr>
        <dsp:cNvPr id="0" name=""/>
        <dsp:cNvSpPr/>
      </dsp:nvSpPr>
      <dsp:spPr>
        <a:xfrm>
          <a:off x="4678151" y="3273292"/>
          <a:ext cx="711188" cy="711188"/>
        </a:xfrm>
        <a:prstGeom prst="downArrow">
          <a:avLst>
            <a:gd name="adj1" fmla="val 55000"/>
            <a:gd name="adj2" fmla="val 45000"/>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4838168" y="3273292"/>
        <a:ext cx="391154" cy="535169"/>
      </dsp:txXfrm>
    </dsp:sp>
    <dsp:sp modelId="{C62438BF-7E58-49B0-BCF9-9006129BC4ED}">
      <dsp:nvSpPr>
        <dsp:cNvPr id="0" name=""/>
        <dsp:cNvSpPr/>
      </dsp:nvSpPr>
      <dsp:spPr>
        <a:xfrm>
          <a:off x="5028306" y="4531550"/>
          <a:ext cx="711188" cy="711188"/>
        </a:xfrm>
        <a:prstGeom prst="downArrow">
          <a:avLst>
            <a:gd name="adj1" fmla="val 55000"/>
            <a:gd name="adj2" fmla="val 45000"/>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5188323" y="4531550"/>
        <a:ext cx="391154" cy="53516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30EBA41-1F8F-47C3-9D6E-B26DA8D5E3BA}" type="datetimeFigureOut">
              <a:rPr lang="en-US" smtClean="0"/>
              <a:t>8/18/2018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C57EEFE2-11C7-4A5E-8BA5-A5D577CE22B8}" type="slidenum">
              <a:rPr lang="en-US" smtClean="0"/>
              <a:t>‹#›</a:t>
            </a:fld>
            <a:endParaRPr lang="en-US"/>
          </a:p>
        </p:txBody>
      </p:sp>
    </p:spTree>
    <p:extLst>
      <p:ext uri="{BB962C8B-B14F-4D97-AF65-F5344CB8AC3E}">
        <p14:creationId xmlns:p14="http://schemas.microsoft.com/office/powerpoint/2010/main" val="1650875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95B90-A263-42B3-9B30-8CB8E801F1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46FAF2-27AC-4089-907E-A8ED6A4D8A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278599-BB3D-486A-B7C6-EC4E8ED0E617}"/>
              </a:ext>
            </a:extLst>
          </p:cNvPr>
          <p:cNvSpPr>
            <a:spLocks noGrp="1"/>
          </p:cNvSpPr>
          <p:nvPr>
            <p:ph type="dt" sz="half" idx="10"/>
          </p:nvPr>
        </p:nvSpPr>
        <p:spPr/>
        <p:txBody>
          <a:bodyPr/>
          <a:lstStyle/>
          <a:p>
            <a:fld id="{97498EEF-C80C-4F4B-BBD1-8B749D5878B7}" type="datetime1">
              <a:rPr lang="en-US" smtClean="0"/>
              <a:t>8/18/2018</a:t>
            </a:fld>
            <a:endParaRPr lang="en-US"/>
          </a:p>
        </p:txBody>
      </p:sp>
      <p:sp>
        <p:nvSpPr>
          <p:cNvPr id="5" name="Footer Placeholder 4">
            <a:extLst>
              <a:ext uri="{FF2B5EF4-FFF2-40B4-BE49-F238E27FC236}">
                <a16:creationId xmlns:a16="http://schemas.microsoft.com/office/drawing/2014/main" id="{299C01B6-D9E1-4AC2-95B8-9E4260790D72}"/>
              </a:ext>
            </a:extLst>
          </p:cNvPr>
          <p:cNvSpPr>
            <a:spLocks noGrp="1"/>
          </p:cNvSpPr>
          <p:nvPr>
            <p:ph type="ftr" sz="quarter" idx="11"/>
          </p:nvPr>
        </p:nvSpPr>
        <p:spPr/>
        <p:txBody>
          <a:bodyPr/>
          <a:lstStyle/>
          <a:p>
            <a:r>
              <a:rPr lang="en-US"/>
              <a:t>MSFTGUEST              msevent777ek</a:t>
            </a:r>
          </a:p>
        </p:txBody>
      </p:sp>
      <p:sp>
        <p:nvSpPr>
          <p:cNvPr id="6" name="Slide Number Placeholder 5">
            <a:extLst>
              <a:ext uri="{FF2B5EF4-FFF2-40B4-BE49-F238E27FC236}">
                <a16:creationId xmlns:a16="http://schemas.microsoft.com/office/drawing/2014/main" id="{8B365090-F9D5-4CB6-B165-DB8D819EFCC8}"/>
              </a:ext>
            </a:extLst>
          </p:cNvPr>
          <p:cNvSpPr>
            <a:spLocks noGrp="1"/>
          </p:cNvSpPr>
          <p:nvPr>
            <p:ph type="sldNum" sz="quarter" idx="12"/>
          </p:nvPr>
        </p:nvSpPr>
        <p:spPr/>
        <p:txBody>
          <a:bodyPr/>
          <a:lstStyle/>
          <a:p>
            <a:fld id="{B248F845-2BAB-4053-B8A9-557B818A7A65}" type="slidenum">
              <a:rPr lang="en-US" smtClean="0"/>
              <a:t>‹#›</a:t>
            </a:fld>
            <a:endParaRPr lang="en-US"/>
          </a:p>
        </p:txBody>
      </p:sp>
    </p:spTree>
    <p:extLst>
      <p:ext uri="{BB962C8B-B14F-4D97-AF65-F5344CB8AC3E}">
        <p14:creationId xmlns:p14="http://schemas.microsoft.com/office/powerpoint/2010/main" val="1757643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C3846-C381-4760-A7F0-B616E7CAAD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DB280F-AED6-4784-8085-64F477BE715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8A2363-C34D-4FF1-8A12-95FA95D461F1}"/>
              </a:ext>
            </a:extLst>
          </p:cNvPr>
          <p:cNvSpPr>
            <a:spLocks noGrp="1"/>
          </p:cNvSpPr>
          <p:nvPr>
            <p:ph type="dt" sz="half" idx="10"/>
          </p:nvPr>
        </p:nvSpPr>
        <p:spPr/>
        <p:txBody>
          <a:bodyPr/>
          <a:lstStyle/>
          <a:p>
            <a:fld id="{3B442293-AE6E-4332-AE03-2BBD90841E76}" type="datetime1">
              <a:rPr lang="en-US" smtClean="0"/>
              <a:t>8/18/2018</a:t>
            </a:fld>
            <a:endParaRPr lang="en-US"/>
          </a:p>
        </p:txBody>
      </p:sp>
      <p:sp>
        <p:nvSpPr>
          <p:cNvPr id="5" name="Footer Placeholder 4">
            <a:extLst>
              <a:ext uri="{FF2B5EF4-FFF2-40B4-BE49-F238E27FC236}">
                <a16:creationId xmlns:a16="http://schemas.microsoft.com/office/drawing/2014/main" id="{9ED29C03-17E6-4CFC-B6F2-936C382C8E57}"/>
              </a:ext>
            </a:extLst>
          </p:cNvPr>
          <p:cNvSpPr>
            <a:spLocks noGrp="1"/>
          </p:cNvSpPr>
          <p:nvPr>
            <p:ph type="ftr" sz="quarter" idx="11"/>
          </p:nvPr>
        </p:nvSpPr>
        <p:spPr/>
        <p:txBody>
          <a:bodyPr/>
          <a:lstStyle/>
          <a:p>
            <a:r>
              <a:rPr lang="en-US"/>
              <a:t>MSFTGUEST              msevent777ek</a:t>
            </a:r>
          </a:p>
        </p:txBody>
      </p:sp>
      <p:sp>
        <p:nvSpPr>
          <p:cNvPr id="6" name="Slide Number Placeholder 5">
            <a:extLst>
              <a:ext uri="{FF2B5EF4-FFF2-40B4-BE49-F238E27FC236}">
                <a16:creationId xmlns:a16="http://schemas.microsoft.com/office/drawing/2014/main" id="{72B8CECB-F372-4576-AEB3-99494EBC5065}"/>
              </a:ext>
            </a:extLst>
          </p:cNvPr>
          <p:cNvSpPr>
            <a:spLocks noGrp="1"/>
          </p:cNvSpPr>
          <p:nvPr>
            <p:ph type="sldNum" sz="quarter" idx="12"/>
          </p:nvPr>
        </p:nvSpPr>
        <p:spPr/>
        <p:txBody>
          <a:bodyPr/>
          <a:lstStyle/>
          <a:p>
            <a:fld id="{B248F845-2BAB-4053-B8A9-557B818A7A65}" type="slidenum">
              <a:rPr lang="en-US" smtClean="0"/>
              <a:t>‹#›</a:t>
            </a:fld>
            <a:endParaRPr lang="en-US"/>
          </a:p>
        </p:txBody>
      </p:sp>
    </p:spTree>
    <p:extLst>
      <p:ext uri="{BB962C8B-B14F-4D97-AF65-F5344CB8AC3E}">
        <p14:creationId xmlns:p14="http://schemas.microsoft.com/office/powerpoint/2010/main" val="1512948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65A443-4487-45CE-8C45-5EEC91A002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80B165-5DC3-4772-82B0-8F0033D7C76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C654B8-134E-43F5-836D-F63860229E69}"/>
              </a:ext>
            </a:extLst>
          </p:cNvPr>
          <p:cNvSpPr>
            <a:spLocks noGrp="1"/>
          </p:cNvSpPr>
          <p:nvPr>
            <p:ph type="dt" sz="half" idx="10"/>
          </p:nvPr>
        </p:nvSpPr>
        <p:spPr/>
        <p:txBody>
          <a:bodyPr/>
          <a:lstStyle/>
          <a:p>
            <a:fld id="{A3E0FEC4-5CCB-4576-A14A-EAD1718D3E43}" type="datetime1">
              <a:rPr lang="en-US" smtClean="0"/>
              <a:t>8/18/2018</a:t>
            </a:fld>
            <a:endParaRPr lang="en-US"/>
          </a:p>
        </p:txBody>
      </p:sp>
      <p:sp>
        <p:nvSpPr>
          <p:cNvPr id="5" name="Footer Placeholder 4">
            <a:extLst>
              <a:ext uri="{FF2B5EF4-FFF2-40B4-BE49-F238E27FC236}">
                <a16:creationId xmlns:a16="http://schemas.microsoft.com/office/drawing/2014/main" id="{96A2A443-6CFC-45BF-86AA-FC6A20B59B7F}"/>
              </a:ext>
            </a:extLst>
          </p:cNvPr>
          <p:cNvSpPr>
            <a:spLocks noGrp="1"/>
          </p:cNvSpPr>
          <p:nvPr>
            <p:ph type="ftr" sz="quarter" idx="11"/>
          </p:nvPr>
        </p:nvSpPr>
        <p:spPr/>
        <p:txBody>
          <a:bodyPr/>
          <a:lstStyle/>
          <a:p>
            <a:r>
              <a:rPr lang="en-US"/>
              <a:t>MSFTGUEST              msevent777ek</a:t>
            </a:r>
          </a:p>
        </p:txBody>
      </p:sp>
      <p:sp>
        <p:nvSpPr>
          <p:cNvPr id="6" name="Slide Number Placeholder 5">
            <a:extLst>
              <a:ext uri="{FF2B5EF4-FFF2-40B4-BE49-F238E27FC236}">
                <a16:creationId xmlns:a16="http://schemas.microsoft.com/office/drawing/2014/main" id="{696E1F45-DEA9-4337-B217-A8E7E2201731}"/>
              </a:ext>
            </a:extLst>
          </p:cNvPr>
          <p:cNvSpPr>
            <a:spLocks noGrp="1"/>
          </p:cNvSpPr>
          <p:nvPr>
            <p:ph type="sldNum" sz="quarter" idx="12"/>
          </p:nvPr>
        </p:nvSpPr>
        <p:spPr/>
        <p:txBody>
          <a:bodyPr/>
          <a:lstStyle/>
          <a:p>
            <a:fld id="{B248F845-2BAB-4053-B8A9-557B818A7A65}" type="slidenum">
              <a:rPr lang="en-US" smtClean="0"/>
              <a:t>‹#›</a:t>
            </a:fld>
            <a:endParaRPr lang="en-US"/>
          </a:p>
        </p:txBody>
      </p:sp>
    </p:spTree>
    <p:extLst>
      <p:ext uri="{BB962C8B-B14F-4D97-AF65-F5344CB8AC3E}">
        <p14:creationId xmlns:p14="http://schemas.microsoft.com/office/powerpoint/2010/main" val="3304217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0202B27-61EE-47BB-BC72-1BBCF36F1993}" type="datetime1">
              <a:rPr lang="en-US" smtClean="0"/>
              <a:t>8/18/2018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a:t>MSFTGUEST              msevent777ek</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015425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04D76E-0704-4A2B-95B2-BCFBF9AC8911}" type="datetime1">
              <a:rPr lang="en-US" smtClean="0"/>
              <a:t>8/18/2018</a:t>
            </a:fld>
            <a:endParaRPr lang="en-US" dirty="0"/>
          </a:p>
        </p:txBody>
      </p:sp>
      <p:sp>
        <p:nvSpPr>
          <p:cNvPr id="5" name="Footer Placeholder 4"/>
          <p:cNvSpPr>
            <a:spLocks noGrp="1"/>
          </p:cNvSpPr>
          <p:nvPr>
            <p:ph type="ftr" sz="quarter" idx="11"/>
          </p:nvPr>
        </p:nvSpPr>
        <p:spPr/>
        <p:txBody>
          <a:bodyPr/>
          <a:lstStyle/>
          <a:p>
            <a:r>
              <a:rPr lang="en-US"/>
              <a:t>MSFTGUEST              msevent777ek</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808168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53FC036-A2B1-4CEC-9B42-0AEAC231B191}" type="datetime1">
              <a:rPr lang="en-US" smtClean="0"/>
              <a:t>8/18/2018</a:t>
            </a:fld>
            <a:endParaRPr lang="en-US" dirty="0"/>
          </a:p>
        </p:txBody>
      </p:sp>
      <p:sp>
        <p:nvSpPr>
          <p:cNvPr id="5" name="Footer Placeholder 4"/>
          <p:cNvSpPr>
            <a:spLocks noGrp="1"/>
          </p:cNvSpPr>
          <p:nvPr>
            <p:ph type="ftr" sz="quarter" idx="11"/>
          </p:nvPr>
        </p:nvSpPr>
        <p:spPr/>
        <p:txBody>
          <a:bodyPr/>
          <a:lstStyle/>
          <a:p>
            <a:r>
              <a:rPr lang="en-US"/>
              <a:t>MSFTGUEST              msevent777ek</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76051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B6504A-ABD3-4ECA-B64E-55BDA5CDB142}" type="datetime1">
              <a:rPr lang="en-US" smtClean="0"/>
              <a:t>8/18/2018</a:t>
            </a:fld>
            <a:endParaRPr lang="en-US" dirty="0"/>
          </a:p>
        </p:txBody>
      </p:sp>
      <p:sp>
        <p:nvSpPr>
          <p:cNvPr id="6" name="Footer Placeholder 5"/>
          <p:cNvSpPr>
            <a:spLocks noGrp="1"/>
          </p:cNvSpPr>
          <p:nvPr>
            <p:ph type="ftr" sz="quarter" idx="11"/>
          </p:nvPr>
        </p:nvSpPr>
        <p:spPr/>
        <p:txBody>
          <a:bodyPr/>
          <a:lstStyle/>
          <a:p>
            <a:r>
              <a:rPr lang="en-US"/>
              <a:t>MSFTGUEST              msevent777ek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228462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4DB756-D272-404C-B8B4-F143C7F8B83A}" type="datetime1">
              <a:rPr lang="en-US" smtClean="0"/>
              <a:t>8/18/2018</a:t>
            </a:fld>
            <a:endParaRPr lang="en-US" dirty="0"/>
          </a:p>
        </p:txBody>
      </p:sp>
      <p:sp>
        <p:nvSpPr>
          <p:cNvPr id="8" name="Footer Placeholder 7"/>
          <p:cNvSpPr>
            <a:spLocks noGrp="1"/>
          </p:cNvSpPr>
          <p:nvPr>
            <p:ph type="ftr" sz="quarter" idx="11"/>
          </p:nvPr>
        </p:nvSpPr>
        <p:spPr/>
        <p:txBody>
          <a:bodyPr/>
          <a:lstStyle/>
          <a:p>
            <a:r>
              <a:rPr lang="en-US"/>
              <a:t>MSFTGUEST              msevent777ek</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185071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6960D3-2A35-4CF6-9519-7B15DCAB8AF8}" type="datetime1">
              <a:rPr lang="en-US" smtClean="0"/>
              <a:t>8/18/2018</a:t>
            </a:fld>
            <a:endParaRPr lang="en-US" dirty="0"/>
          </a:p>
        </p:txBody>
      </p:sp>
      <p:sp>
        <p:nvSpPr>
          <p:cNvPr id="4" name="Footer Placeholder 3"/>
          <p:cNvSpPr>
            <a:spLocks noGrp="1"/>
          </p:cNvSpPr>
          <p:nvPr>
            <p:ph type="ftr" sz="quarter" idx="11"/>
          </p:nvPr>
        </p:nvSpPr>
        <p:spPr/>
        <p:txBody>
          <a:bodyPr/>
          <a:lstStyle/>
          <a:p>
            <a:r>
              <a:rPr lang="en-US"/>
              <a:t>MSFTGUEST              msevent777ek</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181707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BD6789-8874-4D00-A559-C6FC953FCC4D}" type="datetime1">
              <a:rPr lang="en-US" smtClean="0"/>
              <a:t>8/18/2018</a:t>
            </a:fld>
            <a:endParaRPr lang="en-US" dirty="0"/>
          </a:p>
        </p:txBody>
      </p:sp>
      <p:sp>
        <p:nvSpPr>
          <p:cNvPr id="3" name="Footer Placeholder 2"/>
          <p:cNvSpPr>
            <a:spLocks noGrp="1"/>
          </p:cNvSpPr>
          <p:nvPr>
            <p:ph type="ftr" sz="quarter" idx="11"/>
          </p:nvPr>
        </p:nvSpPr>
        <p:spPr/>
        <p:txBody>
          <a:bodyPr/>
          <a:lstStyle/>
          <a:p>
            <a:r>
              <a:rPr lang="en-US"/>
              <a:t>MSFTGUEST              msevent777ek</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9126118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6A48E7F-165C-4361-9277-E760D05EC8F4}" type="datetime1">
              <a:rPr lang="en-US" smtClean="0"/>
              <a:t>8/18/2018</a:t>
            </a:fld>
            <a:endParaRPr lang="en-US" dirty="0"/>
          </a:p>
        </p:txBody>
      </p:sp>
      <p:sp>
        <p:nvSpPr>
          <p:cNvPr id="6" name="Footer Placeholder 5"/>
          <p:cNvSpPr>
            <a:spLocks noGrp="1"/>
          </p:cNvSpPr>
          <p:nvPr>
            <p:ph type="ftr" sz="quarter" idx="11"/>
          </p:nvPr>
        </p:nvSpPr>
        <p:spPr/>
        <p:txBody>
          <a:bodyPr/>
          <a:lstStyle/>
          <a:p>
            <a:r>
              <a:rPr lang="en-US"/>
              <a:t>MSFTGUEST              msevent777ek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437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A6411-526D-412B-B752-7D76781C8A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188B35-6DAE-46D4-923F-984B80209C8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6BFA6E-5D7D-4719-877F-7D9D5623E368}"/>
              </a:ext>
            </a:extLst>
          </p:cNvPr>
          <p:cNvSpPr>
            <a:spLocks noGrp="1"/>
          </p:cNvSpPr>
          <p:nvPr>
            <p:ph type="dt" sz="half" idx="10"/>
          </p:nvPr>
        </p:nvSpPr>
        <p:spPr/>
        <p:txBody>
          <a:bodyPr/>
          <a:lstStyle/>
          <a:p>
            <a:fld id="{2625DD31-6277-4E81-8E5E-45AA8C421A87}" type="datetime1">
              <a:rPr lang="en-US" smtClean="0"/>
              <a:t>8/18/2018</a:t>
            </a:fld>
            <a:endParaRPr lang="en-US"/>
          </a:p>
        </p:txBody>
      </p:sp>
      <p:sp>
        <p:nvSpPr>
          <p:cNvPr id="5" name="Footer Placeholder 4">
            <a:extLst>
              <a:ext uri="{FF2B5EF4-FFF2-40B4-BE49-F238E27FC236}">
                <a16:creationId xmlns:a16="http://schemas.microsoft.com/office/drawing/2014/main" id="{A1D0E51E-B022-4835-A3BB-5E0179977586}"/>
              </a:ext>
            </a:extLst>
          </p:cNvPr>
          <p:cNvSpPr>
            <a:spLocks noGrp="1"/>
          </p:cNvSpPr>
          <p:nvPr>
            <p:ph type="ftr" sz="quarter" idx="11"/>
          </p:nvPr>
        </p:nvSpPr>
        <p:spPr/>
        <p:txBody>
          <a:bodyPr/>
          <a:lstStyle/>
          <a:p>
            <a:r>
              <a:rPr lang="en-US"/>
              <a:t>MSFTGUEST              msevent777ek</a:t>
            </a:r>
          </a:p>
        </p:txBody>
      </p:sp>
      <p:sp>
        <p:nvSpPr>
          <p:cNvPr id="6" name="Slide Number Placeholder 5">
            <a:extLst>
              <a:ext uri="{FF2B5EF4-FFF2-40B4-BE49-F238E27FC236}">
                <a16:creationId xmlns:a16="http://schemas.microsoft.com/office/drawing/2014/main" id="{BD35B129-4B9B-4DE1-B080-E9011030BF23}"/>
              </a:ext>
            </a:extLst>
          </p:cNvPr>
          <p:cNvSpPr>
            <a:spLocks noGrp="1"/>
          </p:cNvSpPr>
          <p:nvPr>
            <p:ph type="sldNum" sz="quarter" idx="12"/>
          </p:nvPr>
        </p:nvSpPr>
        <p:spPr/>
        <p:txBody>
          <a:bodyPr/>
          <a:lstStyle/>
          <a:p>
            <a:fld id="{B248F845-2BAB-4053-B8A9-557B818A7A65}" type="slidenum">
              <a:rPr lang="en-US" smtClean="0"/>
              <a:t>‹#›</a:t>
            </a:fld>
            <a:endParaRPr lang="en-US"/>
          </a:p>
        </p:txBody>
      </p:sp>
    </p:spTree>
    <p:extLst>
      <p:ext uri="{BB962C8B-B14F-4D97-AF65-F5344CB8AC3E}">
        <p14:creationId xmlns:p14="http://schemas.microsoft.com/office/powerpoint/2010/main" val="30294319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A9CB303-816F-4C71-99B0-97F77548516B}" type="datetime1">
              <a:rPr lang="en-US" smtClean="0"/>
              <a:t>8/18/2018</a:t>
            </a:fld>
            <a:endParaRPr lang="en-US" dirty="0"/>
          </a:p>
        </p:txBody>
      </p:sp>
      <p:sp>
        <p:nvSpPr>
          <p:cNvPr id="6" name="Footer Placeholder 5"/>
          <p:cNvSpPr>
            <a:spLocks noGrp="1"/>
          </p:cNvSpPr>
          <p:nvPr>
            <p:ph type="ftr" sz="quarter" idx="11"/>
          </p:nvPr>
        </p:nvSpPr>
        <p:spPr/>
        <p:txBody>
          <a:bodyPr/>
          <a:lstStyle/>
          <a:p>
            <a:r>
              <a:rPr lang="en-US"/>
              <a:t>MSFTGUEST              msevent777ek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595747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BDD6BC-87E8-4E5B-A9D2-F5F6BFEEB082}" type="datetime1">
              <a:rPr lang="en-US" smtClean="0"/>
              <a:t>8/18/2018</a:t>
            </a:fld>
            <a:endParaRPr lang="en-US" dirty="0"/>
          </a:p>
        </p:txBody>
      </p:sp>
      <p:sp>
        <p:nvSpPr>
          <p:cNvPr id="6" name="Footer Placeholder 5"/>
          <p:cNvSpPr>
            <a:spLocks noGrp="1"/>
          </p:cNvSpPr>
          <p:nvPr>
            <p:ph type="ftr" sz="quarter" idx="11"/>
          </p:nvPr>
        </p:nvSpPr>
        <p:spPr/>
        <p:txBody>
          <a:bodyPr/>
          <a:lstStyle/>
          <a:p>
            <a:r>
              <a:rPr lang="en-US"/>
              <a:t>MSFTGUEST              msevent777ek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57748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5AACCF5-48F0-4CAE-A890-88891FB42BF3}" type="datetime1">
              <a:rPr lang="en-US" smtClean="0"/>
              <a:t>8/18/2018</a:t>
            </a:fld>
            <a:endParaRPr lang="en-US" dirty="0"/>
          </a:p>
        </p:txBody>
      </p:sp>
      <p:sp>
        <p:nvSpPr>
          <p:cNvPr id="6" name="Footer Placeholder 5"/>
          <p:cNvSpPr>
            <a:spLocks noGrp="1"/>
          </p:cNvSpPr>
          <p:nvPr>
            <p:ph type="ftr" sz="quarter" idx="11"/>
          </p:nvPr>
        </p:nvSpPr>
        <p:spPr/>
        <p:txBody>
          <a:bodyPr/>
          <a:lstStyle/>
          <a:p>
            <a:r>
              <a:rPr lang="en-US"/>
              <a:t>MSFTGUEST              msevent777ek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685480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54135DF-AC72-47B7-A116-CA1154EE6A73}" type="datetime1">
              <a:rPr lang="en-US" smtClean="0"/>
              <a:t>8/18/2018</a:t>
            </a:fld>
            <a:endParaRPr lang="en-US" dirty="0"/>
          </a:p>
        </p:txBody>
      </p:sp>
      <p:sp>
        <p:nvSpPr>
          <p:cNvPr id="6" name="Footer Placeholder 5"/>
          <p:cNvSpPr>
            <a:spLocks noGrp="1"/>
          </p:cNvSpPr>
          <p:nvPr>
            <p:ph type="ftr" sz="quarter" idx="11"/>
          </p:nvPr>
        </p:nvSpPr>
        <p:spPr/>
        <p:txBody>
          <a:bodyPr/>
          <a:lstStyle/>
          <a:p>
            <a:r>
              <a:rPr lang="en-US"/>
              <a:t>MSFTGUEST              msevent777ek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43309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4DF3686-0BA1-4A12-A640-71678CD8E6B9}" type="datetime1">
              <a:rPr lang="en-US" smtClean="0"/>
              <a:t>8/18/2018</a:t>
            </a:fld>
            <a:endParaRPr lang="en-US" dirty="0"/>
          </a:p>
        </p:txBody>
      </p:sp>
      <p:sp>
        <p:nvSpPr>
          <p:cNvPr id="6" name="Footer Placeholder 5"/>
          <p:cNvSpPr>
            <a:spLocks noGrp="1"/>
          </p:cNvSpPr>
          <p:nvPr>
            <p:ph type="ftr" sz="quarter" idx="11"/>
          </p:nvPr>
        </p:nvSpPr>
        <p:spPr/>
        <p:txBody>
          <a:bodyPr/>
          <a:lstStyle/>
          <a:p>
            <a:r>
              <a:rPr lang="en-US"/>
              <a:t>MSFTGUEST              msevent777ek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407794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49E043B-8B8C-42F5-97C5-30A33100AC29}" type="datetime1">
              <a:rPr lang="en-US" smtClean="0"/>
              <a:t>8/18/2018</a:t>
            </a:fld>
            <a:endParaRPr lang="en-US" dirty="0"/>
          </a:p>
        </p:txBody>
      </p:sp>
      <p:sp>
        <p:nvSpPr>
          <p:cNvPr id="4" name="Footer Placeholder 3"/>
          <p:cNvSpPr>
            <a:spLocks noGrp="1"/>
          </p:cNvSpPr>
          <p:nvPr>
            <p:ph type="ftr" sz="quarter" idx="11"/>
          </p:nvPr>
        </p:nvSpPr>
        <p:spPr/>
        <p:txBody>
          <a:bodyPr/>
          <a:lstStyle/>
          <a:p>
            <a:r>
              <a:rPr lang="en-US"/>
              <a:t>MSFTGUEST              msevent777ek</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219408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B5EAF14-994A-4659-B52F-EBFF5B2DE7A0}" type="datetime1">
              <a:rPr lang="en-US" smtClean="0"/>
              <a:t>8/18/2018</a:t>
            </a:fld>
            <a:endParaRPr lang="en-US" dirty="0"/>
          </a:p>
        </p:txBody>
      </p:sp>
      <p:sp>
        <p:nvSpPr>
          <p:cNvPr id="4" name="Footer Placeholder 3"/>
          <p:cNvSpPr>
            <a:spLocks noGrp="1"/>
          </p:cNvSpPr>
          <p:nvPr>
            <p:ph type="ftr" sz="quarter" idx="11"/>
          </p:nvPr>
        </p:nvSpPr>
        <p:spPr/>
        <p:txBody>
          <a:bodyPr/>
          <a:lstStyle/>
          <a:p>
            <a:r>
              <a:rPr lang="en-US"/>
              <a:t>MSFTGUEST              msevent777ek</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473489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B573E4-72F6-4E65-B74A-8105CD373EE8}" type="datetime1">
              <a:rPr lang="en-US" smtClean="0"/>
              <a:t>8/18/2018</a:t>
            </a:fld>
            <a:endParaRPr lang="en-US" dirty="0"/>
          </a:p>
        </p:txBody>
      </p:sp>
      <p:sp>
        <p:nvSpPr>
          <p:cNvPr id="5" name="Footer Placeholder 4"/>
          <p:cNvSpPr>
            <a:spLocks noGrp="1"/>
          </p:cNvSpPr>
          <p:nvPr>
            <p:ph type="ftr" sz="quarter" idx="11"/>
          </p:nvPr>
        </p:nvSpPr>
        <p:spPr/>
        <p:txBody>
          <a:bodyPr/>
          <a:lstStyle/>
          <a:p>
            <a:r>
              <a:rPr lang="en-US"/>
              <a:t>MSFTGUEST              msevent777ek</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0174376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BEF168-60C1-45A2-A28A-52094532F9B4}" type="datetime1">
              <a:rPr lang="en-US" smtClean="0"/>
              <a:t>8/18/2018</a:t>
            </a:fld>
            <a:endParaRPr lang="en-US" dirty="0"/>
          </a:p>
        </p:txBody>
      </p:sp>
      <p:sp>
        <p:nvSpPr>
          <p:cNvPr id="5" name="Footer Placeholder 4"/>
          <p:cNvSpPr>
            <a:spLocks noGrp="1"/>
          </p:cNvSpPr>
          <p:nvPr>
            <p:ph type="ftr" sz="quarter" idx="11"/>
          </p:nvPr>
        </p:nvSpPr>
        <p:spPr/>
        <p:txBody>
          <a:bodyPr/>
          <a:lstStyle/>
          <a:p>
            <a:r>
              <a:rPr lang="en-US"/>
              <a:t>MSFTGUEST              msevent777ek</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75426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07DE8-46FB-4D27-9F1C-B211F9208C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3BB086-D042-4019-8DD0-202FCF95D7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06D3769-0361-48B5-AD5A-FC4D43FCBB0C}"/>
              </a:ext>
            </a:extLst>
          </p:cNvPr>
          <p:cNvSpPr>
            <a:spLocks noGrp="1"/>
          </p:cNvSpPr>
          <p:nvPr>
            <p:ph type="dt" sz="half" idx="10"/>
          </p:nvPr>
        </p:nvSpPr>
        <p:spPr/>
        <p:txBody>
          <a:bodyPr/>
          <a:lstStyle/>
          <a:p>
            <a:fld id="{68DEB967-3784-47C9-BCCA-8F68BEFCA856}" type="datetime1">
              <a:rPr lang="en-US" smtClean="0"/>
              <a:t>8/18/2018</a:t>
            </a:fld>
            <a:endParaRPr lang="en-US"/>
          </a:p>
        </p:txBody>
      </p:sp>
      <p:sp>
        <p:nvSpPr>
          <p:cNvPr id="5" name="Footer Placeholder 4">
            <a:extLst>
              <a:ext uri="{FF2B5EF4-FFF2-40B4-BE49-F238E27FC236}">
                <a16:creationId xmlns:a16="http://schemas.microsoft.com/office/drawing/2014/main" id="{E9B14DB7-DF7F-4BB5-8234-912BE9208039}"/>
              </a:ext>
            </a:extLst>
          </p:cNvPr>
          <p:cNvSpPr>
            <a:spLocks noGrp="1"/>
          </p:cNvSpPr>
          <p:nvPr>
            <p:ph type="ftr" sz="quarter" idx="11"/>
          </p:nvPr>
        </p:nvSpPr>
        <p:spPr/>
        <p:txBody>
          <a:bodyPr/>
          <a:lstStyle/>
          <a:p>
            <a:r>
              <a:rPr lang="en-US"/>
              <a:t>MSFTGUEST              msevent777ek</a:t>
            </a:r>
          </a:p>
        </p:txBody>
      </p:sp>
      <p:sp>
        <p:nvSpPr>
          <p:cNvPr id="6" name="Slide Number Placeholder 5">
            <a:extLst>
              <a:ext uri="{FF2B5EF4-FFF2-40B4-BE49-F238E27FC236}">
                <a16:creationId xmlns:a16="http://schemas.microsoft.com/office/drawing/2014/main" id="{6D440A3F-7715-43AB-BE6B-433B3B669484}"/>
              </a:ext>
            </a:extLst>
          </p:cNvPr>
          <p:cNvSpPr>
            <a:spLocks noGrp="1"/>
          </p:cNvSpPr>
          <p:nvPr>
            <p:ph type="sldNum" sz="quarter" idx="12"/>
          </p:nvPr>
        </p:nvSpPr>
        <p:spPr/>
        <p:txBody>
          <a:bodyPr/>
          <a:lstStyle/>
          <a:p>
            <a:fld id="{B248F845-2BAB-4053-B8A9-557B818A7A65}" type="slidenum">
              <a:rPr lang="en-US" smtClean="0"/>
              <a:t>‹#›</a:t>
            </a:fld>
            <a:endParaRPr lang="en-US"/>
          </a:p>
        </p:txBody>
      </p:sp>
    </p:spTree>
    <p:extLst>
      <p:ext uri="{BB962C8B-B14F-4D97-AF65-F5344CB8AC3E}">
        <p14:creationId xmlns:p14="http://schemas.microsoft.com/office/powerpoint/2010/main" val="2391835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784E1-F357-4E00-AFAE-6DE68B776B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AA245E-60A6-463D-86D7-0BE34B14CD7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D1DD08-C941-4D4D-96A2-D817236E497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5F58ED-F921-4271-96A1-59FB831C50B5}"/>
              </a:ext>
            </a:extLst>
          </p:cNvPr>
          <p:cNvSpPr>
            <a:spLocks noGrp="1"/>
          </p:cNvSpPr>
          <p:nvPr>
            <p:ph type="dt" sz="half" idx="10"/>
          </p:nvPr>
        </p:nvSpPr>
        <p:spPr/>
        <p:txBody>
          <a:bodyPr/>
          <a:lstStyle/>
          <a:p>
            <a:fld id="{A9DCB542-FDDD-4D63-8CDC-D6EC9867B1CA}" type="datetime1">
              <a:rPr lang="en-US" smtClean="0"/>
              <a:t>8/18/2018</a:t>
            </a:fld>
            <a:endParaRPr lang="en-US"/>
          </a:p>
        </p:txBody>
      </p:sp>
      <p:sp>
        <p:nvSpPr>
          <p:cNvPr id="6" name="Footer Placeholder 5">
            <a:extLst>
              <a:ext uri="{FF2B5EF4-FFF2-40B4-BE49-F238E27FC236}">
                <a16:creationId xmlns:a16="http://schemas.microsoft.com/office/drawing/2014/main" id="{0E0FA5CF-928C-448C-B0B1-44A1E3A3EA77}"/>
              </a:ext>
            </a:extLst>
          </p:cNvPr>
          <p:cNvSpPr>
            <a:spLocks noGrp="1"/>
          </p:cNvSpPr>
          <p:nvPr>
            <p:ph type="ftr" sz="quarter" idx="11"/>
          </p:nvPr>
        </p:nvSpPr>
        <p:spPr/>
        <p:txBody>
          <a:bodyPr/>
          <a:lstStyle/>
          <a:p>
            <a:r>
              <a:rPr lang="en-US"/>
              <a:t>MSFTGUEST              msevent777ek</a:t>
            </a:r>
          </a:p>
        </p:txBody>
      </p:sp>
      <p:sp>
        <p:nvSpPr>
          <p:cNvPr id="7" name="Slide Number Placeholder 6">
            <a:extLst>
              <a:ext uri="{FF2B5EF4-FFF2-40B4-BE49-F238E27FC236}">
                <a16:creationId xmlns:a16="http://schemas.microsoft.com/office/drawing/2014/main" id="{CD90B218-EAB1-43D4-B00A-0755DB7263EE}"/>
              </a:ext>
            </a:extLst>
          </p:cNvPr>
          <p:cNvSpPr>
            <a:spLocks noGrp="1"/>
          </p:cNvSpPr>
          <p:nvPr>
            <p:ph type="sldNum" sz="quarter" idx="12"/>
          </p:nvPr>
        </p:nvSpPr>
        <p:spPr/>
        <p:txBody>
          <a:bodyPr/>
          <a:lstStyle/>
          <a:p>
            <a:fld id="{B248F845-2BAB-4053-B8A9-557B818A7A65}" type="slidenum">
              <a:rPr lang="en-US" smtClean="0"/>
              <a:t>‹#›</a:t>
            </a:fld>
            <a:endParaRPr lang="en-US"/>
          </a:p>
        </p:txBody>
      </p:sp>
    </p:spTree>
    <p:extLst>
      <p:ext uri="{BB962C8B-B14F-4D97-AF65-F5344CB8AC3E}">
        <p14:creationId xmlns:p14="http://schemas.microsoft.com/office/powerpoint/2010/main" val="4095577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08F35-6A4A-4D72-A720-DD1616B464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EE6CC5-21FC-4BB6-A5E7-E65A8207CD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66F0BD9-0961-457D-95B1-D0BFB42C524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B5E15A-325E-4CC3-95B7-DF65F8B5A1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74778EF-FCA5-4896-A563-35A3F1DF556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979523-5529-4F34-A3D6-3BCABF53BAC4}"/>
              </a:ext>
            </a:extLst>
          </p:cNvPr>
          <p:cNvSpPr>
            <a:spLocks noGrp="1"/>
          </p:cNvSpPr>
          <p:nvPr>
            <p:ph type="dt" sz="half" idx="10"/>
          </p:nvPr>
        </p:nvSpPr>
        <p:spPr/>
        <p:txBody>
          <a:bodyPr/>
          <a:lstStyle/>
          <a:p>
            <a:fld id="{33EE5475-A9FA-4305-AA53-A1657EB5C90E}" type="datetime1">
              <a:rPr lang="en-US" smtClean="0"/>
              <a:t>8/18/2018</a:t>
            </a:fld>
            <a:endParaRPr lang="en-US"/>
          </a:p>
        </p:txBody>
      </p:sp>
      <p:sp>
        <p:nvSpPr>
          <p:cNvPr id="8" name="Footer Placeholder 7">
            <a:extLst>
              <a:ext uri="{FF2B5EF4-FFF2-40B4-BE49-F238E27FC236}">
                <a16:creationId xmlns:a16="http://schemas.microsoft.com/office/drawing/2014/main" id="{44200547-E66E-4B0D-B115-0E5502226F53}"/>
              </a:ext>
            </a:extLst>
          </p:cNvPr>
          <p:cNvSpPr>
            <a:spLocks noGrp="1"/>
          </p:cNvSpPr>
          <p:nvPr>
            <p:ph type="ftr" sz="quarter" idx="11"/>
          </p:nvPr>
        </p:nvSpPr>
        <p:spPr/>
        <p:txBody>
          <a:bodyPr/>
          <a:lstStyle/>
          <a:p>
            <a:r>
              <a:rPr lang="en-US"/>
              <a:t>MSFTGUEST              msevent777ek</a:t>
            </a:r>
          </a:p>
        </p:txBody>
      </p:sp>
      <p:sp>
        <p:nvSpPr>
          <p:cNvPr id="9" name="Slide Number Placeholder 8">
            <a:extLst>
              <a:ext uri="{FF2B5EF4-FFF2-40B4-BE49-F238E27FC236}">
                <a16:creationId xmlns:a16="http://schemas.microsoft.com/office/drawing/2014/main" id="{6B4CA2A3-5C0D-48C8-AB90-00E67D72EB5C}"/>
              </a:ext>
            </a:extLst>
          </p:cNvPr>
          <p:cNvSpPr>
            <a:spLocks noGrp="1"/>
          </p:cNvSpPr>
          <p:nvPr>
            <p:ph type="sldNum" sz="quarter" idx="12"/>
          </p:nvPr>
        </p:nvSpPr>
        <p:spPr/>
        <p:txBody>
          <a:bodyPr/>
          <a:lstStyle/>
          <a:p>
            <a:fld id="{B248F845-2BAB-4053-B8A9-557B818A7A65}" type="slidenum">
              <a:rPr lang="en-US" smtClean="0"/>
              <a:t>‹#›</a:t>
            </a:fld>
            <a:endParaRPr lang="en-US"/>
          </a:p>
        </p:txBody>
      </p:sp>
    </p:spTree>
    <p:extLst>
      <p:ext uri="{BB962C8B-B14F-4D97-AF65-F5344CB8AC3E}">
        <p14:creationId xmlns:p14="http://schemas.microsoft.com/office/powerpoint/2010/main" val="962573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C0DD4-7BF1-4C40-9B67-1C13079BF8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4932C9-30B9-4CC0-92C2-9CA460931A0A}"/>
              </a:ext>
            </a:extLst>
          </p:cNvPr>
          <p:cNvSpPr>
            <a:spLocks noGrp="1"/>
          </p:cNvSpPr>
          <p:nvPr>
            <p:ph type="dt" sz="half" idx="10"/>
          </p:nvPr>
        </p:nvSpPr>
        <p:spPr/>
        <p:txBody>
          <a:bodyPr/>
          <a:lstStyle/>
          <a:p>
            <a:fld id="{5BE812F3-6159-44B0-8E67-36FFD52C47CF}" type="datetime1">
              <a:rPr lang="en-US" smtClean="0"/>
              <a:t>8/18/2018</a:t>
            </a:fld>
            <a:endParaRPr lang="en-US"/>
          </a:p>
        </p:txBody>
      </p:sp>
      <p:sp>
        <p:nvSpPr>
          <p:cNvPr id="4" name="Footer Placeholder 3">
            <a:extLst>
              <a:ext uri="{FF2B5EF4-FFF2-40B4-BE49-F238E27FC236}">
                <a16:creationId xmlns:a16="http://schemas.microsoft.com/office/drawing/2014/main" id="{0EF0C919-7D3D-4E8F-9062-AC6F51D1AE21}"/>
              </a:ext>
            </a:extLst>
          </p:cNvPr>
          <p:cNvSpPr>
            <a:spLocks noGrp="1"/>
          </p:cNvSpPr>
          <p:nvPr>
            <p:ph type="ftr" sz="quarter" idx="11"/>
          </p:nvPr>
        </p:nvSpPr>
        <p:spPr/>
        <p:txBody>
          <a:bodyPr/>
          <a:lstStyle/>
          <a:p>
            <a:r>
              <a:rPr lang="en-US"/>
              <a:t>MSFTGUEST              msevent777ek</a:t>
            </a:r>
          </a:p>
        </p:txBody>
      </p:sp>
      <p:sp>
        <p:nvSpPr>
          <p:cNvPr id="5" name="Slide Number Placeholder 4">
            <a:extLst>
              <a:ext uri="{FF2B5EF4-FFF2-40B4-BE49-F238E27FC236}">
                <a16:creationId xmlns:a16="http://schemas.microsoft.com/office/drawing/2014/main" id="{31EC56A7-5903-4578-8736-D90135A7FB0F}"/>
              </a:ext>
            </a:extLst>
          </p:cNvPr>
          <p:cNvSpPr>
            <a:spLocks noGrp="1"/>
          </p:cNvSpPr>
          <p:nvPr>
            <p:ph type="sldNum" sz="quarter" idx="12"/>
          </p:nvPr>
        </p:nvSpPr>
        <p:spPr/>
        <p:txBody>
          <a:bodyPr/>
          <a:lstStyle/>
          <a:p>
            <a:fld id="{B248F845-2BAB-4053-B8A9-557B818A7A65}" type="slidenum">
              <a:rPr lang="en-US" smtClean="0"/>
              <a:t>‹#›</a:t>
            </a:fld>
            <a:endParaRPr lang="en-US"/>
          </a:p>
        </p:txBody>
      </p:sp>
    </p:spTree>
    <p:extLst>
      <p:ext uri="{BB962C8B-B14F-4D97-AF65-F5344CB8AC3E}">
        <p14:creationId xmlns:p14="http://schemas.microsoft.com/office/powerpoint/2010/main" val="4180830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9A3651-EEE3-425F-B48B-B599DB4F6939}"/>
              </a:ext>
            </a:extLst>
          </p:cNvPr>
          <p:cNvSpPr>
            <a:spLocks noGrp="1"/>
          </p:cNvSpPr>
          <p:nvPr>
            <p:ph type="dt" sz="half" idx="10"/>
          </p:nvPr>
        </p:nvSpPr>
        <p:spPr/>
        <p:txBody>
          <a:bodyPr/>
          <a:lstStyle/>
          <a:p>
            <a:fld id="{712AFC7A-AB22-40C0-A58B-0F7CFB2E7A15}" type="datetime1">
              <a:rPr lang="en-US" smtClean="0"/>
              <a:t>8/18/2018</a:t>
            </a:fld>
            <a:endParaRPr lang="en-US"/>
          </a:p>
        </p:txBody>
      </p:sp>
      <p:sp>
        <p:nvSpPr>
          <p:cNvPr id="3" name="Footer Placeholder 2">
            <a:extLst>
              <a:ext uri="{FF2B5EF4-FFF2-40B4-BE49-F238E27FC236}">
                <a16:creationId xmlns:a16="http://schemas.microsoft.com/office/drawing/2014/main" id="{772E5C3F-1E08-4156-8D02-263D829BFCF0}"/>
              </a:ext>
            </a:extLst>
          </p:cNvPr>
          <p:cNvSpPr>
            <a:spLocks noGrp="1"/>
          </p:cNvSpPr>
          <p:nvPr>
            <p:ph type="ftr" sz="quarter" idx="11"/>
          </p:nvPr>
        </p:nvSpPr>
        <p:spPr/>
        <p:txBody>
          <a:bodyPr/>
          <a:lstStyle/>
          <a:p>
            <a:r>
              <a:rPr lang="en-US"/>
              <a:t>MSFTGUEST              msevent777ek</a:t>
            </a:r>
          </a:p>
        </p:txBody>
      </p:sp>
      <p:sp>
        <p:nvSpPr>
          <p:cNvPr id="4" name="Slide Number Placeholder 3">
            <a:extLst>
              <a:ext uri="{FF2B5EF4-FFF2-40B4-BE49-F238E27FC236}">
                <a16:creationId xmlns:a16="http://schemas.microsoft.com/office/drawing/2014/main" id="{331DB988-05C4-47E1-AC87-B746D9FD5B62}"/>
              </a:ext>
            </a:extLst>
          </p:cNvPr>
          <p:cNvSpPr>
            <a:spLocks noGrp="1"/>
          </p:cNvSpPr>
          <p:nvPr>
            <p:ph type="sldNum" sz="quarter" idx="12"/>
          </p:nvPr>
        </p:nvSpPr>
        <p:spPr/>
        <p:txBody>
          <a:bodyPr/>
          <a:lstStyle/>
          <a:p>
            <a:fld id="{B248F845-2BAB-4053-B8A9-557B818A7A65}" type="slidenum">
              <a:rPr lang="en-US" smtClean="0"/>
              <a:t>‹#›</a:t>
            </a:fld>
            <a:endParaRPr lang="en-US"/>
          </a:p>
        </p:txBody>
      </p:sp>
    </p:spTree>
    <p:extLst>
      <p:ext uri="{BB962C8B-B14F-4D97-AF65-F5344CB8AC3E}">
        <p14:creationId xmlns:p14="http://schemas.microsoft.com/office/powerpoint/2010/main" val="3225044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A070F-7BD2-44D4-8B83-B7A19D3AF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CD780E-E98F-4525-B8F0-5C88DD47FF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DAAA17-6B8C-41E5-8AD8-C9584C2063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3952235-5442-4457-9E76-729C7618DAE1}"/>
              </a:ext>
            </a:extLst>
          </p:cNvPr>
          <p:cNvSpPr>
            <a:spLocks noGrp="1"/>
          </p:cNvSpPr>
          <p:nvPr>
            <p:ph type="dt" sz="half" idx="10"/>
          </p:nvPr>
        </p:nvSpPr>
        <p:spPr/>
        <p:txBody>
          <a:bodyPr/>
          <a:lstStyle/>
          <a:p>
            <a:fld id="{321479AE-CC31-40EB-8B96-9D2C5EDB5482}" type="datetime1">
              <a:rPr lang="en-US" smtClean="0"/>
              <a:t>8/18/2018</a:t>
            </a:fld>
            <a:endParaRPr lang="en-US"/>
          </a:p>
        </p:txBody>
      </p:sp>
      <p:sp>
        <p:nvSpPr>
          <p:cNvPr id="6" name="Footer Placeholder 5">
            <a:extLst>
              <a:ext uri="{FF2B5EF4-FFF2-40B4-BE49-F238E27FC236}">
                <a16:creationId xmlns:a16="http://schemas.microsoft.com/office/drawing/2014/main" id="{3ADB5D9A-91A7-45DE-BFF2-069A8D544AFE}"/>
              </a:ext>
            </a:extLst>
          </p:cNvPr>
          <p:cNvSpPr>
            <a:spLocks noGrp="1"/>
          </p:cNvSpPr>
          <p:nvPr>
            <p:ph type="ftr" sz="quarter" idx="11"/>
          </p:nvPr>
        </p:nvSpPr>
        <p:spPr/>
        <p:txBody>
          <a:bodyPr/>
          <a:lstStyle/>
          <a:p>
            <a:r>
              <a:rPr lang="en-US"/>
              <a:t>MSFTGUEST              msevent777ek</a:t>
            </a:r>
          </a:p>
        </p:txBody>
      </p:sp>
      <p:sp>
        <p:nvSpPr>
          <p:cNvPr id="7" name="Slide Number Placeholder 6">
            <a:extLst>
              <a:ext uri="{FF2B5EF4-FFF2-40B4-BE49-F238E27FC236}">
                <a16:creationId xmlns:a16="http://schemas.microsoft.com/office/drawing/2014/main" id="{3BB276D2-BAF1-4D1B-9144-8EA0101071F6}"/>
              </a:ext>
            </a:extLst>
          </p:cNvPr>
          <p:cNvSpPr>
            <a:spLocks noGrp="1"/>
          </p:cNvSpPr>
          <p:nvPr>
            <p:ph type="sldNum" sz="quarter" idx="12"/>
          </p:nvPr>
        </p:nvSpPr>
        <p:spPr/>
        <p:txBody>
          <a:bodyPr/>
          <a:lstStyle/>
          <a:p>
            <a:fld id="{B248F845-2BAB-4053-B8A9-557B818A7A65}" type="slidenum">
              <a:rPr lang="en-US" smtClean="0"/>
              <a:t>‹#›</a:t>
            </a:fld>
            <a:endParaRPr lang="en-US"/>
          </a:p>
        </p:txBody>
      </p:sp>
    </p:spTree>
    <p:extLst>
      <p:ext uri="{BB962C8B-B14F-4D97-AF65-F5344CB8AC3E}">
        <p14:creationId xmlns:p14="http://schemas.microsoft.com/office/powerpoint/2010/main" val="2549079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FB3B5-125A-4FD3-A941-1AEDFF7767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5E3EA3-BF5E-4168-BC53-0CCC7F1538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5D9F38-F0D6-4BD3-8932-597BD9BB21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8622A42-E00D-4FF0-8962-8543ABDF30D4}"/>
              </a:ext>
            </a:extLst>
          </p:cNvPr>
          <p:cNvSpPr>
            <a:spLocks noGrp="1"/>
          </p:cNvSpPr>
          <p:nvPr>
            <p:ph type="dt" sz="half" idx="10"/>
          </p:nvPr>
        </p:nvSpPr>
        <p:spPr/>
        <p:txBody>
          <a:bodyPr/>
          <a:lstStyle/>
          <a:p>
            <a:fld id="{4A0F2F3C-D291-4FAE-9A5F-29B15E8ADD8C}" type="datetime1">
              <a:rPr lang="en-US" smtClean="0"/>
              <a:t>8/18/2018</a:t>
            </a:fld>
            <a:endParaRPr lang="en-US"/>
          </a:p>
        </p:txBody>
      </p:sp>
      <p:sp>
        <p:nvSpPr>
          <p:cNvPr id="6" name="Footer Placeholder 5">
            <a:extLst>
              <a:ext uri="{FF2B5EF4-FFF2-40B4-BE49-F238E27FC236}">
                <a16:creationId xmlns:a16="http://schemas.microsoft.com/office/drawing/2014/main" id="{BE3F50EF-82D1-44AE-B884-A827491B5DE2}"/>
              </a:ext>
            </a:extLst>
          </p:cNvPr>
          <p:cNvSpPr>
            <a:spLocks noGrp="1"/>
          </p:cNvSpPr>
          <p:nvPr>
            <p:ph type="ftr" sz="quarter" idx="11"/>
          </p:nvPr>
        </p:nvSpPr>
        <p:spPr/>
        <p:txBody>
          <a:bodyPr/>
          <a:lstStyle/>
          <a:p>
            <a:r>
              <a:rPr lang="en-US"/>
              <a:t>MSFTGUEST              msevent777ek</a:t>
            </a:r>
          </a:p>
        </p:txBody>
      </p:sp>
      <p:sp>
        <p:nvSpPr>
          <p:cNvPr id="7" name="Slide Number Placeholder 6">
            <a:extLst>
              <a:ext uri="{FF2B5EF4-FFF2-40B4-BE49-F238E27FC236}">
                <a16:creationId xmlns:a16="http://schemas.microsoft.com/office/drawing/2014/main" id="{8B7C0F8C-226A-44FE-A1E8-0608F6318EF5}"/>
              </a:ext>
            </a:extLst>
          </p:cNvPr>
          <p:cNvSpPr>
            <a:spLocks noGrp="1"/>
          </p:cNvSpPr>
          <p:nvPr>
            <p:ph type="sldNum" sz="quarter" idx="12"/>
          </p:nvPr>
        </p:nvSpPr>
        <p:spPr/>
        <p:txBody>
          <a:bodyPr/>
          <a:lstStyle/>
          <a:p>
            <a:fld id="{B248F845-2BAB-4053-B8A9-557B818A7A65}" type="slidenum">
              <a:rPr lang="en-US" smtClean="0"/>
              <a:t>‹#›</a:t>
            </a:fld>
            <a:endParaRPr lang="en-US"/>
          </a:p>
        </p:txBody>
      </p:sp>
    </p:spTree>
    <p:extLst>
      <p:ext uri="{BB962C8B-B14F-4D97-AF65-F5344CB8AC3E}">
        <p14:creationId xmlns:p14="http://schemas.microsoft.com/office/powerpoint/2010/main" val="4146377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CE749D-76D0-4BE0-B661-008C133C98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429A13-8A86-44CA-BEF5-D37247A4DC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E042B2-E1BF-44D9-B755-6407E2AA34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BCB45B-2E52-4248-BDC2-5C59404EBCB1}" type="datetime1">
              <a:rPr lang="en-US" smtClean="0"/>
              <a:t>8/18/2018</a:t>
            </a:fld>
            <a:endParaRPr lang="en-US"/>
          </a:p>
        </p:txBody>
      </p:sp>
      <p:sp>
        <p:nvSpPr>
          <p:cNvPr id="5" name="Footer Placeholder 4">
            <a:extLst>
              <a:ext uri="{FF2B5EF4-FFF2-40B4-BE49-F238E27FC236}">
                <a16:creationId xmlns:a16="http://schemas.microsoft.com/office/drawing/2014/main" id="{5A377CBE-E009-4397-BFE4-397059EB2C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MSFTGUEST              msevent777ek</a:t>
            </a:r>
          </a:p>
        </p:txBody>
      </p:sp>
      <p:sp>
        <p:nvSpPr>
          <p:cNvPr id="6" name="Slide Number Placeholder 5">
            <a:extLst>
              <a:ext uri="{FF2B5EF4-FFF2-40B4-BE49-F238E27FC236}">
                <a16:creationId xmlns:a16="http://schemas.microsoft.com/office/drawing/2014/main" id="{7EE666DE-DBCE-4F27-AC9E-1223DF7499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48F845-2BAB-4053-B8A9-557B818A7A65}" type="slidenum">
              <a:rPr lang="en-US" smtClean="0"/>
              <a:t>‹#›</a:t>
            </a:fld>
            <a:endParaRPr lang="en-US"/>
          </a:p>
        </p:txBody>
      </p:sp>
    </p:spTree>
    <p:extLst>
      <p:ext uri="{BB962C8B-B14F-4D97-AF65-F5344CB8AC3E}">
        <p14:creationId xmlns:p14="http://schemas.microsoft.com/office/powerpoint/2010/main" val="4080377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CB70A81-E76D-4771-B57D-D20B96E36F39}" type="datetime1">
              <a:rPr lang="en-US" smtClean="0"/>
              <a:t>8/18/2018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MSFTGUEST              msevent777ek</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375186635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hyperlink" Target="https://en.wikipedia.org/wiki/Kernel_(image_processing)" TargetMode="Externa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ki/Convolutional_neural_network#Pooling_layer" TargetMode="External"/><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hyperlink" Target="https://github.com/jimwill3/NY-AZML-Meetup/convnets_text.ipynb" TargetMode="Externa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hyperlink" Target="https://machinelearningmastery.com/develop-word-embeddings-python-gensim/" TargetMode="External"/><Relationship Id="rId2" Type="http://schemas.openxmlformats.org/officeDocument/2006/relationships/hyperlink" Target="http://mccormickml.com/2016/04/19/word2vec-tutorial-the-skip-gram-model/"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93EF0C2-EE57-40DD-B754-BF1477FAB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0"/>
            <a:ext cx="4072130"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31B977-B52D-4247-97FF-02CE194055F1}"/>
              </a:ext>
            </a:extLst>
          </p:cNvPr>
          <p:cNvSpPr>
            <a:spLocks noGrp="1"/>
          </p:cNvSpPr>
          <p:nvPr>
            <p:ph type="ctrTitle"/>
          </p:nvPr>
        </p:nvSpPr>
        <p:spPr>
          <a:xfrm>
            <a:off x="1023257" y="965198"/>
            <a:ext cx="6766078" cy="4927601"/>
          </a:xfrm>
        </p:spPr>
        <p:txBody>
          <a:bodyPr anchor="ctr">
            <a:normAutofit fontScale="90000"/>
          </a:bodyPr>
          <a:lstStyle/>
          <a:p>
            <a:pPr algn="r"/>
            <a:r>
              <a:rPr lang="en-US" dirty="0"/>
              <a:t>Text Analytics</a:t>
            </a:r>
            <a:br>
              <a:rPr lang="en-US" dirty="0"/>
            </a:br>
            <a:r>
              <a:rPr lang="en-US" dirty="0"/>
              <a:t>Convolutional </a:t>
            </a:r>
            <a:br>
              <a:rPr lang="en-US" dirty="0"/>
            </a:br>
            <a:r>
              <a:rPr lang="en-US" dirty="0"/>
              <a:t>Neural </a:t>
            </a:r>
            <a:br>
              <a:rPr lang="en-US" dirty="0"/>
            </a:br>
            <a:r>
              <a:rPr lang="en-US" dirty="0"/>
              <a:t>Networks</a:t>
            </a:r>
            <a:br>
              <a:rPr lang="en-US" dirty="0"/>
            </a:br>
            <a:r>
              <a:rPr lang="en-US" dirty="0"/>
              <a:t>+ </a:t>
            </a:r>
            <a:br>
              <a:rPr lang="en-US" dirty="0"/>
            </a:br>
            <a:r>
              <a:rPr lang="en-US" dirty="0"/>
              <a:t>Word Embedding</a:t>
            </a:r>
          </a:p>
        </p:txBody>
      </p:sp>
      <p:sp>
        <p:nvSpPr>
          <p:cNvPr id="3" name="Subtitle 2">
            <a:extLst>
              <a:ext uri="{FF2B5EF4-FFF2-40B4-BE49-F238E27FC236}">
                <a16:creationId xmlns:a16="http://schemas.microsoft.com/office/drawing/2014/main" id="{4EA40E13-91CE-4B44-9A0F-C9689C56B01D}"/>
              </a:ext>
            </a:extLst>
          </p:cNvPr>
          <p:cNvSpPr>
            <a:spLocks noGrp="1"/>
          </p:cNvSpPr>
          <p:nvPr>
            <p:ph type="subTitle" idx="1"/>
          </p:nvPr>
        </p:nvSpPr>
        <p:spPr>
          <a:xfrm>
            <a:off x="8454570" y="965199"/>
            <a:ext cx="3093963" cy="4927602"/>
          </a:xfrm>
        </p:spPr>
        <p:txBody>
          <a:bodyPr anchor="ctr">
            <a:normAutofit/>
          </a:bodyPr>
          <a:lstStyle/>
          <a:p>
            <a:pPr algn="l"/>
            <a:r>
              <a:rPr lang="en-US" sz="2000" dirty="0">
                <a:solidFill>
                  <a:srgbClr val="FFFFFF"/>
                </a:solidFill>
              </a:rPr>
              <a:t>Azure Machine Learning Meetup</a:t>
            </a:r>
          </a:p>
          <a:p>
            <a:pPr algn="l"/>
            <a:r>
              <a:rPr lang="en-US" sz="2000" dirty="0">
                <a:solidFill>
                  <a:srgbClr val="FFFFFF"/>
                </a:solidFill>
              </a:rPr>
              <a:t>August 16, 2018</a:t>
            </a:r>
          </a:p>
        </p:txBody>
      </p:sp>
      <p:sp>
        <p:nvSpPr>
          <p:cNvPr id="4" name="Footer Placeholder 3">
            <a:extLst>
              <a:ext uri="{FF2B5EF4-FFF2-40B4-BE49-F238E27FC236}">
                <a16:creationId xmlns:a16="http://schemas.microsoft.com/office/drawing/2014/main" id="{061F9E11-B850-4105-8394-0094DD376516}"/>
              </a:ext>
            </a:extLst>
          </p:cNvPr>
          <p:cNvSpPr>
            <a:spLocks noGrp="1"/>
          </p:cNvSpPr>
          <p:nvPr>
            <p:ph type="ftr" sz="quarter" idx="11"/>
          </p:nvPr>
        </p:nvSpPr>
        <p:spPr>
          <a:xfrm>
            <a:off x="4038600" y="6118412"/>
            <a:ext cx="4114800" cy="603063"/>
          </a:xfrm>
        </p:spPr>
        <p:txBody>
          <a:bodyPr/>
          <a:lstStyle/>
          <a:p>
            <a:r>
              <a:rPr lang="en-US" sz="1600" dirty="0"/>
              <a:t>MSFTGUEST              msevent777ek</a:t>
            </a:r>
          </a:p>
        </p:txBody>
      </p:sp>
    </p:spTree>
    <p:extLst>
      <p:ext uri="{BB962C8B-B14F-4D97-AF65-F5344CB8AC3E}">
        <p14:creationId xmlns:p14="http://schemas.microsoft.com/office/powerpoint/2010/main" val="258082295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91997EA-1E6A-4DB9-A98C-CA97F9C79E64}"/>
              </a:ext>
            </a:extLst>
          </p:cNvPr>
          <p:cNvPicPr>
            <a:picLocks noGrp="1" noChangeAspect="1"/>
          </p:cNvPicPr>
          <p:nvPr>
            <p:ph idx="1"/>
          </p:nvPr>
        </p:nvPicPr>
        <p:blipFill>
          <a:blip r:embed="rId2"/>
          <a:stretch>
            <a:fillRect/>
          </a:stretch>
        </p:blipFill>
        <p:spPr>
          <a:xfrm>
            <a:off x="5383550" y="492573"/>
            <a:ext cx="6094089" cy="5880796"/>
          </a:xfrm>
          <a:prstGeom prst="rect">
            <a:avLst/>
          </a:prstGeom>
        </p:spPr>
      </p:pic>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CFB59A6-CFB5-475B-918F-AA82EE18CF04}"/>
              </a:ext>
            </a:extLst>
          </p:cNvPr>
          <p:cNvSpPr>
            <a:spLocks noGrp="1"/>
          </p:cNvSpPr>
          <p:nvPr>
            <p:ph type="title"/>
          </p:nvPr>
        </p:nvSpPr>
        <p:spPr>
          <a:xfrm>
            <a:off x="674237" y="914400"/>
            <a:ext cx="3657600" cy="4175312"/>
          </a:xfrm>
        </p:spPr>
        <p:txBody>
          <a:bodyPr vert="horz" lIns="91440" tIns="45720" rIns="91440" bIns="45720" rtlCol="0" anchor="b">
            <a:normAutofit fontScale="90000"/>
          </a:bodyPr>
          <a:lstStyle/>
          <a:p>
            <a:pPr algn="ctr"/>
            <a:br>
              <a:rPr lang="en-US" sz="4800" kern="1200" dirty="0">
                <a:solidFill>
                  <a:srgbClr val="FFFFFF"/>
                </a:solidFill>
                <a:latin typeface="+mj-lt"/>
                <a:ea typeface="+mj-ea"/>
                <a:cs typeface="+mj-cs"/>
              </a:rPr>
            </a:br>
            <a:r>
              <a:rPr lang="en-US" sz="4800" kern="1200" dirty="0">
                <a:solidFill>
                  <a:srgbClr val="FFFFFF"/>
                </a:solidFill>
                <a:latin typeface="+mj-lt"/>
                <a:ea typeface="+mj-ea"/>
                <a:cs typeface="+mj-cs"/>
              </a:rPr>
              <a:t>Look Back</a:t>
            </a:r>
            <a:br>
              <a:rPr lang="en-US" sz="4800" kern="1200" dirty="0">
                <a:solidFill>
                  <a:srgbClr val="FFFFFF"/>
                </a:solidFill>
                <a:latin typeface="+mj-lt"/>
                <a:ea typeface="+mj-ea"/>
                <a:cs typeface="+mj-cs"/>
              </a:rPr>
            </a:br>
            <a:r>
              <a:rPr lang="en-US" sz="4800" kern="1200" dirty="0">
                <a:solidFill>
                  <a:srgbClr val="FFFFFF"/>
                </a:solidFill>
                <a:latin typeface="+mj-lt"/>
                <a:ea typeface="+mj-ea"/>
                <a:cs typeface="+mj-cs"/>
              </a:rPr>
              <a:t>Continuous bag of words approach</a:t>
            </a:r>
            <a:br>
              <a:rPr lang="en-US" sz="4800" kern="1200" dirty="0">
                <a:solidFill>
                  <a:srgbClr val="FFFFFF"/>
                </a:solidFill>
                <a:latin typeface="+mj-lt"/>
                <a:ea typeface="+mj-ea"/>
                <a:cs typeface="+mj-cs"/>
              </a:rPr>
            </a:br>
            <a:r>
              <a:rPr lang="en-US" dirty="0"/>
              <a:t>multiple context words as input</a:t>
            </a:r>
            <a:endParaRPr lang="en-US" sz="4800" kern="1200" dirty="0">
              <a:solidFill>
                <a:srgbClr val="FFFFFF"/>
              </a:solidFill>
              <a:latin typeface="+mj-lt"/>
              <a:ea typeface="+mj-ea"/>
              <a:cs typeface="+mj-cs"/>
            </a:endParaRP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E9EFC2D2-277A-49EF-8206-99FC01E5F4A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MSFTGUEST              msevent777ek</a:t>
            </a:r>
          </a:p>
        </p:txBody>
      </p:sp>
    </p:spTree>
    <p:extLst>
      <p:ext uri="{BB962C8B-B14F-4D97-AF65-F5344CB8AC3E}">
        <p14:creationId xmlns:p14="http://schemas.microsoft.com/office/powerpoint/2010/main" val="2546375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07D9B3F-9BE5-4C3D-88A5-A8F6C35A3DB8}"/>
              </a:ext>
            </a:extLst>
          </p:cNvPr>
          <p:cNvSpPr>
            <a:spLocks noGrp="1"/>
          </p:cNvSpPr>
          <p:nvPr>
            <p:ph type="title"/>
          </p:nvPr>
        </p:nvSpPr>
        <p:spPr>
          <a:xfrm>
            <a:off x="742950" y="742951"/>
            <a:ext cx="3476625" cy="4962524"/>
          </a:xfrm>
        </p:spPr>
        <p:txBody>
          <a:bodyPr vert="horz" lIns="91440" tIns="45720" rIns="91440" bIns="45720" rtlCol="0" anchor="ctr">
            <a:normAutofit fontScale="90000"/>
          </a:bodyPr>
          <a:lstStyle/>
          <a:p>
            <a:pPr algn="ctr"/>
            <a:r>
              <a:rPr lang="en-US" sz="4800" kern="1200" dirty="0">
                <a:solidFill>
                  <a:srgbClr val="FFFFFF"/>
                </a:solidFill>
                <a:latin typeface="+mj-lt"/>
                <a:ea typeface="+mj-ea"/>
                <a:cs typeface="+mj-cs"/>
              </a:rPr>
              <a:t>Look Back</a:t>
            </a:r>
            <a:br>
              <a:rPr lang="en-US" sz="4800" kern="1200" dirty="0">
                <a:solidFill>
                  <a:srgbClr val="FFFFFF"/>
                </a:solidFill>
                <a:latin typeface="+mj-lt"/>
                <a:ea typeface="+mj-ea"/>
                <a:cs typeface="+mj-cs"/>
              </a:rPr>
            </a:br>
            <a:r>
              <a:rPr lang="en-US" sz="4800" kern="1200" dirty="0">
                <a:solidFill>
                  <a:srgbClr val="FFFFFF"/>
                </a:solidFill>
                <a:latin typeface="+mj-lt"/>
                <a:ea typeface="+mj-ea"/>
                <a:cs typeface="+mj-cs"/>
              </a:rPr>
              <a:t>Skip Gram Approach</a:t>
            </a:r>
            <a:br>
              <a:rPr lang="en-US" sz="4800" kern="1200" dirty="0">
                <a:solidFill>
                  <a:srgbClr val="FFFFFF"/>
                </a:solidFill>
                <a:latin typeface="+mj-lt"/>
                <a:ea typeface="+mj-ea"/>
                <a:cs typeface="+mj-cs"/>
              </a:rPr>
            </a:br>
            <a:r>
              <a:rPr lang="en-US" sz="4800" dirty="0">
                <a:solidFill>
                  <a:schemeClr val="bg1"/>
                </a:solidFill>
                <a:latin typeface="Lora"/>
              </a:rPr>
              <a:t>one input word multiple output words</a:t>
            </a:r>
            <a:endParaRPr lang="en-US" sz="4800" kern="1200" dirty="0">
              <a:solidFill>
                <a:schemeClr val="bg1"/>
              </a:solidFill>
            </a:endParaRPr>
          </a:p>
        </p:txBody>
      </p:sp>
      <p:pic>
        <p:nvPicPr>
          <p:cNvPr id="4" name="Content Placeholder 3" descr="A close up of a map&#10;&#10;Description generated with high confidence">
            <a:extLst>
              <a:ext uri="{FF2B5EF4-FFF2-40B4-BE49-F238E27FC236}">
                <a16:creationId xmlns:a16="http://schemas.microsoft.com/office/drawing/2014/main" id="{56612C7F-9CDB-4C16-A8D4-1EE73A5BBDE7}"/>
              </a:ext>
            </a:extLst>
          </p:cNvPr>
          <p:cNvPicPr>
            <a:picLocks noGrp="1" noChangeAspect="1"/>
          </p:cNvPicPr>
          <p:nvPr>
            <p:ph idx="1"/>
          </p:nvPr>
        </p:nvPicPr>
        <p:blipFill>
          <a:blip r:embed="rId2"/>
          <a:stretch>
            <a:fillRect/>
          </a:stretch>
        </p:blipFill>
        <p:spPr>
          <a:xfrm>
            <a:off x="5401959" y="488602"/>
            <a:ext cx="6047091" cy="5880796"/>
          </a:xfrm>
          <a:prstGeom prst="rect">
            <a:avLst/>
          </a:prstGeom>
        </p:spPr>
      </p:pic>
      <p:sp>
        <p:nvSpPr>
          <p:cNvPr id="3" name="Footer Placeholder 2">
            <a:extLst>
              <a:ext uri="{FF2B5EF4-FFF2-40B4-BE49-F238E27FC236}">
                <a16:creationId xmlns:a16="http://schemas.microsoft.com/office/drawing/2014/main" id="{993910A9-63C7-440A-9D44-DEC5F0FA603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MSFTGUEST              msevent777ek</a:t>
            </a:r>
          </a:p>
        </p:txBody>
      </p:sp>
    </p:spTree>
    <p:extLst>
      <p:ext uri="{BB962C8B-B14F-4D97-AF65-F5344CB8AC3E}">
        <p14:creationId xmlns:p14="http://schemas.microsoft.com/office/powerpoint/2010/main" val="1169256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2975A-1154-4D22-8315-1D3AC4ADCE52}"/>
              </a:ext>
            </a:extLst>
          </p:cNvPr>
          <p:cNvSpPr>
            <a:spLocks noGrp="1"/>
          </p:cNvSpPr>
          <p:nvPr>
            <p:ph type="title"/>
          </p:nvPr>
        </p:nvSpPr>
        <p:spPr>
          <a:xfrm>
            <a:off x="791135" y="18255"/>
            <a:ext cx="10515600" cy="1325563"/>
          </a:xfrm>
        </p:spPr>
        <p:txBody>
          <a:bodyPr/>
          <a:lstStyle/>
          <a:p>
            <a:r>
              <a:rPr lang="en-US" dirty="0"/>
              <a:t>Compare CBOW and Skip Gram</a:t>
            </a:r>
            <a:br>
              <a:rPr lang="en-US" dirty="0"/>
            </a:br>
            <a:r>
              <a:rPr lang="en-US" dirty="0"/>
              <a:t>"watch movies rather than read books"</a:t>
            </a:r>
          </a:p>
        </p:txBody>
      </p:sp>
      <p:sp>
        <p:nvSpPr>
          <p:cNvPr id="3" name="Content Placeholder 2">
            <a:extLst>
              <a:ext uri="{FF2B5EF4-FFF2-40B4-BE49-F238E27FC236}">
                <a16:creationId xmlns:a16="http://schemas.microsoft.com/office/drawing/2014/main" id="{C839335A-33C1-4796-A934-3ADF6A8A9CE8}"/>
              </a:ext>
            </a:extLst>
          </p:cNvPr>
          <p:cNvSpPr>
            <a:spLocks noGrp="1"/>
          </p:cNvSpPr>
          <p:nvPr>
            <p:ph idx="1"/>
          </p:nvPr>
        </p:nvSpPr>
        <p:spPr/>
        <p:txBody>
          <a:bodyPr>
            <a:normAutofit/>
          </a:bodyPr>
          <a:lstStyle/>
          <a:p>
            <a:r>
              <a:rPr lang="en-US" dirty="0"/>
              <a:t>Training instances for CBOW (assume size of 2) would look like :</a:t>
            </a:r>
          </a:p>
          <a:p>
            <a:r>
              <a:rPr lang="en-US" dirty="0"/>
              <a:t>Input : [("watch", "rather", "than)], Output : [("movies")]</a:t>
            </a:r>
          </a:p>
          <a:p>
            <a:r>
              <a:rPr lang="en-US" dirty="0"/>
              <a:t>Input : [("watch", "movies", "than", "read")], Output : [("rather")]</a:t>
            </a:r>
          </a:p>
          <a:p>
            <a:r>
              <a:rPr lang="en-US" dirty="0"/>
              <a:t>if the input is [("watch", "movies", "than", "read")], </a:t>
            </a:r>
          </a:p>
          <a:p>
            <a:pPr lvl="1"/>
            <a:r>
              <a:rPr lang="en-US" dirty="0"/>
              <a:t>then desired output would be [("rather")]</a:t>
            </a:r>
          </a:p>
          <a:p>
            <a:endParaRPr lang="en-US" dirty="0"/>
          </a:p>
          <a:p>
            <a:r>
              <a:rPr lang="en-US" dirty="0"/>
              <a:t>Skip Gram architecture, if the input is [("rather")] </a:t>
            </a:r>
          </a:p>
          <a:p>
            <a:pPr lvl="1"/>
            <a:r>
              <a:rPr lang="en-US" dirty="0"/>
              <a:t>then the desired output would be </a:t>
            </a:r>
          </a:p>
          <a:p>
            <a:pPr lvl="1"/>
            <a:r>
              <a:rPr lang="en-US" dirty="0"/>
              <a:t>[("watch", "movies", "than", "read")].</a:t>
            </a:r>
          </a:p>
          <a:p>
            <a:endParaRPr lang="en-US" dirty="0"/>
          </a:p>
        </p:txBody>
      </p:sp>
      <p:sp>
        <p:nvSpPr>
          <p:cNvPr id="4" name="Footer Placeholder 3">
            <a:extLst>
              <a:ext uri="{FF2B5EF4-FFF2-40B4-BE49-F238E27FC236}">
                <a16:creationId xmlns:a16="http://schemas.microsoft.com/office/drawing/2014/main" id="{4A3825EB-2571-4A61-A8E7-29BC95D820E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MSFTGUEST              msevent777ek</a:t>
            </a:r>
          </a:p>
        </p:txBody>
      </p:sp>
    </p:spTree>
    <p:extLst>
      <p:ext uri="{BB962C8B-B14F-4D97-AF65-F5344CB8AC3E}">
        <p14:creationId xmlns:p14="http://schemas.microsoft.com/office/powerpoint/2010/main" val="378560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EE850-AF8A-4502-AFA7-800ED9A2A855}"/>
              </a:ext>
            </a:extLst>
          </p:cNvPr>
          <p:cNvSpPr>
            <a:spLocks noGrp="1"/>
          </p:cNvSpPr>
          <p:nvPr>
            <p:ph type="title"/>
          </p:nvPr>
        </p:nvSpPr>
        <p:spPr>
          <a:xfrm>
            <a:off x="791135" y="18256"/>
            <a:ext cx="10515600" cy="600310"/>
          </a:xfrm>
        </p:spPr>
        <p:txBody>
          <a:bodyPr>
            <a:normAutofit fontScale="90000"/>
          </a:bodyPr>
          <a:lstStyle/>
          <a:p>
            <a:r>
              <a:rPr lang="en-US" dirty="0"/>
              <a:t>Code flow to make your own model</a:t>
            </a:r>
          </a:p>
        </p:txBody>
      </p:sp>
      <p:sp>
        <p:nvSpPr>
          <p:cNvPr id="3" name="Content Placeholder 2">
            <a:extLst>
              <a:ext uri="{FF2B5EF4-FFF2-40B4-BE49-F238E27FC236}">
                <a16:creationId xmlns:a16="http://schemas.microsoft.com/office/drawing/2014/main" id="{8B2DAD4B-201F-4BD8-8E2A-C89F3A978B23}"/>
              </a:ext>
            </a:extLst>
          </p:cNvPr>
          <p:cNvSpPr>
            <a:spLocks noGrp="1"/>
          </p:cNvSpPr>
          <p:nvPr>
            <p:ph idx="1"/>
          </p:nvPr>
        </p:nvSpPr>
        <p:spPr>
          <a:xfrm>
            <a:off x="838200" y="773206"/>
            <a:ext cx="10515600" cy="5403757"/>
          </a:xfrm>
        </p:spPr>
        <p:txBody>
          <a:bodyPr>
            <a:normAutofit fontScale="92500" lnSpcReduction="20000"/>
          </a:bodyPr>
          <a:lstStyle/>
          <a:p>
            <a:r>
              <a:rPr lang="en-US" dirty="0"/>
              <a:t>Obtain and prepare a text corpus using </a:t>
            </a:r>
            <a:r>
              <a:rPr lang="en-US" dirty="0" err="1"/>
              <a:t>nltk</a:t>
            </a:r>
            <a:r>
              <a:rPr lang="en-US" dirty="0"/>
              <a:t> or similar</a:t>
            </a:r>
          </a:p>
          <a:p>
            <a:pPr marL="457200" lvl="1" indent="0">
              <a:buNone/>
            </a:pPr>
            <a:r>
              <a:rPr lang="en-US" dirty="0"/>
              <a:t>tokens  = </a:t>
            </a:r>
            <a:r>
              <a:rPr lang="en-US" dirty="0" err="1"/>
              <a:t>nltk.wordpunct_tokenize</a:t>
            </a:r>
            <a:r>
              <a:rPr lang="en-US" dirty="0"/>
              <a:t>(doc) #usually in a loop or list comp</a:t>
            </a:r>
          </a:p>
          <a:p>
            <a:pPr marL="457200" lvl="1" indent="0">
              <a:buNone/>
            </a:pPr>
            <a:r>
              <a:rPr lang="en-US" dirty="0" err="1"/>
              <a:t>corpastokens</a:t>
            </a:r>
            <a:r>
              <a:rPr lang="en-US" dirty="0"/>
              <a:t> = [</a:t>
            </a:r>
            <a:r>
              <a:rPr lang="en-US" dirty="0" err="1"/>
              <a:t>token.lower</a:t>
            </a:r>
            <a:r>
              <a:rPr lang="en-US" dirty="0"/>
              <a:t>() for token in tokens……]</a:t>
            </a:r>
          </a:p>
          <a:p>
            <a:r>
              <a:rPr lang="en-US" dirty="0"/>
              <a:t>Create a word2vec instance model passing in the corpus as a list of lists of tokenized sentences</a:t>
            </a:r>
          </a:p>
          <a:p>
            <a:pPr marL="457200" lvl="1" indent="0">
              <a:buNone/>
            </a:pPr>
            <a:r>
              <a:rPr lang="en-US" dirty="0"/>
              <a:t>import </a:t>
            </a:r>
            <a:r>
              <a:rPr lang="en-US" dirty="0" err="1"/>
              <a:t>gensim</a:t>
            </a:r>
            <a:endParaRPr lang="en-US" dirty="0"/>
          </a:p>
          <a:p>
            <a:pPr marL="457200" lvl="1" indent="0">
              <a:buNone/>
            </a:pPr>
            <a:r>
              <a:rPr lang="en-US" dirty="0"/>
              <a:t>from </a:t>
            </a:r>
            <a:r>
              <a:rPr lang="en-US" dirty="0" err="1"/>
              <a:t>gensim.models.keyedvectors</a:t>
            </a:r>
            <a:r>
              <a:rPr lang="en-US" dirty="0"/>
              <a:t> import </a:t>
            </a:r>
            <a:r>
              <a:rPr lang="en-US" dirty="0" err="1"/>
              <a:t>KeyedVectors</a:t>
            </a:r>
            <a:r>
              <a:rPr lang="en-US" dirty="0"/>
              <a:t> </a:t>
            </a:r>
          </a:p>
          <a:p>
            <a:pPr marL="457200" lvl="1" indent="0">
              <a:buNone/>
            </a:pPr>
            <a:r>
              <a:rPr lang="en-US" dirty="0"/>
              <a:t>from gensim.models.word2vec import Word2Vec</a:t>
            </a:r>
          </a:p>
          <a:p>
            <a:pPr marL="457200" lvl="1" indent="0">
              <a:buNone/>
            </a:pPr>
            <a:r>
              <a:rPr lang="en-US" dirty="0"/>
              <a:t>model = Word2Vec( </a:t>
            </a:r>
            <a:r>
              <a:rPr lang="en-US" dirty="0" err="1"/>
              <a:t>corpastokens,workers</a:t>
            </a:r>
            <a:r>
              <a:rPr lang="en-US" dirty="0"/>
              <a:t>=</a:t>
            </a:r>
            <a:r>
              <a:rPr lang="en-US" dirty="0" err="1"/>
              <a:t>num_workers,size</a:t>
            </a:r>
            <a:r>
              <a:rPr lang="en-US" dirty="0"/>
              <a:t>=</a:t>
            </a:r>
            <a:r>
              <a:rPr lang="en-US" dirty="0" err="1"/>
              <a:t>num_features</a:t>
            </a:r>
            <a:r>
              <a:rPr lang="en-US" dirty="0"/>
              <a:t>, 		</a:t>
            </a:r>
            <a:r>
              <a:rPr lang="en-US" dirty="0" err="1"/>
              <a:t>min_count</a:t>
            </a:r>
            <a:r>
              <a:rPr lang="en-US" dirty="0"/>
              <a:t>=</a:t>
            </a:r>
            <a:r>
              <a:rPr lang="en-US" dirty="0" err="1"/>
              <a:t>min_word_count,window</a:t>
            </a:r>
            <a:r>
              <a:rPr lang="en-US" dirty="0"/>
              <a:t>=</a:t>
            </a:r>
            <a:r>
              <a:rPr lang="en-US" dirty="0" err="1"/>
              <a:t>window_size</a:t>
            </a:r>
            <a:r>
              <a:rPr lang="en-US" dirty="0"/>
              <a:t>,</a:t>
            </a:r>
          </a:p>
          <a:p>
            <a:pPr marL="457200" lvl="1" indent="0">
              <a:buNone/>
            </a:pPr>
            <a:r>
              <a:rPr lang="en-US" dirty="0"/>
              <a:t>                 	sample=</a:t>
            </a:r>
            <a:r>
              <a:rPr lang="en-US" dirty="0" err="1"/>
              <a:t>subsampling,hs</a:t>
            </a:r>
            <a:r>
              <a:rPr lang="en-US" dirty="0"/>
              <a:t>=1,sg=</a:t>
            </a:r>
            <a:r>
              <a:rPr lang="en-US" dirty="0" err="1"/>
              <a:t>skorcb</a:t>
            </a:r>
            <a:r>
              <a:rPr lang="en-US" dirty="0"/>
              <a:t>)</a:t>
            </a:r>
          </a:p>
          <a:p>
            <a:r>
              <a:rPr lang="en-US" dirty="0"/>
              <a:t>Explore</a:t>
            </a:r>
          </a:p>
          <a:p>
            <a:pPr marL="457200" lvl="1" indent="0">
              <a:buNone/>
            </a:pPr>
            <a:r>
              <a:rPr lang="en-US" dirty="0" err="1"/>
              <a:t>model.wv</a:t>
            </a:r>
            <a:r>
              <a:rPr lang="en-US" dirty="0"/>
              <a:t>[‘</a:t>
            </a:r>
            <a:r>
              <a:rPr lang="en-US" dirty="0" err="1"/>
              <a:t>aword</a:t>
            </a:r>
            <a:r>
              <a:rPr lang="en-US" dirty="0"/>
              <a:t>’]</a:t>
            </a:r>
          </a:p>
          <a:p>
            <a:pPr marL="457200" lvl="1" indent="0">
              <a:buNone/>
            </a:pPr>
            <a:endParaRPr lang="en-US" dirty="0"/>
          </a:p>
          <a:p>
            <a:r>
              <a:rPr lang="en-US" dirty="0"/>
              <a:t>Let’s go through a sample</a:t>
            </a:r>
          </a:p>
          <a:p>
            <a:r>
              <a:rPr lang="en-US" dirty="0"/>
              <a:t>Full source posted to https://github.com/jimwill3/NY-AZML-Meetup</a:t>
            </a:r>
          </a:p>
          <a:p>
            <a:endParaRPr lang="en-US" dirty="0"/>
          </a:p>
        </p:txBody>
      </p:sp>
      <p:sp>
        <p:nvSpPr>
          <p:cNvPr id="4" name="Footer Placeholder 3">
            <a:extLst>
              <a:ext uri="{FF2B5EF4-FFF2-40B4-BE49-F238E27FC236}">
                <a16:creationId xmlns:a16="http://schemas.microsoft.com/office/drawing/2014/main" id="{56ED6447-FB80-483A-BFFD-E34E06B9765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MSFTGUEST              msevent777ek</a:t>
            </a:r>
          </a:p>
        </p:txBody>
      </p:sp>
    </p:spTree>
    <p:extLst>
      <p:ext uri="{BB962C8B-B14F-4D97-AF65-F5344CB8AC3E}">
        <p14:creationId xmlns:p14="http://schemas.microsoft.com/office/powerpoint/2010/main" val="867432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B44AB-17DD-4BDD-B781-0857A1A16E1E}"/>
              </a:ext>
            </a:extLst>
          </p:cNvPr>
          <p:cNvSpPr>
            <a:spLocks noGrp="1"/>
          </p:cNvSpPr>
          <p:nvPr>
            <p:ph type="title"/>
          </p:nvPr>
        </p:nvSpPr>
        <p:spPr/>
        <p:txBody>
          <a:bodyPr/>
          <a:lstStyle/>
          <a:p>
            <a:r>
              <a:rPr lang="en-US" dirty="0"/>
              <a:t>Forward:</a:t>
            </a:r>
            <a:br>
              <a:rPr lang="en-US" dirty="0"/>
            </a:br>
            <a:r>
              <a:rPr lang="en-US" dirty="0"/>
              <a:t>Let’s apply Convolutional Neural Nets to text</a:t>
            </a:r>
          </a:p>
        </p:txBody>
      </p:sp>
      <p:sp>
        <p:nvSpPr>
          <p:cNvPr id="3" name="Content Placeholder 2">
            <a:extLst>
              <a:ext uri="{FF2B5EF4-FFF2-40B4-BE49-F238E27FC236}">
                <a16:creationId xmlns:a16="http://schemas.microsoft.com/office/drawing/2014/main" id="{DBC2BFD8-4973-45A9-9256-3C376D6ECD9D}"/>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CDC495B2-186B-4D27-88E6-ABACA4F175E6}"/>
              </a:ext>
            </a:extLst>
          </p:cNvPr>
          <p:cNvSpPr>
            <a:spLocks noGrp="1"/>
          </p:cNvSpPr>
          <p:nvPr>
            <p:ph type="ftr" sz="quarter" idx="11"/>
          </p:nvPr>
        </p:nvSpPr>
        <p:spPr/>
        <p:txBody>
          <a:bodyPr/>
          <a:lstStyle/>
          <a:p>
            <a:r>
              <a:rPr lang="en-US"/>
              <a:t>MSFTGUEST              msevent777ek</a:t>
            </a:r>
          </a:p>
        </p:txBody>
      </p:sp>
    </p:spTree>
    <p:extLst>
      <p:ext uri="{BB962C8B-B14F-4D97-AF65-F5344CB8AC3E}">
        <p14:creationId xmlns:p14="http://schemas.microsoft.com/office/powerpoint/2010/main" val="2220663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55641-C309-47B0-8B98-7DD312D53D65}"/>
              </a:ext>
            </a:extLst>
          </p:cNvPr>
          <p:cNvSpPr>
            <a:spLocks noGrp="1"/>
          </p:cNvSpPr>
          <p:nvPr>
            <p:ph type="title"/>
          </p:nvPr>
        </p:nvSpPr>
        <p:spPr>
          <a:xfrm>
            <a:off x="1141412" y="225612"/>
            <a:ext cx="9905998" cy="953107"/>
          </a:xfrm>
        </p:spPr>
        <p:txBody>
          <a:bodyPr/>
          <a:lstStyle/>
          <a:p>
            <a:r>
              <a:rPr lang="en-US" dirty="0"/>
              <a:t>Why are CNNs useful</a:t>
            </a:r>
          </a:p>
        </p:txBody>
      </p:sp>
      <p:sp>
        <p:nvSpPr>
          <p:cNvPr id="3" name="Content Placeholder 2">
            <a:extLst>
              <a:ext uri="{FF2B5EF4-FFF2-40B4-BE49-F238E27FC236}">
                <a16:creationId xmlns:a16="http://schemas.microsoft.com/office/drawing/2014/main" id="{686D9EA6-FA0F-4BBA-8FBE-DBFD1DB22B00}"/>
              </a:ext>
            </a:extLst>
          </p:cNvPr>
          <p:cNvSpPr>
            <a:spLocks noGrp="1"/>
          </p:cNvSpPr>
          <p:nvPr>
            <p:ph idx="1"/>
          </p:nvPr>
        </p:nvSpPr>
        <p:spPr>
          <a:xfrm>
            <a:off x="1141412" y="1735931"/>
            <a:ext cx="9905999" cy="4055270"/>
          </a:xfrm>
        </p:spPr>
        <p:txBody>
          <a:bodyPr/>
          <a:lstStyle/>
          <a:p>
            <a:r>
              <a:rPr lang="en-US" dirty="0"/>
              <a:t>They are computationally efficient</a:t>
            </a:r>
          </a:p>
          <a:p>
            <a:pPr lvl="1"/>
            <a:r>
              <a:rPr lang="en-US" dirty="0"/>
              <a:t>More so than a fully connected neural network</a:t>
            </a:r>
          </a:p>
          <a:p>
            <a:r>
              <a:rPr lang="en-US" dirty="0"/>
              <a:t>They are effective</a:t>
            </a:r>
          </a:p>
          <a:p>
            <a:pPr lvl="1"/>
            <a:r>
              <a:rPr lang="en-US" dirty="0"/>
              <a:t>And often excel and images, sequences, time series</a:t>
            </a:r>
          </a:p>
          <a:p>
            <a:r>
              <a:rPr lang="en-US" dirty="0"/>
              <a:t>They are flexible</a:t>
            </a:r>
          </a:p>
          <a:p>
            <a:pPr lvl="1"/>
            <a:r>
              <a:rPr lang="en-US" dirty="0"/>
              <a:t>Ongoing improvements by combining CNN with other techniques</a:t>
            </a:r>
          </a:p>
          <a:p>
            <a:r>
              <a:rPr lang="en-US" dirty="0"/>
              <a:t>The tolerate noise (to some degree) in the data</a:t>
            </a:r>
          </a:p>
        </p:txBody>
      </p:sp>
      <p:sp>
        <p:nvSpPr>
          <p:cNvPr id="4" name="Footer Placeholder 3">
            <a:extLst>
              <a:ext uri="{FF2B5EF4-FFF2-40B4-BE49-F238E27FC236}">
                <a16:creationId xmlns:a16="http://schemas.microsoft.com/office/drawing/2014/main" id="{B8DB4CD3-6841-4DDD-92E9-0B5760054513}"/>
              </a:ext>
            </a:extLst>
          </p:cNvPr>
          <p:cNvSpPr>
            <a:spLocks noGrp="1"/>
          </p:cNvSpPr>
          <p:nvPr>
            <p:ph type="ftr" sz="quarter" idx="11"/>
          </p:nvPr>
        </p:nvSpPr>
        <p:spPr/>
        <p:txBody>
          <a:bodyPr/>
          <a:lstStyle/>
          <a:p>
            <a:r>
              <a:rPr lang="en-US"/>
              <a:t>MSFTGUEST              msevent777ek</a:t>
            </a:r>
            <a:endParaRPr lang="en-US" dirty="0"/>
          </a:p>
        </p:txBody>
      </p:sp>
    </p:spTree>
    <p:extLst>
      <p:ext uri="{BB962C8B-B14F-4D97-AF65-F5344CB8AC3E}">
        <p14:creationId xmlns:p14="http://schemas.microsoft.com/office/powerpoint/2010/main" val="3478799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E2A08-1284-4A40-81D4-605441BFE9BC}"/>
              </a:ext>
            </a:extLst>
          </p:cNvPr>
          <p:cNvSpPr>
            <a:spLocks noGrp="1"/>
          </p:cNvSpPr>
          <p:nvPr>
            <p:ph type="title"/>
          </p:nvPr>
        </p:nvSpPr>
        <p:spPr>
          <a:xfrm>
            <a:off x="1141412" y="204861"/>
            <a:ext cx="9905998" cy="1478570"/>
          </a:xfrm>
        </p:spPr>
        <p:txBody>
          <a:bodyPr/>
          <a:lstStyle/>
          <a:p>
            <a:r>
              <a:rPr lang="en-US" dirty="0"/>
              <a:t>What’s a Convolutional neural network?</a:t>
            </a:r>
            <a:br>
              <a:rPr lang="en-US" dirty="0"/>
            </a:br>
            <a:r>
              <a:rPr lang="en-US" dirty="0"/>
              <a:t>(extracted from Wikipedia)</a:t>
            </a:r>
          </a:p>
        </p:txBody>
      </p:sp>
      <p:sp>
        <p:nvSpPr>
          <p:cNvPr id="3" name="Content Placeholder 2">
            <a:extLst>
              <a:ext uri="{FF2B5EF4-FFF2-40B4-BE49-F238E27FC236}">
                <a16:creationId xmlns:a16="http://schemas.microsoft.com/office/drawing/2014/main" id="{40AEF1C3-C9DC-421F-A8EC-D5A95392FAF7}"/>
              </a:ext>
            </a:extLst>
          </p:cNvPr>
          <p:cNvSpPr>
            <a:spLocks noGrp="1"/>
          </p:cNvSpPr>
          <p:nvPr>
            <p:ph idx="1"/>
          </p:nvPr>
        </p:nvSpPr>
        <p:spPr>
          <a:xfrm>
            <a:off x="1141411" y="1632630"/>
            <a:ext cx="9905999" cy="3541714"/>
          </a:xfrm>
        </p:spPr>
        <p:txBody>
          <a:bodyPr/>
          <a:lstStyle/>
          <a:p>
            <a:r>
              <a:rPr lang="en-US" dirty="0"/>
              <a:t>A CNN architecture is formed by a </a:t>
            </a:r>
            <a:r>
              <a:rPr lang="en-US" b="1" dirty="0"/>
              <a:t>stack of distinct layers </a:t>
            </a:r>
            <a:r>
              <a:rPr lang="en-US" dirty="0"/>
              <a:t>that transform the input volume into an output volume (e.g. holding the class scores) through a differentiable function.</a:t>
            </a:r>
          </a:p>
          <a:p>
            <a:r>
              <a:rPr lang="en-US" dirty="0"/>
              <a:t> The layer's parameters consist of a set of learnable filters (or </a:t>
            </a:r>
            <a:r>
              <a:rPr lang="en-US" dirty="0">
                <a:hlinkClick r:id="rId2" tooltip="Kernel (image processing)"/>
              </a:rPr>
              <a:t>kernels</a:t>
            </a:r>
            <a:r>
              <a:rPr lang="en-US" dirty="0"/>
              <a:t>), which have a small receptive field</a:t>
            </a:r>
          </a:p>
          <a:p>
            <a:r>
              <a:rPr lang="en-US" dirty="0"/>
              <a:t>As a result, the network learns filters that activate when it detects some specific type of feature at some spatial position in the input.</a:t>
            </a:r>
          </a:p>
        </p:txBody>
      </p:sp>
      <p:sp>
        <p:nvSpPr>
          <p:cNvPr id="4" name="Footer Placeholder 3">
            <a:extLst>
              <a:ext uri="{FF2B5EF4-FFF2-40B4-BE49-F238E27FC236}">
                <a16:creationId xmlns:a16="http://schemas.microsoft.com/office/drawing/2014/main" id="{723F4085-ED9A-4272-8207-A4B455D7C91F}"/>
              </a:ext>
            </a:extLst>
          </p:cNvPr>
          <p:cNvSpPr>
            <a:spLocks noGrp="1"/>
          </p:cNvSpPr>
          <p:nvPr>
            <p:ph type="ftr" sz="quarter" idx="11"/>
          </p:nvPr>
        </p:nvSpPr>
        <p:spPr/>
        <p:txBody>
          <a:bodyPr/>
          <a:lstStyle/>
          <a:p>
            <a:r>
              <a:rPr lang="en-US"/>
              <a:t>MSFTGUEST              msevent777ek</a:t>
            </a:r>
            <a:endParaRPr lang="en-US" dirty="0"/>
          </a:p>
        </p:txBody>
      </p:sp>
    </p:spTree>
    <p:extLst>
      <p:ext uri="{BB962C8B-B14F-4D97-AF65-F5344CB8AC3E}">
        <p14:creationId xmlns:p14="http://schemas.microsoft.com/office/powerpoint/2010/main" val="2196048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E6D20-DE03-4561-BE34-50D3D01D04CD}"/>
              </a:ext>
            </a:extLst>
          </p:cNvPr>
          <p:cNvSpPr>
            <a:spLocks noGrp="1"/>
          </p:cNvSpPr>
          <p:nvPr>
            <p:ph type="title"/>
          </p:nvPr>
        </p:nvSpPr>
        <p:spPr>
          <a:xfrm>
            <a:off x="1141412" y="0"/>
            <a:ext cx="9905998" cy="970059"/>
          </a:xfrm>
        </p:spPr>
        <p:txBody>
          <a:bodyPr/>
          <a:lstStyle/>
          <a:p>
            <a:r>
              <a:rPr lang="en-US" dirty="0"/>
              <a:t>Layers and Filters – how does this work</a:t>
            </a:r>
          </a:p>
        </p:txBody>
      </p:sp>
      <p:pic>
        <p:nvPicPr>
          <p:cNvPr id="4" name="Content Placeholder 3">
            <a:extLst>
              <a:ext uri="{FF2B5EF4-FFF2-40B4-BE49-F238E27FC236}">
                <a16:creationId xmlns:a16="http://schemas.microsoft.com/office/drawing/2014/main" id="{A85C6948-BE27-47EF-923A-FE0B4C71B69F}"/>
              </a:ext>
            </a:extLst>
          </p:cNvPr>
          <p:cNvPicPr>
            <a:picLocks noGrp="1" noChangeAspect="1"/>
          </p:cNvPicPr>
          <p:nvPr>
            <p:ph idx="1"/>
          </p:nvPr>
        </p:nvPicPr>
        <p:blipFill>
          <a:blip r:embed="rId2"/>
          <a:stretch>
            <a:fillRect/>
          </a:stretch>
        </p:blipFill>
        <p:spPr>
          <a:xfrm>
            <a:off x="1916265" y="1059730"/>
            <a:ext cx="7410754" cy="4736771"/>
          </a:xfrm>
          <a:prstGeom prst="rect">
            <a:avLst/>
          </a:prstGeom>
        </p:spPr>
      </p:pic>
      <p:sp>
        <p:nvSpPr>
          <p:cNvPr id="5" name="TextBox 4">
            <a:extLst>
              <a:ext uri="{FF2B5EF4-FFF2-40B4-BE49-F238E27FC236}">
                <a16:creationId xmlns:a16="http://schemas.microsoft.com/office/drawing/2014/main" id="{FC55CB80-E028-44AB-9A1C-6EA3AD2A7D0B}"/>
              </a:ext>
            </a:extLst>
          </p:cNvPr>
          <p:cNvSpPr txBox="1"/>
          <p:nvPr/>
        </p:nvSpPr>
        <p:spPr>
          <a:xfrm>
            <a:off x="1447137" y="6098650"/>
            <a:ext cx="857945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https://medium.com/impactai/cnns-from-different-viewpoints-fab7f52d159c</a:t>
            </a:r>
          </a:p>
        </p:txBody>
      </p:sp>
      <p:sp>
        <p:nvSpPr>
          <p:cNvPr id="3" name="Footer Placeholder 2">
            <a:extLst>
              <a:ext uri="{FF2B5EF4-FFF2-40B4-BE49-F238E27FC236}">
                <a16:creationId xmlns:a16="http://schemas.microsoft.com/office/drawing/2014/main" id="{CF842363-86C9-45B5-8509-21BCCE6E8C7C}"/>
              </a:ext>
            </a:extLst>
          </p:cNvPr>
          <p:cNvSpPr>
            <a:spLocks noGrp="1"/>
          </p:cNvSpPr>
          <p:nvPr>
            <p:ph type="ftr" sz="quarter" idx="11"/>
          </p:nvPr>
        </p:nvSpPr>
        <p:spPr/>
        <p:txBody>
          <a:bodyPr/>
          <a:lstStyle/>
          <a:p>
            <a:r>
              <a:rPr lang="en-US"/>
              <a:t>MSFTGUEST              msevent777ek</a:t>
            </a:r>
            <a:endParaRPr lang="en-US" dirty="0"/>
          </a:p>
        </p:txBody>
      </p:sp>
    </p:spTree>
    <p:extLst>
      <p:ext uri="{BB962C8B-B14F-4D97-AF65-F5344CB8AC3E}">
        <p14:creationId xmlns:p14="http://schemas.microsoft.com/office/powerpoint/2010/main" val="3817115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3C813-EC34-4EDC-B4DE-66E76A9DF76E}"/>
              </a:ext>
            </a:extLst>
          </p:cNvPr>
          <p:cNvSpPr>
            <a:spLocks noGrp="1"/>
          </p:cNvSpPr>
          <p:nvPr>
            <p:ph type="title"/>
          </p:nvPr>
        </p:nvSpPr>
        <p:spPr>
          <a:xfrm>
            <a:off x="1141412" y="-65294"/>
            <a:ext cx="9905998" cy="701398"/>
          </a:xfrm>
        </p:spPr>
        <p:txBody>
          <a:bodyPr/>
          <a:lstStyle/>
          <a:p>
            <a:r>
              <a:rPr lang="en-US" dirty="0"/>
              <a:t>Rationale and Purpose of a CNN</a:t>
            </a:r>
          </a:p>
        </p:txBody>
      </p:sp>
      <p:sp>
        <p:nvSpPr>
          <p:cNvPr id="3" name="Content Placeholder 2">
            <a:extLst>
              <a:ext uri="{FF2B5EF4-FFF2-40B4-BE49-F238E27FC236}">
                <a16:creationId xmlns:a16="http://schemas.microsoft.com/office/drawing/2014/main" id="{AA9ECA1E-F71D-41BC-90FA-DEB709E257CE}"/>
              </a:ext>
            </a:extLst>
          </p:cNvPr>
          <p:cNvSpPr>
            <a:spLocks noGrp="1"/>
          </p:cNvSpPr>
          <p:nvPr>
            <p:ph idx="1"/>
          </p:nvPr>
        </p:nvSpPr>
        <p:spPr>
          <a:xfrm>
            <a:off x="1141412" y="906449"/>
            <a:ext cx="9905999" cy="4884752"/>
          </a:xfrm>
        </p:spPr>
        <p:txBody>
          <a:bodyPr>
            <a:normAutofit fontScale="92500" lnSpcReduction="20000"/>
          </a:bodyPr>
          <a:lstStyle/>
          <a:p>
            <a:r>
              <a:rPr lang="en-US" dirty="0"/>
              <a:t>Learn in layers or filters</a:t>
            </a:r>
          </a:p>
          <a:p>
            <a:r>
              <a:rPr lang="en-US" dirty="0"/>
              <a:t>Each layer or filter is very good at a single or small set of capabilities</a:t>
            </a:r>
          </a:p>
          <a:p>
            <a:pPr lvl="1"/>
            <a:r>
              <a:rPr lang="en-US" dirty="0"/>
              <a:t>Detect edges, distinguish vertical from horizontal</a:t>
            </a:r>
          </a:p>
          <a:p>
            <a:pPr lvl="1"/>
            <a:r>
              <a:rPr lang="en-US" dirty="0"/>
              <a:t>Original model idea based on eyesight behavior which also has layers/filters of sub-specialty</a:t>
            </a:r>
          </a:p>
          <a:p>
            <a:pPr lvl="1"/>
            <a:r>
              <a:rPr lang="en-US" dirty="0"/>
              <a:t>CNNs are purpose built to form a set of filters that reduce the error in correctly detecting visual outputs</a:t>
            </a:r>
          </a:p>
          <a:p>
            <a:pPr lvl="1"/>
            <a:r>
              <a:rPr lang="en-US" dirty="0"/>
              <a:t>This also permits some transfer learning – reuse a trained CNN without having to start from scratch</a:t>
            </a:r>
          </a:p>
          <a:p>
            <a:pPr lvl="1"/>
            <a:r>
              <a:rPr lang="en-US" dirty="0"/>
              <a:t>CNN also can reduce some of the default computational scale of large feature sets such as those associated with images (200*200 image has 40K features and associated connections and weights in a basic neural net</a:t>
            </a:r>
          </a:p>
          <a:p>
            <a:pPr lvl="1"/>
            <a:r>
              <a:rPr lang="en-US" dirty="0"/>
              <a:t>These principles apply to text data too as they form natural sequences</a:t>
            </a:r>
          </a:p>
          <a:p>
            <a:pPr lvl="1"/>
            <a:r>
              <a:rPr lang="en-US" dirty="0"/>
              <a:t>Note: if randomly shuffling data does not change the meaning of the features – a CNN may not be the best fit </a:t>
            </a:r>
          </a:p>
        </p:txBody>
      </p:sp>
      <p:sp>
        <p:nvSpPr>
          <p:cNvPr id="4" name="Footer Placeholder 3">
            <a:extLst>
              <a:ext uri="{FF2B5EF4-FFF2-40B4-BE49-F238E27FC236}">
                <a16:creationId xmlns:a16="http://schemas.microsoft.com/office/drawing/2014/main" id="{28062FD7-43A5-48EE-A2C9-E2BDA5F417D3}"/>
              </a:ext>
            </a:extLst>
          </p:cNvPr>
          <p:cNvSpPr>
            <a:spLocks noGrp="1"/>
          </p:cNvSpPr>
          <p:nvPr>
            <p:ph type="ftr" sz="quarter" idx="11"/>
          </p:nvPr>
        </p:nvSpPr>
        <p:spPr/>
        <p:txBody>
          <a:bodyPr/>
          <a:lstStyle/>
          <a:p>
            <a:r>
              <a:rPr lang="en-US"/>
              <a:t>MSFTGUEST              msevent777ek</a:t>
            </a:r>
            <a:endParaRPr lang="en-US" dirty="0"/>
          </a:p>
        </p:txBody>
      </p:sp>
    </p:spTree>
    <p:extLst>
      <p:ext uri="{BB962C8B-B14F-4D97-AF65-F5344CB8AC3E}">
        <p14:creationId xmlns:p14="http://schemas.microsoft.com/office/powerpoint/2010/main" val="3308923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EA8AB-3E0C-4721-AE86-87B38C99AAFF}"/>
              </a:ext>
            </a:extLst>
          </p:cNvPr>
          <p:cNvSpPr>
            <a:spLocks noGrp="1"/>
          </p:cNvSpPr>
          <p:nvPr>
            <p:ph type="title"/>
          </p:nvPr>
        </p:nvSpPr>
        <p:spPr>
          <a:xfrm>
            <a:off x="1109607" y="93731"/>
            <a:ext cx="9905998" cy="995598"/>
          </a:xfrm>
        </p:spPr>
        <p:txBody>
          <a:bodyPr/>
          <a:lstStyle/>
          <a:p>
            <a:r>
              <a:rPr lang="en-US" dirty="0"/>
              <a:t> Image             + a Filter(layer)    --&gt; Output</a:t>
            </a:r>
          </a:p>
        </p:txBody>
      </p:sp>
      <p:pic>
        <p:nvPicPr>
          <p:cNvPr id="5" name="Content Placeholder 4">
            <a:extLst>
              <a:ext uri="{FF2B5EF4-FFF2-40B4-BE49-F238E27FC236}">
                <a16:creationId xmlns:a16="http://schemas.microsoft.com/office/drawing/2014/main" id="{536A6678-95C0-476B-9506-A5D9BA84CFEB}"/>
              </a:ext>
            </a:extLst>
          </p:cNvPr>
          <p:cNvPicPr>
            <a:picLocks noGrp="1" noChangeAspect="1"/>
          </p:cNvPicPr>
          <p:nvPr>
            <p:ph idx="1"/>
          </p:nvPr>
        </p:nvPicPr>
        <p:blipFill>
          <a:blip r:embed="rId2"/>
          <a:stretch>
            <a:fillRect/>
          </a:stretch>
        </p:blipFill>
        <p:spPr>
          <a:xfrm>
            <a:off x="1236787" y="2219166"/>
            <a:ext cx="2444667" cy="2314285"/>
          </a:xfrm>
          <a:prstGeom prst="rect">
            <a:avLst/>
          </a:prstGeom>
        </p:spPr>
      </p:pic>
      <p:pic>
        <p:nvPicPr>
          <p:cNvPr id="6" name="Picture 5">
            <a:extLst>
              <a:ext uri="{FF2B5EF4-FFF2-40B4-BE49-F238E27FC236}">
                <a16:creationId xmlns:a16="http://schemas.microsoft.com/office/drawing/2014/main" id="{6F1E906C-29EB-4402-9CBA-3DE3DDCF6D80}"/>
              </a:ext>
            </a:extLst>
          </p:cNvPr>
          <p:cNvPicPr>
            <a:picLocks noChangeAspect="1"/>
          </p:cNvPicPr>
          <p:nvPr/>
        </p:nvPicPr>
        <p:blipFill>
          <a:blip r:embed="rId3"/>
          <a:stretch>
            <a:fillRect/>
          </a:stretch>
        </p:blipFill>
        <p:spPr>
          <a:xfrm>
            <a:off x="4692222" y="3291178"/>
            <a:ext cx="1064522" cy="1064522"/>
          </a:xfrm>
          <a:prstGeom prst="rect">
            <a:avLst/>
          </a:prstGeom>
        </p:spPr>
      </p:pic>
      <p:pic>
        <p:nvPicPr>
          <p:cNvPr id="7" name="Picture 6">
            <a:extLst>
              <a:ext uri="{FF2B5EF4-FFF2-40B4-BE49-F238E27FC236}">
                <a16:creationId xmlns:a16="http://schemas.microsoft.com/office/drawing/2014/main" id="{38C4C9DA-DDFB-436F-BAFA-AB5738D48298}"/>
              </a:ext>
            </a:extLst>
          </p:cNvPr>
          <p:cNvPicPr>
            <a:picLocks noChangeAspect="1"/>
          </p:cNvPicPr>
          <p:nvPr/>
        </p:nvPicPr>
        <p:blipFill>
          <a:blip r:embed="rId4"/>
          <a:stretch>
            <a:fillRect/>
          </a:stretch>
        </p:blipFill>
        <p:spPr>
          <a:xfrm>
            <a:off x="7576971" y="3132815"/>
            <a:ext cx="1378262" cy="1326252"/>
          </a:xfrm>
          <a:prstGeom prst="rect">
            <a:avLst/>
          </a:prstGeom>
        </p:spPr>
      </p:pic>
      <p:sp>
        <p:nvSpPr>
          <p:cNvPr id="3" name="Footer Placeholder 2">
            <a:extLst>
              <a:ext uri="{FF2B5EF4-FFF2-40B4-BE49-F238E27FC236}">
                <a16:creationId xmlns:a16="http://schemas.microsoft.com/office/drawing/2014/main" id="{7A255D83-58B9-4E62-8FE9-DA737D1CD504}"/>
              </a:ext>
            </a:extLst>
          </p:cNvPr>
          <p:cNvSpPr>
            <a:spLocks noGrp="1"/>
          </p:cNvSpPr>
          <p:nvPr>
            <p:ph type="ftr" sz="quarter" idx="11"/>
          </p:nvPr>
        </p:nvSpPr>
        <p:spPr/>
        <p:txBody>
          <a:bodyPr/>
          <a:lstStyle/>
          <a:p>
            <a:r>
              <a:rPr lang="en-US"/>
              <a:t>MSFTGUEST              msevent777ek</a:t>
            </a:r>
            <a:endParaRPr lang="en-US" dirty="0"/>
          </a:p>
        </p:txBody>
      </p:sp>
    </p:spTree>
    <p:extLst>
      <p:ext uri="{BB962C8B-B14F-4D97-AF65-F5344CB8AC3E}">
        <p14:creationId xmlns:p14="http://schemas.microsoft.com/office/powerpoint/2010/main" val="3205586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5D20F-1702-4A84-BDB5-C83BCA0DD5B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DE11106-C88F-4CD5-879C-F9FDB73789F6}"/>
              </a:ext>
            </a:extLst>
          </p:cNvPr>
          <p:cNvSpPr>
            <a:spLocks noGrp="1"/>
          </p:cNvSpPr>
          <p:nvPr>
            <p:ph idx="1"/>
          </p:nvPr>
        </p:nvSpPr>
        <p:spPr/>
        <p:txBody>
          <a:bodyPr/>
          <a:lstStyle/>
          <a:p>
            <a:r>
              <a:rPr lang="en-US" dirty="0"/>
              <a:t>Quick summary of earlier sessions on text analytics</a:t>
            </a:r>
          </a:p>
          <a:p>
            <a:r>
              <a:rPr lang="en-US" dirty="0"/>
              <a:t>Introduction and basic of convolutional neural networks (CNN)</a:t>
            </a:r>
          </a:p>
          <a:p>
            <a:r>
              <a:rPr lang="en-US" dirty="0"/>
              <a:t>How a CNN can be applied to text based content</a:t>
            </a:r>
          </a:p>
          <a:p>
            <a:r>
              <a:rPr lang="en-US" dirty="0"/>
              <a:t>What can be learned this way that is different from our prior models</a:t>
            </a:r>
          </a:p>
          <a:p>
            <a:r>
              <a:rPr lang="en-US" dirty="0"/>
              <a:t>What can we built on top of a CNN</a:t>
            </a:r>
          </a:p>
          <a:p>
            <a:endParaRPr lang="en-US" dirty="0"/>
          </a:p>
        </p:txBody>
      </p:sp>
      <p:sp>
        <p:nvSpPr>
          <p:cNvPr id="4" name="Footer Placeholder 3">
            <a:extLst>
              <a:ext uri="{FF2B5EF4-FFF2-40B4-BE49-F238E27FC236}">
                <a16:creationId xmlns:a16="http://schemas.microsoft.com/office/drawing/2014/main" id="{0F64A573-E943-4233-B8E8-06204AB2BC4A}"/>
              </a:ext>
            </a:extLst>
          </p:cNvPr>
          <p:cNvSpPr>
            <a:spLocks noGrp="1"/>
          </p:cNvSpPr>
          <p:nvPr>
            <p:ph type="ftr" sz="quarter" idx="11"/>
          </p:nvPr>
        </p:nvSpPr>
        <p:spPr/>
        <p:txBody>
          <a:bodyPr/>
          <a:lstStyle/>
          <a:p>
            <a:r>
              <a:rPr lang="en-US"/>
              <a:t>MSFTGUEST              msevent777ek</a:t>
            </a:r>
          </a:p>
        </p:txBody>
      </p:sp>
    </p:spTree>
    <p:extLst>
      <p:ext uri="{BB962C8B-B14F-4D97-AF65-F5344CB8AC3E}">
        <p14:creationId xmlns:p14="http://schemas.microsoft.com/office/powerpoint/2010/main" val="3342770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AD38B-D975-41F2-A6C4-94839E789346}"/>
              </a:ext>
            </a:extLst>
          </p:cNvPr>
          <p:cNvSpPr>
            <a:spLocks noGrp="1"/>
          </p:cNvSpPr>
          <p:nvPr>
            <p:ph type="title"/>
          </p:nvPr>
        </p:nvSpPr>
        <p:spPr/>
        <p:txBody>
          <a:bodyPr/>
          <a:lstStyle/>
          <a:p>
            <a:r>
              <a:rPr lang="en-US" dirty="0"/>
              <a:t>High level feature map </a:t>
            </a:r>
          </a:p>
        </p:txBody>
      </p:sp>
      <p:pic>
        <p:nvPicPr>
          <p:cNvPr id="4" name="Content Placeholder 3">
            <a:extLst>
              <a:ext uri="{FF2B5EF4-FFF2-40B4-BE49-F238E27FC236}">
                <a16:creationId xmlns:a16="http://schemas.microsoft.com/office/drawing/2014/main" id="{2E0D0FC8-A6E6-4FFC-93DD-D1D1789A34DB}"/>
              </a:ext>
            </a:extLst>
          </p:cNvPr>
          <p:cNvPicPr>
            <a:picLocks noGrp="1" noChangeAspect="1"/>
          </p:cNvPicPr>
          <p:nvPr>
            <p:ph idx="1"/>
          </p:nvPr>
        </p:nvPicPr>
        <p:blipFill>
          <a:blip r:embed="rId2"/>
          <a:stretch>
            <a:fillRect/>
          </a:stretch>
        </p:blipFill>
        <p:spPr>
          <a:xfrm>
            <a:off x="2162661" y="1934743"/>
            <a:ext cx="7544188" cy="3111660"/>
          </a:xfrm>
          <a:prstGeom prst="rect">
            <a:avLst/>
          </a:prstGeom>
        </p:spPr>
      </p:pic>
      <p:sp>
        <p:nvSpPr>
          <p:cNvPr id="5" name="TextBox 4">
            <a:extLst>
              <a:ext uri="{FF2B5EF4-FFF2-40B4-BE49-F238E27FC236}">
                <a16:creationId xmlns:a16="http://schemas.microsoft.com/office/drawing/2014/main" id="{BACFA7EF-273C-4664-9469-E4AE8A27D265}"/>
              </a:ext>
            </a:extLst>
          </p:cNvPr>
          <p:cNvSpPr txBox="1"/>
          <p:nvPr/>
        </p:nvSpPr>
        <p:spPr>
          <a:xfrm>
            <a:off x="1674812" y="5439298"/>
            <a:ext cx="8519886" cy="9233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A feature map is basically a sliding window over sub-regions of the layer's inputs, where each application of the map results in one dimension of the output activation vectorhttps://gallery.cortanaintelligence.com/Tutorial/Cognitive-Toolkit-MNIST-CNN-OCR</a:t>
            </a:r>
          </a:p>
        </p:txBody>
      </p:sp>
      <p:sp>
        <p:nvSpPr>
          <p:cNvPr id="3" name="Footer Placeholder 2">
            <a:extLst>
              <a:ext uri="{FF2B5EF4-FFF2-40B4-BE49-F238E27FC236}">
                <a16:creationId xmlns:a16="http://schemas.microsoft.com/office/drawing/2014/main" id="{50BC5FB0-352C-42BF-9933-40756C200A2A}"/>
              </a:ext>
            </a:extLst>
          </p:cNvPr>
          <p:cNvSpPr>
            <a:spLocks noGrp="1"/>
          </p:cNvSpPr>
          <p:nvPr>
            <p:ph type="ftr" sz="quarter" idx="11"/>
          </p:nvPr>
        </p:nvSpPr>
        <p:spPr/>
        <p:txBody>
          <a:bodyPr/>
          <a:lstStyle/>
          <a:p>
            <a:r>
              <a:rPr lang="en-US"/>
              <a:t>MSFTGUEST              msevent777ek</a:t>
            </a:r>
            <a:endParaRPr lang="en-US" dirty="0"/>
          </a:p>
        </p:txBody>
      </p:sp>
    </p:spTree>
    <p:extLst>
      <p:ext uri="{BB962C8B-B14F-4D97-AF65-F5344CB8AC3E}">
        <p14:creationId xmlns:p14="http://schemas.microsoft.com/office/powerpoint/2010/main" val="2064077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2CC7C-73FA-471E-89EE-046647852ED5}"/>
              </a:ext>
            </a:extLst>
          </p:cNvPr>
          <p:cNvSpPr>
            <a:spLocks noGrp="1"/>
          </p:cNvSpPr>
          <p:nvPr>
            <p:ph type="title"/>
          </p:nvPr>
        </p:nvSpPr>
        <p:spPr>
          <a:xfrm>
            <a:off x="1093705" y="0"/>
            <a:ext cx="9905998" cy="652007"/>
          </a:xfrm>
        </p:spPr>
        <p:txBody>
          <a:bodyPr>
            <a:noAutofit/>
          </a:bodyPr>
          <a:lstStyle/>
          <a:p>
            <a:r>
              <a:rPr lang="en-US" sz="2400" dirty="0"/>
              <a:t>Overall flow Filter applied to input grid</a:t>
            </a:r>
            <a:br>
              <a:rPr lang="en-US" sz="2400" dirty="0"/>
            </a:br>
            <a:r>
              <a:rPr lang="en-US" sz="2400" dirty="0"/>
              <a:t>this is one filter/layer (2*2) over a (3*3) input grid</a:t>
            </a:r>
          </a:p>
        </p:txBody>
      </p:sp>
      <p:pic>
        <p:nvPicPr>
          <p:cNvPr id="4" name="Content Placeholder 3">
            <a:extLst>
              <a:ext uri="{FF2B5EF4-FFF2-40B4-BE49-F238E27FC236}">
                <a16:creationId xmlns:a16="http://schemas.microsoft.com/office/drawing/2014/main" id="{02F9B4CD-3DCD-4219-B88B-2BD0F5409643}"/>
              </a:ext>
            </a:extLst>
          </p:cNvPr>
          <p:cNvPicPr>
            <a:picLocks noGrp="1" noChangeAspect="1"/>
          </p:cNvPicPr>
          <p:nvPr>
            <p:ph idx="1"/>
          </p:nvPr>
        </p:nvPicPr>
        <p:blipFill>
          <a:blip r:embed="rId2"/>
          <a:stretch>
            <a:fillRect/>
          </a:stretch>
        </p:blipFill>
        <p:spPr>
          <a:xfrm>
            <a:off x="2798859" y="1025213"/>
            <a:ext cx="5019579" cy="4561993"/>
          </a:xfrm>
          <a:prstGeom prst="rect">
            <a:avLst/>
          </a:prstGeom>
        </p:spPr>
      </p:pic>
      <p:pic>
        <p:nvPicPr>
          <p:cNvPr id="5" name="Picture 4">
            <a:extLst>
              <a:ext uri="{FF2B5EF4-FFF2-40B4-BE49-F238E27FC236}">
                <a16:creationId xmlns:a16="http://schemas.microsoft.com/office/drawing/2014/main" id="{0DD5DA9E-99F6-434B-B13A-505A35D84D25}"/>
              </a:ext>
            </a:extLst>
          </p:cNvPr>
          <p:cNvPicPr>
            <a:picLocks noChangeAspect="1"/>
          </p:cNvPicPr>
          <p:nvPr/>
        </p:nvPicPr>
        <p:blipFill>
          <a:blip r:embed="rId3"/>
          <a:stretch>
            <a:fillRect/>
          </a:stretch>
        </p:blipFill>
        <p:spPr>
          <a:xfrm>
            <a:off x="4962239" y="5709037"/>
            <a:ext cx="1083906" cy="1027143"/>
          </a:xfrm>
          <a:prstGeom prst="rect">
            <a:avLst/>
          </a:prstGeom>
        </p:spPr>
      </p:pic>
      <p:pic>
        <p:nvPicPr>
          <p:cNvPr id="6" name="Picture 5">
            <a:extLst>
              <a:ext uri="{FF2B5EF4-FFF2-40B4-BE49-F238E27FC236}">
                <a16:creationId xmlns:a16="http://schemas.microsoft.com/office/drawing/2014/main" id="{AB6EA2C8-CB13-4CC0-A145-733504EB9C42}"/>
              </a:ext>
            </a:extLst>
          </p:cNvPr>
          <p:cNvPicPr>
            <a:picLocks noChangeAspect="1"/>
          </p:cNvPicPr>
          <p:nvPr/>
        </p:nvPicPr>
        <p:blipFill>
          <a:blip r:embed="rId4"/>
          <a:stretch>
            <a:fillRect/>
          </a:stretch>
        </p:blipFill>
        <p:spPr>
          <a:xfrm>
            <a:off x="2894274" y="5852160"/>
            <a:ext cx="705032" cy="709084"/>
          </a:xfrm>
          <a:prstGeom prst="rect">
            <a:avLst/>
          </a:prstGeom>
        </p:spPr>
      </p:pic>
      <p:pic>
        <p:nvPicPr>
          <p:cNvPr id="7" name="Picture 6">
            <a:extLst>
              <a:ext uri="{FF2B5EF4-FFF2-40B4-BE49-F238E27FC236}">
                <a16:creationId xmlns:a16="http://schemas.microsoft.com/office/drawing/2014/main" id="{A50C0EC9-61F9-46F2-BDF0-95143FA9E2E6}"/>
              </a:ext>
            </a:extLst>
          </p:cNvPr>
          <p:cNvPicPr>
            <a:picLocks noChangeAspect="1"/>
          </p:cNvPicPr>
          <p:nvPr/>
        </p:nvPicPr>
        <p:blipFill>
          <a:blip r:embed="rId5"/>
          <a:stretch>
            <a:fillRect/>
          </a:stretch>
        </p:blipFill>
        <p:spPr>
          <a:xfrm>
            <a:off x="6957597" y="5709037"/>
            <a:ext cx="1055344" cy="1013318"/>
          </a:xfrm>
          <a:prstGeom prst="rect">
            <a:avLst/>
          </a:prstGeom>
        </p:spPr>
      </p:pic>
      <p:sp>
        <p:nvSpPr>
          <p:cNvPr id="8" name="Arrow: Down 7">
            <a:extLst>
              <a:ext uri="{FF2B5EF4-FFF2-40B4-BE49-F238E27FC236}">
                <a16:creationId xmlns:a16="http://schemas.microsoft.com/office/drawing/2014/main" id="{B90EE235-6996-4A39-A069-3B72D69B9237}"/>
              </a:ext>
            </a:extLst>
          </p:cNvPr>
          <p:cNvSpPr/>
          <p:nvPr/>
        </p:nvSpPr>
        <p:spPr>
          <a:xfrm>
            <a:off x="1741336" y="903382"/>
            <a:ext cx="818984" cy="48056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3" name="Footer Placeholder 2">
            <a:extLst>
              <a:ext uri="{FF2B5EF4-FFF2-40B4-BE49-F238E27FC236}">
                <a16:creationId xmlns:a16="http://schemas.microsoft.com/office/drawing/2014/main" id="{DECF6C3D-595C-4E40-8ABF-34A41B447B98}"/>
              </a:ext>
            </a:extLst>
          </p:cNvPr>
          <p:cNvSpPr>
            <a:spLocks noGrp="1"/>
          </p:cNvSpPr>
          <p:nvPr>
            <p:ph type="ftr" sz="quarter" idx="11"/>
          </p:nvPr>
        </p:nvSpPr>
        <p:spPr/>
        <p:txBody>
          <a:bodyPr/>
          <a:lstStyle/>
          <a:p>
            <a:r>
              <a:rPr lang="en-US"/>
              <a:t>MSFTGUEST              msevent777ek</a:t>
            </a:r>
            <a:endParaRPr lang="en-US" dirty="0"/>
          </a:p>
        </p:txBody>
      </p:sp>
    </p:spTree>
    <p:extLst>
      <p:ext uri="{BB962C8B-B14F-4D97-AF65-F5344CB8AC3E}">
        <p14:creationId xmlns:p14="http://schemas.microsoft.com/office/powerpoint/2010/main" val="102792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A5ADB-A51F-49EA-8620-6E5978631345}"/>
              </a:ext>
            </a:extLst>
          </p:cNvPr>
          <p:cNvSpPr>
            <a:spLocks noGrp="1"/>
          </p:cNvSpPr>
          <p:nvPr>
            <p:ph type="title"/>
          </p:nvPr>
        </p:nvSpPr>
        <p:spPr/>
        <p:txBody>
          <a:bodyPr/>
          <a:lstStyle/>
          <a:p>
            <a:r>
              <a:rPr lang="en-US" dirty="0"/>
              <a:t>Notice that bias </a:t>
            </a:r>
            <a:r>
              <a:rPr lang="en-US" dirty="0">
                <a:solidFill>
                  <a:schemeClr val="bg1"/>
                </a:solidFill>
              </a:rPr>
              <a:t>b</a:t>
            </a:r>
            <a:r>
              <a:rPr lang="en-US" dirty="0"/>
              <a:t> is the same for all</a:t>
            </a:r>
          </a:p>
        </p:txBody>
      </p:sp>
      <p:pic>
        <p:nvPicPr>
          <p:cNvPr id="4" name="Content Placeholder 3">
            <a:extLst>
              <a:ext uri="{FF2B5EF4-FFF2-40B4-BE49-F238E27FC236}">
                <a16:creationId xmlns:a16="http://schemas.microsoft.com/office/drawing/2014/main" id="{8F298233-E22B-44C8-A277-AC08DB117122}"/>
              </a:ext>
            </a:extLst>
          </p:cNvPr>
          <p:cNvPicPr>
            <a:picLocks noGrp="1" noChangeAspect="1"/>
          </p:cNvPicPr>
          <p:nvPr>
            <p:ph idx="1"/>
          </p:nvPr>
        </p:nvPicPr>
        <p:blipFill>
          <a:blip r:embed="rId2"/>
          <a:stretch>
            <a:fillRect/>
          </a:stretch>
        </p:blipFill>
        <p:spPr>
          <a:xfrm>
            <a:off x="1355554" y="2282024"/>
            <a:ext cx="9234045" cy="3387255"/>
          </a:xfrm>
          <a:prstGeom prst="rect">
            <a:avLst/>
          </a:prstGeom>
        </p:spPr>
      </p:pic>
      <p:sp>
        <p:nvSpPr>
          <p:cNvPr id="5" name="TextBox 4">
            <a:extLst>
              <a:ext uri="{FF2B5EF4-FFF2-40B4-BE49-F238E27FC236}">
                <a16:creationId xmlns:a16="http://schemas.microsoft.com/office/drawing/2014/main" id="{83BE5069-36EE-4ABB-AF35-C41974A1F5F4}"/>
              </a:ext>
            </a:extLst>
          </p:cNvPr>
          <p:cNvSpPr txBox="1"/>
          <p:nvPr/>
        </p:nvSpPr>
        <p:spPr>
          <a:xfrm>
            <a:off x="1224501" y="6011186"/>
            <a:ext cx="9159902"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Thanks to: https://medium.com/impactai/cnns-from-different-viewpoints-fab7f52d159c</a:t>
            </a:r>
          </a:p>
        </p:txBody>
      </p:sp>
      <p:sp>
        <p:nvSpPr>
          <p:cNvPr id="9" name="Arrow: Down 8">
            <a:extLst>
              <a:ext uri="{FF2B5EF4-FFF2-40B4-BE49-F238E27FC236}">
                <a16:creationId xmlns:a16="http://schemas.microsoft.com/office/drawing/2014/main" id="{EEB2F72D-C61A-409B-BF3F-4545FFAB7F64}"/>
              </a:ext>
            </a:extLst>
          </p:cNvPr>
          <p:cNvSpPr/>
          <p:nvPr/>
        </p:nvSpPr>
        <p:spPr>
          <a:xfrm>
            <a:off x="9056536" y="1542553"/>
            <a:ext cx="222636" cy="8984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3" name="Footer Placeholder 2">
            <a:extLst>
              <a:ext uri="{FF2B5EF4-FFF2-40B4-BE49-F238E27FC236}">
                <a16:creationId xmlns:a16="http://schemas.microsoft.com/office/drawing/2014/main" id="{F98FBAD2-110D-4BC2-AAB6-523E14899F24}"/>
              </a:ext>
            </a:extLst>
          </p:cNvPr>
          <p:cNvSpPr>
            <a:spLocks noGrp="1"/>
          </p:cNvSpPr>
          <p:nvPr>
            <p:ph type="ftr" sz="quarter" idx="11"/>
          </p:nvPr>
        </p:nvSpPr>
        <p:spPr/>
        <p:txBody>
          <a:bodyPr/>
          <a:lstStyle/>
          <a:p>
            <a:r>
              <a:rPr lang="en-US"/>
              <a:t>MSFTGUEST              msevent777ek</a:t>
            </a:r>
            <a:endParaRPr lang="en-US" dirty="0"/>
          </a:p>
        </p:txBody>
      </p:sp>
    </p:spTree>
    <p:extLst>
      <p:ext uri="{BB962C8B-B14F-4D97-AF65-F5344CB8AC3E}">
        <p14:creationId xmlns:p14="http://schemas.microsoft.com/office/powerpoint/2010/main" val="22290144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C1D37-281A-4883-9C46-D9E13533485D}"/>
              </a:ext>
            </a:extLst>
          </p:cNvPr>
          <p:cNvSpPr>
            <a:spLocks noGrp="1"/>
          </p:cNvSpPr>
          <p:nvPr>
            <p:ph type="title"/>
          </p:nvPr>
        </p:nvSpPr>
        <p:spPr>
          <a:xfrm>
            <a:off x="1141412" y="183089"/>
            <a:ext cx="9905998" cy="738568"/>
          </a:xfrm>
        </p:spPr>
        <p:txBody>
          <a:bodyPr/>
          <a:lstStyle/>
          <a:p>
            <a:r>
              <a:rPr lang="en-US" dirty="0"/>
              <a:t>Max pooling</a:t>
            </a:r>
          </a:p>
        </p:txBody>
      </p:sp>
      <p:sp>
        <p:nvSpPr>
          <p:cNvPr id="3" name="Content Placeholder 2">
            <a:extLst>
              <a:ext uri="{FF2B5EF4-FFF2-40B4-BE49-F238E27FC236}">
                <a16:creationId xmlns:a16="http://schemas.microsoft.com/office/drawing/2014/main" id="{B4C214F9-C061-48F1-85A1-A85F641D33C3}"/>
              </a:ext>
            </a:extLst>
          </p:cNvPr>
          <p:cNvSpPr>
            <a:spLocks noGrp="1"/>
          </p:cNvSpPr>
          <p:nvPr>
            <p:ph idx="1"/>
          </p:nvPr>
        </p:nvSpPr>
        <p:spPr/>
        <p:txBody>
          <a:bodyPr/>
          <a:lstStyle/>
          <a:p>
            <a:r>
              <a:rPr lang="en-US" dirty="0"/>
              <a:t>Pooling is a technique to consolidate outputs from feature maps</a:t>
            </a:r>
          </a:p>
          <a:p>
            <a:r>
              <a:rPr lang="en-US" dirty="0"/>
              <a:t>Helps to provide some guards against hard-wired filters – for example, digits may not always be written at the same exact angle and aspect and pooling provides some flexibility and support invariance</a:t>
            </a:r>
          </a:p>
          <a:p>
            <a:r>
              <a:rPr lang="en-US" dirty="0"/>
              <a:t>Common to have a feature/pool/feature/pool architecture</a:t>
            </a:r>
          </a:p>
        </p:txBody>
      </p:sp>
      <p:sp>
        <p:nvSpPr>
          <p:cNvPr id="4" name="TextBox 3">
            <a:extLst>
              <a:ext uri="{FF2B5EF4-FFF2-40B4-BE49-F238E27FC236}">
                <a16:creationId xmlns:a16="http://schemas.microsoft.com/office/drawing/2014/main" id="{6BE8D911-38FF-42AD-BD5D-4A83B599D559}"/>
              </a:ext>
            </a:extLst>
          </p:cNvPr>
          <p:cNvSpPr txBox="1"/>
          <p:nvPr/>
        </p:nvSpPr>
        <p:spPr>
          <a:xfrm>
            <a:off x="1313543" y="5167086"/>
            <a:ext cx="9042400" cy="923330"/>
          </a:xfrm>
          <a:prstGeom prst="rect">
            <a:avLst/>
          </a:prstGeom>
          <a:noFill/>
        </p:spPr>
        <p:txBody>
          <a:bodyPr wrap="square" rtlCol="0">
            <a:spAutoFit/>
          </a:bodyPr>
          <a:lstStyle/>
          <a:p>
            <a:r>
              <a:rPr lang="en-US" dirty="0"/>
              <a:t>"Max Pooling" is an operation placed after the activation function that aims at reducing dimensionality. It divides the input into a set of non-overlapping regions, where for each region it outputs the maximum activation value (independently for each depth slice)</a:t>
            </a:r>
          </a:p>
        </p:txBody>
      </p:sp>
      <p:sp>
        <p:nvSpPr>
          <p:cNvPr id="5" name="Footer Placeholder 4">
            <a:extLst>
              <a:ext uri="{FF2B5EF4-FFF2-40B4-BE49-F238E27FC236}">
                <a16:creationId xmlns:a16="http://schemas.microsoft.com/office/drawing/2014/main" id="{D0F20B9D-022E-4249-8C8F-9DCA2CB70AD1}"/>
              </a:ext>
            </a:extLst>
          </p:cNvPr>
          <p:cNvSpPr>
            <a:spLocks noGrp="1"/>
          </p:cNvSpPr>
          <p:nvPr>
            <p:ph type="ftr" sz="quarter" idx="11"/>
          </p:nvPr>
        </p:nvSpPr>
        <p:spPr/>
        <p:txBody>
          <a:bodyPr/>
          <a:lstStyle/>
          <a:p>
            <a:r>
              <a:rPr lang="en-US"/>
              <a:t>MSFTGUEST              msevent777ek</a:t>
            </a:r>
            <a:endParaRPr lang="en-US" dirty="0"/>
          </a:p>
        </p:txBody>
      </p:sp>
    </p:spTree>
    <p:extLst>
      <p:ext uri="{BB962C8B-B14F-4D97-AF65-F5344CB8AC3E}">
        <p14:creationId xmlns:p14="http://schemas.microsoft.com/office/powerpoint/2010/main" val="39897624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DEE8E-46BE-4F4C-99A3-48F585319DF8}"/>
              </a:ext>
            </a:extLst>
          </p:cNvPr>
          <p:cNvSpPr>
            <a:spLocks noGrp="1"/>
          </p:cNvSpPr>
          <p:nvPr>
            <p:ph type="title"/>
          </p:nvPr>
        </p:nvSpPr>
        <p:spPr>
          <a:xfrm>
            <a:off x="1380898" y="91212"/>
            <a:ext cx="9905998" cy="912739"/>
          </a:xfrm>
        </p:spPr>
        <p:txBody>
          <a:bodyPr/>
          <a:lstStyle/>
          <a:p>
            <a:r>
              <a:rPr lang="en-US" dirty="0"/>
              <a:t>Max Pooling at work</a:t>
            </a:r>
          </a:p>
        </p:txBody>
      </p:sp>
      <p:pic>
        <p:nvPicPr>
          <p:cNvPr id="4" name="Content Placeholder 3">
            <a:extLst>
              <a:ext uri="{FF2B5EF4-FFF2-40B4-BE49-F238E27FC236}">
                <a16:creationId xmlns:a16="http://schemas.microsoft.com/office/drawing/2014/main" id="{07695EBC-5EA3-4648-997F-365EAC90DB66}"/>
              </a:ext>
            </a:extLst>
          </p:cNvPr>
          <p:cNvPicPr>
            <a:picLocks noGrp="1" noChangeAspect="1"/>
          </p:cNvPicPr>
          <p:nvPr>
            <p:ph idx="1"/>
          </p:nvPr>
        </p:nvPicPr>
        <p:blipFill>
          <a:blip r:embed="rId2"/>
          <a:stretch>
            <a:fillRect/>
          </a:stretch>
        </p:blipFill>
        <p:spPr>
          <a:xfrm>
            <a:off x="1141413" y="1901144"/>
            <a:ext cx="5429250" cy="3143250"/>
          </a:xfrm>
          <a:prstGeom prst="rect">
            <a:avLst/>
          </a:prstGeom>
        </p:spPr>
      </p:pic>
      <p:sp>
        <p:nvSpPr>
          <p:cNvPr id="5" name="TextBox 4">
            <a:extLst>
              <a:ext uri="{FF2B5EF4-FFF2-40B4-BE49-F238E27FC236}">
                <a16:creationId xmlns:a16="http://schemas.microsoft.com/office/drawing/2014/main" id="{523933FA-FD27-4DFB-A266-D0EFF3D9CF9A}"/>
              </a:ext>
            </a:extLst>
          </p:cNvPr>
          <p:cNvSpPr txBox="1"/>
          <p:nvPr/>
        </p:nvSpPr>
        <p:spPr>
          <a:xfrm>
            <a:off x="1315584" y="5116286"/>
            <a:ext cx="8909730" cy="1200329"/>
          </a:xfrm>
          <a:prstGeom prst="rect">
            <a:avLst/>
          </a:prstGeom>
          <a:noFill/>
        </p:spPr>
        <p:txBody>
          <a:bodyPr wrap="square" rtlCol="0">
            <a:spAutoFit/>
          </a:bodyPr>
          <a:lstStyle/>
          <a:p>
            <a:r>
              <a:rPr lang="en-US" dirty="0"/>
              <a:t>What this achieves is two-fold: (1) it reduces the number of parameters and thus helps controlling overfitting; and (2) it selects the salient activation values regardless of their location in the region, which helps training models that are more resilient to things like rotation / translation</a:t>
            </a:r>
          </a:p>
        </p:txBody>
      </p:sp>
      <p:sp>
        <p:nvSpPr>
          <p:cNvPr id="6" name="TextBox 5">
            <a:extLst>
              <a:ext uri="{FF2B5EF4-FFF2-40B4-BE49-F238E27FC236}">
                <a16:creationId xmlns:a16="http://schemas.microsoft.com/office/drawing/2014/main" id="{352BB1AB-0533-4CAD-8C81-8D2FA8C48BBD}"/>
              </a:ext>
            </a:extLst>
          </p:cNvPr>
          <p:cNvSpPr txBox="1"/>
          <p:nvPr/>
        </p:nvSpPr>
        <p:spPr>
          <a:xfrm>
            <a:off x="6640286" y="1820711"/>
            <a:ext cx="3810000" cy="1477328"/>
          </a:xfrm>
          <a:prstGeom prst="rect">
            <a:avLst/>
          </a:prstGeom>
          <a:noFill/>
        </p:spPr>
        <p:txBody>
          <a:bodyPr wrap="square" rtlCol="0">
            <a:spAutoFit/>
          </a:bodyPr>
          <a:lstStyle/>
          <a:p>
            <a:r>
              <a:rPr lang="en-US" dirty="0"/>
              <a:t>Here is an example (from </a:t>
            </a:r>
            <a:r>
              <a:rPr lang="en-US" dirty="0">
                <a:hlinkClick r:id="rId3"/>
              </a:rPr>
              <a:t>Wikipedia</a:t>
            </a:r>
            <a:r>
              <a:rPr lang="en-US" dirty="0"/>
              <a:t>) of max pooling with a window size of </a:t>
            </a:r>
            <a:r>
              <a:rPr lang="en-US" b="1" dirty="0"/>
              <a:t>[2 x 2]</a:t>
            </a:r>
            <a:r>
              <a:rPr lang="en-US" dirty="0"/>
              <a:t> (which would reduce a hidden layer of </a:t>
            </a:r>
            <a:r>
              <a:rPr lang="en-US" b="1" dirty="0"/>
              <a:t>[28 x 28 x 16]</a:t>
            </a:r>
            <a:r>
              <a:rPr lang="en-US" dirty="0"/>
              <a:t> to </a:t>
            </a:r>
            <a:r>
              <a:rPr lang="en-US" b="1" dirty="0"/>
              <a:t>[14 x 14 x 16]</a:t>
            </a:r>
            <a:r>
              <a:rPr lang="en-US" dirty="0"/>
              <a:t>):</a:t>
            </a:r>
          </a:p>
        </p:txBody>
      </p:sp>
      <p:sp>
        <p:nvSpPr>
          <p:cNvPr id="3" name="Footer Placeholder 2">
            <a:extLst>
              <a:ext uri="{FF2B5EF4-FFF2-40B4-BE49-F238E27FC236}">
                <a16:creationId xmlns:a16="http://schemas.microsoft.com/office/drawing/2014/main" id="{BDA673DE-3A85-442D-A8DC-5BDE08C842BC}"/>
              </a:ext>
            </a:extLst>
          </p:cNvPr>
          <p:cNvSpPr>
            <a:spLocks noGrp="1"/>
          </p:cNvSpPr>
          <p:nvPr>
            <p:ph type="ftr" sz="quarter" idx="11"/>
          </p:nvPr>
        </p:nvSpPr>
        <p:spPr/>
        <p:txBody>
          <a:bodyPr/>
          <a:lstStyle/>
          <a:p>
            <a:r>
              <a:rPr lang="en-US"/>
              <a:t>MSFTGUEST              msevent777ek</a:t>
            </a:r>
            <a:endParaRPr lang="en-US" dirty="0"/>
          </a:p>
        </p:txBody>
      </p:sp>
    </p:spTree>
    <p:extLst>
      <p:ext uri="{BB962C8B-B14F-4D97-AF65-F5344CB8AC3E}">
        <p14:creationId xmlns:p14="http://schemas.microsoft.com/office/powerpoint/2010/main" val="17411070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B167573F-EB77-4EFD-8CC1-75974749B80F}"/>
              </a:ext>
            </a:extLst>
          </p:cNvPr>
          <p:cNvSpPr>
            <a:spLocks noGrp="1"/>
          </p:cNvSpPr>
          <p:nvPr>
            <p:ph type="title"/>
          </p:nvPr>
        </p:nvSpPr>
        <p:spPr>
          <a:xfrm>
            <a:off x="855266" y="618518"/>
            <a:ext cx="2851417" cy="1478570"/>
          </a:xfrm>
        </p:spPr>
        <p:txBody>
          <a:bodyPr>
            <a:normAutofit/>
          </a:bodyPr>
          <a:lstStyle/>
          <a:p>
            <a:r>
              <a:rPr lang="en-US" sz="2500">
                <a:solidFill>
                  <a:srgbClr val="FFFFFF"/>
                </a:solidFill>
              </a:rPr>
              <a:t>One more thing…Dropouts</a:t>
            </a:r>
          </a:p>
        </p:txBody>
      </p:sp>
      <p:sp>
        <p:nvSpPr>
          <p:cNvPr id="3" name="Content Placeholder 2">
            <a:extLst>
              <a:ext uri="{FF2B5EF4-FFF2-40B4-BE49-F238E27FC236}">
                <a16:creationId xmlns:a16="http://schemas.microsoft.com/office/drawing/2014/main" id="{44FD7D13-6D3D-4AAA-8616-6B9A6625BFCF}"/>
              </a:ext>
            </a:extLst>
          </p:cNvPr>
          <p:cNvSpPr>
            <a:spLocks noGrp="1"/>
          </p:cNvSpPr>
          <p:nvPr>
            <p:ph idx="1"/>
          </p:nvPr>
        </p:nvSpPr>
        <p:spPr>
          <a:xfrm>
            <a:off x="844620" y="2249487"/>
            <a:ext cx="2862444" cy="3957302"/>
          </a:xfrm>
        </p:spPr>
        <p:txBody>
          <a:bodyPr>
            <a:normAutofit/>
          </a:bodyPr>
          <a:lstStyle/>
          <a:p>
            <a:r>
              <a:rPr lang="en-US" sz="1400">
                <a:solidFill>
                  <a:srgbClr val="FFFFFF"/>
                </a:solidFill>
              </a:rPr>
              <a:t>Dropout is a very simple training technique that helps mitigate model overfitting</a:t>
            </a:r>
          </a:p>
          <a:p>
            <a:r>
              <a:rPr lang="en-US" sz="1400">
                <a:solidFill>
                  <a:srgbClr val="FFFFFF"/>
                </a:solidFill>
              </a:rPr>
              <a:t>Dropout works by essentially averaging many possible models in an efficient way</a:t>
            </a:r>
          </a:p>
          <a:p>
            <a:r>
              <a:rPr lang="en-US" sz="1400">
                <a:solidFill>
                  <a:srgbClr val="FFFFFF"/>
                </a:solidFill>
              </a:rPr>
              <a:t>A common approach is to use hidden node dropout with p = 0.2 or 0.3</a:t>
            </a:r>
          </a:p>
          <a:p>
            <a:endParaRPr lang="en-US" sz="1400">
              <a:solidFill>
                <a:srgbClr val="FFFFFF"/>
              </a:solidFill>
            </a:endParaRP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4" name="Picture 3">
            <a:extLst>
              <a:ext uri="{FF2B5EF4-FFF2-40B4-BE49-F238E27FC236}">
                <a16:creationId xmlns:a16="http://schemas.microsoft.com/office/drawing/2014/main" id="{FBA5DB9C-27BD-4A9A-8672-70407EC0B957}"/>
              </a:ext>
            </a:extLst>
          </p:cNvPr>
          <p:cNvPicPr>
            <a:picLocks noChangeAspect="1"/>
          </p:cNvPicPr>
          <p:nvPr/>
        </p:nvPicPr>
        <p:blipFill>
          <a:blip r:embed="rId3"/>
          <a:stretch>
            <a:fillRect/>
          </a:stretch>
        </p:blipFill>
        <p:spPr>
          <a:xfrm>
            <a:off x="4711778" y="1963833"/>
            <a:ext cx="6844045" cy="2925829"/>
          </a:xfrm>
          <a:prstGeom prst="rect">
            <a:avLst/>
          </a:prstGeom>
        </p:spPr>
      </p:pic>
      <p:sp>
        <p:nvSpPr>
          <p:cNvPr id="5" name="Footer Placeholder 4">
            <a:extLst>
              <a:ext uri="{FF2B5EF4-FFF2-40B4-BE49-F238E27FC236}">
                <a16:creationId xmlns:a16="http://schemas.microsoft.com/office/drawing/2014/main" id="{2B349363-A017-4BAD-88E0-7B6979C960C3}"/>
              </a:ext>
            </a:extLst>
          </p:cNvPr>
          <p:cNvSpPr>
            <a:spLocks noGrp="1"/>
          </p:cNvSpPr>
          <p:nvPr>
            <p:ph type="ftr" sz="quarter" idx="11"/>
          </p:nvPr>
        </p:nvSpPr>
        <p:spPr/>
        <p:txBody>
          <a:bodyPr/>
          <a:lstStyle/>
          <a:p>
            <a:r>
              <a:rPr lang="en-US"/>
              <a:t>MSFTGUEST              msevent777ek</a:t>
            </a:r>
            <a:endParaRPr lang="en-US" dirty="0"/>
          </a:p>
        </p:txBody>
      </p:sp>
    </p:spTree>
    <p:extLst>
      <p:ext uri="{BB962C8B-B14F-4D97-AF65-F5344CB8AC3E}">
        <p14:creationId xmlns:p14="http://schemas.microsoft.com/office/powerpoint/2010/main" val="1553288555"/>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EC7EC-B591-4BE1-8577-E3752808121B}"/>
              </a:ext>
            </a:extLst>
          </p:cNvPr>
          <p:cNvSpPr>
            <a:spLocks noGrp="1"/>
          </p:cNvSpPr>
          <p:nvPr>
            <p:ph type="title"/>
          </p:nvPr>
        </p:nvSpPr>
        <p:spPr/>
        <p:txBody>
          <a:bodyPr/>
          <a:lstStyle/>
          <a:p>
            <a:r>
              <a:rPr lang="en-US" dirty="0"/>
              <a:t>How do we do this with text?</a:t>
            </a:r>
          </a:p>
        </p:txBody>
      </p:sp>
      <p:sp>
        <p:nvSpPr>
          <p:cNvPr id="3" name="Content Placeholder 2">
            <a:extLst>
              <a:ext uri="{FF2B5EF4-FFF2-40B4-BE49-F238E27FC236}">
                <a16:creationId xmlns:a16="http://schemas.microsoft.com/office/drawing/2014/main" id="{4C0D44FB-7F0C-4139-A10F-3828C742C88D}"/>
              </a:ext>
            </a:extLst>
          </p:cNvPr>
          <p:cNvSpPr>
            <a:spLocks noGrp="1"/>
          </p:cNvSpPr>
          <p:nvPr>
            <p:ph idx="1"/>
          </p:nvPr>
        </p:nvSpPr>
        <p:spPr/>
        <p:txBody>
          <a:bodyPr/>
          <a:lstStyle/>
          <a:p>
            <a:r>
              <a:rPr lang="en-US" dirty="0"/>
              <a:t>Text is one dimensional</a:t>
            </a:r>
          </a:p>
          <a:p>
            <a:r>
              <a:rPr lang="en-US" dirty="0"/>
              <a:t>Text is varying in length (images are fixed 24*24 etc.)</a:t>
            </a:r>
          </a:p>
          <a:p>
            <a:r>
              <a:rPr lang="en-US" dirty="0"/>
              <a:t>What does it mean to pool the weights of text based values</a:t>
            </a:r>
          </a:p>
          <a:p>
            <a:r>
              <a:rPr lang="en-US" dirty="0"/>
              <a:t>What kind of stride and filter size makes sense with text</a:t>
            </a:r>
          </a:p>
          <a:p>
            <a:r>
              <a:rPr lang="en-US" dirty="0"/>
              <a:t>What do we do with the output of the pooled layer</a:t>
            </a:r>
          </a:p>
          <a:p>
            <a:endParaRPr lang="en-US" dirty="0"/>
          </a:p>
        </p:txBody>
      </p:sp>
      <p:sp>
        <p:nvSpPr>
          <p:cNvPr id="4" name="Footer Placeholder 3">
            <a:extLst>
              <a:ext uri="{FF2B5EF4-FFF2-40B4-BE49-F238E27FC236}">
                <a16:creationId xmlns:a16="http://schemas.microsoft.com/office/drawing/2014/main" id="{9E015AAC-B41F-4E1A-BEF5-150C996B62AF}"/>
              </a:ext>
            </a:extLst>
          </p:cNvPr>
          <p:cNvSpPr>
            <a:spLocks noGrp="1"/>
          </p:cNvSpPr>
          <p:nvPr>
            <p:ph type="ftr" sz="quarter" idx="11"/>
          </p:nvPr>
        </p:nvSpPr>
        <p:spPr/>
        <p:txBody>
          <a:bodyPr/>
          <a:lstStyle/>
          <a:p>
            <a:r>
              <a:rPr lang="en-US"/>
              <a:t>MSFTGUEST              msevent777ek</a:t>
            </a:r>
            <a:endParaRPr lang="en-US" dirty="0"/>
          </a:p>
        </p:txBody>
      </p:sp>
    </p:spTree>
    <p:extLst>
      <p:ext uri="{BB962C8B-B14F-4D97-AF65-F5344CB8AC3E}">
        <p14:creationId xmlns:p14="http://schemas.microsoft.com/office/powerpoint/2010/main" val="6478866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8"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54B22D5-5535-4F44-B722-90A275D89CBB}"/>
              </a:ext>
            </a:extLst>
          </p:cNvPr>
          <p:cNvSpPr>
            <a:spLocks noGrp="1"/>
          </p:cNvSpPr>
          <p:nvPr>
            <p:ph type="title"/>
          </p:nvPr>
        </p:nvSpPr>
        <p:spPr>
          <a:xfrm>
            <a:off x="855266" y="618518"/>
            <a:ext cx="2851417" cy="1478570"/>
          </a:xfrm>
        </p:spPr>
        <p:txBody>
          <a:bodyPr>
            <a:normAutofit/>
          </a:bodyPr>
          <a:lstStyle/>
          <a:p>
            <a:r>
              <a:rPr lang="en-US" sz="3200" dirty="0">
                <a:solidFill>
                  <a:srgbClr val="FFFFFF"/>
                </a:solidFill>
              </a:rPr>
              <a:t>High level architecture</a:t>
            </a:r>
          </a:p>
        </p:txBody>
      </p:sp>
      <p:sp>
        <p:nvSpPr>
          <p:cNvPr id="9" name="Content Placeholder 8">
            <a:extLst>
              <a:ext uri="{FF2B5EF4-FFF2-40B4-BE49-F238E27FC236}">
                <a16:creationId xmlns:a16="http://schemas.microsoft.com/office/drawing/2014/main" id="{29F43493-5B35-48F5-AA4A-C695E56157D5}"/>
              </a:ext>
            </a:extLst>
          </p:cNvPr>
          <p:cNvSpPr>
            <a:spLocks noGrp="1"/>
          </p:cNvSpPr>
          <p:nvPr>
            <p:ph idx="1"/>
          </p:nvPr>
        </p:nvSpPr>
        <p:spPr>
          <a:xfrm>
            <a:off x="844620" y="2249487"/>
            <a:ext cx="2862444" cy="3957302"/>
          </a:xfrm>
        </p:spPr>
        <p:txBody>
          <a:bodyPr>
            <a:normAutofit/>
          </a:bodyPr>
          <a:lstStyle/>
          <a:p>
            <a:r>
              <a:rPr lang="en-US" sz="1400" dirty="0">
                <a:solidFill>
                  <a:srgbClr val="FFFFFF"/>
                </a:solidFill>
              </a:rPr>
              <a:t>Taken from paper on sentence classification</a:t>
            </a:r>
          </a:p>
          <a:p>
            <a:r>
              <a:rPr lang="en-US" sz="1400" dirty="0">
                <a:solidFill>
                  <a:srgbClr val="FFFFFF"/>
                </a:solidFill>
              </a:rPr>
              <a:t>Classification means final layer has ‘n’ nodes where ‘n’ is the number of classes for classification</a:t>
            </a:r>
          </a:p>
          <a:p>
            <a:endParaRPr lang="en-US" sz="1400" dirty="0">
              <a:solidFill>
                <a:srgbClr val="FFFFFF"/>
              </a:solidFill>
            </a:endParaRPr>
          </a:p>
        </p:txBody>
      </p:sp>
      <p:grpSp>
        <p:nvGrpSpPr>
          <p:cNvPr id="20" name="Group 19">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1"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2"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8"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7" name="Content Placeholder 3">
            <a:extLst>
              <a:ext uri="{FF2B5EF4-FFF2-40B4-BE49-F238E27FC236}">
                <a16:creationId xmlns:a16="http://schemas.microsoft.com/office/drawing/2014/main" id="{16E04ED5-2034-4467-AD5C-1881AC415D1F}"/>
              </a:ext>
            </a:extLst>
          </p:cNvPr>
          <p:cNvPicPr>
            <a:picLocks noChangeAspect="1"/>
          </p:cNvPicPr>
          <p:nvPr/>
        </p:nvPicPr>
        <p:blipFill>
          <a:blip r:embed="rId3"/>
          <a:stretch>
            <a:fillRect/>
          </a:stretch>
        </p:blipFill>
        <p:spPr>
          <a:xfrm>
            <a:off x="4711778" y="2049384"/>
            <a:ext cx="6844045" cy="2754727"/>
          </a:xfrm>
          <a:prstGeom prst="rect">
            <a:avLst/>
          </a:prstGeom>
        </p:spPr>
      </p:pic>
      <p:sp>
        <p:nvSpPr>
          <p:cNvPr id="5" name="TextBox 4">
            <a:extLst>
              <a:ext uri="{FF2B5EF4-FFF2-40B4-BE49-F238E27FC236}">
                <a16:creationId xmlns:a16="http://schemas.microsoft.com/office/drawing/2014/main" id="{0C44F7BC-D51D-4B6B-BD55-7FB6C4EDA136}"/>
              </a:ext>
            </a:extLst>
          </p:cNvPr>
          <p:cNvSpPr txBox="1"/>
          <p:nvPr/>
        </p:nvSpPr>
        <p:spPr>
          <a:xfrm>
            <a:off x="4869543" y="6096000"/>
            <a:ext cx="7174819" cy="369332"/>
          </a:xfrm>
          <a:prstGeom prst="rect">
            <a:avLst/>
          </a:prstGeom>
          <a:noFill/>
        </p:spPr>
        <p:txBody>
          <a:bodyPr wrap="square" rtlCol="0">
            <a:spAutoFit/>
          </a:bodyPr>
          <a:lstStyle/>
          <a:p>
            <a:r>
              <a:rPr lang="en-US" i="1" dirty="0"/>
              <a:t>Kim, Y. (2014). Convolutional Neural Networks for Sentence Classification</a:t>
            </a:r>
            <a:endParaRPr lang="en-US" dirty="0"/>
          </a:p>
        </p:txBody>
      </p:sp>
      <p:sp>
        <p:nvSpPr>
          <p:cNvPr id="3" name="Footer Placeholder 2">
            <a:extLst>
              <a:ext uri="{FF2B5EF4-FFF2-40B4-BE49-F238E27FC236}">
                <a16:creationId xmlns:a16="http://schemas.microsoft.com/office/drawing/2014/main" id="{97AB46B7-97A0-4489-96A9-4A1E7FEFCD11}"/>
              </a:ext>
            </a:extLst>
          </p:cNvPr>
          <p:cNvSpPr>
            <a:spLocks noGrp="1"/>
          </p:cNvSpPr>
          <p:nvPr>
            <p:ph type="ftr" sz="quarter" idx="11"/>
          </p:nvPr>
        </p:nvSpPr>
        <p:spPr/>
        <p:txBody>
          <a:bodyPr/>
          <a:lstStyle/>
          <a:p>
            <a:r>
              <a:rPr lang="en-US"/>
              <a:t>MSFTGUEST              msevent777ek</a:t>
            </a:r>
            <a:endParaRPr lang="en-US" dirty="0"/>
          </a:p>
        </p:txBody>
      </p:sp>
    </p:spTree>
    <p:extLst>
      <p:ext uri="{BB962C8B-B14F-4D97-AF65-F5344CB8AC3E}">
        <p14:creationId xmlns:p14="http://schemas.microsoft.com/office/powerpoint/2010/main" val="169665817"/>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8"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B855356-6BD8-4D76-AE79-81F210D7B0B3}"/>
              </a:ext>
            </a:extLst>
          </p:cNvPr>
          <p:cNvSpPr>
            <a:spLocks noGrp="1"/>
          </p:cNvSpPr>
          <p:nvPr>
            <p:ph type="title"/>
          </p:nvPr>
        </p:nvSpPr>
        <p:spPr>
          <a:xfrm>
            <a:off x="855266" y="618518"/>
            <a:ext cx="2851417" cy="1478570"/>
          </a:xfrm>
        </p:spPr>
        <p:txBody>
          <a:bodyPr>
            <a:normAutofit/>
          </a:bodyPr>
          <a:lstStyle/>
          <a:p>
            <a:r>
              <a:rPr lang="en-US" sz="3200" dirty="0">
                <a:solidFill>
                  <a:srgbClr val="FFFFFF"/>
                </a:solidFill>
              </a:rPr>
              <a:t>Text mapped to numerical vectors</a:t>
            </a:r>
          </a:p>
        </p:txBody>
      </p:sp>
      <p:sp>
        <p:nvSpPr>
          <p:cNvPr id="9" name="Content Placeholder 8">
            <a:extLst>
              <a:ext uri="{FF2B5EF4-FFF2-40B4-BE49-F238E27FC236}">
                <a16:creationId xmlns:a16="http://schemas.microsoft.com/office/drawing/2014/main" id="{03C425A7-7DE8-4D14-8016-287C28D06B49}"/>
              </a:ext>
            </a:extLst>
          </p:cNvPr>
          <p:cNvSpPr>
            <a:spLocks noGrp="1"/>
          </p:cNvSpPr>
          <p:nvPr>
            <p:ph idx="1"/>
          </p:nvPr>
        </p:nvSpPr>
        <p:spPr>
          <a:xfrm>
            <a:off x="844620" y="2249487"/>
            <a:ext cx="2862444" cy="3957302"/>
          </a:xfrm>
        </p:spPr>
        <p:txBody>
          <a:bodyPr>
            <a:normAutofit/>
          </a:bodyPr>
          <a:lstStyle/>
          <a:p>
            <a:r>
              <a:rPr lang="en-US" sz="1400" dirty="0">
                <a:solidFill>
                  <a:srgbClr val="FFFFFF"/>
                </a:solidFill>
              </a:rPr>
              <a:t>First tokenize the text (and often remove punctuation , emoji, and other minor elements)</a:t>
            </a:r>
          </a:p>
          <a:p>
            <a:r>
              <a:rPr lang="en-US" sz="1400" dirty="0">
                <a:solidFill>
                  <a:srgbClr val="FFFFFF"/>
                </a:solidFill>
              </a:rPr>
              <a:t>From the list of tokens create the encoded vector</a:t>
            </a:r>
          </a:p>
          <a:p>
            <a:r>
              <a:rPr lang="en-US" sz="1400" dirty="0" err="1">
                <a:solidFill>
                  <a:srgbClr val="FFFFFF"/>
                </a:solidFill>
              </a:rPr>
              <a:t>Keras</a:t>
            </a:r>
            <a:r>
              <a:rPr lang="en-US" sz="1400" dirty="0">
                <a:solidFill>
                  <a:srgbClr val="FFFFFF"/>
                </a:solidFill>
              </a:rPr>
              <a:t> and many other NLP toolkits and frameworks provide utilities </a:t>
            </a:r>
          </a:p>
          <a:p>
            <a:r>
              <a:rPr lang="en-US" sz="1400" dirty="0">
                <a:solidFill>
                  <a:srgbClr val="FFFFFF"/>
                </a:solidFill>
              </a:rPr>
              <a:t>Be consistent in use within a project – mixing may not always work out</a:t>
            </a:r>
          </a:p>
          <a:p>
            <a:endParaRPr lang="en-US" sz="1400" dirty="0">
              <a:solidFill>
                <a:srgbClr val="FFFFFF"/>
              </a:solidFill>
            </a:endParaRPr>
          </a:p>
        </p:txBody>
      </p:sp>
      <p:grpSp>
        <p:nvGrpSpPr>
          <p:cNvPr id="20" name="Group 19">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1"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2"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8"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7" name="Content Placeholder 3">
            <a:extLst>
              <a:ext uri="{FF2B5EF4-FFF2-40B4-BE49-F238E27FC236}">
                <a16:creationId xmlns:a16="http://schemas.microsoft.com/office/drawing/2014/main" id="{4D530F1F-508F-40C3-B25A-6A8C422D9605}"/>
              </a:ext>
            </a:extLst>
          </p:cNvPr>
          <p:cNvPicPr>
            <a:picLocks noChangeAspect="1"/>
          </p:cNvPicPr>
          <p:nvPr/>
        </p:nvPicPr>
        <p:blipFill>
          <a:blip r:embed="rId3"/>
          <a:stretch>
            <a:fillRect/>
          </a:stretch>
        </p:blipFill>
        <p:spPr>
          <a:xfrm>
            <a:off x="4711778" y="1364979"/>
            <a:ext cx="6844045" cy="4123537"/>
          </a:xfrm>
          <a:prstGeom prst="rect">
            <a:avLst/>
          </a:prstGeom>
        </p:spPr>
      </p:pic>
      <p:sp>
        <p:nvSpPr>
          <p:cNvPr id="3" name="Footer Placeholder 2">
            <a:extLst>
              <a:ext uri="{FF2B5EF4-FFF2-40B4-BE49-F238E27FC236}">
                <a16:creationId xmlns:a16="http://schemas.microsoft.com/office/drawing/2014/main" id="{2A2186D4-9159-4C6F-B33E-337B7395CD05}"/>
              </a:ext>
            </a:extLst>
          </p:cNvPr>
          <p:cNvSpPr>
            <a:spLocks noGrp="1"/>
          </p:cNvSpPr>
          <p:nvPr>
            <p:ph type="ftr" sz="quarter" idx="11"/>
          </p:nvPr>
        </p:nvSpPr>
        <p:spPr/>
        <p:txBody>
          <a:bodyPr/>
          <a:lstStyle/>
          <a:p>
            <a:r>
              <a:rPr lang="en-US"/>
              <a:t>MSFTGUEST              msevent777ek</a:t>
            </a:r>
            <a:endParaRPr lang="en-US" dirty="0"/>
          </a:p>
        </p:txBody>
      </p:sp>
    </p:spTree>
    <p:extLst>
      <p:ext uri="{BB962C8B-B14F-4D97-AF65-F5344CB8AC3E}">
        <p14:creationId xmlns:p14="http://schemas.microsoft.com/office/powerpoint/2010/main" val="3300866362"/>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8"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1B81DC7-9179-4884-80E4-DE194F0E56AA}"/>
              </a:ext>
            </a:extLst>
          </p:cNvPr>
          <p:cNvSpPr>
            <a:spLocks noGrp="1"/>
          </p:cNvSpPr>
          <p:nvPr>
            <p:ph type="title"/>
          </p:nvPr>
        </p:nvSpPr>
        <p:spPr>
          <a:xfrm>
            <a:off x="855266" y="618518"/>
            <a:ext cx="2851417" cy="1478570"/>
          </a:xfrm>
        </p:spPr>
        <p:txBody>
          <a:bodyPr>
            <a:normAutofit/>
          </a:bodyPr>
          <a:lstStyle/>
          <a:p>
            <a:r>
              <a:rPr lang="en-US" sz="3200" dirty="0">
                <a:solidFill>
                  <a:srgbClr val="FFFFFF"/>
                </a:solidFill>
              </a:rPr>
              <a:t>Embedding and filters</a:t>
            </a:r>
          </a:p>
        </p:txBody>
      </p:sp>
      <p:sp>
        <p:nvSpPr>
          <p:cNvPr id="9" name="Content Placeholder 8">
            <a:extLst>
              <a:ext uri="{FF2B5EF4-FFF2-40B4-BE49-F238E27FC236}">
                <a16:creationId xmlns:a16="http://schemas.microsoft.com/office/drawing/2014/main" id="{B93F2505-F043-4895-8DA2-C0748D1346BA}"/>
              </a:ext>
            </a:extLst>
          </p:cNvPr>
          <p:cNvSpPr>
            <a:spLocks noGrp="1"/>
          </p:cNvSpPr>
          <p:nvPr>
            <p:ph idx="1"/>
          </p:nvPr>
        </p:nvSpPr>
        <p:spPr>
          <a:xfrm>
            <a:off x="844620" y="2249487"/>
            <a:ext cx="2862444" cy="3957302"/>
          </a:xfrm>
        </p:spPr>
        <p:txBody>
          <a:bodyPr>
            <a:normAutofit/>
          </a:bodyPr>
          <a:lstStyle/>
          <a:p>
            <a:endParaRPr lang="en-US" sz="1400" dirty="0">
              <a:solidFill>
                <a:srgbClr val="FFFFFF"/>
              </a:solidFill>
            </a:endParaRPr>
          </a:p>
        </p:txBody>
      </p:sp>
      <p:grpSp>
        <p:nvGrpSpPr>
          <p:cNvPr id="20" name="Group 19">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1"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2"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8"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7" name="Content Placeholder 3">
            <a:extLst>
              <a:ext uri="{FF2B5EF4-FFF2-40B4-BE49-F238E27FC236}">
                <a16:creationId xmlns:a16="http://schemas.microsoft.com/office/drawing/2014/main" id="{B79890CC-8CF0-44CD-A7EE-1A7A9B6962E8}"/>
              </a:ext>
            </a:extLst>
          </p:cNvPr>
          <p:cNvPicPr>
            <a:picLocks noChangeAspect="1"/>
          </p:cNvPicPr>
          <p:nvPr/>
        </p:nvPicPr>
        <p:blipFill>
          <a:blip r:embed="rId3"/>
          <a:stretch>
            <a:fillRect/>
          </a:stretch>
        </p:blipFill>
        <p:spPr>
          <a:xfrm>
            <a:off x="4800529" y="643467"/>
            <a:ext cx="6666542" cy="5566562"/>
          </a:xfrm>
          <a:prstGeom prst="rect">
            <a:avLst/>
          </a:prstGeom>
        </p:spPr>
      </p:pic>
      <p:sp>
        <p:nvSpPr>
          <p:cNvPr id="5" name="TextBox 4">
            <a:extLst>
              <a:ext uri="{FF2B5EF4-FFF2-40B4-BE49-F238E27FC236}">
                <a16:creationId xmlns:a16="http://schemas.microsoft.com/office/drawing/2014/main" id="{03A0E2C2-9CCF-4003-8221-6831F92788B9}"/>
              </a:ext>
            </a:extLst>
          </p:cNvPr>
          <p:cNvSpPr txBox="1"/>
          <p:nvPr/>
        </p:nvSpPr>
        <p:spPr>
          <a:xfrm>
            <a:off x="4644571" y="6369051"/>
            <a:ext cx="6393543" cy="369332"/>
          </a:xfrm>
          <a:prstGeom prst="rect">
            <a:avLst/>
          </a:prstGeom>
          <a:noFill/>
        </p:spPr>
        <p:txBody>
          <a:bodyPr wrap="square" rtlCol="0">
            <a:spAutoFit/>
          </a:bodyPr>
          <a:lstStyle/>
          <a:p>
            <a:r>
              <a:rPr lang="en-US" dirty="0"/>
              <a:t>From Natural Language Processing in Action – </a:t>
            </a:r>
            <a:r>
              <a:rPr lang="en-US" dirty="0" err="1"/>
              <a:t>Pub:Manning</a:t>
            </a:r>
            <a:endParaRPr lang="en-US" dirty="0"/>
          </a:p>
        </p:txBody>
      </p:sp>
      <p:sp>
        <p:nvSpPr>
          <p:cNvPr id="3" name="Footer Placeholder 2">
            <a:extLst>
              <a:ext uri="{FF2B5EF4-FFF2-40B4-BE49-F238E27FC236}">
                <a16:creationId xmlns:a16="http://schemas.microsoft.com/office/drawing/2014/main" id="{064095DF-853E-44DA-A39D-180A833BE2F5}"/>
              </a:ext>
            </a:extLst>
          </p:cNvPr>
          <p:cNvSpPr>
            <a:spLocks noGrp="1"/>
          </p:cNvSpPr>
          <p:nvPr>
            <p:ph type="ftr" sz="quarter" idx="11"/>
          </p:nvPr>
        </p:nvSpPr>
        <p:spPr/>
        <p:txBody>
          <a:bodyPr/>
          <a:lstStyle/>
          <a:p>
            <a:r>
              <a:rPr lang="en-US"/>
              <a:t>MSFTGUEST              msevent777ek</a:t>
            </a:r>
            <a:endParaRPr lang="en-US" dirty="0"/>
          </a:p>
        </p:txBody>
      </p:sp>
    </p:spTree>
    <p:extLst>
      <p:ext uri="{BB962C8B-B14F-4D97-AF65-F5344CB8AC3E}">
        <p14:creationId xmlns:p14="http://schemas.microsoft.com/office/powerpoint/2010/main" val="384193646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42EE248-8EBE-4A01-9E0A-54A5E6AED287}"/>
              </a:ext>
            </a:extLst>
          </p:cNvPr>
          <p:cNvSpPr>
            <a:spLocks noGrp="1"/>
          </p:cNvSpPr>
          <p:nvPr>
            <p:ph type="title"/>
          </p:nvPr>
        </p:nvSpPr>
        <p:spPr>
          <a:xfrm>
            <a:off x="838200" y="811161"/>
            <a:ext cx="3335594" cy="5403370"/>
          </a:xfrm>
        </p:spPr>
        <p:txBody>
          <a:bodyPr>
            <a:normAutofit/>
          </a:bodyPr>
          <a:lstStyle/>
          <a:p>
            <a:r>
              <a:rPr lang="en-US">
                <a:solidFill>
                  <a:srgbClr val="FFFFFF"/>
                </a:solidFill>
              </a:rPr>
              <a:t>Recap of prior sessions and this session</a:t>
            </a:r>
          </a:p>
        </p:txBody>
      </p:sp>
      <p:graphicFrame>
        <p:nvGraphicFramePr>
          <p:cNvPr id="5" name="Content Placeholder 2">
            <a:extLst>
              <a:ext uri="{FF2B5EF4-FFF2-40B4-BE49-F238E27FC236}">
                <a16:creationId xmlns:a16="http://schemas.microsoft.com/office/drawing/2014/main" id="{E55BCA80-6EF8-4A45-8476-35477AF9F1E2}"/>
              </a:ext>
            </a:extLst>
          </p:cNvPr>
          <p:cNvGraphicFramePr>
            <a:graphicFrameLocks noGrp="1"/>
          </p:cNvGraphicFramePr>
          <p:nvPr>
            <p:ph idx="1"/>
            <p:extLst>
              <p:ext uri="{D42A27DB-BD31-4B8C-83A1-F6EECF244321}">
                <p14:modId xmlns:p14="http://schemas.microsoft.com/office/powerpoint/2010/main" val="4220368065"/>
              </p:ext>
            </p:extLst>
          </p:nvPr>
        </p:nvGraphicFramePr>
        <p:xfrm>
          <a:off x="5459413" y="136526"/>
          <a:ext cx="6089650" cy="60785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148541EE-74C7-4710-A052-FC8A1DA38B47}"/>
              </a:ext>
            </a:extLst>
          </p:cNvPr>
          <p:cNvSpPr>
            <a:spLocks noGrp="1"/>
          </p:cNvSpPr>
          <p:nvPr>
            <p:ph type="ftr" sz="quarter" idx="11"/>
          </p:nvPr>
        </p:nvSpPr>
        <p:spPr/>
        <p:txBody>
          <a:bodyPr/>
          <a:lstStyle/>
          <a:p>
            <a:r>
              <a:rPr lang="en-US"/>
              <a:t>MSFTGUEST              msevent777ek</a:t>
            </a:r>
          </a:p>
        </p:txBody>
      </p:sp>
    </p:spTree>
    <p:extLst>
      <p:ext uri="{BB962C8B-B14F-4D97-AF65-F5344CB8AC3E}">
        <p14:creationId xmlns:p14="http://schemas.microsoft.com/office/powerpoint/2010/main" val="10621480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8"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BAF3BE3-0634-44C2-8005-AB89A7B0D888}"/>
              </a:ext>
            </a:extLst>
          </p:cNvPr>
          <p:cNvSpPr>
            <a:spLocks noGrp="1"/>
          </p:cNvSpPr>
          <p:nvPr>
            <p:ph type="title"/>
          </p:nvPr>
        </p:nvSpPr>
        <p:spPr>
          <a:xfrm>
            <a:off x="855266" y="618518"/>
            <a:ext cx="2851417" cy="1478570"/>
          </a:xfrm>
        </p:spPr>
        <p:txBody>
          <a:bodyPr>
            <a:normAutofit/>
          </a:bodyPr>
          <a:lstStyle/>
          <a:p>
            <a:r>
              <a:rPr lang="en-US" sz="3200" dirty="0">
                <a:solidFill>
                  <a:srgbClr val="FFFFFF"/>
                </a:solidFill>
              </a:rPr>
              <a:t>Word embeddings are efficient</a:t>
            </a:r>
          </a:p>
        </p:txBody>
      </p:sp>
      <p:sp>
        <p:nvSpPr>
          <p:cNvPr id="9" name="Content Placeholder 8">
            <a:extLst>
              <a:ext uri="{FF2B5EF4-FFF2-40B4-BE49-F238E27FC236}">
                <a16:creationId xmlns:a16="http://schemas.microsoft.com/office/drawing/2014/main" id="{54ED38FB-E6C9-47D4-979A-FA30B078FF42}"/>
              </a:ext>
            </a:extLst>
          </p:cNvPr>
          <p:cNvSpPr>
            <a:spLocks noGrp="1"/>
          </p:cNvSpPr>
          <p:nvPr>
            <p:ph idx="1"/>
          </p:nvPr>
        </p:nvSpPr>
        <p:spPr>
          <a:xfrm>
            <a:off x="844620" y="2249487"/>
            <a:ext cx="2862444" cy="3957302"/>
          </a:xfrm>
        </p:spPr>
        <p:txBody>
          <a:bodyPr>
            <a:normAutofit/>
          </a:bodyPr>
          <a:lstStyle/>
          <a:p>
            <a:r>
              <a:rPr lang="en-US" sz="1400" dirty="0">
                <a:solidFill>
                  <a:srgbClr val="FFFFFF"/>
                </a:solidFill>
              </a:rPr>
              <a:t>Compare the empty spaces in a one hot encoded map (left side) and an embedded vector on the right.</a:t>
            </a:r>
          </a:p>
          <a:p>
            <a:r>
              <a:rPr lang="en-US" sz="1400" dirty="0">
                <a:solidFill>
                  <a:srgbClr val="FFFFFF"/>
                </a:solidFill>
              </a:rPr>
              <a:t>The embedded vector also helps capture some co-locality of words and some of their context</a:t>
            </a:r>
          </a:p>
          <a:p>
            <a:r>
              <a:rPr lang="en-US" sz="1400" dirty="0">
                <a:solidFill>
                  <a:srgbClr val="FFFFFF"/>
                </a:solidFill>
              </a:rPr>
              <a:t>This allows some richer operations with embedded word vectors</a:t>
            </a:r>
          </a:p>
          <a:p>
            <a:r>
              <a:rPr lang="en-US" sz="1400" dirty="0">
                <a:solidFill>
                  <a:srgbClr val="FFFFFF"/>
                </a:solidFill>
              </a:rPr>
              <a:t>Several are available off the shelf</a:t>
            </a:r>
          </a:p>
          <a:p>
            <a:r>
              <a:rPr lang="en-US" sz="1400" dirty="0">
                <a:solidFill>
                  <a:srgbClr val="FFFFFF"/>
                </a:solidFill>
              </a:rPr>
              <a:t>You can create an use your own with sufficient sample input</a:t>
            </a:r>
          </a:p>
        </p:txBody>
      </p:sp>
      <p:grpSp>
        <p:nvGrpSpPr>
          <p:cNvPr id="20" name="Group 19">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1"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2"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8"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7" name="Content Placeholder 3">
            <a:extLst>
              <a:ext uri="{FF2B5EF4-FFF2-40B4-BE49-F238E27FC236}">
                <a16:creationId xmlns:a16="http://schemas.microsoft.com/office/drawing/2014/main" id="{F4815BDB-5FD4-4D39-9CF8-6B7229753C2F}"/>
              </a:ext>
            </a:extLst>
          </p:cNvPr>
          <p:cNvPicPr>
            <a:picLocks noChangeAspect="1"/>
          </p:cNvPicPr>
          <p:nvPr/>
        </p:nvPicPr>
        <p:blipFill>
          <a:blip r:embed="rId3"/>
          <a:stretch>
            <a:fillRect/>
          </a:stretch>
        </p:blipFill>
        <p:spPr>
          <a:xfrm>
            <a:off x="4711778" y="1416310"/>
            <a:ext cx="6844045" cy="4020876"/>
          </a:xfrm>
          <a:prstGeom prst="rect">
            <a:avLst/>
          </a:prstGeom>
        </p:spPr>
      </p:pic>
      <p:sp>
        <p:nvSpPr>
          <p:cNvPr id="3" name="Footer Placeholder 2">
            <a:extLst>
              <a:ext uri="{FF2B5EF4-FFF2-40B4-BE49-F238E27FC236}">
                <a16:creationId xmlns:a16="http://schemas.microsoft.com/office/drawing/2014/main" id="{B6A306DF-87DF-4D28-9D66-F61C2FC85BE3}"/>
              </a:ext>
            </a:extLst>
          </p:cNvPr>
          <p:cNvSpPr>
            <a:spLocks noGrp="1"/>
          </p:cNvSpPr>
          <p:nvPr>
            <p:ph type="ftr" sz="quarter" idx="11"/>
          </p:nvPr>
        </p:nvSpPr>
        <p:spPr/>
        <p:txBody>
          <a:bodyPr/>
          <a:lstStyle/>
          <a:p>
            <a:r>
              <a:rPr lang="en-US"/>
              <a:t>MSFTGUEST              msevent777ek</a:t>
            </a:r>
            <a:endParaRPr lang="en-US" dirty="0"/>
          </a:p>
        </p:txBody>
      </p:sp>
    </p:spTree>
    <p:extLst>
      <p:ext uri="{BB962C8B-B14F-4D97-AF65-F5344CB8AC3E}">
        <p14:creationId xmlns:p14="http://schemas.microsoft.com/office/powerpoint/2010/main" val="3311112847"/>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8"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3B30ED8-9CFB-4648-BBE8-7948D44C3206}"/>
              </a:ext>
            </a:extLst>
          </p:cNvPr>
          <p:cNvSpPr>
            <a:spLocks noGrp="1"/>
          </p:cNvSpPr>
          <p:nvPr>
            <p:ph type="title"/>
          </p:nvPr>
        </p:nvSpPr>
        <p:spPr>
          <a:xfrm>
            <a:off x="855266" y="618518"/>
            <a:ext cx="2851417" cy="1478570"/>
          </a:xfrm>
        </p:spPr>
        <p:txBody>
          <a:bodyPr>
            <a:normAutofit/>
          </a:bodyPr>
          <a:lstStyle/>
          <a:p>
            <a:r>
              <a:rPr lang="en-US" sz="3200" dirty="0">
                <a:solidFill>
                  <a:srgbClr val="FFFFFF"/>
                </a:solidFill>
              </a:rPr>
              <a:t>The big picture</a:t>
            </a:r>
          </a:p>
        </p:txBody>
      </p:sp>
      <p:sp>
        <p:nvSpPr>
          <p:cNvPr id="9" name="Content Placeholder 8">
            <a:extLst>
              <a:ext uri="{FF2B5EF4-FFF2-40B4-BE49-F238E27FC236}">
                <a16:creationId xmlns:a16="http://schemas.microsoft.com/office/drawing/2014/main" id="{DB1EA6D0-CDE2-4444-8451-BFED0C433A12}"/>
              </a:ext>
            </a:extLst>
          </p:cNvPr>
          <p:cNvSpPr>
            <a:spLocks noGrp="1"/>
          </p:cNvSpPr>
          <p:nvPr>
            <p:ph idx="1"/>
          </p:nvPr>
        </p:nvSpPr>
        <p:spPr>
          <a:xfrm>
            <a:off x="844620" y="2249487"/>
            <a:ext cx="2862444" cy="3957302"/>
          </a:xfrm>
        </p:spPr>
        <p:txBody>
          <a:bodyPr>
            <a:normAutofit/>
          </a:bodyPr>
          <a:lstStyle/>
          <a:p>
            <a:r>
              <a:rPr lang="en-US" sz="1400" dirty="0">
                <a:solidFill>
                  <a:srgbClr val="FFFFFF"/>
                </a:solidFill>
              </a:rPr>
              <a:t>We will break this down over the next few slides</a:t>
            </a:r>
          </a:p>
        </p:txBody>
      </p:sp>
      <p:grpSp>
        <p:nvGrpSpPr>
          <p:cNvPr id="20" name="Group 19">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1"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2"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8"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7" name="Content Placeholder 3">
            <a:extLst>
              <a:ext uri="{FF2B5EF4-FFF2-40B4-BE49-F238E27FC236}">
                <a16:creationId xmlns:a16="http://schemas.microsoft.com/office/drawing/2014/main" id="{3FC27BCE-F634-4254-8315-D3035D022D1A}"/>
              </a:ext>
            </a:extLst>
          </p:cNvPr>
          <p:cNvPicPr>
            <a:picLocks noChangeAspect="1"/>
          </p:cNvPicPr>
          <p:nvPr/>
        </p:nvPicPr>
        <p:blipFill>
          <a:blip r:embed="rId3"/>
          <a:stretch>
            <a:fillRect/>
          </a:stretch>
        </p:blipFill>
        <p:spPr>
          <a:xfrm>
            <a:off x="5091964" y="643467"/>
            <a:ext cx="6083673" cy="5566562"/>
          </a:xfrm>
          <a:prstGeom prst="rect">
            <a:avLst/>
          </a:prstGeom>
        </p:spPr>
      </p:pic>
      <p:sp>
        <p:nvSpPr>
          <p:cNvPr id="5" name="TextBox 4">
            <a:extLst>
              <a:ext uri="{FF2B5EF4-FFF2-40B4-BE49-F238E27FC236}">
                <a16:creationId xmlns:a16="http://schemas.microsoft.com/office/drawing/2014/main" id="{61F9D38E-2CAC-4461-80C8-1D74590D7B43}"/>
              </a:ext>
            </a:extLst>
          </p:cNvPr>
          <p:cNvSpPr txBox="1"/>
          <p:nvPr/>
        </p:nvSpPr>
        <p:spPr>
          <a:xfrm>
            <a:off x="4347029" y="6135687"/>
            <a:ext cx="7260771" cy="646331"/>
          </a:xfrm>
          <a:prstGeom prst="rect">
            <a:avLst/>
          </a:prstGeom>
          <a:noFill/>
        </p:spPr>
        <p:txBody>
          <a:bodyPr wrap="square" rtlCol="0">
            <a:spAutoFit/>
          </a:bodyPr>
          <a:lstStyle/>
          <a:p>
            <a:r>
              <a:rPr lang="en-US" dirty="0"/>
              <a:t>http://www.wildml.com/2015/11/understanding-convolutional-neural-networks-for-nlp/</a:t>
            </a:r>
          </a:p>
        </p:txBody>
      </p:sp>
      <p:sp>
        <p:nvSpPr>
          <p:cNvPr id="3" name="Footer Placeholder 2">
            <a:extLst>
              <a:ext uri="{FF2B5EF4-FFF2-40B4-BE49-F238E27FC236}">
                <a16:creationId xmlns:a16="http://schemas.microsoft.com/office/drawing/2014/main" id="{29A6C0A8-A0DE-4CD3-8202-C3295707A507}"/>
              </a:ext>
            </a:extLst>
          </p:cNvPr>
          <p:cNvSpPr>
            <a:spLocks noGrp="1"/>
          </p:cNvSpPr>
          <p:nvPr>
            <p:ph type="ftr" sz="quarter" idx="11"/>
          </p:nvPr>
        </p:nvSpPr>
        <p:spPr/>
        <p:txBody>
          <a:bodyPr/>
          <a:lstStyle/>
          <a:p>
            <a:r>
              <a:rPr lang="en-US"/>
              <a:t>MSFTGUEST              msevent777ek</a:t>
            </a:r>
            <a:endParaRPr lang="en-US" dirty="0"/>
          </a:p>
        </p:txBody>
      </p:sp>
    </p:spTree>
    <p:extLst>
      <p:ext uri="{BB962C8B-B14F-4D97-AF65-F5344CB8AC3E}">
        <p14:creationId xmlns:p14="http://schemas.microsoft.com/office/powerpoint/2010/main" val="1828591970"/>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6" name="Rectangle 15">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8"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17B915A0-AE6A-47B8-99F4-EEF1EC994C1E}"/>
              </a:ext>
            </a:extLst>
          </p:cNvPr>
          <p:cNvSpPr>
            <a:spLocks noGrp="1"/>
          </p:cNvSpPr>
          <p:nvPr>
            <p:ph type="title"/>
          </p:nvPr>
        </p:nvSpPr>
        <p:spPr>
          <a:xfrm>
            <a:off x="855266" y="618518"/>
            <a:ext cx="2851417" cy="1478570"/>
          </a:xfrm>
        </p:spPr>
        <p:txBody>
          <a:bodyPr>
            <a:normAutofit fontScale="90000"/>
          </a:bodyPr>
          <a:lstStyle/>
          <a:p>
            <a:r>
              <a:rPr lang="en-US" sz="3200" dirty="0">
                <a:solidFill>
                  <a:srgbClr val="FFFFFF"/>
                </a:solidFill>
              </a:rPr>
              <a:t>Basic flow of a sentiment scoring</a:t>
            </a:r>
          </a:p>
        </p:txBody>
      </p:sp>
      <p:sp>
        <p:nvSpPr>
          <p:cNvPr id="9" name="Content Placeholder 8">
            <a:extLst>
              <a:ext uri="{FF2B5EF4-FFF2-40B4-BE49-F238E27FC236}">
                <a16:creationId xmlns:a16="http://schemas.microsoft.com/office/drawing/2014/main" id="{A408E7A6-96B6-4D74-85BD-DDA1A3CD5C5B}"/>
              </a:ext>
            </a:extLst>
          </p:cNvPr>
          <p:cNvSpPr>
            <a:spLocks noGrp="1"/>
          </p:cNvSpPr>
          <p:nvPr>
            <p:ph idx="1"/>
          </p:nvPr>
        </p:nvSpPr>
        <p:spPr>
          <a:xfrm>
            <a:off x="844620" y="2249487"/>
            <a:ext cx="2862444" cy="3957302"/>
          </a:xfrm>
        </p:spPr>
        <p:txBody>
          <a:bodyPr>
            <a:normAutofit/>
          </a:bodyPr>
          <a:lstStyle/>
          <a:p>
            <a:endParaRPr lang="en-US" sz="1400">
              <a:solidFill>
                <a:srgbClr val="FFFFFF"/>
              </a:solidFill>
            </a:endParaRPr>
          </a:p>
        </p:txBody>
      </p:sp>
      <p:grpSp>
        <p:nvGrpSpPr>
          <p:cNvPr id="20" name="Group 19">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1"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2"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8"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7" name="Content Placeholder 3">
            <a:extLst>
              <a:ext uri="{FF2B5EF4-FFF2-40B4-BE49-F238E27FC236}">
                <a16:creationId xmlns:a16="http://schemas.microsoft.com/office/drawing/2014/main" id="{D69289AC-5140-4994-AF13-A446F8A2B0B7}"/>
              </a:ext>
            </a:extLst>
          </p:cNvPr>
          <p:cNvPicPr>
            <a:picLocks noChangeAspect="1"/>
          </p:cNvPicPr>
          <p:nvPr/>
        </p:nvPicPr>
        <p:blipFill>
          <a:blip r:embed="rId3"/>
          <a:stretch>
            <a:fillRect/>
          </a:stretch>
        </p:blipFill>
        <p:spPr>
          <a:xfrm>
            <a:off x="4711778" y="2605463"/>
            <a:ext cx="6844045" cy="1642569"/>
          </a:xfrm>
          <a:prstGeom prst="rect">
            <a:avLst/>
          </a:prstGeom>
        </p:spPr>
      </p:pic>
      <p:sp>
        <p:nvSpPr>
          <p:cNvPr id="3" name="Footer Placeholder 2">
            <a:extLst>
              <a:ext uri="{FF2B5EF4-FFF2-40B4-BE49-F238E27FC236}">
                <a16:creationId xmlns:a16="http://schemas.microsoft.com/office/drawing/2014/main" id="{16BDE65B-3304-4A11-BB16-C6A9237F49C0}"/>
              </a:ext>
            </a:extLst>
          </p:cNvPr>
          <p:cNvSpPr>
            <a:spLocks noGrp="1"/>
          </p:cNvSpPr>
          <p:nvPr>
            <p:ph type="ftr" sz="quarter" idx="11"/>
          </p:nvPr>
        </p:nvSpPr>
        <p:spPr/>
        <p:txBody>
          <a:bodyPr/>
          <a:lstStyle/>
          <a:p>
            <a:r>
              <a:rPr lang="en-US"/>
              <a:t>MSFTGUEST              msevent777ek</a:t>
            </a:r>
            <a:endParaRPr lang="en-US" dirty="0"/>
          </a:p>
        </p:txBody>
      </p:sp>
    </p:spTree>
    <p:extLst>
      <p:ext uri="{BB962C8B-B14F-4D97-AF65-F5344CB8AC3E}">
        <p14:creationId xmlns:p14="http://schemas.microsoft.com/office/powerpoint/2010/main" val="808401691"/>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6" name="Rectangle 15">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8"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D45E09BD-BB52-4395-8819-18D4C07F9A97}"/>
              </a:ext>
            </a:extLst>
          </p:cNvPr>
          <p:cNvSpPr>
            <a:spLocks noGrp="1"/>
          </p:cNvSpPr>
          <p:nvPr>
            <p:ph type="title"/>
          </p:nvPr>
        </p:nvSpPr>
        <p:spPr>
          <a:xfrm>
            <a:off x="855266" y="618518"/>
            <a:ext cx="2851417" cy="1478570"/>
          </a:xfrm>
        </p:spPr>
        <p:txBody>
          <a:bodyPr>
            <a:normAutofit/>
          </a:bodyPr>
          <a:lstStyle/>
          <a:p>
            <a:r>
              <a:rPr lang="en-US" sz="3200" dirty="0">
                <a:solidFill>
                  <a:srgbClr val="FFFFFF"/>
                </a:solidFill>
              </a:rPr>
              <a:t>details</a:t>
            </a:r>
          </a:p>
        </p:txBody>
      </p:sp>
      <p:sp>
        <p:nvSpPr>
          <p:cNvPr id="9" name="Content Placeholder 8">
            <a:extLst>
              <a:ext uri="{FF2B5EF4-FFF2-40B4-BE49-F238E27FC236}">
                <a16:creationId xmlns:a16="http://schemas.microsoft.com/office/drawing/2014/main" id="{D38C8309-C40D-4FD1-8FC8-857809CB6EDB}"/>
              </a:ext>
            </a:extLst>
          </p:cNvPr>
          <p:cNvSpPr>
            <a:spLocks noGrp="1"/>
          </p:cNvSpPr>
          <p:nvPr>
            <p:ph idx="1"/>
          </p:nvPr>
        </p:nvSpPr>
        <p:spPr>
          <a:xfrm>
            <a:off x="844620" y="2249487"/>
            <a:ext cx="2862444" cy="3957302"/>
          </a:xfrm>
        </p:spPr>
        <p:txBody>
          <a:bodyPr>
            <a:normAutofit/>
          </a:bodyPr>
          <a:lstStyle/>
          <a:p>
            <a:r>
              <a:rPr lang="en-US" sz="1400" dirty="0">
                <a:solidFill>
                  <a:srgbClr val="FFFFFF"/>
                </a:solidFill>
              </a:rPr>
              <a:t>Notice max sequence length</a:t>
            </a:r>
          </a:p>
          <a:p>
            <a:r>
              <a:rPr lang="en-US" sz="1400" dirty="0">
                <a:solidFill>
                  <a:srgbClr val="FFFFFF"/>
                </a:solidFill>
              </a:rPr>
              <a:t>Sentences vary in the number of tokens but many libraries expect a fixed size of input</a:t>
            </a:r>
          </a:p>
          <a:p>
            <a:r>
              <a:rPr lang="en-US" sz="1400" dirty="0">
                <a:solidFill>
                  <a:srgbClr val="FFFFFF"/>
                </a:solidFill>
              </a:rPr>
              <a:t>Padding the input to a defined max value takes care of this</a:t>
            </a:r>
          </a:p>
          <a:p>
            <a:r>
              <a:rPr lang="en-US" sz="1400" dirty="0">
                <a:solidFill>
                  <a:srgbClr val="FFFFFF"/>
                </a:solidFill>
              </a:rPr>
              <a:t>Notice a binary classifier using </a:t>
            </a:r>
            <a:r>
              <a:rPr lang="en-US" sz="1400" dirty="0" err="1">
                <a:solidFill>
                  <a:srgbClr val="FFFFFF"/>
                </a:solidFill>
              </a:rPr>
              <a:t>softmax</a:t>
            </a:r>
            <a:r>
              <a:rPr lang="en-US" sz="1400" dirty="0">
                <a:solidFill>
                  <a:srgbClr val="FFFFFF"/>
                </a:solidFill>
              </a:rPr>
              <a:t> to determine sentiment</a:t>
            </a:r>
          </a:p>
          <a:p>
            <a:r>
              <a:rPr lang="en-US" sz="1400" dirty="0" err="1">
                <a:solidFill>
                  <a:srgbClr val="FFFFFF"/>
                </a:solidFill>
              </a:rPr>
              <a:t>Softmax</a:t>
            </a:r>
            <a:r>
              <a:rPr lang="en-US" sz="1400" dirty="0">
                <a:solidFill>
                  <a:srgbClr val="FFFFFF"/>
                </a:solidFill>
              </a:rPr>
              <a:t> is defined to scale to 1.0 so the sum of all items in </a:t>
            </a:r>
            <a:r>
              <a:rPr lang="en-US" sz="1400" dirty="0" err="1">
                <a:solidFill>
                  <a:srgbClr val="FFFFFF"/>
                </a:solidFill>
              </a:rPr>
              <a:t>softmax</a:t>
            </a:r>
            <a:r>
              <a:rPr lang="en-US" sz="1400" dirty="0">
                <a:solidFill>
                  <a:srgbClr val="FFFFFF"/>
                </a:solidFill>
              </a:rPr>
              <a:t> array will be 1.0</a:t>
            </a:r>
          </a:p>
        </p:txBody>
      </p:sp>
      <p:grpSp>
        <p:nvGrpSpPr>
          <p:cNvPr id="20" name="Group 19">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1"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2"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8"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7" name="Content Placeholder 3">
            <a:extLst>
              <a:ext uri="{FF2B5EF4-FFF2-40B4-BE49-F238E27FC236}">
                <a16:creationId xmlns:a16="http://schemas.microsoft.com/office/drawing/2014/main" id="{A7930340-8C5D-4486-8C27-EA8DF2DA45D3}"/>
              </a:ext>
            </a:extLst>
          </p:cNvPr>
          <p:cNvPicPr>
            <a:picLocks noChangeAspect="1"/>
          </p:cNvPicPr>
          <p:nvPr/>
        </p:nvPicPr>
        <p:blipFill>
          <a:blip r:embed="rId3"/>
          <a:stretch>
            <a:fillRect/>
          </a:stretch>
        </p:blipFill>
        <p:spPr>
          <a:xfrm>
            <a:off x="4711778" y="2331701"/>
            <a:ext cx="6844045" cy="2190094"/>
          </a:xfrm>
          <a:prstGeom prst="rect">
            <a:avLst/>
          </a:prstGeom>
        </p:spPr>
      </p:pic>
      <p:sp>
        <p:nvSpPr>
          <p:cNvPr id="3" name="Footer Placeholder 2">
            <a:extLst>
              <a:ext uri="{FF2B5EF4-FFF2-40B4-BE49-F238E27FC236}">
                <a16:creationId xmlns:a16="http://schemas.microsoft.com/office/drawing/2014/main" id="{B844F561-91DD-4601-94B1-951AE05793EC}"/>
              </a:ext>
            </a:extLst>
          </p:cNvPr>
          <p:cNvSpPr>
            <a:spLocks noGrp="1"/>
          </p:cNvSpPr>
          <p:nvPr>
            <p:ph type="ftr" sz="quarter" idx="11"/>
          </p:nvPr>
        </p:nvSpPr>
        <p:spPr/>
        <p:txBody>
          <a:bodyPr/>
          <a:lstStyle/>
          <a:p>
            <a:r>
              <a:rPr lang="en-US"/>
              <a:t>MSFTGUEST              msevent777ek</a:t>
            </a:r>
            <a:endParaRPr lang="en-US" dirty="0"/>
          </a:p>
        </p:txBody>
      </p:sp>
    </p:spTree>
    <p:extLst>
      <p:ext uri="{BB962C8B-B14F-4D97-AF65-F5344CB8AC3E}">
        <p14:creationId xmlns:p14="http://schemas.microsoft.com/office/powerpoint/2010/main" val="3875168083"/>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6" name="Rectangle 15">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8"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A8583D8F-6BD0-47B4-8B1A-64C017B9EA90}"/>
              </a:ext>
            </a:extLst>
          </p:cNvPr>
          <p:cNvSpPr>
            <a:spLocks noGrp="1"/>
          </p:cNvSpPr>
          <p:nvPr>
            <p:ph type="title"/>
          </p:nvPr>
        </p:nvSpPr>
        <p:spPr>
          <a:xfrm>
            <a:off x="855266" y="618518"/>
            <a:ext cx="2851417" cy="1478570"/>
          </a:xfrm>
        </p:spPr>
        <p:txBody>
          <a:bodyPr>
            <a:normAutofit/>
          </a:bodyPr>
          <a:lstStyle/>
          <a:p>
            <a:r>
              <a:rPr lang="en-US" sz="3200" dirty="0">
                <a:solidFill>
                  <a:srgbClr val="FFFFFF"/>
                </a:solidFill>
              </a:rPr>
              <a:t>Even more detail</a:t>
            </a:r>
          </a:p>
        </p:txBody>
      </p:sp>
      <p:sp>
        <p:nvSpPr>
          <p:cNvPr id="9" name="Content Placeholder 8">
            <a:extLst>
              <a:ext uri="{FF2B5EF4-FFF2-40B4-BE49-F238E27FC236}">
                <a16:creationId xmlns:a16="http://schemas.microsoft.com/office/drawing/2014/main" id="{AABDD899-425B-4D8C-8E8E-7CE0FB06935B}"/>
              </a:ext>
            </a:extLst>
          </p:cNvPr>
          <p:cNvSpPr>
            <a:spLocks noGrp="1"/>
          </p:cNvSpPr>
          <p:nvPr>
            <p:ph idx="1"/>
          </p:nvPr>
        </p:nvSpPr>
        <p:spPr>
          <a:xfrm>
            <a:off x="844620" y="2249487"/>
            <a:ext cx="2862444" cy="3957302"/>
          </a:xfrm>
        </p:spPr>
        <p:txBody>
          <a:bodyPr>
            <a:normAutofit/>
          </a:bodyPr>
          <a:lstStyle/>
          <a:p>
            <a:r>
              <a:rPr lang="en-US" sz="1400" dirty="0">
                <a:solidFill>
                  <a:srgbClr val="FFFFFF"/>
                </a:solidFill>
              </a:rPr>
              <a:t>The sequence vector is the vectorized and padded inputs to the model – this is a simply case as it does not show the labels of training data where there might be another field representing the sentiment label (usually 0.0 or 1.0) for Good/Bad</a:t>
            </a:r>
          </a:p>
        </p:txBody>
      </p:sp>
      <p:grpSp>
        <p:nvGrpSpPr>
          <p:cNvPr id="20" name="Group 19">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1"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2"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8"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7" name="Content Placeholder 3">
            <a:extLst>
              <a:ext uri="{FF2B5EF4-FFF2-40B4-BE49-F238E27FC236}">
                <a16:creationId xmlns:a16="http://schemas.microsoft.com/office/drawing/2014/main" id="{A42B4EEA-4C35-4922-B3CB-8093B279A938}"/>
              </a:ext>
            </a:extLst>
          </p:cNvPr>
          <p:cNvPicPr>
            <a:picLocks noChangeAspect="1"/>
          </p:cNvPicPr>
          <p:nvPr/>
        </p:nvPicPr>
        <p:blipFill>
          <a:blip r:embed="rId3"/>
          <a:stretch>
            <a:fillRect/>
          </a:stretch>
        </p:blipFill>
        <p:spPr>
          <a:xfrm>
            <a:off x="4711778" y="1938168"/>
            <a:ext cx="6844045" cy="2977159"/>
          </a:xfrm>
          <a:prstGeom prst="rect">
            <a:avLst/>
          </a:prstGeom>
        </p:spPr>
      </p:pic>
      <p:sp>
        <p:nvSpPr>
          <p:cNvPr id="5" name="TextBox 4">
            <a:extLst>
              <a:ext uri="{FF2B5EF4-FFF2-40B4-BE49-F238E27FC236}">
                <a16:creationId xmlns:a16="http://schemas.microsoft.com/office/drawing/2014/main" id="{FCBDF6C0-B0DE-4BC8-BB08-E8D86399166B}"/>
              </a:ext>
            </a:extLst>
          </p:cNvPr>
          <p:cNvSpPr txBox="1"/>
          <p:nvPr/>
        </p:nvSpPr>
        <p:spPr>
          <a:xfrm>
            <a:off x="4498848" y="5550408"/>
            <a:ext cx="7369302" cy="369332"/>
          </a:xfrm>
          <a:prstGeom prst="rect">
            <a:avLst/>
          </a:prstGeom>
          <a:noFill/>
        </p:spPr>
        <p:txBody>
          <a:bodyPr wrap="square" rtlCol="0">
            <a:spAutoFit/>
          </a:bodyPr>
          <a:lstStyle/>
          <a:p>
            <a:r>
              <a:rPr lang="en-US" dirty="0"/>
              <a:t>https://github.com/adeshpande3/LSTM-Sentiment-Analysis</a:t>
            </a:r>
          </a:p>
        </p:txBody>
      </p:sp>
      <p:sp>
        <p:nvSpPr>
          <p:cNvPr id="3" name="Footer Placeholder 2">
            <a:extLst>
              <a:ext uri="{FF2B5EF4-FFF2-40B4-BE49-F238E27FC236}">
                <a16:creationId xmlns:a16="http://schemas.microsoft.com/office/drawing/2014/main" id="{3289CD7E-B2A5-44B6-822B-FDEB4E7B87FF}"/>
              </a:ext>
            </a:extLst>
          </p:cNvPr>
          <p:cNvSpPr>
            <a:spLocks noGrp="1"/>
          </p:cNvSpPr>
          <p:nvPr>
            <p:ph type="ftr" sz="quarter" idx="11"/>
          </p:nvPr>
        </p:nvSpPr>
        <p:spPr/>
        <p:txBody>
          <a:bodyPr/>
          <a:lstStyle/>
          <a:p>
            <a:r>
              <a:rPr lang="en-US"/>
              <a:t>MSFTGUEST              msevent777ek</a:t>
            </a:r>
            <a:endParaRPr lang="en-US" dirty="0"/>
          </a:p>
        </p:txBody>
      </p:sp>
    </p:spTree>
    <p:extLst>
      <p:ext uri="{BB962C8B-B14F-4D97-AF65-F5344CB8AC3E}">
        <p14:creationId xmlns:p14="http://schemas.microsoft.com/office/powerpoint/2010/main" val="2401767601"/>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8"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2D9EF6F-5CFB-4287-935C-9CD821F7A458}"/>
              </a:ext>
            </a:extLst>
          </p:cNvPr>
          <p:cNvSpPr>
            <a:spLocks noGrp="1"/>
          </p:cNvSpPr>
          <p:nvPr>
            <p:ph type="title"/>
          </p:nvPr>
        </p:nvSpPr>
        <p:spPr>
          <a:xfrm>
            <a:off x="855266" y="618518"/>
            <a:ext cx="2851417" cy="1478570"/>
          </a:xfrm>
        </p:spPr>
        <p:txBody>
          <a:bodyPr>
            <a:normAutofit/>
          </a:bodyPr>
          <a:lstStyle/>
          <a:p>
            <a:r>
              <a:rPr lang="en-US" sz="3200" dirty="0">
                <a:solidFill>
                  <a:srgbClr val="FFFFFF"/>
                </a:solidFill>
              </a:rPr>
              <a:t>Treating sentences as sequences</a:t>
            </a:r>
          </a:p>
        </p:txBody>
      </p:sp>
      <p:sp>
        <p:nvSpPr>
          <p:cNvPr id="9" name="Content Placeholder 8">
            <a:extLst>
              <a:ext uri="{FF2B5EF4-FFF2-40B4-BE49-F238E27FC236}">
                <a16:creationId xmlns:a16="http://schemas.microsoft.com/office/drawing/2014/main" id="{4A96E294-AFFE-4E6E-A30B-0DBA74005E59}"/>
              </a:ext>
            </a:extLst>
          </p:cNvPr>
          <p:cNvSpPr>
            <a:spLocks noGrp="1"/>
          </p:cNvSpPr>
          <p:nvPr>
            <p:ph idx="1"/>
          </p:nvPr>
        </p:nvSpPr>
        <p:spPr>
          <a:xfrm>
            <a:off x="844620" y="2249487"/>
            <a:ext cx="2862444" cy="3957302"/>
          </a:xfrm>
        </p:spPr>
        <p:txBody>
          <a:bodyPr>
            <a:normAutofit lnSpcReduction="10000"/>
          </a:bodyPr>
          <a:lstStyle/>
          <a:p>
            <a:r>
              <a:rPr lang="en-US" sz="1400" dirty="0">
                <a:solidFill>
                  <a:srgbClr val="FFFFFF"/>
                </a:solidFill>
              </a:rPr>
              <a:t>Select size of window</a:t>
            </a:r>
          </a:p>
          <a:p>
            <a:r>
              <a:rPr lang="en-US" sz="1400" dirty="0">
                <a:solidFill>
                  <a:srgbClr val="FFFFFF"/>
                </a:solidFill>
              </a:rPr>
              <a:t>Capture length of longest sentence (some frameworks handle this automatically)</a:t>
            </a:r>
          </a:p>
          <a:p>
            <a:r>
              <a:rPr lang="en-US" sz="1400" dirty="0">
                <a:solidFill>
                  <a:srgbClr val="FFFFFF"/>
                </a:solidFill>
              </a:rPr>
              <a:t>Select number of filters </a:t>
            </a:r>
          </a:p>
          <a:p>
            <a:r>
              <a:rPr lang="en-US" sz="1400" dirty="0">
                <a:solidFill>
                  <a:srgbClr val="FFFFFF"/>
                </a:solidFill>
              </a:rPr>
              <a:t>These are all inputs to the convolutional network architecture</a:t>
            </a:r>
          </a:p>
          <a:p>
            <a:r>
              <a:rPr lang="en-US" sz="1400" dirty="0">
                <a:solidFill>
                  <a:srgbClr val="FFFFFF"/>
                </a:solidFill>
              </a:rPr>
              <a:t>These snapshots form a sequence over the text, in the order that the text is read. </a:t>
            </a:r>
          </a:p>
          <a:p>
            <a:r>
              <a:rPr lang="en-US" sz="1400" dirty="0">
                <a:solidFill>
                  <a:srgbClr val="FFFFFF"/>
                </a:solidFill>
              </a:rPr>
              <a:t>This results in a set of weights for a sliding window over “time” – the order of the words or sentences.</a:t>
            </a:r>
          </a:p>
          <a:p>
            <a:endParaRPr lang="en-US" sz="1400" dirty="0">
              <a:solidFill>
                <a:srgbClr val="FFFFFF"/>
              </a:solidFill>
            </a:endParaRPr>
          </a:p>
        </p:txBody>
      </p:sp>
      <p:grpSp>
        <p:nvGrpSpPr>
          <p:cNvPr id="20" name="Group 19">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1"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2"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8"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7" name="Content Placeholder 3">
            <a:extLst>
              <a:ext uri="{FF2B5EF4-FFF2-40B4-BE49-F238E27FC236}">
                <a16:creationId xmlns:a16="http://schemas.microsoft.com/office/drawing/2014/main" id="{A71CB29A-7176-453D-B0B1-E578A64316D0}"/>
              </a:ext>
            </a:extLst>
          </p:cNvPr>
          <p:cNvPicPr>
            <a:picLocks noChangeAspect="1"/>
          </p:cNvPicPr>
          <p:nvPr/>
        </p:nvPicPr>
        <p:blipFill>
          <a:blip r:embed="rId3"/>
          <a:stretch>
            <a:fillRect/>
          </a:stretch>
        </p:blipFill>
        <p:spPr>
          <a:xfrm>
            <a:off x="4711778" y="1561746"/>
            <a:ext cx="6844045" cy="3730003"/>
          </a:xfrm>
          <a:prstGeom prst="rect">
            <a:avLst/>
          </a:prstGeom>
        </p:spPr>
      </p:pic>
      <p:sp>
        <p:nvSpPr>
          <p:cNvPr id="3" name="Footer Placeholder 2">
            <a:extLst>
              <a:ext uri="{FF2B5EF4-FFF2-40B4-BE49-F238E27FC236}">
                <a16:creationId xmlns:a16="http://schemas.microsoft.com/office/drawing/2014/main" id="{3B1CF8BF-0789-4B55-B158-E09F909D5E62}"/>
              </a:ext>
            </a:extLst>
          </p:cNvPr>
          <p:cNvSpPr>
            <a:spLocks noGrp="1"/>
          </p:cNvSpPr>
          <p:nvPr>
            <p:ph type="ftr" sz="quarter" idx="11"/>
          </p:nvPr>
        </p:nvSpPr>
        <p:spPr/>
        <p:txBody>
          <a:bodyPr/>
          <a:lstStyle/>
          <a:p>
            <a:r>
              <a:rPr lang="en-US"/>
              <a:t>MSFTGUEST              msevent777ek</a:t>
            </a:r>
            <a:endParaRPr lang="en-US" dirty="0"/>
          </a:p>
        </p:txBody>
      </p:sp>
    </p:spTree>
    <p:extLst>
      <p:ext uri="{BB962C8B-B14F-4D97-AF65-F5344CB8AC3E}">
        <p14:creationId xmlns:p14="http://schemas.microsoft.com/office/powerpoint/2010/main" val="2704996250"/>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A5000-51CC-40AD-BB69-AA70E9567F80}"/>
              </a:ext>
            </a:extLst>
          </p:cNvPr>
          <p:cNvSpPr>
            <a:spLocks noGrp="1"/>
          </p:cNvSpPr>
          <p:nvPr>
            <p:ph type="title"/>
          </p:nvPr>
        </p:nvSpPr>
        <p:spPr/>
        <p:txBody>
          <a:bodyPr/>
          <a:lstStyle/>
          <a:p>
            <a:r>
              <a:rPr lang="en-US" dirty="0"/>
              <a:t>Sample Code – </a:t>
            </a:r>
            <a:r>
              <a:rPr lang="en-US" dirty="0" err="1"/>
              <a:t>jupyter</a:t>
            </a:r>
            <a:r>
              <a:rPr lang="en-US" dirty="0"/>
              <a:t> notebook</a:t>
            </a:r>
          </a:p>
        </p:txBody>
      </p:sp>
      <p:sp>
        <p:nvSpPr>
          <p:cNvPr id="3" name="Content Placeholder 2">
            <a:extLst>
              <a:ext uri="{FF2B5EF4-FFF2-40B4-BE49-F238E27FC236}">
                <a16:creationId xmlns:a16="http://schemas.microsoft.com/office/drawing/2014/main" id="{0CFDD33C-427D-4E4D-8D53-CD5FA982F48B}"/>
              </a:ext>
            </a:extLst>
          </p:cNvPr>
          <p:cNvSpPr>
            <a:spLocks noGrp="1"/>
          </p:cNvSpPr>
          <p:nvPr>
            <p:ph idx="1"/>
          </p:nvPr>
        </p:nvSpPr>
        <p:spPr/>
        <p:txBody>
          <a:bodyPr/>
          <a:lstStyle/>
          <a:p>
            <a:r>
              <a:rPr lang="en-US" dirty="0" err="1"/>
              <a:t>convnets_text.ipynb</a:t>
            </a:r>
            <a:endParaRPr lang="en-US" dirty="0"/>
          </a:p>
          <a:p>
            <a:r>
              <a:rPr lang="en-US" dirty="0"/>
              <a:t>Posted to </a:t>
            </a:r>
            <a:r>
              <a:rPr lang="en-US" dirty="0">
                <a:hlinkClick r:id="rId2"/>
              </a:rPr>
              <a:t>https://github.com/jimwill3/NY-AZML-Meetup/convnets_text.ipynb</a:t>
            </a:r>
            <a:endParaRPr lang="en-US" dirty="0"/>
          </a:p>
          <a:p>
            <a:r>
              <a:rPr lang="en-US" dirty="0"/>
              <a:t>This deck – same spot: Text-Analytics8-16-2018.pptx </a:t>
            </a:r>
          </a:p>
        </p:txBody>
      </p:sp>
      <p:sp>
        <p:nvSpPr>
          <p:cNvPr id="4" name="TextBox 3">
            <a:extLst>
              <a:ext uri="{FF2B5EF4-FFF2-40B4-BE49-F238E27FC236}">
                <a16:creationId xmlns:a16="http://schemas.microsoft.com/office/drawing/2014/main" id="{C1AC02E2-390A-4DB0-916B-1A4DA2CCDA38}"/>
              </a:ext>
            </a:extLst>
          </p:cNvPr>
          <p:cNvSpPr txBox="1"/>
          <p:nvPr/>
        </p:nvSpPr>
        <p:spPr>
          <a:xfrm>
            <a:off x="2648602" y="6239482"/>
            <a:ext cx="6891618" cy="369332"/>
          </a:xfrm>
          <a:prstGeom prst="rect">
            <a:avLst/>
          </a:prstGeom>
          <a:noFill/>
        </p:spPr>
        <p:txBody>
          <a:bodyPr wrap="square" rtlCol="0">
            <a:spAutoFit/>
          </a:bodyPr>
          <a:lstStyle/>
          <a:p>
            <a:r>
              <a:rPr lang="en-US" dirty="0"/>
              <a:t>Deck and code </a:t>
            </a:r>
            <a:r>
              <a:rPr lang="en-US"/>
              <a:t>samples posted by Aug 21,2018</a:t>
            </a:r>
            <a:endParaRPr lang="en-US" dirty="0"/>
          </a:p>
        </p:txBody>
      </p:sp>
      <p:sp>
        <p:nvSpPr>
          <p:cNvPr id="5" name="Footer Placeholder 4">
            <a:extLst>
              <a:ext uri="{FF2B5EF4-FFF2-40B4-BE49-F238E27FC236}">
                <a16:creationId xmlns:a16="http://schemas.microsoft.com/office/drawing/2014/main" id="{71EB5C72-FF6B-4479-B1D8-930D3C019A3B}"/>
              </a:ext>
            </a:extLst>
          </p:cNvPr>
          <p:cNvSpPr>
            <a:spLocks noGrp="1"/>
          </p:cNvSpPr>
          <p:nvPr>
            <p:ph type="ftr" sz="quarter" idx="11"/>
          </p:nvPr>
        </p:nvSpPr>
        <p:spPr/>
        <p:txBody>
          <a:bodyPr/>
          <a:lstStyle/>
          <a:p>
            <a:r>
              <a:rPr lang="en-US"/>
              <a:t>MSFTGUEST              msevent777ek</a:t>
            </a:r>
            <a:endParaRPr lang="en-US" dirty="0"/>
          </a:p>
        </p:txBody>
      </p:sp>
    </p:spTree>
    <p:extLst>
      <p:ext uri="{BB962C8B-B14F-4D97-AF65-F5344CB8AC3E}">
        <p14:creationId xmlns:p14="http://schemas.microsoft.com/office/powerpoint/2010/main" val="7342994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4B596-82DB-417C-B1A9-22C3B6B28DE9}"/>
              </a:ext>
            </a:extLst>
          </p:cNvPr>
          <p:cNvSpPr>
            <a:spLocks noGrp="1"/>
          </p:cNvSpPr>
          <p:nvPr>
            <p:ph type="title"/>
          </p:nvPr>
        </p:nvSpPr>
        <p:spPr/>
        <p:txBody>
          <a:bodyPr/>
          <a:lstStyle/>
          <a:p>
            <a:r>
              <a:rPr lang="en-US" dirty="0"/>
              <a:t>Resources </a:t>
            </a:r>
          </a:p>
        </p:txBody>
      </p:sp>
      <p:sp>
        <p:nvSpPr>
          <p:cNvPr id="3" name="Content Placeholder 2">
            <a:extLst>
              <a:ext uri="{FF2B5EF4-FFF2-40B4-BE49-F238E27FC236}">
                <a16:creationId xmlns:a16="http://schemas.microsoft.com/office/drawing/2014/main" id="{1B97C668-182B-4F83-9044-E603F708EBFD}"/>
              </a:ext>
            </a:extLst>
          </p:cNvPr>
          <p:cNvSpPr>
            <a:spLocks noGrp="1"/>
          </p:cNvSpPr>
          <p:nvPr>
            <p:ph idx="1"/>
          </p:nvPr>
        </p:nvSpPr>
        <p:spPr/>
        <p:txBody>
          <a:bodyPr>
            <a:normAutofit lnSpcReduction="10000"/>
          </a:bodyPr>
          <a:lstStyle/>
          <a:p>
            <a:pPr lvl="0">
              <a:lnSpc>
                <a:spcPct val="90000"/>
              </a:lnSpc>
              <a:buSzTx/>
            </a:pPr>
            <a:r>
              <a:rPr lang="en-US" sz="2800" dirty="0">
                <a:solidFill>
                  <a:prstClr val="black"/>
                </a:solidFill>
                <a:latin typeface="Calibri" panose="020F0502020204030204"/>
              </a:rPr>
              <a:t>Concepts behind word2vec and word embedding</a:t>
            </a:r>
          </a:p>
          <a:p>
            <a:pPr lvl="1">
              <a:lnSpc>
                <a:spcPct val="90000"/>
              </a:lnSpc>
              <a:buSzTx/>
            </a:pPr>
            <a:r>
              <a:rPr lang="en-US" sz="2400" dirty="0">
                <a:solidFill>
                  <a:prstClr val="black"/>
                </a:solidFill>
                <a:latin typeface="Calibri" panose="020F0502020204030204"/>
                <a:hlinkClick r:id="rId2">
                  <a:extLst>
                    <a:ext uri="{A12FA001-AC4F-418D-AE19-62706E023703}">
                      <ahyp:hlinkClr xmlns:ahyp="http://schemas.microsoft.com/office/drawing/2018/hyperlinkcolor" val="tx"/>
                    </a:ext>
                  </a:extLst>
                </a:hlinkClick>
              </a:rPr>
              <a:t>http://mccormickml.com/2016/04/19/word2vec-tutorial-the-skip-gram-model/</a:t>
            </a:r>
            <a:endParaRPr lang="en-US" sz="2400" dirty="0">
              <a:solidFill>
                <a:prstClr val="black"/>
              </a:solidFill>
              <a:latin typeface="Calibri" panose="020F0502020204030204"/>
            </a:endParaRPr>
          </a:p>
          <a:p>
            <a:pPr lvl="1">
              <a:lnSpc>
                <a:spcPct val="90000"/>
              </a:lnSpc>
              <a:buSzTx/>
            </a:pPr>
            <a:r>
              <a:rPr lang="en-US" sz="2400" dirty="0">
                <a:solidFill>
                  <a:prstClr val="black"/>
                </a:solidFill>
                <a:latin typeface="Calibri" panose="020F0502020204030204"/>
                <a:hlinkClick r:id="rId3">
                  <a:extLst>
                    <a:ext uri="{A12FA001-AC4F-418D-AE19-62706E023703}">
                      <ahyp:hlinkClr xmlns:ahyp="http://schemas.microsoft.com/office/drawing/2018/hyperlinkcolor" val="tx"/>
                    </a:ext>
                  </a:extLst>
                </a:hlinkClick>
              </a:rPr>
              <a:t>https://machinelearningmastery.com/develop-word-embeddings-python-gensim/</a:t>
            </a:r>
            <a:r>
              <a:rPr lang="en-US" sz="2400" dirty="0">
                <a:solidFill>
                  <a:prstClr val="black"/>
                </a:solidFill>
                <a:latin typeface="Calibri" panose="020F0502020204030204"/>
              </a:rPr>
              <a:t> </a:t>
            </a:r>
          </a:p>
          <a:p>
            <a:pPr lvl="0">
              <a:lnSpc>
                <a:spcPct val="90000"/>
              </a:lnSpc>
              <a:buSzTx/>
            </a:pPr>
            <a:r>
              <a:rPr lang="en-US" sz="2800" dirty="0">
                <a:solidFill>
                  <a:prstClr val="black"/>
                </a:solidFill>
                <a:latin typeface="Calibri" panose="020F0502020204030204"/>
              </a:rPr>
              <a:t>Books:</a:t>
            </a:r>
          </a:p>
          <a:p>
            <a:pPr lvl="1">
              <a:lnSpc>
                <a:spcPct val="90000"/>
              </a:lnSpc>
              <a:buSzTx/>
            </a:pPr>
            <a:r>
              <a:rPr lang="en-US" sz="2400" dirty="0" err="1">
                <a:solidFill>
                  <a:prstClr val="black"/>
                </a:solidFill>
                <a:latin typeface="Calibri" panose="020F0502020204030204"/>
              </a:rPr>
              <a:t>Natural_Language_Processing_in_Action</a:t>
            </a:r>
            <a:r>
              <a:rPr lang="en-US" sz="2400" dirty="0">
                <a:solidFill>
                  <a:prstClr val="black"/>
                </a:solidFill>
                <a:latin typeface="Calibri" panose="020F0502020204030204"/>
              </a:rPr>
              <a:t> – manning.com </a:t>
            </a:r>
          </a:p>
          <a:p>
            <a:pPr lvl="1">
              <a:lnSpc>
                <a:spcPct val="90000"/>
              </a:lnSpc>
              <a:buSzTx/>
            </a:pPr>
            <a:r>
              <a:rPr lang="en-US" sz="2400" dirty="0">
                <a:solidFill>
                  <a:prstClr val="black"/>
                </a:solidFill>
                <a:latin typeface="Calibri" panose="020F0502020204030204"/>
              </a:rPr>
              <a:t>Deep Learning with Python – also at manning.com</a:t>
            </a:r>
          </a:p>
          <a:p>
            <a:pPr lvl="1">
              <a:lnSpc>
                <a:spcPct val="90000"/>
              </a:lnSpc>
              <a:buSzTx/>
            </a:pPr>
            <a:r>
              <a:rPr lang="en-US" sz="2400" dirty="0">
                <a:solidFill>
                  <a:prstClr val="black"/>
                </a:solidFill>
                <a:latin typeface="Calibri" panose="020F0502020204030204"/>
              </a:rPr>
              <a:t>(recommend both for writing and good samples)</a:t>
            </a:r>
          </a:p>
          <a:p>
            <a:endParaRPr lang="en-US" dirty="0"/>
          </a:p>
        </p:txBody>
      </p:sp>
      <p:sp>
        <p:nvSpPr>
          <p:cNvPr id="4" name="Footer Placeholder 3">
            <a:extLst>
              <a:ext uri="{FF2B5EF4-FFF2-40B4-BE49-F238E27FC236}">
                <a16:creationId xmlns:a16="http://schemas.microsoft.com/office/drawing/2014/main" id="{83959859-76A0-4B6D-A76B-923B7689136B}"/>
              </a:ext>
            </a:extLst>
          </p:cNvPr>
          <p:cNvSpPr>
            <a:spLocks noGrp="1"/>
          </p:cNvSpPr>
          <p:nvPr>
            <p:ph type="ftr" sz="quarter" idx="11"/>
          </p:nvPr>
        </p:nvSpPr>
        <p:spPr/>
        <p:txBody>
          <a:bodyPr/>
          <a:lstStyle/>
          <a:p>
            <a:r>
              <a:rPr lang="en-US"/>
              <a:t>MSFTGUEST              msevent777ek</a:t>
            </a:r>
            <a:endParaRPr lang="en-US" dirty="0"/>
          </a:p>
        </p:txBody>
      </p:sp>
    </p:spTree>
    <p:extLst>
      <p:ext uri="{BB962C8B-B14F-4D97-AF65-F5344CB8AC3E}">
        <p14:creationId xmlns:p14="http://schemas.microsoft.com/office/powerpoint/2010/main" val="233330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73FCEB7-CD02-4399-BA74-12D9191D6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Rectangle 72">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75" name="Straight Connector 74">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122" name="Picture 2" descr="Training Data">
            <a:extLst>
              <a:ext uri="{FF2B5EF4-FFF2-40B4-BE49-F238E27FC236}">
                <a16:creationId xmlns:a16="http://schemas.microsoft.com/office/drawing/2014/main" id="{466F4D3C-2932-469F-820C-7BFB26127CF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53822" y="1476523"/>
            <a:ext cx="6553545" cy="391289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B5D184A-A923-44CF-AF81-36BFA7A60FF3}"/>
              </a:ext>
            </a:extLst>
          </p:cNvPr>
          <p:cNvSpPr>
            <a:spLocks noGrp="1"/>
          </p:cNvSpPr>
          <p:nvPr>
            <p:ph type="title"/>
          </p:nvPr>
        </p:nvSpPr>
        <p:spPr>
          <a:xfrm>
            <a:off x="674237" y="665638"/>
            <a:ext cx="3657600" cy="3136342"/>
          </a:xfrm>
        </p:spPr>
        <p:txBody>
          <a:bodyPr vert="horz" lIns="91440" tIns="45720" rIns="91440" bIns="45720" rtlCol="0" anchor="b">
            <a:normAutofit fontScale="90000"/>
          </a:bodyPr>
          <a:lstStyle/>
          <a:p>
            <a:pPr algn="ctr"/>
            <a:r>
              <a:rPr lang="en-US" sz="4800" kern="1200" dirty="0">
                <a:solidFill>
                  <a:srgbClr val="FFFFFF"/>
                </a:solidFill>
                <a:latin typeface="+mj-lt"/>
                <a:ea typeface="+mj-ea"/>
                <a:cs typeface="+mj-cs"/>
              </a:rPr>
              <a:t>Look back:</a:t>
            </a:r>
            <a:br>
              <a:rPr lang="en-US" sz="4800" kern="1200" dirty="0">
                <a:solidFill>
                  <a:srgbClr val="FFFFFF"/>
                </a:solidFill>
                <a:latin typeface="+mj-lt"/>
                <a:ea typeface="+mj-ea"/>
                <a:cs typeface="+mj-cs"/>
              </a:rPr>
            </a:br>
            <a:r>
              <a:rPr lang="en-US" sz="4800" kern="1200" dirty="0">
                <a:solidFill>
                  <a:srgbClr val="FFFFFF"/>
                </a:solidFill>
                <a:latin typeface="+mj-lt"/>
                <a:ea typeface="+mj-ea"/>
                <a:cs typeface="+mj-cs"/>
              </a:rPr>
              <a:t>Representing “near” and “neighbor” words</a:t>
            </a:r>
          </a:p>
        </p:txBody>
      </p:sp>
      <p:sp>
        <p:nvSpPr>
          <p:cNvPr id="8" name="TextBox 7">
            <a:extLst>
              <a:ext uri="{FF2B5EF4-FFF2-40B4-BE49-F238E27FC236}">
                <a16:creationId xmlns:a16="http://schemas.microsoft.com/office/drawing/2014/main" id="{42D968CC-27E0-4C32-8D67-D6A3B2AFA913}"/>
              </a:ext>
            </a:extLst>
          </p:cNvPr>
          <p:cNvSpPr txBox="1"/>
          <p:nvPr/>
        </p:nvSpPr>
        <p:spPr>
          <a:xfrm>
            <a:off x="2484521" y="6496610"/>
            <a:ext cx="1071418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http://mccormickml.com/2016/04/19/word2vec-tutorial-the-skip-gram-model/</a:t>
            </a:r>
          </a:p>
        </p:txBody>
      </p:sp>
      <p:sp>
        <p:nvSpPr>
          <p:cNvPr id="3" name="Footer Placeholder 2">
            <a:extLst>
              <a:ext uri="{FF2B5EF4-FFF2-40B4-BE49-F238E27FC236}">
                <a16:creationId xmlns:a16="http://schemas.microsoft.com/office/drawing/2014/main" id="{95CE746C-6499-4A7F-A494-5ED6658D72A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tint val="75000"/>
                  </a:prstClr>
                </a:solidFill>
                <a:effectLst/>
                <a:uLnTx/>
                <a:uFillTx/>
                <a:latin typeface="Calibri" panose="020F0502020204030204"/>
                <a:ea typeface="+mn-ea"/>
                <a:cs typeface="+mn-cs"/>
              </a:rPr>
              <a:t>MSFTGUEST              msevent777ek</a:t>
            </a:r>
          </a:p>
        </p:txBody>
      </p:sp>
    </p:spTree>
    <p:extLst>
      <p:ext uri="{BB962C8B-B14F-4D97-AF65-F5344CB8AC3E}">
        <p14:creationId xmlns:p14="http://schemas.microsoft.com/office/powerpoint/2010/main" val="85551993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9" name="Picture 2" descr="Skip-gram Neural Network Architecture">
            <a:extLst>
              <a:ext uri="{FF2B5EF4-FFF2-40B4-BE49-F238E27FC236}">
                <a16:creationId xmlns:a16="http://schemas.microsoft.com/office/drawing/2014/main" id="{311BCCD0-3A54-44FA-A948-009E096335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7763" y="1395201"/>
            <a:ext cx="6250769" cy="390673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4B9FEB2-97C3-4941-8EB3-2FB8DA59368D}"/>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dirty="0">
                <a:solidFill>
                  <a:schemeClr val="bg1"/>
                </a:solidFill>
              </a:rPr>
              <a:t>Look Back:</a:t>
            </a:r>
            <a:br>
              <a:rPr lang="en-US" sz="2800" dirty="0">
                <a:solidFill>
                  <a:schemeClr val="bg1"/>
                </a:solidFill>
              </a:rPr>
            </a:br>
            <a:r>
              <a:rPr lang="en-US" sz="2800" dirty="0">
                <a:solidFill>
                  <a:schemeClr val="bg1"/>
                </a:solidFill>
              </a:rPr>
              <a:t>Vector mapping concepts</a:t>
            </a:r>
          </a:p>
        </p:txBody>
      </p:sp>
      <p:sp>
        <p:nvSpPr>
          <p:cNvPr id="1031" name="Content Placeholder 1030">
            <a:extLst>
              <a:ext uri="{FF2B5EF4-FFF2-40B4-BE49-F238E27FC236}">
                <a16:creationId xmlns:a16="http://schemas.microsoft.com/office/drawing/2014/main" id="{31EA9046-BBCD-41F6-BCF7-340D22F57211}"/>
              </a:ext>
            </a:extLst>
          </p:cNvPr>
          <p:cNvSpPr>
            <a:spLocks noGrp="1"/>
          </p:cNvSpPr>
          <p:nvPr>
            <p:ph idx="1"/>
          </p:nvPr>
        </p:nvSpPr>
        <p:spPr>
          <a:xfrm>
            <a:off x="643468" y="2638044"/>
            <a:ext cx="3363974" cy="3415622"/>
          </a:xfrm>
        </p:spPr>
        <p:txBody>
          <a:bodyPr>
            <a:normAutofit fontScale="92500" lnSpcReduction="20000"/>
          </a:bodyPr>
          <a:lstStyle/>
          <a:p>
            <a:r>
              <a:rPr lang="en-US" sz="2000" dirty="0">
                <a:solidFill>
                  <a:schemeClr val="bg1"/>
                </a:solidFill>
              </a:rPr>
              <a:t>Input is one hot encodings of our tokens (words in a corpus)</a:t>
            </a:r>
          </a:p>
          <a:p>
            <a:r>
              <a:rPr lang="en-US" sz="2000" dirty="0">
                <a:solidFill>
                  <a:schemeClr val="bg1"/>
                </a:solidFill>
              </a:rPr>
              <a:t>Hidden Layer applies weights based on learning the distribution of the one hot encodings (i.e. the distribution and co-occurrence of words)</a:t>
            </a:r>
          </a:p>
          <a:p>
            <a:r>
              <a:rPr lang="en-US" sz="2000" dirty="0">
                <a:solidFill>
                  <a:schemeClr val="bg1"/>
                </a:solidFill>
              </a:rPr>
              <a:t>Learns via standard NN back propagation</a:t>
            </a:r>
          </a:p>
          <a:p>
            <a:r>
              <a:rPr lang="en-US" sz="2000" dirty="0">
                <a:solidFill>
                  <a:schemeClr val="bg1"/>
                </a:solidFill>
              </a:rPr>
              <a:t>At the end – the hidden layer acts like a lookup function for an input</a:t>
            </a:r>
          </a:p>
        </p:txBody>
      </p:sp>
      <p:sp>
        <p:nvSpPr>
          <p:cNvPr id="3" name="Footer Placeholder 2">
            <a:extLst>
              <a:ext uri="{FF2B5EF4-FFF2-40B4-BE49-F238E27FC236}">
                <a16:creationId xmlns:a16="http://schemas.microsoft.com/office/drawing/2014/main" id="{5CFE2F50-5F2B-4A35-8E84-410FCADB9CFE}"/>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MSFTGUEST              msevent777ek</a:t>
            </a:r>
          </a:p>
        </p:txBody>
      </p:sp>
    </p:spTree>
    <p:extLst>
      <p:ext uri="{BB962C8B-B14F-4D97-AF65-F5344CB8AC3E}">
        <p14:creationId xmlns:p14="http://schemas.microsoft.com/office/powerpoint/2010/main" val="2008050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0" name="Picture 2" descr="Hidden Layer Weight Matrix">
            <a:extLst>
              <a:ext uri="{FF2B5EF4-FFF2-40B4-BE49-F238E27FC236}">
                <a16:creationId xmlns:a16="http://schemas.microsoft.com/office/drawing/2014/main" id="{79D36867-044D-4567-AFC4-45FD52A0E44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22693" y="643466"/>
            <a:ext cx="6489945" cy="556873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9078BB4-09E3-4CB7-A1C5-78529CEA398F}"/>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Look Back</a:t>
            </a:r>
          </a:p>
        </p:txBody>
      </p:sp>
      <p:sp>
        <p:nvSpPr>
          <p:cNvPr id="3" name="Footer Placeholder 2">
            <a:extLst>
              <a:ext uri="{FF2B5EF4-FFF2-40B4-BE49-F238E27FC236}">
                <a16:creationId xmlns:a16="http://schemas.microsoft.com/office/drawing/2014/main" id="{090823A8-EEBC-4A9C-AA65-583E061ABF9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MSFTGUEST              msevent777ek</a:t>
            </a:r>
          </a:p>
        </p:txBody>
      </p:sp>
    </p:spTree>
    <p:extLst>
      <p:ext uri="{BB962C8B-B14F-4D97-AF65-F5344CB8AC3E}">
        <p14:creationId xmlns:p14="http://schemas.microsoft.com/office/powerpoint/2010/main" val="1041956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8C601-36CC-4982-A8BD-0A9A962D3F7C}"/>
              </a:ext>
            </a:extLst>
          </p:cNvPr>
          <p:cNvSpPr>
            <a:spLocks noGrp="1"/>
          </p:cNvSpPr>
          <p:nvPr>
            <p:ph type="title"/>
          </p:nvPr>
        </p:nvSpPr>
        <p:spPr/>
        <p:txBody>
          <a:bodyPr/>
          <a:lstStyle/>
          <a:p>
            <a:r>
              <a:rPr lang="en-US" dirty="0"/>
              <a:t>Notice how this is essentially an lookup</a:t>
            </a:r>
          </a:p>
        </p:txBody>
      </p:sp>
      <p:pic>
        <p:nvPicPr>
          <p:cNvPr id="3074" name="Picture 2" descr="Effect of matrix multiplication with a one-hot vector">
            <a:extLst>
              <a:ext uri="{FF2B5EF4-FFF2-40B4-BE49-F238E27FC236}">
                <a16:creationId xmlns:a16="http://schemas.microsoft.com/office/drawing/2014/main" id="{CB54C994-3261-4316-BBAC-6CE17156DD1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6013" y="2537299"/>
            <a:ext cx="7967577" cy="178340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0336CDE-B22F-4516-83D7-3F24DC7E7E98}"/>
              </a:ext>
            </a:extLst>
          </p:cNvPr>
          <p:cNvSpPr txBox="1"/>
          <p:nvPr/>
        </p:nvSpPr>
        <p:spPr>
          <a:xfrm>
            <a:off x="1016000" y="5572826"/>
            <a:ext cx="1071418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http://mccormickml.com/2016/04/19/word2vec-tutorial-the-skip-gram-model/</a:t>
            </a:r>
          </a:p>
        </p:txBody>
      </p:sp>
      <p:sp>
        <p:nvSpPr>
          <p:cNvPr id="3" name="Footer Placeholder 2">
            <a:extLst>
              <a:ext uri="{FF2B5EF4-FFF2-40B4-BE49-F238E27FC236}">
                <a16:creationId xmlns:a16="http://schemas.microsoft.com/office/drawing/2014/main" id="{BB328DB7-480A-46EF-97EB-7C624E9C45F5}"/>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MSFTGUEST              msevent777ek</a:t>
            </a:r>
          </a:p>
        </p:txBody>
      </p:sp>
    </p:spTree>
    <p:extLst>
      <p:ext uri="{BB962C8B-B14F-4D97-AF65-F5344CB8AC3E}">
        <p14:creationId xmlns:p14="http://schemas.microsoft.com/office/powerpoint/2010/main" val="2899401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101" name="Picture 2" descr="Behavior of the output neuron">
            <a:extLst>
              <a:ext uri="{FF2B5EF4-FFF2-40B4-BE49-F238E27FC236}">
                <a16:creationId xmlns:a16="http://schemas.microsoft.com/office/drawing/2014/main" id="{9C7825F7-5BA8-4E5D-ACEC-837956376A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9467" y="2240782"/>
            <a:ext cx="7600048" cy="188153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E4D26CD-068F-40BA-A9DD-BB10AF4A975F}"/>
              </a:ext>
            </a:extLst>
          </p:cNvPr>
          <p:cNvSpPr>
            <a:spLocks noGrp="1"/>
          </p:cNvSpPr>
          <p:nvPr>
            <p:ph type="title"/>
          </p:nvPr>
        </p:nvSpPr>
        <p:spPr>
          <a:xfrm>
            <a:off x="643468" y="179010"/>
            <a:ext cx="3363974" cy="1597315"/>
          </a:xfrm>
          <a:noFill/>
          <a:ln w="19050">
            <a:solidFill>
              <a:schemeClr val="bg1"/>
            </a:solidFill>
          </a:ln>
        </p:spPr>
        <p:txBody>
          <a:bodyPr wrap="square">
            <a:normAutofit/>
          </a:bodyPr>
          <a:lstStyle/>
          <a:p>
            <a:pPr algn="ctr"/>
            <a:r>
              <a:rPr lang="en-US" sz="2800" dirty="0">
                <a:solidFill>
                  <a:schemeClr val="bg1"/>
                </a:solidFill>
              </a:rPr>
              <a:t>Look Back</a:t>
            </a:r>
            <a:br>
              <a:rPr lang="en-US" sz="2800" dirty="0">
                <a:solidFill>
                  <a:schemeClr val="bg1"/>
                </a:solidFill>
              </a:rPr>
            </a:br>
            <a:r>
              <a:rPr lang="en-US" sz="2800" dirty="0">
                <a:solidFill>
                  <a:schemeClr val="bg1"/>
                </a:solidFill>
              </a:rPr>
              <a:t>Output layer</a:t>
            </a:r>
          </a:p>
        </p:txBody>
      </p:sp>
      <p:sp>
        <p:nvSpPr>
          <p:cNvPr id="4103" name="Content Placeholder 4102">
            <a:extLst>
              <a:ext uri="{FF2B5EF4-FFF2-40B4-BE49-F238E27FC236}">
                <a16:creationId xmlns:a16="http://schemas.microsoft.com/office/drawing/2014/main" id="{9DC44621-A0B3-4998-A18D-0C02B088E553}"/>
              </a:ext>
            </a:extLst>
          </p:cNvPr>
          <p:cNvSpPr>
            <a:spLocks noGrp="1"/>
          </p:cNvSpPr>
          <p:nvPr>
            <p:ph idx="1"/>
          </p:nvPr>
        </p:nvSpPr>
        <p:spPr>
          <a:xfrm>
            <a:off x="643468" y="1955335"/>
            <a:ext cx="3363974" cy="4723655"/>
          </a:xfrm>
        </p:spPr>
        <p:txBody>
          <a:bodyPr>
            <a:normAutofit lnSpcReduction="10000"/>
          </a:bodyPr>
          <a:lstStyle/>
          <a:p>
            <a:r>
              <a:rPr lang="en-US" sz="1600" dirty="0">
                <a:solidFill>
                  <a:schemeClr val="bg2"/>
                </a:solidFill>
              </a:rPr>
              <a:t>Note that neural network does not know anything about the offset of the output word relative to the input word. It </a:t>
            </a:r>
            <a:r>
              <a:rPr lang="en-US" sz="1600" i="1" dirty="0">
                <a:solidFill>
                  <a:schemeClr val="bg2"/>
                </a:solidFill>
              </a:rPr>
              <a:t>does not</a:t>
            </a:r>
            <a:r>
              <a:rPr lang="en-US" sz="1600" dirty="0">
                <a:solidFill>
                  <a:schemeClr val="bg2"/>
                </a:solidFill>
              </a:rPr>
              <a:t> learn a different set of probabilities for the word before the input versus the word after.</a:t>
            </a:r>
          </a:p>
          <a:p>
            <a:r>
              <a:rPr lang="en-US" sz="1600" dirty="0">
                <a:solidFill>
                  <a:schemeClr val="bg2"/>
                </a:solidFill>
              </a:rPr>
              <a:t> To understand the implication, let's say that in our training corpus, </a:t>
            </a:r>
            <a:r>
              <a:rPr lang="en-US" sz="1600" i="1" dirty="0">
                <a:solidFill>
                  <a:schemeClr val="bg2"/>
                </a:solidFill>
              </a:rPr>
              <a:t>every single occurrence</a:t>
            </a:r>
            <a:r>
              <a:rPr lang="en-US" sz="1600" dirty="0">
                <a:solidFill>
                  <a:schemeClr val="bg2"/>
                </a:solidFill>
              </a:rPr>
              <a:t> of the word 'York' is preceded by the word 'New'. That is, at least according to the training data, there is a 100% probability that 'New' will be in the vicinity of 'York'. However, if we take the 10 words in the vicinity of 'York' and randomly pick one of them, the probability of it being 'New' </a:t>
            </a:r>
            <a:r>
              <a:rPr lang="en-US" sz="1600" i="1" dirty="0">
                <a:solidFill>
                  <a:schemeClr val="bg2"/>
                </a:solidFill>
              </a:rPr>
              <a:t>is not</a:t>
            </a:r>
            <a:r>
              <a:rPr lang="en-US" sz="1600" dirty="0">
                <a:solidFill>
                  <a:schemeClr val="bg2"/>
                </a:solidFill>
              </a:rPr>
              <a:t> 100%; you may have picked one of the other words in the vicinity.</a:t>
            </a:r>
            <a:endParaRPr lang="en-US" sz="1200" dirty="0">
              <a:solidFill>
                <a:schemeClr val="bg2"/>
              </a:solidFill>
            </a:endParaRPr>
          </a:p>
        </p:txBody>
      </p:sp>
      <p:sp>
        <p:nvSpPr>
          <p:cNvPr id="3" name="Footer Placeholder 2">
            <a:extLst>
              <a:ext uri="{FF2B5EF4-FFF2-40B4-BE49-F238E27FC236}">
                <a16:creationId xmlns:a16="http://schemas.microsoft.com/office/drawing/2014/main" id="{D3BC1FC0-884B-468B-91B5-28391657627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MSFTGUEST              msevent777ek</a:t>
            </a:r>
          </a:p>
        </p:txBody>
      </p:sp>
    </p:spTree>
    <p:extLst>
      <p:ext uri="{BB962C8B-B14F-4D97-AF65-F5344CB8AC3E}">
        <p14:creationId xmlns:p14="http://schemas.microsoft.com/office/powerpoint/2010/main" val="2989169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Content Placeholder 3">
            <a:extLst>
              <a:ext uri="{FF2B5EF4-FFF2-40B4-BE49-F238E27FC236}">
                <a16:creationId xmlns:a16="http://schemas.microsoft.com/office/drawing/2014/main" id="{487771CB-6655-403D-8EE1-28847E231324}"/>
              </a:ext>
            </a:extLst>
          </p:cNvPr>
          <p:cNvPicPr>
            <a:picLocks noChangeAspect="1"/>
          </p:cNvPicPr>
          <p:nvPr/>
        </p:nvPicPr>
        <p:blipFill>
          <a:blip r:embed="rId2"/>
          <a:stretch>
            <a:fillRect/>
          </a:stretch>
        </p:blipFill>
        <p:spPr>
          <a:xfrm>
            <a:off x="5297763" y="441027"/>
            <a:ext cx="6250769" cy="2781592"/>
          </a:xfrm>
          <a:prstGeom prst="rect">
            <a:avLst/>
          </a:prstGeom>
        </p:spPr>
      </p:pic>
      <p:sp>
        <p:nvSpPr>
          <p:cNvPr id="2" name="Title 1">
            <a:extLst>
              <a:ext uri="{FF2B5EF4-FFF2-40B4-BE49-F238E27FC236}">
                <a16:creationId xmlns:a16="http://schemas.microsoft.com/office/drawing/2014/main" id="{3A5C0280-475C-4362-B6FB-F125706A70FF}"/>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dirty="0">
                <a:solidFill>
                  <a:schemeClr val="bg1"/>
                </a:solidFill>
              </a:rPr>
              <a:t>Look Back</a:t>
            </a:r>
            <a:br>
              <a:rPr lang="en-US" sz="2800" dirty="0">
                <a:solidFill>
                  <a:schemeClr val="bg1"/>
                </a:solidFill>
              </a:rPr>
            </a:br>
            <a:r>
              <a:rPr lang="en-US" sz="2800" dirty="0">
                <a:solidFill>
                  <a:schemeClr val="bg1"/>
                </a:solidFill>
              </a:rPr>
              <a:t>Words and vectors</a:t>
            </a:r>
          </a:p>
        </p:txBody>
      </p:sp>
      <p:sp>
        <p:nvSpPr>
          <p:cNvPr id="9" name="Content Placeholder 8">
            <a:extLst>
              <a:ext uri="{FF2B5EF4-FFF2-40B4-BE49-F238E27FC236}">
                <a16:creationId xmlns:a16="http://schemas.microsoft.com/office/drawing/2014/main" id="{67FD471A-743A-4D73-B49F-F3AD800BE809}"/>
              </a:ext>
            </a:extLst>
          </p:cNvPr>
          <p:cNvSpPr>
            <a:spLocks noGrp="1"/>
          </p:cNvSpPr>
          <p:nvPr>
            <p:ph idx="1"/>
          </p:nvPr>
        </p:nvSpPr>
        <p:spPr>
          <a:xfrm>
            <a:off x="643468" y="2638044"/>
            <a:ext cx="3363974" cy="3415622"/>
          </a:xfrm>
        </p:spPr>
        <p:txBody>
          <a:bodyPr>
            <a:normAutofit/>
          </a:bodyPr>
          <a:lstStyle/>
          <a:p>
            <a:r>
              <a:rPr lang="en-US" sz="2000" dirty="0">
                <a:solidFill>
                  <a:schemeClr val="bg1"/>
                </a:solidFill>
              </a:rPr>
              <a:t>From “Natural Language Processing in Action”, by  Lane, Howard, </a:t>
            </a:r>
            <a:r>
              <a:rPr lang="en-US" sz="2000" dirty="0" err="1">
                <a:solidFill>
                  <a:schemeClr val="bg1"/>
                </a:solidFill>
              </a:rPr>
              <a:t>Hapke</a:t>
            </a:r>
            <a:r>
              <a:rPr lang="en-US" sz="2000" dirty="0">
                <a:solidFill>
                  <a:schemeClr val="bg1"/>
                </a:solidFill>
              </a:rPr>
              <a:t> from Manning Press.</a:t>
            </a:r>
          </a:p>
        </p:txBody>
      </p:sp>
      <p:pic>
        <p:nvPicPr>
          <p:cNvPr id="5" name="Picture 4">
            <a:extLst>
              <a:ext uri="{FF2B5EF4-FFF2-40B4-BE49-F238E27FC236}">
                <a16:creationId xmlns:a16="http://schemas.microsoft.com/office/drawing/2014/main" id="{B2DBDB65-B28B-4F6A-A9A0-F3284478FD66}"/>
              </a:ext>
            </a:extLst>
          </p:cNvPr>
          <p:cNvPicPr>
            <a:picLocks noChangeAspect="1"/>
          </p:cNvPicPr>
          <p:nvPr/>
        </p:nvPicPr>
        <p:blipFill>
          <a:blip r:embed="rId3"/>
          <a:stretch>
            <a:fillRect/>
          </a:stretch>
        </p:blipFill>
        <p:spPr>
          <a:xfrm>
            <a:off x="4906091" y="3222619"/>
            <a:ext cx="6642441" cy="3365673"/>
          </a:xfrm>
          <a:prstGeom prst="rect">
            <a:avLst/>
          </a:prstGeom>
        </p:spPr>
      </p:pic>
      <p:sp>
        <p:nvSpPr>
          <p:cNvPr id="3" name="Footer Placeholder 2">
            <a:extLst>
              <a:ext uri="{FF2B5EF4-FFF2-40B4-BE49-F238E27FC236}">
                <a16:creationId xmlns:a16="http://schemas.microsoft.com/office/drawing/2014/main" id="{0803552D-4099-4DF5-8091-5B8036CC8E0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MSFTGUEST              msevent777ek</a:t>
            </a:r>
          </a:p>
        </p:txBody>
      </p:sp>
    </p:spTree>
    <p:extLst>
      <p:ext uri="{BB962C8B-B14F-4D97-AF65-F5344CB8AC3E}">
        <p14:creationId xmlns:p14="http://schemas.microsoft.com/office/powerpoint/2010/main" val="3886621569"/>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TotalTime>
  <Words>1661</Words>
  <Application>Microsoft Office PowerPoint</Application>
  <PresentationFormat>Widescreen</PresentationFormat>
  <Paragraphs>199</Paragraphs>
  <Slides>37</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37</vt:i4>
      </vt:variant>
    </vt:vector>
  </HeadingPairs>
  <TitlesOfParts>
    <vt:vector size="45" baseType="lpstr">
      <vt:lpstr>Arial</vt:lpstr>
      <vt:lpstr>Calibri</vt:lpstr>
      <vt:lpstr>Calibri Light</vt:lpstr>
      <vt:lpstr>Lora</vt:lpstr>
      <vt:lpstr>Trebuchet MS</vt:lpstr>
      <vt:lpstr>Tw Cen MT</vt:lpstr>
      <vt:lpstr>Office Theme</vt:lpstr>
      <vt:lpstr>Circuit</vt:lpstr>
      <vt:lpstr>Text Analytics Convolutional  Neural  Networks +  Word Embedding</vt:lpstr>
      <vt:lpstr>agenda</vt:lpstr>
      <vt:lpstr>Recap of prior sessions and this session</vt:lpstr>
      <vt:lpstr>Look back: Representing “near” and “neighbor” words</vt:lpstr>
      <vt:lpstr>Look Back: Vector mapping concepts</vt:lpstr>
      <vt:lpstr>Look Back</vt:lpstr>
      <vt:lpstr>Notice how this is essentially an lookup</vt:lpstr>
      <vt:lpstr>Look Back Output layer</vt:lpstr>
      <vt:lpstr>Look Back Words and vectors</vt:lpstr>
      <vt:lpstr> Look Back Continuous bag of words approach multiple context words as input</vt:lpstr>
      <vt:lpstr>Look Back Skip Gram Approach one input word multiple output words</vt:lpstr>
      <vt:lpstr>Compare CBOW and Skip Gram "watch movies rather than read books"</vt:lpstr>
      <vt:lpstr>Code flow to make your own model</vt:lpstr>
      <vt:lpstr>Forward: Let’s apply Convolutional Neural Nets to text</vt:lpstr>
      <vt:lpstr>Why are CNNs useful</vt:lpstr>
      <vt:lpstr>What’s a Convolutional neural network? (extracted from Wikipedia)</vt:lpstr>
      <vt:lpstr>Layers and Filters – how does this work</vt:lpstr>
      <vt:lpstr>Rationale and Purpose of a CNN</vt:lpstr>
      <vt:lpstr> Image             + a Filter(layer)    --&gt; Output</vt:lpstr>
      <vt:lpstr>High level feature map </vt:lpstr>
      <vt:lpstr>Overall flow Filter applied to input grid this is one filter/layer (2*2) over a (3*3) input grid</vt:lpstr>
      <vt:lpstr>Notice that bias b is the same for all</vt:lpstr>
      <vt:lpstr>Max pooling</vt:lpstr>
      <vt:lpstr>Max Pooling at work</vt:lpstr>
      <vt:lpstr>One more thing…Dropouts</vt:lpstr>
      <vt:lpstr>How do we do this with text?</vt:lpstr>
      <vt:lpstr>High level architecture</vt:lpstr>
      <vt:lpstr>Text mapped to numerical vectors</vt:lpstr>
      <vt:lpstr>Embedding and filters</vt:lpstr>
      <vt:lpstr>Word embeddings are efficient</vt:lpstr>
      <vt:lpstr>The big picture</vt:lpstr>
      <vt:lpstr>Basic flow of a sentiment scoring</vt:lpstr>
      <vt:lpstr>details</vt:lpstr>
      <vt:lpstr>Even more detail</vt:lpstr>
      <vt:lpstr>Treating sentences as sequences</vt:lpstr>
      <vt:lpstr>Sample Code – jupyter notebook</vt:lpstr>
      <vt:lpstr>Resources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Analytics Convolutional  Neural  Networks +  Word Embedding</dc:title>
  <dc:creator>Jim Williams</dc:creator>
  <cp:lastModifiedBy>Jim Williams</cp:lastModifiedBy>
  <cp:revision>4</cp:revision>
  <dcterms:created xsi:type="dcterms:W3CDTF">2018-08-16T15:12:44Z</dcterms:created>
  <dcterms:modified xsi:type="dcterms:W3CDTF">2018-08-18T13:46:48Z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jiwillia@microsoft.com</vt:lpwstr>
  </property>
  <property fmtid="{D5CDD505-2E9C-101B-9397-08002B2CF9AE}" pid="5" name="MSIP_Label_f42aa342-8706-4288-bd11-ebb85995028c_SetDate">
    <vt:lpwstr>2018-08-16T15:14:53.1258933Z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