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1" r:id="rId2"/>
  </p:sldMasterIdLst>
  <p:notesMasterIdLst>
    <p:notesMasterId r:id="rId20"/>
  </p:notesMasterIdLst>
  <p:sldIdLst>
    <p:sldId id="256" r:id="rId3"/>
    <p:sldId id="271" r:id="rId4"/>
    <p:sldId id="272" r:id="rId5"/>
    <p:sldId id="257" r:id="rId6"/>
    <p:sldId id="259" r:id="rId7"/>
    <p:sldId id="260" r:id="rId8"/>
    <p:sldId id="263" r:id="rId9"/>
    <p:sldId id="262" r:id="rId10"/>
    <p:sldId id="261" r:id="rId11"/>
    <p:sldId id="264" r:id="rId12"/>
    <p:sldId id="265" r:id="rId13"/>
    <p:sldId id="266" r:id="rId14"/>
    <p:sldId id="273" r:id="rId15"/>
    <p:sldId id="274" r:id="rId16"/>
    <p:sldId id="268" r:id="rId17"/>
    <p:sldId id="26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48F7-B7A4-494F-9FAA-C7EB089982D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E031-3A7E-453A-A31E-F7D8A4D80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FAC48-29CA-4BCB-AAF2-926CEF9FED9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4/20/2017 6:24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7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DDEA-1593-4BF6-82FC-4D1690AE5C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4/20/2017 6:24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547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6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1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5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4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5066295" y="6567021"/>
            <a:ext cx="2059411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975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4" y="4309989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2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4" y="3343393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481915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680485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4" y="4309989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506719" y="6567021"/>
            <a:ext cx="3178563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15006" y="288561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080" indent="0">
              <a:buNone/>
              <a:defRPr sz="1961"/>
            </a:lvl2pPr>
            <a:lvl3pPr marL="560134" indent="0">
              <a:buNone/>
              <a:defRPr sz="1961"/>
            </a:lvl3pPr>
            <a:lvl4pPr marL="784187" indent="0">
              <a:buNone/>
              <a:defRPr sz="1961"/>
            </a:lvl4pPr>
            <a:lvl5pPr marL="1008241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08814"/>
            <a:ext cx="3585699" cy="452654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336080" indent="0">
              <a:buNone/>
              <a:defRPr sz="1961"/>
            </a:lvl2pPr>
            <a:lvl3pPr marL="560134" indent="0">
              <a:buNone/>
              <a:defRPr sz="1961"/>
            </a:lvl3pPr>
            <a:lvl4pPr marL="784187" indent="0">
              <a:buNone/>
              <a:defRPr sz="1961"/>
            </a:lvl4pPr>
            <a:lvl5pPr marL="1008241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702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309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8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1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4D131C6-A477-43D5-BEFD-F589D0CBA6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7624AF-82CC-4362-A3B3-F5D8A202A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7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926-7585-44B0-9695-A2932E47CFA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dotnet-how-to-use-files#mount-the-file-share" TargetMode="External"/><Relationship Id="rId2" Type="http://schemas.openxmlformats.org/officeDocument/2006/relationships/hyperlink" Target="https://docs.microsoft.com/en-us/azure/storage/storage-how-to-use-files-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dsvmsharedfile.file.core.windows.net\dsvmfilesha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dnsname.region.cloudapp.azure.com:8000/" TargetMode="External"/><Relationship Id="rId2" Type="http://schemas.openxmlformats.org/officeDocument/2006/relationships/hyperlink" Target="http://localhost:8888/tree?token=edac7b0f973d7fb70ebb08662b9b1785b543295a68efdbb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DataScienceVM/tree/master/Tutorials/WebinarDocuments-04-04-2017" TargetMode="External"/><Relationship Id="rId2" Type="http://schemas.openxmlformats.org/officeDocument/2006/relationships/hyperlink" Target="https://msdn.microsoft.com/en-us/microsoft-r/scaler-spark-getting-start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digits" TargetMode="External"/><Relationship Id="rId3" Type="http://schemas.openxmlformats.org/officeDocument/2006/relationships/hyperlink" Target="https://github.com/caffe2/caffe2" TargetMode="External"/><Relationship Id="rId7" Type="http://schemas.openxmlformats.org/officeDocument/2006/relationships/hyperlink" Target="http://mxnet.io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11" Type="http://schemas.openxmlformats.org/officeDocument/2006/relationships/hyperlink" Target="http://torch.ch/" TargetMode="External"/><Relationship Id="rId5" Type="http://schemas.openxmlformats.org/officeDocument/2006/relationships/hyperlink" Target="https://www.h2o.ai/" TargetMode="External"/><Relationship Id="rId10" Type="http://schemas.openxmlformats.org/officeDocument/2006/relationships/hyperlink" Target="http://deeplearning.net/software/theano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www.tensorflow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machine-learning/machine-learning-data-science-dsvm-ubuntu-intr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linusdsvm" TargetMode="External"/><Relationship Id="rId2" Type="http://schemas.openxmlformats.org/officeDocument/2006/relationships/hyperlink" Target="http://aka.ms/dsvm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machine-learning/machine-learning-data-science-linux-dsvm-walkthrough" TargetMode="External"/><Relationship Id="rId5" Type="http://schemas.openxmlformats.org/officeDocument/2006/relationships/hyperlink" Target="https://azuremarketplace.microsoft.com/en-us/marketplace/apps/microsoft-ads.linux-data-science-vm?tab=PlansAndPrice" TargetMode="External"/><Relationship Id="rId4" Type="http://schemas.openxmlformats.org/officeDocument/2006/relationships/hyperlink" Target="https://azuremarketplace.microsoft.com/en-us/marketplace/apps/microsoft-ads.standard-data-science-vm?tab=PlansAndPr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technet.microsoft.com/machinelearning/2017/04/03/microsoft-updates-its-deep-learning-toolk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DSVM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Machine Learning Meetup</a:t>
            </a:r>
          </a:p>
          <a:p>
            <a:r>
              <a:rPr lang="en-US" dirty="0"/>
              <a:t>April 20,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52" y="1387792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48260"/>
            <a:ext cx="9601200" cy="896620"/>
          </a:xfrm>
        </p:spPr>
        <p:txBody>
          <a:bodyPr/>
          <a:lstStyle/>
          <a:p>
            <a:r>
              <a:rPr lang="en-US" dirty="0"/>
              <a:t>A possible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6480"/>
            <a:ext cx="9601200" cy="4820920"/>
          </a:xfrm>
        </p:spPr>
        <p:txBody>
          <a:bodyPr>
            <a:normAutofit/>
          </a:bodyPr>
          <a:lstStyle/>
          <a:p>
            <a:r>
              <a:rPr lang="en-US" dirty="0"/>
              <a:t>Containers and blobs are less expensive than file shares and disks</a:t>
            </a:r>
          </a:p>
          <a:p>
            <a:r>
              <a:rPr lang="en-US" dirty="0"/>
              <a:t>But – not every tool and framework can interact with blobs so check</a:t>
            </a:r>
          </a:p>
          <a:p>
            <a:r>
              <a:rPr lang="en-US" dirty="0"/>
              <a:t>Most Hadoop configurations can fetch from blobs and load to HDFS if you choose to use Spark</a:t>
            </a:r>
          </a:p>
          <a:p>
            <a:r>
              <a:rPr lang="en-US" dirty="0"/>
              <a:t>Tips:</a:t>
            </a:r>
          </a:p>
          <a:p>
            <a:r>
              <a:rPr lang="en-US" dirty="0"/>
              <a:t>Do your work in the same region (save time and latency)</a:t>
            </a:r>
          </a:p>
          <a:p>
            <a:r>
              <a:rPr lang="en-US" dirty="0"/>
              <a:t>Configure short lived projects in their own Azure Resource Groups</a:t>
            </a:r>
          </a:p>
          <a:p>
            <a:pPr lvl="1"/>
            <a:r>
              <a:rPr lang="en-US" dirty="0"/>
              <a:t>(clean up by deleting the resource group – saves time, money)</a:t>
            </a:r>
          </a:p>
          <a:p>
            <a:pPr lvl="1"/>
            <a:r>
              <a:rPr lang="en-US" dirty="0"/>
              <a:t>BUT – make sure you protect any valuable data first</a:t>
            </a:r>
          </a:p>
          <a:p>
            <a:pPr lvl="2"/>
            <a:r>
              <a:rPr lang="en-US" dirty="0"/>
              <a:t>Copy to another blob or file share outside of the temporary resource group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9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7480"/>
            <a:ext cx="9601200" cy="1485900"/>
          </a:xfrm>
        </p:spPr>
        <p:txBody>
          <a:bodyPr/>
          <a:lstStyle/>
          <a:p>
            <a:r>
              <a:rPr lang="en-US" dirty="0"/>
              <a:t>Creating a file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3440"/>
            <a:ext cx="9601200" cy="56692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Good for DSVM’s that need to share models and other work artifacts</a:t>
            </a:r>
          </a:p>
          <a:p>
            <a:r>
              <a:rPr lang="en-US" dirty="0"/>
              <a:t>Can handle higher IO (better latency) rates than blobs</a:t>
            </a:r>
          </a:p>
          <a:p>
            <a:r>
              <a:rPr lang="en-US" dirty="0"/>
              <a:t>Mount drives and use experience</a:t>
            </a:r>
          </a:p>
          <a:p>
            <a:r>
              <a:rPr lang="en-US" dirty="0"/>
              <a:t>Good for:</a:t>
            </a:r>
          </a:p>
          <a:p>
            <a:pPr lvl="1"/>
            <a:r>
              <a:rPr lang="en-US" dirty="0"/>
              <a:t>Hackathons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Tools requiring file semantics</a:t>
            </a:r>
          </a:p>
          <a:p>
            <a:r>
              <a:rPr lang="en-US" dirty="0"/>
              <a:t>You need to take care of:</a:t>
            </a:r>
          </a:p>
          <a:p>
            <a:pPr lvl="1"/>
            <a:r>
              <a:rPr lang="en-US" dirty="0"/>
              <a:t>Backups and Security</a:t>
            </a:r>
          </a:p>
          <a:p>
            <a:r>
              <a:rPr lang="en-US" dirty="0"/>
              <a:t>Resources:</a:t>
            </a:r>
          </a:p>
          <a:p>
            <a:r>
              <a:rPr lang="en-US" dirty="0">
                <a:hlinkClick r:id="rId2"/>
              </a:rPr>
              <a:t>https://docs.microsoft.com/en-us/azure/storage/storage-how-to-use-files-linux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https://docs.microsoft.com/en-us/azure/storage/storage-dotnet-how-to-use-files#mount-the-file-share</a:t>
            </a:r>
            <a:endParaRPr lang="en-US" dirty="0"/>
          </a:p>
          <a:p>
            <a:r>
              <a:rPr lang="en-US" dirty="0"/>
              <a:t>net use z: </a:t>
            </a:r>
            <a:r>
              <a:rPr lang="en-US" dirty="0">
                <a:hlinkClick r:id="rId4"/>
              </a:rPr>
              <a:t>\\dsvmsharedfile.file.core.windows.net\dsvmfileshare</a:t>
            </a:r>
            <a:r>
              <a:rPr lang="en-US" dirty="0"/>
              <a:t> /</a:t>
            </a:r>
            <a:r>
              <a:rPr lang="en-US" dirty="0" err="1"/>
              <a:t>u:AZURE</a:t>
            </a:r>
            <a:r>
              <a:rPr lang="en-US" dirty="0"/>
              <a:t>\</a:t>
            </a:r>
            <a:r>
              <a:rPr lang="en-US" dirty="0" err="1"/>
              <a:t>dsvmsharedfile</a:t>
            </a:r>
            <a:r>
              <a:rPr lang="en-US" dirty="0"/>
              <a:t> 3/</a:t>
            </a:r>
            <a:r>
              <a:rPr lang="en-US" dirty="0" err="1"/>
              <a:t>zgyAXqYICzqmCsA</a:t>
            </a:r>
            <a:r>
              <a:rPr lang="en-US" dirty="0"/>
              <a:t>/+7Giq/878qqlIXmrRxXGDF9zReT9L0PmJPzULgzz31SwyakF1Bn5BbZZIuolM8ZZWBqw==</a:t>
            </a:r>
          </a:p>
          <a:p>
            <a:r>
              <a:rPr lang="en-US" dirty="0" err="1"/>
              <a:t>sudo</a:t>
            </a:r>
            <a:r>
              <a:rPr lang="en-US" dirty="0"/>
              <a:t> mount -t </a:t>
            </a:r>
            <a:r>
              <a:rPr lang="en-US" dirty="0" err="1"/>
              <a:t>cifs</a:t>
            </a:r>
            <a:r>
              <a:rPr lang="en-US" dirty="0"/>
              <a:t> //myaccountname.file.core.windows.net/</a:t>
            </a:r>
            <a:r>
              <a:rPr lang="en-US" dirty="0" err="1"/>
              <a:t>mysharename</a:t>
            </a:r>
            <a:r>
              <a:rPr lang="en-US" dirty="0"/>
              <a:t> /</a:t>
            </a:r>
            <a:r>
              <a:rPr lang="en-US" dirty="0" err="1"/>
              <a:t>mymountpoint</a:t>
            </a:r>
            <a:r>
              <a:rPr lang="en-US" dirty="0"/>
              <a:t> -o </a:t>
            </a:r>
            <a:r>
              <a:rPr lang="en-US" dirty="0" err="1"/>
              <a:t>vers</a:t>
            </a:r>
            <a:r>
              <a:rPr lang="en-US" dirty="0"/>
              <a:t>=3.0,username=</a:t>
            </a:r>
            <a:r>
              <a:rPr lang="en-US" dirty="0" err="1"/>
              <a:t>myaccountname,password</a:t>
            </a:r>
            <a:r>
              <a:rPr lang="en-US" dirty="0"/>
              <a:t>=</a:t>
            </a:r>
            <a:r>
              <a:rPr lang="en-US" dirty="0" err="1"/>
              <a:t>StorageAccountKeyEndingIn</a:t>
            </a:r>
            <a:r>
              <a:rPr lang="en-US" dirty="0"/>
              <a:t>==,</a:t>
            </a:r>
            <a:r>
              <a:rPr lang="en-US" dirty="0" err="1"/>
              <a:t>dir_mode</a:t>
            </a:r>
            <a:r>
              <a:rPr lang="en-US" dirty="0"/>
              <a:t>=0777,file_mode=0777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6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8280"/>
            <a:ext cx="9601200" cy="949960"/>
          </a:xfrm>
        </p:spPr>
        <p:txBody>
          <a:bodyPr/>
          <a:lstStyle/>
          <a:p>
            <a:r>
              <a:rPr lang="en-US" dirty="0"/>
              <a:t>Using shared storage (blob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8240"/>
            <a:ext cx="9601200" cy="41681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Good for larger amounts of data that do NOT require a file system interface</a:t>
            </a:r>
          </a:p>
          <a:p>
            <a:r>
              <a:rPr lang="en-US" dirty="0"/>
              <a:t>Can be used to Hadoop and other tools for extraction and ingestion</a:t>
            </a:r>
          </a:p>
          <a:p>
            <a:pPr lvl="1"/>
            <a:r>
              <a:rPr lang="en-US" dirty="0"/>
              <a:t>Not all languages/libraries have built in support so check</a:t>
            </a:r>
          </a:p>
          <a:p>
            <a:pPr lvl="1"/>
            <a:r>
              <a:rPr lang="en-US" dirty="0"/>
              <a:t>Integrates well with Spark, Hadoop</a:t>
            </a:r>
          </a:p>
          <a:p>
            <a:r>
              <a:rPr lang="en-US" dirty="0"/>
              <a:t>Can share by sharing secure signatures</a:t>
            </a:r>
          </a:p>
          <a:p>
            <a:r>
              <a:rPr lang="en-US" dirty="0"/>
              <a:t>Good for teams that already have high internal trust</a:t>
            </a:r>
          </a:p>
          <a:p>
            <a:r>
              <a:rPr lang="en-US" dirty="0"/>
              <a:t>Can be restricted by time frame and operation (read/write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Not good for very high write rates to one target (scales out well)</a:t>
            </a:r>
          </a:p>
          <a:p>
            <a:r>
              <a:rPr lang="en-US" dirty="0"/>
              <a:t>Has options for geo-replication</a:t>
            </a:r>
          </a:p>
          <a:p>
            <a:r>
              <a:rPr lang="en-US" dirty="0"/>
              <a:t>TIP:</a:t>
            </a:r>
          </a:p>
          <a:p>
            <a:r>
              <a:rPr lang="en-US" dirty="0"/>
              <a:t>https://social.microsoft.com/Forums/en-US/354d9b55-0ce6-4310-b2a6-01c2f3a70890/tip-connecting-to-azure-blob-from-apache-spark-on-linux-dsvm?forum=dsvm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9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8072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73760"/>
            <a:ext cx="9601200" cy="4993640"/>
          </a:xfrm>
        </p:spPr>
        <p:txBody>
          <a:bodyPr/>
          <a:lstStyle/>
          <a:p>
            <a:r>
              <a:rPr lang="en-US" dirty="0"/>
              <a:t>Locally – just run </a:t>
            </a:r>
            <a:r>
              <a:rPr lang="en-US" dirty="0" err="1"/>
              <a:t>jupyter</a:t>
            </a:r>
            <a:r>
              <a:rPr lang="en-US" dirty="0"/>
              <a:t> (there’s an icon)</a:t>
            </a:r>
          </a:p>
          <a:p>
            <a:r>
              <a:rPr lang="en-US" dirty="0"/>
              <a:t>The LOCAL URL will look like:</a:t>
            </a:r>
          </a:p>
          <a:p>
            <a:pPr lvl="1"/>
            <a:r>
              <a:rPr lang="en-US" dirty="0">
                <a:hlinkClick r:id="rId2"/>
              </a:rPr>
              <a:t>http://localhost:8888/tree?token=edac7b0f973d7fb70ebb08662b9b1785b543295a68efdbb3</a:t>
            </a:r>
            <a:endParaRPr lang="en-US" dirty="0"/>
          </a:p>
          <a:p>
            <a:pPr lvl="1"/>
            <a:r>
              <a:rPr lang="en-US" dirty="0"/>
              <a:t>You can access remotely via:</a:t>
            </a:r>
          </a:p>
          <a:p>
            <a:pPr lvl="1"/>
            <a:r>
              <a:rPr lang="en-US" dirty="0">
                <a:hlinkClick r:id="rId3"/>
              </a:rPr>
              <a:t>https://yourdnsname.region.cloudapp.azure.com:8000</a:t>
            </a:r>
            <a:endParaRPr lang="en-US" dirty="0"/>
          </a:p>
          <a:p>
            <a:pPr lvl="1"/>
            <a:r>
              <a:rPr lang="en-US" dirty="0"/>
              <a:t> prompted for your local Linux machine credentials</a:t>
            </a:r>
          </a:p>
          <a:p>
            <a:pPr lvl="1"/>
            <a:r>
              <a:rPr lang="en-US" dirty="0"/>
              <a:t>And then you’ll get a </a:t>
            </a:r>
            <a:r>
              <a:rPr lang="en-US" dirty="0" err="1"/>
              <a:t>jupyter</a:t>
            </a:r>
            <a:r>
              <a:rPr lang="en-US" dirty="0"/>
              <a:t> session pointed to the samples and demos</a:t>
            </a:r>
          </a:p>
        </p:txBody>
      </p:sp>
    </p:spTree>
    <p:extLst>
      <p:ext uri="{BB962C8B-B14F-4D97-AF65-F5344CB8AC3E}">
        <p14:creationId xmlns:p14="http://schemas.microsoft.com/office/powerpoint/2010/main" val="236239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https://msdn.microsoft.com/en-us/microsoft-r/scaler-spark-getting-started</a:t>
            </a:r>
            <a:endParaRPr lang="en-US" dirty="0"/>
          </a:p>
          <a:p>
            <a:r>
              <a:rPr lang="en-US" dirty="0">
                <a:hlinkClick r:id="rId3"/>
              </a:rPr>
              <a:t>https://github.com/Azure/DataScienceVM/tree/master/Tutorials/WebinarDocuments-04-04-2017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"/>
            <a:ext cx="9601200" cy="706120"/>
          </a:xfrm>
        </p:spPr>
        <p:txBody>
          <a:bodyPr/>
          <a:lstStyle/>
          <a:p>
            <a:r>
              <a:rPr lang="en-US" dirty="0"/>
              <a:t>DSVM for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2800"/>
            <a:ext cx="9601200" cy="56083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Caffe</a:t>
            </a:r>
            <a:r>
              <a:rPr lang="en-US" dirty="0"/>
              <a:t>: A deep learning framework built for speed, expressivity, and modularity</a:t>
            </a:r>
          </a:p>
          <a:p>
            <a:r>
              <a:rPr lang="en-US" dirty="0">
                <a:hlinkClick r:id="rId3"/>
              </a:rPr>
              <a:t>Caffe2</a:t>
            </a:r>
            <a:r>
              <a:rPr lang="en-US" dirty="0"/>
              <a:t>: A cross-platform version of Caffe</a:t>
            </a:r>
          </a:p>
          <a:p>
            <a:r>
              <a:rPr lang="en-US" dirty="0">
                <a:hlinkClick r:id="rId4"/>
              </a:rPr>
              <a:t>Computational Network Toolkit (CNTK)</a:t>
            </a:r>
            <a:r>
              <a:rPr lang="en-US" dirty="0"/>
              <a:t>: A deep learning software toolkit from Microsoft Research</a:t>
            </a:r>
          </a:p>
          <a:p>
            <a:r>
              <a:rPr lang="en-US" dirty="0">
                <a:hlinkClick r:id="rId5"/>
              </a:rPr>
              <a:t>H2O</a:t>
            </a:r>
            <a:r>
              <a:rPr lang="en-US" dirty="0"/>
              <a:t>: An open-source big data platform and graphical user interface</a:t>
            </a:r>
          </a:p>
          <a:p>
            <a:r>
              <a:rPr lang="en-US" dirty="0" err="1">
                <a:hlinkClick r:id="rId6"/>
              </a:rPr>
              <a:t>Keras</a:t>
            </a:r>
            <a:r>
              <a:rPr lang="en-US" dirty="0"/>
              <a:t>: A high-level neural network API in Python for </a:t>
            </a:r>
            <a:r>
              <a:rPr lang="en-US" dirty="0" err="1"/>
              <a:t>Theano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>
                <a:hlinkClick r:id="rId7"/>
              </a:rPr>
              <a:t>MXNet</a:t>
            </a:r>
            <a:r>
              <a:rPr lang="en-US" dirty="0"/>
              <a:t>: A flexible, efficient deep learning library with many language bindings</a:t>
            </a:r>
          </a:p>
          <a:p>
            <a:r>
              <a:rPr lang="en-US" dirty="0">
                <a:hlinkClick r:id="rId8"/>
              </a:rPr>
              <a:t>NVIDIA DIGITS</a:t>
            </a:r>
            <a:r>
              <a:rPr lang="en-US" dirty="0"/>
              <a:t>: A graphical system that simplifies common deep learning tasks</a:t>
            </a:r>
          </a:p>
          <a:p>
            <a:r>
              <a:rPr lang="en-US" dirty="0" err="1">
                <a:hlinkClick r:id="rId9"/>
              </a:rPr>
              <a:t>TensorFlow</a:t>
            </a:r>
            <a:r>
              <a:rPr lang="en-US" dirty="0"/>
              <a:t>: An open-source library for machine intelligence from Google</a:t>
            </a:r>
          </a:p>
          <a:p>
            <a:r>
              <a:rPr lang="en-US" dirty="0" err="1">
                <a:hlinkClick r:id="rId10"/>
              </a:rPr>
              <a:t>Theano</a:t>
            </a:r>
            <a:r>
              <a:rPr lang="en-US" dirty="0"/>
              <a:t>: A Python library for defining, optimizing, and efficiently evaluating mathematical expressions involving multi-dimensional arrays</a:t>
            </a:r>
          </a:p>
          <a:p>
            <a:r>
              <a:rPr lang="en-US" dirty="0">
                <a:hlinkClick r:id="rId11"/>
              </a:rPr>
              <a:t>Torch</a:t>
            </a:r>
            <a:r>
              <a:rPr lang="en-US" dirty="0"/>
              <a:t>: A scientific computing framework with wide support for machine learning algorithms</a:t>
            </a:r>
          </a:p>
          <a:p>
            <a:r>
              <a:rPr lang="en-US" dirty="0"/>
              <a:t>CUDA, </a:t>
            </a:r>
            <a:r>
              <a:rPr lang="en-US" dirty="0" err="1"/>
              <a:t>cuDNN</a:t>
            </a:r>
            <a:r>
              <a:rPr lang="en-US" dirty="0"/>
              <a:t>, and the NVIDIA driver</a:t>
            </a:r>
          </a:p>
          <a:p>
            <a:r>
              <a:rPr lang="en-US" dirty="0"/>
              <a:t>Many sample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344684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DSVM for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https://docs.microsoft.com/en-us/azure/machine-learning/machine-learning-data-science-dsvm-ubuntu-intro</a:t>
            </a:r>
            <a:endParaRPr lang="en-US" dirty="0"/>
          </a:p>
          <a:p>
            <a:r>
              <a:rPr lang="en-US" dirty="0"/>
              <a:t>Can run on CPU or GPU </a:t>
            </a:r>
          </a:p>
          <a:p>
            <a:pPr lvl="1"/>
            <a:r>
              <a:rPr lang="en-US" dirty="0"/>
              <a:t>Cost vs Speed</a:t>
            </a:r>
          </a:p>
          <a:p>
            <a:r>
              <a:rPr lang="en-US" dirty="0"/>
              <a:t>CPU: Excellent for learning and smaller training (thousands to perhaps a million samples but varies greatly by the domain and problem)</a:t>
            </a:r>
          </a:p>
          <a:p>
            <a:r>
              <a:rPr lang="en-US" dirty="0"/>
              <a:t>GPU: probably best to use once you have prototyped a model and inputs with a CPU</a:t>
            </a:r>
          </a:p>
        </p:txBody>
      </p:sp>
    </p:spTree>
    <p:extLst>
      <p:ext uri="{BB962C8B-B14F-4D97-AF65-F5344CB8AC3E}">
        <p14:creationId xmlns:p14="http://schemas.microsoft.com/office/powerpoint/2010/main" val="8783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755"/>
            <a:ext cx="9601200" cy="431464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http://aka.ms/dsvmdoc</a:t>
            </a:r>
            <a:r>
              <a:rPr lang="en-US" dirty="0"/>
              <a:t> (windows)</a:t>
            </a:r>
          </a:p>
          <a:p>
            <a:r>
              <a:rPr lang="en-US" dirty="0">
                <a:hlinkClick r:id="rId3"/>
              </a:rPr>
              <a:t>http://aka.ms/linusdsvm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https://azuremarketplace.microsoft.com/en-us/marketplace/apps/microsoft-ads.standard-data-science-vm?tab=PlansAndPrice</a:t>
            </a:r>
            <a:r>
              <a:rPr lang="en-US" dirty="0"/>
              <a:t> (windows)</a:t>
            </a:r>
          </a:p>
          <a:p>
            <a:r>
              <a:rPr lang="en-US" dirty="0">
                <a:hlinkClick r:id="rId5"/>
              </a:rPr>
              <a:t>https://azuremarketplace.microsoft.com/en-us/marketplace/apps/microsoft-ads.linux-data-science-vm?tab=PlansAndPrice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Walkthrough (</a:t>
            </a:r>
            <a:r>
              <a:rPr lang="en-US" dirty="0" err="1"/>
              <a:t>linux</a:t>
            </a:r>
            <a:r>
              <a:rPr lang="en-US" dirty="0"/>
              <a:t>) </a:t>
            </a:r>
            <a:r>
              <a:rPr lang="en-US" dirty="0">
                <a:hlinkClick r:id="rId6"/>
              </a:rPr>
              <a:t>https://docs.microsoft.com/en-us/azure/machine-learning/machine-learning-data-science-linux-dsvm-walkthrough</a:t>
            </a:r>
            <a:r>
              <a:rPr lang="en-US" dirty="0"/>
              <a:t> </a:t>
            </a:r>
          </a:p>
          <a:p>
            <a:r>
              <a:rPr lang="en-US" dirty="0"/>
              <a:t>More samples and guides:</a:t>
            </a:r>
          </a:p>
          <a:p>
            <a:pPr lvl="1"/>
            <a:r>
              <a:rPr lang="en-US" dirty="0"/>
              <a:t>https://github.com/Azure/DataScienceVM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537711" y="217269"/>
            <a:ext cx="11653425" cy="899409"/>
          </a:xfrm>
        </p:spPr>
        <p:txBody>
          <a:bodyPr/>
          <a:lstStyle/>
          <a:p>
            <a:r>
              <a:rPr lang="en-US" dirty="0" err="1"/>
              <a:t>Recap:What</a:t>
            </a:r>
            <a:r>
              <a:rPr lang="en-US" dirty="0"/>
              <a:t> is Data Science Virtual Machine?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2042" y="1116679"/>
            <a:ext cx="7813038" cy="5205559"/>
          </a:xfrm>
        </p:spPr>
        <p:txBody>
          <a:bodyPr/>
          <a:lstStyle/>
          <a:p>
            <a:r>
              <a:rPr lang="en-US" sz="3136" dirty="0"/>
              <a:t>Custom VM image on Azure Marketplace</a:t>
            </a:r>
          </a:p>
          <a:p>
            <a:r>
              <a:rPr lang="en-US" sz="3136" dirty="0"/>
              <a:t>Contains a set of data science, Azure tools/SDKs</a:t>
            </a:r>
          </a:p>
          <a:p>
            <a:r>
              <a:rPr lang="en-US" sz="3136" dirty="0"/>
              <a:t>All pre-configured and ready to use</a:t>
            </a:r>
          </a:p>
          <a:p>
            <a:r>
              <a:rPr lang="en-US" sz="3136" dirty="0"/>
              <a:t>Pay for cloud hardware usage only. No separate software charges!</a:t>
            </a:r>
          </a:p>
          <a:p>
            <a:r>
              <a:rPr lang="en-US" sz="3136" dirty="0"/>
              <a:t>Pointers to gallery, samples, documentation</a:t>
            </a:r>
          </a:p>
          <a:p>
            <a:r>
              <a:rPr lang="en-US" sz="3136" dirty="0"/>
              <a:t>Windows and Linux Versions</a:t>
            </a:r>
          </a:p>
          <a:p>
            <a:r>
              <a:rPr lang="en-US" sz="3136" dirty="0"/>
              <a:t>Up and running quickly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978" y="1116678"/>
            <a:ext cx="3656909" cy="54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329" y="263714"/>
            <a:ext cx="11653425" cy="899409"/>
          </a:xfrm>
        </p:spPr>
        <p:txBody>
          <a:bodyPr/>
          <a:lstStyle/>
          <a:p>
            <a:r>
              <a:rPr lang="en-US" dirty="0"/>
              <a:t>Usage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6285" y="1146891"/>
            <a:ext cx="5751244" cy="1898328"/>
          </a:xfrm>
        </p:spPr>
        <p:txBody>
          <a:bodyPr/>
          <a:lstStyle/>
          <a:p>
            <a:r>
              <a:rPr lang="en-US" u="sng" dirty="0"/>
              <a:t>Analytics desktop in the cloud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Consistent setup across team, promote sharing and collaboration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Azure scale and management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Near-Zero Setup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78169" y="3775901"/>
            <a:ext cx="5975317" cy="2783573"/>
          </a:xfrm>
        </p:spPr>
        <p:txBody>
          <a:bodyPr/>
          <a:lstStyle/>
          <a:p>
            <a:r>
              <a:rPr lang="en-US" u="sng" dirty="0"/>
              <a:t>On-demand elastic capacity for large workloads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Ability to run analytics not feasible on desktop or on shared environment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Pay for what you use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/>
              <a:t>Eg</a:t>
            </a:r>
            <a:r>
              <a:rPr lang="en-US" dirty="0"/>
              <a:t>: Hackathons, Competitions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927296" y="1146891"/>
            <a:ext cx="6077431" cy="15842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marR="0" lvl="0" indent="-281623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Data Science Training and education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Consistent setup, ease of support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On Demand, Shared / dedicated infrastructure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Quick, Low friction startup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927294" y="2911412"/>
            <a:ext cx="5975318" cy="2511060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marR="0" lvl="0" indent="-281623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Short Experiments &amp; Evaluation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Quick, Low Friction startup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Spend time evaluating instead of setup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Try before you buy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Replicate a published experiment</a:t>
            </a:r>
          </a:p>
          <a:p>
            <a:pPr marL="281623" marR="0" lvl="0" indent="-281623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927294" y="5031431"/>
            <a:ext cx="6077432" cy="1599722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marR="0" lvl="0" indent="-281623" algn="l" defTabSz="91419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Deep Learning with Neural Networks &amp; GPUs</a:t>
            </a:r>
          </a:p>
          <a:p>
            <a:pPr marL="520602" marR="0" lvl="1" indent="-228557" algn="l" defTabSz="9141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Readily available GPU clusters with Deep Learning tools already pre configured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1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64698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Agenda - Build on part 1 work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1023368"/>
            <a:ext cx="10515600" cy="4351338"/>
          </a:xfrm>
        </p:spPr>
        <p:txBody>
          <a:bodyPr/>
          <a:lstStyle/>
          <a:p>
            <a:r>
              <a:rPr lang="en-US" dirty="0"/>
              <a:t>Focus using the Microsoft Data Science Virtual Machine in:</a:t>
            </a:r>
          </a:p>
          <a:p>
            <a:r>
              <a:rPr lang="en-US" dirty="0"/>
              <a:t>Team and collaborative efforts</a:t>
            </a:r>
          </a:p>
          <a:p>
            <a:r>
              <a:rPr lang="en-US" dirty="0" err="1"/>
              <a:t>Jupyter</a:t>
            </a:r>
            <a:r>
              <a:rPr lang="en-US" dirty="0"/>
              <a:t> notebooks tour of DVM</a:t>
            </a:r>
          </a:p>
          <a:p>
            <a:r>
              <a:rPr lang="en-US" dirty="0"/>
              <a:t>Using the single node Spark cluster (Linux version of DSVM)</a:t>
            </a:r>
          </a:p>
          <a:p>
            <a:r>
              <a:rPr lang="en-US" dirty="0"/>
              <a:t>Extending your DSVM to ‘do more’</a:t>
            </a:r>
          </a:p>
          <a:p>
            <a:r>
              <a:rPr lang="en-US" dirty="0"/>
              <a:t>Saving your work and data even if you delete / rebuild the DSVM</a:t>
            </a:r>
          </a:p>
          <a:p>
            <a:r>
              <a:rPr lang="en-US" dirty="0"/>
              <a:t>A first and short look at the Microsoft Cognitive Toolkit (CNTK)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112" y="5472112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collaboration with DSVM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5760"/>
            <a:ext cx="9601200" cy="4231640"/>
          </a:xfrm>
        </p:spPr>
        <p:txBody>
          <a:bodyPr/>
          <a:lstStyle/>
          <a:p>
            <a:r>
              <a:rPr lang="en-US" dirty="0"/>
              <a:t>Sharing data</a:t>
            </a:r>
          </a:p>
          <a:p>
            <a:r>
              <a:rPr lang="en-US" dirty="0"/>
              <a:t>Sharing experiments and models</a:t>
            </a:r>
          </a:p>
          <a:p>
            <a:r>
              <a:rPr lang="en-US" dirty="0"/>
              <a:t>Sharing when the DVM is “offline”</a:t>
            </a:r>
          </a:p>
          <a:p>
            <a:r>
              <a:rPr lang="en-US" dirty="0"/>
              <a:t>Remote Access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040"/>
          </a:xfrm>
        </p:spPr>
        <p:txBody>
          <a:bodyPr/>
          <a:lstStyle/>
          <a:p>
            <a:r>
              <a:rPr lang="en-US" dirty="0"/>
              <a:t>Publishing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6240"/>
            <a:ext cx="9601200" cy="4201160"/>
          </a:xfrm>
        </p:spPr>
        <p:txBody>
          <a:bodyPr/>
          <a:lstStyle/>
          <a:p>
            <a:r>
              <a:rPr lang="en-US" dirty="0"/>
              <a:t>You’ve built a working model – now what?</a:t>
            </a:r>
          </a:p>
          <a:p>
            <a:r>
              <a:rPr lang="en-US" dirty="0"/>
              <a:t>Publishing to Azure Machine Learning</a:t>
            </a:r>
          </a:p>
          <a:p>
            <a:r>
              <a:rPr lang="en-US" dirty="0"/>
              <a:t>Publishing </a:t>
            </a:r>
            <a:r>
              <a:rPr lang="en-US" dirty="0" err="1"/>
              <a:t>RServer</a:t>
            </a:r>
            <a:r>
              <a:rPr lang="en-US" dirty="0"/>
              <a:t>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look at Microsoft Cognitive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8960"/>
            <a:ext cx="9601200" cy="4028440"/>
          </a:xfrm>
        </p:spPr>
        <p:txBody>
          <a:bodyPr/>
          <a:lstStyle/>
          <a:p>
            <a:r>
              <a:rPr lang="en-US" dirty="0"/>
              <a:t>What is it</a:t>
            </a:r>
          </a:p>
          <a:p>
            <a:r>
              <a:rPr lang="en-US" dirty="0"/>
              <a:t>How can I use it</a:t>
            </a:r>
          </a:p>
          <a:p>
            <a:r>
              <a:rPr lang="en-US" dirty="0"/>
              <a:t>How can I make sure it is installed properly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 a prelude to a series focusing on deep learning with Microsoft tools and services</a:t>
            </a:r>
          </a:p>
          <a:p>
            <a:r>
              <a:rPr lang="en-US" dirty="0">
                <a:hlinkClick r:id="rId2"/>
              </a:rPr>
              <a:t>https://blogs.technet.microsoft.com/machinelearning/2017/04/03/microsoft-updates-its-deep-learning-toolkit/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716280"/>
          </a:xfrm>
        </p:spPr>
        <p:txBody>
          <a:bodyPr/>
          <a:lstStyle/>
          <a:p>
            <a:r>
              <a:rPr lang="en-US" dirty="0"/>
              <a:t>Extending the DSVM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8400"/>
            <a:ext cx="9601200" cy="4699000"/>
          </a:xfrm>
        </p:spPr>
        <p:txBody>
          <a:bodyPr>
            <a:normAutofit/>
          </a:bodyPr>
          <a:lstStyle/>
          <a:p>
            <a:r>
              <a:rPr lang="en-US" dirty="0"/>
              <a:t>What if I have datasets in AWS I want to use</a:t>
            </a:r>
          </a:p>
          <a:p>
            <a:pPr lvl="1"/>
            <a:r>
              <a:rPr lang="en-US" dirty="0"/>
              <a:t>Install the AWS CLI – just like any download</a:t>
            </a:r>
          </a:p>
          <a:p>
            <a:pPr lvl="1"/>
            <a:r>
              <a:rPr lang="en-US" dirty="0"/>
              <a:t>Configure per AWS guidance</a:t>
            </a:r>
          </a:p>
          <a:p>
            <a:r>
              <a:rPr lang="en-US" dirty="0"/>
              <a:t>How can I add features and tools to DSVM</a:t>
            </a:r>
          </a:p>
          <a:p>
            <a:pPr lvl="1"/>
            <a:r>
              <a:rPr lang="en-US" dirty="0"/>
              <a:t>How long will the installs ‘stick around’</a:t>
            </a:r>
          </a:p>
          <a:p>
            <a:r>
              <a:rPr lang="en-US" dirty="0"/>
              <a:t>How can I get/use larger or smaller DSVM systems</a:t>
            </a:r>
          </a:p>
          <a:p>
            <a:pPr lvl="1"/>
            <a:r>
              <a:rPr lang="en-US" dirty="0"/>
              <a:t>You can create a new system with different CPU etc.</a:t>
            </a:r>
          </a:p>
          <a:p>
            <a:pPr lvl="2"/>
            <a:r>
              <a:rPr lang="en-US" dirty="0"/>
              <a:t>The pricing may change so check before committing</a:t>
            </a:r>
          </a:p>
          <a:p>
            <a:pPr lvl="1"/>
            <a:r>
              <a:rPr lang="en-US" dirty="0"/>
              <a:t>You will need to re-install anything installed on the prior instance</a:t>
            </a:r>
          </a:p>
          <a:p>
            <a:pPr lvl="1"/>
            <a:r>
              <a:rPr lang="en-US" dirty="0"/>
              <a:t>Best reason to keep important data in blob or file storage as it will be available when the replacement boots</a:t>
            </a:r>
          </a:p>
        </p:txBody>
      </p:sp>
    </p:spTree>
    <p:extLst>
      <p:ext uri="{BB962C8B-B14F-4D97-AF65-F5344CB8AC3E}">
        <p14:creationId xmlns:p14="http://schemas.microsoft.com/office/powerpoint/2010/main" val="339171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en-US" dirty="0"/>
              <a:t>Spark (on Linux) DSVM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4960"/>
            <a:ext cx="9601200" cy="4282440"/>
          </a:xfrm>
        </p:spPr>
        <p:txBody>
          <a:bodyPr/>
          <a:lstStyle/>
          <a:p>
            <a:r>
              <a:rPr lang="en-US" dirty="0"/>
              <a:t>Nice to have for learning, testing, small labs and so on</a:t>
            </a:r>
          </a:p>
          <a:p>
            <a:r>
              <a:rPr lang="en-US" dirty="0"/>
              <a:t>Scala , Java, Python, “R” preloaded</a:t>
            </a:r>
          </a:p>
          <a:p>
            <a:r>
              <a:rPr lang="en-US" dirty="0"/>
              <a:t>Using R and </a:t>
            </a:r>
            <a:r>
              <a:rPr lang="en-US" dirty="0" err="1"/>
              <a:t>SparkR</a:t>
            </a:r>
            <a:endParaRPr lang="en-US" dirty="0"/>
          </a:p>
          <a:p>
            <a:r>
              <a:rPr lang="en-US" dirty="0"/>
              <a:t>Using Microsoft </a:t>
            </a:r>
            <a:r>
              <a:rPr lang="en-US" dirty="0" err="1"/>
              <a:t>RServer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6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18685</TotalTime>
  <Words>1367</Words>
  <Application>Microsoft Office PowerPoint</Application>
  <PresentationFormat>Widescreen</PresentationFormat>
  <Paragraphs>158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Segoe UI</vt:lpstr>
      <vt:lpstr>Segoe UI Light</vt:lpstr>
      <vt:lpstr>Wingdings</vt:lpstr>
      <vt:lpstr>Crop</vt:lpstr>
      <vt:lpstr>Office Theme</vt:lpstr>
      <vt:lpstr>DSVM Part 2</vt:lpstr>
      <vt:lpstr>Recap:What is Data Science Virtual Machine?</vt:lpstr>
      <vt:lpstr>Usage Scenarios</vt:lpstr>
      <vt:lpstr>Agenda - Build on part 1 work </vt:lpstr>
      <vt:lpstr>Team and collaboration with DSVM</vt:lpstr>
      <vt:lpstr>Publishing work</vt:lpstr>
      <vt:lpstr>Short look at Microsoft Cognitive Toolkit</vt:lpstr>
      <vt:lpstr>Extending the DSVM</vt:lpstr>
      <vt:lpstr>Spark (on Linux) DSVM</vt:lpstr>
      <vt:lpstr>A possible environment</vt:lpstr>
      <vt:lpstr>Creating a file share</vt:lpstr>
      <vt:lpstr>Using shared storage (blob storage)</vt:lpstr>
      <vt:lpstr>Using Jupyter note books</vt:lpstr>
      <vt:lpstr>spark</vt:lpstr>
      <vt:lpstr>DSVM for Deep Learning</vt:lpstr>
      <vt:lpstr>Using the DSVM for Deep Learning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DSVM Part 2</dc:title>
  <dc:creator>Jim Williams</dc:creator>
  <cp:lastModifiedBy>Jim Williams</cp:lastModifiedBy>
  <cp:revision>32</cp:revision>
  <dcterms:created xsi:type="dcterms:W3CDTF">2017-03-23T14:50:47Z</dcterms:created>
  <dcterms:modified xsi:type="dcterms:W3CDTF">2017-04-21T18:54:04Z</dcterms:modified>
</cp:coreProperties>
</file>