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5" r:id="rId4"/>
    <p:sldId id="261" r:id="rId5"/>
    <p:sldId id="262" r:id="rId6"/>
    <p:sldId id="263" r:id="rId7"/>
    <p:sldId id="264" r:id="rId8"/>
    <p:sldId id="258"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8" autoAdjust="0"/>
    <p:restoredTop sz="94660"/>
  </p:normalViewPr>
  <p:slideViewPr>
    <p:cSldViewPr snapToGrid="0">
      <p:cViewPr varScale="1">
        <p:scale>
          <a:sx n="89" d="100"/>
          <a:sy n="89" d="100"/>
        </p:scale>
        <p:origin x="4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91A18-DD1A-4554-889C-C8527F5E99AD}" type="doc">
      <dgm:prSet loTypeId="urn:microsoft.com/office/officeart/2005/8/layout/vProcess5" loCatId="process" qsTypeId="urn:microsoft.com/office/officeart/2005/8/quickstyle/simple3" qsCatId="simple" csTypeId="urn:microsoft.com/office/officeart/2005/8/colors/accent2_2" csCatId="accent2" phldr="1"/>
      <dgm:spPr/>
      <dgm:t>
        <a:bodyPr/>
        <a:lstStyle/>
        <a:p>
          <a:endParaRPr lang="en-US"/>
        </a:p>
      </dgm:t>
    </dgm:pt>
    <dgm:pt modelId="{8267875D-50A9-47AB-A4C0-C3C0AB58A979}">
      <dgm:prSet/>
      <dgm:spPr/>
      <dgm:t>
        <a:bodyPr/>
        <a:lstStyle/>
        <a:p>
          <a:r>
            <a:rPr lang="en-US"/>
            <a:t>1- basics of sentence structure, word standardization, cleansing etc</a:t>
          </a:r>
        </a:p>
      </dgm:t>
    </dgm:pt>
    <dgm:pt modelId="{13318F46-263A-4CD8-A925-411A781AFCDD}" type="parTrans" cxnId="{BDE823E6-33D9-4129-B128-4CA077A97E55}">
      <dgm:prSet/>
      <dgm:spPr/>
      <dgm:t>
        <a:bodyPr/>
        <a:lstStyle/>
        <a:p>
          <a:endParaRPr lang="en-US"/>
        </a:p>
      </dgm:t>
    </dgm:pt>
    <dgm:pt modelId="{D4AA866D-17AE-4191-BCCC-3F16211BCCB6}" type="sibTrans" cxnId="{BDE823E6-33D9-4129-B128-4CA077A97E55}">
      <dgm:prSet/>
      <dgm:spPr/>
      <dgm:t>
        <a:bodyPr/>
        <a:lstStyle/>
        <a:p>
          <a:endParaRPr lang="en-US"/>
        </a:p>
      </dgm:t>
    </dgm:pt>
    <dgm:pt modelId="{A3AA58C3-9FF6-4A32-B186-FC29DE51AD1A}">
      <dgm:prSet/>
      <dgm:spPr/>
      <dgm:t>
        <a:bodyPr/>
        <a:lstStyle/>
        <a:p>
          <a:r>
            <a:rPr lang="en-US"/>
            <a:t>2 – basic statistics around words – features, bag of words, TFIDF</a:t>
          </a:r>
        </a:p>
      </dgm:t>
    </dgm:pt>
    <dgm:pt modelId="{2B1E0F0C-2699-45F2-B831-C6370374FC35}" type="parTrans" cxnId="{E8D4C00A-54CB-4E75-86B4-7AD5680E0FB6}">
      <dgm:prSet/>
      <dgm:spPr/>
      <dgm:t>
        <a:bodyPr/>
        <a:lstStyle/>
        <a:p>
          <a:endParaRPr lang="en-US"/>
        </a:p>
      </dgm:t>
    </dgm:pt>
    <dgm:pt modelId="{3ABB852D-FF55-41E0-98E2-B79CA1E50A79}" type="sibTrans" cxnId="{E8D4C00A-54CB-4E75-86B4-7AD5680E0FB6}">
      <dgm:prSet/>
      <dgm:spPr/>
      <dgm:t>
        <a:bodyPr/>
        <a:lstStyle/>
        <a:p>
          <a:endParaRPr lang="en-US"/>
        </a:p>
      </dgm:t>
    </dgm:pt>
    <dgm:pt modelId="{1D83BFD7-6F8B-44A8-9010-7FAA8FB69C30}">
      <dgm:prSet/>
      <dgm:spPr/>
      <dgm:t>
        <a:bodyPr/>
        <a:lstStyle/>
        <a:p>
          <a:r>
            <a:rPr lang="en-US"/>
            <a:t>3 – basics of topics (LDA,LSA) – move from pure stats to some content</a:t>
          </a:r>
        </a:p>
      </dgm:t>
    </dgm:pt>
    <dgm:pt modelId="{DAD959FA-EA4F-4796-99D2-956E6B730853}" type="parTrans" cxnId="{7877D3EC-6CC4-42E6-B1CC-CDD9CE28A6D6}">
      <dgm:prSet/>
      <dgm:spPr/>
      <dgm:t>
        <a:bodyPr/>
        <a:lstStyle/>
        <a:p>
          <a:endParaRPr lang="en-US"/>
        </a:p>
      </dgm:t>
    </dgm:pt>
    <dgm:pt modelId="{BB7BDFAA-234F-464A-959A-D7A11D2272C6}" type="sibTrans" cxnId="{7877D3EC-6CC4-42E6-B1CC-CDD9CE28A6D6}">
      <dgm:prSet/>
      <dgm:spPr/>
      <dgm:t>
        <a:bodyPr/>
        <a:lstStyle/>
        <a:p>
          <a:endParaRPr lang="en-US"/>
        </a:p>
      </dgm:t>
    </dgm:pt>
    <dgm:pt modelId="{FC1A71C5-E242-42B4-AA7E-1D49B73C3323}">
      <dgm:prSet/>
      <dgm:spPr/>
      <dgm:t>
        <a:bodyPr/>
        <a:lstStyle/>
        <a:p>
          <a:r>
            <a:rPr lang="en-US"/>
            <a:t>Tonight:</a:t>
          </a:r>
        </a:p>
      </dgm:t>
    </dgm:pt>
    <dgm:pt modelId="{42FA1019-B97A-4385-A5C4-551DA6E80738}" type="parTrans" cxnId="{6C6A7130-6111-4A11-B29D-D41ABEF07D98}">
      <dgm:prSet/>
      <dgm:spPr/>
      <dgm:t>
        <a:bodyPr/>
        <a:lstStyle/>
        <a:p>
          <a:endParaRPr lang="en-US"/>
        </a:p>
      </dgm:t>
    </dgm:pt>
    <dgm:pt modelId="{0C0B1A07-2D7A-4FA8-AE60-34D94C84C307}" type="sibTrans" cxnId="{6C6A7130-6111-4A11-B29D-D41ABEF07D98}">
      <dgm:prSet/>
      <dgm:spPr/>
      <dgm:t>
        <a:bodyPr/>
        <a:lstStyle/>
        <a:p>
          <a:endParaRPr lang="en-US"/>
        </a:p>
      </dgm:t>
    </dgm:pt>
    <dgm:pt modelId="{1C8006B2-860E-4265-A0A9-865A123B9F7C}">
      <dgm:prSet/>
      <dgm:spPr/>
      <dgm:t>
        <a:bodyPr/>
        <a:lstStyle/>
        <a:p>
          <a:r>
            <a:rPr lang="en-US"/>
            <a:t>Words in context</a:t>
          </a:r>
        </a:p>
      </dgm:t>
    </dgm:pt>
    <dgm:pt modelId="{A924884B-9BC3-457D-AFBC-E370DD6C91F6}" type="parTrans" cxnId="{7FB32248-39C4-4C22-B782-EEEEC9421769}">
      <dgm:prSet/>
      <dgm:spPr/>
      <dgm:t>
        <a:bodyPr/>
        <a:lstStyle/>
        <a:p>
          <a:endParaRPr lang="en-US"/>
        </a:p>
      </dgm:t>
    </dgm:pt>
    <dgm:pt modelId="{0CAD666B-E0C5-437E-B810-A2A4FF797BC7}" type="sibTrans" cxnId="{7FB32248-39C4-4C22-B782-EEEEC9421769}">
      <dgm:prSet/>
      <dgm:spPr/>
      <dgm:t>
        <a:bodyPr/>
        <a:lstStyle/>
        <a:p>
          <a:endParaRPr lang="en-US"/>
        </a:p>
      </dgm:t>
    </dgm:pt>
    <dgm:pt modelId="{3DB4D3BC-B1BE-418A-8BC8-4EA564955B9B}">
      <dgm:prSet/>
      <dgm:spPr/>
      <dgm:t>
        <a:bodyPr/>
        <a:lstStyle/>
        <a:p>
          <a:r>
            <a:rPr lang="en-US"/>
            <a:t>Creating vectors to map words and their ‘neighbors’ to provide context and occurrence patterns</a:t>
          </a:r>
        </a:p>
      </dgm:t>
    </dgm:pt>
    <dgm:pt modelId="{651D8A07-C718-4825-A815-8268CD84FA8B}" type="parTrans" cxnId="{8010AA58-047B-48D1-8205-A90A6EDFAC49}">
      <dgm:prSet/>
      <dgm:spPr/>
      <dgm:t>
        <a:bodyPr/>
        <a:lstStyle/>
        <a:p>
          <a:endParaRPr lang="en-US"/>
        </a:p>
      </dgm:t>
    </dgm:pt>
    <dgm:pt modelId="{BA9114D6-C93B-447E-AD7A-89F5C9E9BAFF}" type="sibTrans" cxnId="{8010AA58-047B-48D1-8205-A90A6EDFAC49}">
      <dgm:prSet/>
      <dgm:spPr/>
      <dgm:t>
        <a:bodyPr/>
        <a:lstStyle/>
        <a:p>
          <a:endParaRPr lang="en-US"/>
        </a:p>
      </dgm:t>
    </dgm:pt>
    <dgm:pt modelId="{C23EE277-1A7A-4121-9349-45E0E04189FF}">
      <dgm:prSet/>
      <dgm:spPr/>
      <dgm:t>
        <a:bodyPr/>
        <a:lstStyle/>
        <a:p>
          <a:r>
            <a:rPr lang="en-US" dirty="0"/>
            <a:t>Word2vec, genism – sample code</a:t>
          </a:r>
        </a:p>
      </dgm:t>
    </dgm:pt>
    <dgm:pt modelId="{C7103BDD-D076-4826-97E9-3EDB11450DEA}" type="parTrans" cxnId="{C23EA386-0F22-4A14-A325-E71696A46F06}">
      <dgm:prSet/>
      <dgm:spPr/>
      <dgm:t>
        <a:bodyPr/>
        <a:lstStyle/>
        <a:p>
          <a:endParaRPr lang="en-US"/>
        </a:p>
      </dgm:t>
    </dgm:pt>
    <dgm:pt modelId="{937825C7-BAF6-4AAC-AA7D-89C8A1A40CF0}" type="sibTrans" cxnId="{C23EA386-0F22-4A14-A325-E71696A46F06}">
      <dgm:prSet/>
      <dgm:spPr/>
      <dgm:t>
        <a:bodyPr/>
        <a:lstStyle/>
        <a:p>
          <a:endParaRPr lang="en-US"/>
        </a:p>
      </dgm:t>
    </dgm:pt>
    <dgm:pt modelId="{19A27F91-41FD-4524-BADB-E85BE99A29AA}" type="pres">
      <dgm:prSet presAssocID="{46C91A18-DD1A-4554-889C-C8527F5E99AD}" presName="outerComposite" presStyleCnt="0">
        <dgm:presLayoutVars>
          <dgm:chMax val="5"/>
          <dgm:dir/>
          <dgm:resizeHandles val="exact"/>
        </dgm:presLayoutVars>
      </dgm:prSet>
      <dgm:spPr/>
    </dgm:pt>
    <dgm:pt modelId="{0D97D99B-4190-4996-9151-50E33372FA84}" type="pres">
      <dgm:prSet presAssocID="{46C91A18-DD1A-4554-889C-C8527F5E99AD}" presName="dummyMaxCanvas" presStyleCnt="0">
        <dgm:presLayoutVars/>
      </dgm:prSet>
      <dgm:spPr/>
    </dgm:pt>
    <dgm:pt modelId="{6070D673-521C-498D-8277-83B9B1280B6A}" type="pres">
      <dgm:prSet presAssocID="{46C91A18-DD1A-4554-889C-C8527F5E99AD}" presName="FourNodes_1" presStyleLbl="node1" presStyleIdx="0" presStyleCnt="4">
        <dgm:presLayoutVars>
          <dgm:bulletEnabled val="1"/>
        </dgm:presLayoutVars>
      </dgm:prSet>
      <dgm:spPr/>
    </dgm:pt>
    <dgm:pt modelId="{70268BD9-3A24-45C8-AF5A-63ED6FC2CA38}" type="pres">
      <dgm:prSet presAssocID="{46C91A18-DD1A-4554-889C-C8527F5E99AD}" presName="FourNodes_2" presStyleLbl="node1" presStyleIdx="1" presStyleCnt="4">
        <dgm:presLayoutVars>
          <dgm:bulletEnabled val="1"/>
        </dgm:presLayoutVars>
      </dgm:prSet>
      <dgm:spPr/>
    </dgm:pt>
    <dgm:pt modelId="{6E37525B-50C5-4CF5-B633-F6F8FC7DC209}" type="pres">
      <dgm:prSet presAssocID="{46C91A18-DD1A-4554-889C-C8527F5E99AD}" presName="FourNodes_3" presStyleLbl="node1" presStyleIdx="2" presStyleCnt="4">
        <dgm:presLayoutVars>
          <dgm:bulletEnabled val="1"/>
        </dgm:presLayoutVars>
      </dgm:prSet>
      <dgm:spPr/>
    </dgm:pt>
    <dgm:pt modelId="{9AA596AE-2DA9-461E-AB47-7BE9F038262B}" type="pres">
      <dgm:prSet presAssocID="{46C91A18-DD1A-4554-889C-C8527F5E99AD}" presName="FourNodes_4" presStyleLbl="node1" presStyleIdx="3" presStyleCnt="4">
        <dgm:presLayoutVars>
          <dgm:bulletEnabled val="1"/>
        </dgm:presLayoutVars>
      </dgm:prSet>
      <dgm:spPr/>
    </dgm:pt>
    <dgm:pt modelId="{7C46CCEE-FE47-480F-93D4-B5363DEA3D70}" type="pres">
      <dgm:prSet presAssocID="{46C91A18-DD1A-4554-889C-C8527F5E99AD}" presName="FourConn_1-2" presStyleLbl="fgAccFollowNode1" presStyleIdx="0" presStyleCnt="3">
        <dgm:presLayoutVars>
          <dgm:bulletEnabled val="1"/>
        </dgm:presLayoutVars>
      </dgm:prSet>
      <dgm:spPr/>
    </dgm:pt>
    <dgm:pt modelId="{DBC3AA50-1781-4A7A-9DC2-F4417B819E54}" type="pres">
      <dgm:prSet presAssocID="{46C91A18-DD1A-4554-889C-C8527F5E99AD}" presName="FourConn_2-3" presStyleLbl="fgAccFollowNode1" presStyleIdx="1" presStyleCnt="3">
        <dgm:presLayoutVars>
          <dgm:bulletEnabled val="1"/>
        </dgm:presLayoutVars>
      </dgm:prSet>
      <dgm:spPr/>
    </dgm:pt>
    <dgm:pt modelId="{2D41F74A-203A-4DC9-8A62-9FAD26B1C558}" type="pres">
      <dgm:prSet presAssocID="{46C91A18-DD1A-4554-889C-C8527F5E99AD}" presName="FourConn_3-4" presStyleLbl="fgAccFollowNode1" presStyleIdx="2" presStyleCnt="3">
        <dgm:presLayoutVars>
          <dgm:bulletEnabled val="1"/>
        </dgm:presLayoutVars>
      </dgm:prSet>
      <dgm:spPr/>
    </dgm:pt>
    <dgm:pt modelId="{565FFFA1-BC1A-42E2-802C-4C20C7D9A84D}" type="pres">
      <dgm:prSet presAssocID="{46C91A18-DD1A-4554-889C-C8527F5E99AD}" presName="FourNodes_1_text" presStyleLbl="node1" presStyleIdx="3" presStyleCnt="4">
        <dgm:presLayoutVars>
          <dgm:bulletEnabled val="1"/>
        </dgm:presLayoutVars>
      </dgm:prSet>
      <dgm:spPr/>
    </dgm:pt>
    <dgm:pt modelId="{ECE8C006-0CA5-42FA-A702-582EA1ED96BE}" type="pres">
      <dgm:prSet presAssocID="{46C91A18-DD1A-4554-889C-C8527F5E99AD}" presName="FourNodes_2_text" presStyleLbl="node1" presStyleIdx="3" presStyleCnt="4">
        <dgm:presLayoutVars>
          <dgm:bulletEnabled val="1"/>
        </dgm:presLayoutVars>
      </dgm:prSet>
      <dgm:spPr/>
    </dgm:pt>
    <dgm:pt modelId="{42C1982B-9377-44DA-9181-10B6BBB208E1}" type="pres">
      <dgm:prSet presAssocID="{46C91A18-DD1A-4554-889C-C8527F5E99AD}" presName="FourNodes_3_text" presStyleLbl="node1" presStyleIdx="3" presStyleCnt="4">
        <dgm:presLayoutVars>
          <dgm:bulletEnabled val="1"/>
        </dgm:presLayoutVars>
      </dgm:prSet>
      <dgm:spPr/>
    </dgm:pt>
    <dgm:pt modelId="{01066B0D-B3B8-40F7-962E-0B35026A48CD}" type="pres">
      <dgm:prSet presAssocID="{46C91A18-DD1A-4554-889C-C8527F5E99AD}" presName="FourNodes_4_text" presStyleLbl="node1" presStyleIdx="3" presStyleCnt="4">
        <dgm:presLayoutVars>
          <dgm:bulletEnabled val="1"/>
        </dgm:presLayoutVars>
      </dgm:prSet>
      <dgm:spPr/>
    </dgm:pt>
  </dgm:ptLst>
  <dgm:cxnLst>
    <dgm:cxn modelId="{DE013408-2C1B-4AEA-AF84-40F86307BB89}" type="presOf" srcId="{1D83BFD7-6F8B-44A8-9010-7FAA8FB69C30}" destId="{42C1982B-9377-44DA-9181-10B6BBB208E1}" srcOrd="1" destOrd="0" presId="urn:microsoft.com/office/officeart/2005/8/layout/vProcess5"/>
    <dgm:cxn modelId="{E8D4C00A-54CB-4E75-86B4-7AD5680E0FB6}" srcId="{46C91A18-DD1A-4554-889C-C8527F5E99AD}" destId="{A3AA58C3-9FF6-4A32-B186-FC29DE51AD1A}" srcOrd="1" destOrd="0" parTransId="{2B1E0F0C-2699-45F2-B831-C6370374FC35}" sibTransId="{3ABB852D-FF55-41E0-98E2-B79CA1E50A79}"/>
    <dgm:cxn modelId="{B0D8BC0D-02C6-4552-B374-28B5F2B46A8D}" type="presOf" srcId="{3DB4D3BC-B1BE-418A-8BC8-4EA564955B9B}" destId="{9AA596AE-2DA9-461E-AB47-7BE9F038262B}" srcOrd="0" destOrd="2" presId="urn:microsoft.com/office/officeart/2005/8/layout/vProcess5"/>
    <dgm:cxn modelId="{857B6213-B1AB-4559-9BFE-BE6858C6FBFA}" type="presOf" srcId="{C23EE277-1A7A-4121-9349-45E0E04189FF}" destId="{9AA596AE-2DA9-461E-AB47-7BE9F038262B}" srcOrd="0" destOrd="3" presId="urn:microsoft.com/office/officeart/2005/8/layout/vProcess5"/>
    <dgm:cxn modelId="{D4F76B1B-BDC5-461B-BDD0-4EAAD9A2F12C}" type="presOf" srcId="{8267875D-50A9-47AB-A4C0-C3C0AB58A979}" destId="{6070D673-521C-498D-8277-83B9B1280B6A}" srcOrd="0" destOrd="0" presId="urn:microsoft.com/office/officeart/2005/8/layout/vProcess5"/>
    <dgm:cxn modelId="{C69E032B-F232-4D18-AD5B-E84AA803925B}" type="presOf" srcId="{1C8006B2-860E-4265-A0A9-865A123B9F7C}" destId="{01066B0D-B3B8-40F7-962E-0B35026A48CD}" srcOrd="1" destOrd="1" presId="urn:microsoft.com/office/officeart/2005/8/layout/vProcess5"/>
    <dgm:cxn modelId="{7C50C42C-50DA-4F4D-9D80-CB38E23FD6E4}" type="presOf" srcId="{3DB4D3BC-B1BE-418A-8BC8-4EA564955B9B}" destId="{01066B0D-B3B8-40F7-962E-0B35026A48CD}" srcOrd="1" destOrd="2" presId="urn:microsoft.com/office/officeart/2005/8/layout/vProcess5"/>
    <dgm:cxn modelId="{B6160F2D-35C6-4B90-B613-2FA1497AAA04}" type="presOf" srcId="{A3AA58C3-9FF6-4A32-B186-FC29DE51AD1A}" destId="{70268BD9-3A24-45C8-AF5A-63ED6FC2CA38}" srcOrd="0" destOrd="0" presId="urn:microsoft.com/office/officeart/2005/8/layout/vProcess5"/>
    <dgm:cxn modelId="{1D082B2F-51B9-4D6B-9A60-256D0DAEB8A2}" type="presOf" srcId="{46C91A18-DD1A-4554-889C-C8527F5E99AD}" destId="{19A27F91-41FD-4524-BADB-E85BE99A29AA}" srcOrd="0" destOrd="0" presId="urn:microsoft.com/office/officeart/2005/8/layout/vProcess5"/>
    <dgm:cxn modelId="{6C6A7130-6111-4A11-B29D-D41ABEF07D98}" srcId="{46C91A18-DD1A-4554-889C-C8527F5E99AD}" destId="{FC1A71C5-E242-42B4-AA7E-1D49B73C3323}" srcOrd="3" destOrd="0" parTransId="{42FA1019-B97A-4385-A5C4-551DA6E80738}" sibTransId="{0C0B1A07-2D7A-4FA8-AE60-34D94C84C307}"/>
    <dgm:cxn modelId="{EE052237-3980-4F5D-863B-29CFB2B9BD11}" type="presOf" srcId="{8267875D-50A9-47AB-A4C0-C3C0AB58A979}" destId="{565FFFA1-BC1A-42E2-802C-4C20C7D9A84D}" srcOrd="1" destOrd="0" presId="urn:microsoft.com/office/officeart/2005/8/layout/vProcess5"/>
    <dgm:cxn modelId="{7FB32248-39C4-4C22-B782-EEEEC9421769}" srcId="{FC1A71C5-E242-42B4-AA7E-1D49B73C3323}" destId="{1C8006B2-860E-4265-A0A9-865A123B9F7C}" srcOrd="0" destOrd="0" parTransId="{A924884B-9BC3-457D-AFBC-E370DD6C91F6}" sibTransId="{0CAD666B-E0C5-437E-B810-A2A4FF797BC7}"/>
    <dgm:cxn modelId="{4C7D9F71-7253-4AC8-B796-01560AE6AD44}" type="presOf" srcId="{1C8006B2-860E-4265-A0A9-865A123B9F7C}" destId="{9AA596AE-2DA9-461E-AB47-7BE9F038262B}" srcOrd="0" destOrd="1" presId="urn:microsoft.com/office/officeart/2005/8/layout/vProcess5"/>
    <dgm:cxn modelId="{8010AA58-047B-48D1-8205-A90A6EDFAC49}" srcId="{FC1A71C5-E242-42B4-AA7E-1D49B73C3323}" destId="{3DB4D3BC-B1BE-418A-8BC8-4EA564955B9B}" srcOrd="1" destOrd="0" parTransId="{651D8A07-C718-4825-A815-8268CD84FA8B}" sibTransId="{BA9114D6-C93B-447E-AD7A-89F5C9E9BAFF}"/>
    <dgm:cxn modelId="{C23EA386-0F22-4A14-A325-E71696A46F06}" srcId="{FC1A71C5-E242-42B4-AA7E-1D49B73C3323}" destId="{C23EE277-1A7A-4121-9349-45E0E04189FF}" srcOrd="2" destOrd="0" parTransId="{C7103BDD-D076-4826-97E9-3EDB11450DEA}" sibTransId="{937825C7-BAF6-4AAC-AA7D-89C8A1A40CF0}"/>
    <dgm:cxn modelId="{7E958C8F-DC37-4B4D-8B7E-4218ADC6FE4F}" type="presOf" srcId="{D4AA866D-17AE-4191-BCCC-3F16211BCCB6}" destId="{7C46CCEE-FE47-480F-93D4-B5363DEA3D70}" srcOrd="0" destOrd="0" presId="urn:microsoft.com/office/officeart/2005/8/layout/vProcess5"/>
    <dgm:cxn modelId="{6207419B-0B45-431F-826D-F12EFB9F209F}" type="presOf" srcId="{C23EE277-1A7A-4121-9349-45E0E04189FF}" destId="{01066B0D-B3B8-40F7-962E-0B35026A48CD}" srcOrd="1" destOrd="3" presId="urn:microsoft.com/office/officeart/2005/8/layout/vProcess5"/>
    <dgm:cxn modelId="{9E0C3AA4-EB43-4375-BBAB-5CF9DDFA05FE}" type="presOf" srcId="{BB7BDFAA-234F-464A-959A-D7A11D2272C6}" destId="{2D41F74A-203A-4DC9-8A62-9FAD26B1C558}" srcOrd="0" destOrd="0" presId="urn:microsoft.com/office/officeart/2005/8/layout/vProcess5"/>
    <dgm:cxn modelId="{C34350A8-4979-40E0-8906-8AE82CF67F24}" type="presOf" srcId="{1D83BFD7-6F8B-44A8-9010-7FAA8FB69C30}" destId="{6E37525B-50C5-4CF5-B633-F6F8FC7DC209}" srcOrd="0" destOrd="0" presId="urn:microsoft.com/office/officeart/2005/8/layout/vProcess5"/>
    <dgm:cxn modelId="{5470C9B3-76F6-47AE-9B0C-350F0C170F46}" type="presOf" srcId="{3ABB852D-FF55-41E0-98E2-B79CA1E50A79}" destId="{DBC3AA50-1781-4A7A-9DC2-F4417B819E54}" srcOrd="0" destOrd="0" presId="urn:microsoft.com/office/officeart/2005/8/layout/vProcess5"/>
    <dgm:cxn modelId="{D44A19BC-3D10-427E-BAEE-F4D71B5D4068}" type="presOf" srcId="{A3AA58C3-9FF6-4A32-B186-FC29DE51AD1A}" destId="{ECE8C006-0CA5-42FA-A702-582EA1ED96BE}" srcOrd="1" destOrd="0" presId="urn:microsoft.com/office/officeart/2005/8/layout/vProcess5"/>
    <dgm:cxn modelId="{9E427DD4-B3AF-4A3D-B26F-E9A0A2DBAAB2}" type="presOf" srcId="{FC1A71C5-E242-42B4-AA7E-1D49B73C3323}" destId="{01066B0D-B3B8-40F7-962E-0B35026A48CD}" srcOrd="1" destOrd="0" presId="urn:microsoft.com/office/officeart/2005/8/layout/vProcess5"/>
    <dgm:cxn modelId="{BDE823E6-33D9-4129-B128-4CA077A97E55}" srcId="{46C91A18-DD1A-4554-889C-C8527F5E99AD}" destId="{8267875D-50A9-47AB-A4C0-C3C0AB58A979}" srcOrd="0" destOrd="0" parTransId="{13318F46-263A-4CD8-A925-411A781AFCDD}" sibTransId="{D4AA866D-17AE-4191-BCCC-3F16211BCCB6}"/>
    <dgm:cxn modelId="{7877D3EC-6CC4-42E6-B1CC-CDD9CE28A6D6}" srcId="{46C91A18-DD1A-4554-889C-C8527F5E99AD}" destId="{1D83BFD7-6F8B-44A8-9010-7FAA8FB69C30}" srcOrd="2" destOrd="0" parTransId="{DAD959FA-EA4F-4796-99D2-956E6B730853}" sibTransId="{BB7BDFAA-234F-464A-959A-D7A11D2272C6}"/>
    <dgm:cxn modelId="{976415F1-4B9C-491C-80D9-D730C0BE0C95}" type="presOf" srcId="{FC1A71C5-E242-42B4-AA7E-1D49B73C3323}" destId="{9AA596AE-2DA9-461E-AB47-7BE9F038262B}" srcOrd="0" destOrd="0" presId="urn:microsoft.com/office/officeart/2005/8/layout/vProcess5"/>
    <dgm:cxn modelId="{C6F01CC3-26AD-4970-AC14-1956249F45D8}" type="presParOf" srcId="{19A27F91-41FD-4524-BADB-E85BE99A29AA}" destId="{0D97D99B-4190-4996-9151-50E33372FA84}" srcOrd="0" destOrd="0" presId="urn:microsoft.com/office/officeart/2005/8/layout/vProcess5"/>
    <dgm:cxn modelId="{521F518F-8FE6-4E1D-9D79-70DFEB1C0A77}" type="presParOf" srcId="{19A27F91-41FD-4524-BADB-E85BE99A29AA}" destId="{6070D673-521C-498D-8277-83B9B1280B6A}" srcOrd="1" destOrd="0" presId="urn:microsoft.com/office/officeart/2005/8/layout/vProcess5"/>
    <dgm:cxn modelId="{FF40F764-1C38-455A-BDC2-AE6B5EBD9283}" type="presParOf" srcId="{19A27F91-41FD-4524-BADB-E85BE99A29AA}" destId="{70268BD9-3A24-45C8-AF5A-63ED6FC2CA38}" srcOrd="2" destOrd="0" presId="urn:microsoft.com/office/officeart/2005/8/layout/vProcess5"/>
    <dgm:cxn modelId="{4E1D62EE-DD8A-45F8-838C-64D9AAAB7B82}" type="presParOf" srcId="{19A27F91-41FD-4524-BADB-E85BE99A29AA}" destId="{6E37525B-50C5-4CF5-B633-F6F8FC7DC209}" srcOrd="3" destOrd="0" presId="urn:microsoft.com/office/officeart/2005/8/layout/vProcess5"/>
    <dgm:cxn modelId="{80EFF300-AE1B-420F-90F3-5740FD77AE12}" type="presParOf" srcId="{19A27F91-41FD-4524-BADB-E85BE99A29AA}" destId="{9AA596AE-2DA9-461E-AB47-7BE9F038262B}" srcOrd="4" destOrd="0" presId="urn:microsoft.com/office/officeart/2005/8/layout/vProcess5"/>
    <dgm:cxn modelId="{04AF5FDD-857F-47BC-8116-FFD8ACBE0633}" type="presParOf" srcId="{19A27F91-41FD-4524-BADB-E85BE99A29AA}" destId="{7C46CCEE-FE47-480F-93D4-B5363DEA3D70}" srcOrd="5" destOrd="0" presId="urn:microsoft.com/office/officeart/2005/8/layout/vProcess5"/>
    <dgm:cxn modelId="{3CDAE667-EAF0-41C7-90D5-03816A74AFEA}" type="presParOf" srcId="{19A27F91-41FD-4524-BADB-E85BE99A29AA}" destId="{DBC3AA50-1781-4A7A-9DC2-F4417B819E54}" srcOrd="6" destOrd="0" presId="urn:microsoft.com/office/officeart/2005/8/layout/vProcess5"/>
    <dgm:cxn modelId="{F25F9353-66FE-454B-AF4A-FCBBE6DBEE16}" type="presParOf" srcId="{19A27F91-41FD-4524-BADB-E85BE99A29AA}" destId="{2D41F74A-203A-4DC9-8A62-9FAD26B1C558}" srcOrd="7" destOrd="0" presId="urn:microsoft.com/office/officeart/2005/8/layout/vProcess5"/>
    <dgm:cxn modelId="{8A2647ED-3823-4EFB-9EC0-63400E4FB129}" type="presParOf" srcId="{19A27F91-41FD-4524-BADB-E85BE99A29AA}" destId="{565FFFA1-BC1A-42E2-802C-4C20C7D9A84D}" srcOrd="8" destOrd="0" presId="urn:microsoft.com/office/officeart/2005/8/layout/vProcess5"/>
    <dgm:cxn modelId="{8B93A05E-4AE0-4F43-A734-A6A25F21094F}" type="presParOf" srcId="{19A27F91-41FD-4524-BADB-E85BE99A29AA}" destId="{ECE8C006-0CA5-42FA-A702-582EA1ED96BE}" srcOrd="9" destOrd="0" presId="urn:microsoft.com/office/officeart/2005/8/layout/vProcess5"/>
    <dgm:cxn modelId="{880B3F36-40DF-429A-A145-5CF17E6D7E4C}" type="presParOf" srcId="{19A27F91-41FD-4524-BADB-E85BE99A29AA}" destId="{42C1982B-9377-44DA-9181-10B6BBB208E1}" srcOrd="10" destOrd="0" presId="urn:microsoft.com/office/officeart/2005/8/layout/vProcess5"/>
    <dgm:cxn modelId="{2CC13FF0-21A0-4BA4-B7F5-A8563B05400E}" type="presParOf" srcId="{19A27F91-41FD-4524-BADB-E85BE99A29AA}" destId="{01066B0D-B3B8-40F7-962E-0B35026A48C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0D673-521C-498D-8277-83B9B1280B6A}">
      <dsp:nvSpPr>
        <dsp:cNvPr id="0" name=""/>
        <dsp:cNvSpPr/>
      </dsp:nvSpPr>
      <dsp:spPr>
        <a:xfrm>
          <a:off x="0" y="0"/>
          <a:ext cx="4871720" cy="1225867"/>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 basics of sentence structure, word standardization, cleansing etc</a:t>
          </a:r>
        </a:p>
      </dsp:txBody>
      <dsp:txXfrm>
        <a:off x="35904" y="35904"/>
        <a:ext cx="3445328" cy="1154059"/>
      </dsp:txXfrm>
    </dsp:sp>
    <dsp:sp modelId="{70268BD9-3A24-45C8-AF5A-63ED6FC2CA38}">
      <dsp:nvSpPr>
        <dsp:cNvPr id="0" name=""/>
        <dsp:cNvSpPr/>
      </dsp:nvSpPr>
      <dsp:spPr>
        <a:xfrm>
          <a:off x="408006" y="1448752"/>
          <a:ext cx="4871720" cy="1225867"/>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 – basic statistics around words – features, bag of words, TFIDF</a:t>
          </a:r>
        </a:p>
      </dsp:txBody>
      <dsp:txXfrm>
        <a:off x="443910" y="1484656"/>
        <a:ext cx="3595091" cy="1154059"/>
      </dsp:txXfrm>
    </dsp:sp>
    <dsp:sp modelId="{6E37525B-50C5-4CF5-B633-F6F8FC7DC209}">
      <dsp:nvSpPr>
        <dsp:cNvPr id="0" name=""/>
        <dsp:cNvSpPr/>
      </dsp:nvSpPr>
      <dsp:spPr>
        <a:xfrm>
          <a:off x="809923" y="2897505"/>
          <a:ext cx="4871720" cy="1225867"/>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 – basics of topics (LDA,LSA) – move from pure stats to some content</a:t>
          </a:r>
        </a:p>
      </dsp:txBody>
      <dsp:txXfrm>
        <a:off x="845827" y="2933409"/>
        <a:ext cx="3601181" cy="1154059"/>
      </dsp:txXfrm>
    </dsp:sp>
    <dsp:sp modelId="{9AA596AE-2DA9-461E-AB47-7BE9F038262B}">
      <dsp:nvSpPr>
        <dsp:cNvPr id="0" name=""/>
        <dsp:cNvSpPr/>
      </dsp:nvSpPr>
      <dsp:spPr>
        <a:xfrm>
          <a:off x="1217929" y="4346257"/>
          <a:ext cx="4871720" cy="1225867"/>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Tonight:</a:t>
          </a:r>
        </a:p>
        <a:p>
          <a:pPr marL="114300" lvl="1" indent="-114300" algn="l" defTabSz="533400">
            <a:lnSpc>
              <a:spcPct val="90000"/>
            </a:lnSpc>
            <a:spcBef>
              <a:spcPct val="0"/>
            </a:spcBef>
            <a:spcAft>
              <a:spcPct val="15000"/>
            </a:spcAft>
            <a:buChar char="•"/>
          </a:pPr>
          <a:r>
            <a:rPr lang="en-US" sz="1200" kern="1200"/>
            <a:t>Words in context</a:t>
          </a:r>
        </a:p>
        <a:p>
          <a:pPr marL="114300" lvl="1" indent="-114300" algn="l" defTabSz="533400">
            <a:lnSpc>
              <a:spcPct val="90000"/>
            </a:lnSpc>
            <a:spcBef>
              <a:spcPct val="0"/>
            </a:spcBef>
            <a:spcAft>
              <a:spcPct val="15000"/>
            </a:spcAft>
            <a:buChar char="•"/>
          </a:pPr>
          <a:r>
            <a:rPr lang="en-US" sz="1200" kern="1200"/>
            <a:t>Creating vectors to map words and their ‘neighbors’ to provide context and occurrence patterns</a:t>
          </a:r>
        </a:p>
        <a:p>
          <a:pPr marL="114300" lvl="1" indent="-114300" algn="l" defTabSz="533400">
            <a:lnSpc>
              <a:spcPct val="90000"/>
            </a:lnSpc>
            <a:spcBef>
              <a:spcPct val="0"/>
            </a:spcBef>
            <a:spcAft>
              <a:spcPct val="15000"/>
            </a:spcAft>
            <a:buChar char="•"/>
          </a:pPr>
          <a:r>
            <a:rPr lang="en-US" sz="1200" kern="1200" dirty="0"/>
            <a:t>Word2vec, genism – sample code</a:t>
          </a:r>
        </a:p>
      </dsp:txBody>
      <dsp:txXfrm>
        <a:off x="1253833" y="4382161"/>
        <a:ext cx="3595091" cy="1154059"/>
      </dsp:txXfrm>
    </dsp:sp>
    <dsp:sp modelId="{7C46CCEE-FE47-480F-93D4-B5363DEA3D70}">
      <dsp:nvSpPr>
        <dsp:cNvPr id="0" name=""/>
        <dsp:cNvSpPr/>
      </dsp:nvSpPr>
      <dsp:spPr>
        <a:xfrm>
          <a:off x="4074906" y="938903"/>
          <a:ext cx="796813" cy="796813"/>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54189" y="938903"/>
        <a:ext cx="438247" cy="599602"/>
      </dsp:txXfrm>
    </dsp:sp>
    <dsp:sp modelId="{DBC3AA50-1781-4A7A-9DC2-F4417B819E54}">
      <dsp:nvSpPr>
        <dsp:cNvPr id="0" name=""/>
        <dsp:cNvSpPr/>
      </dsp:nvSpPr>
      <dsp:spPr>
        <a:xfrm>
          <a:off x="4482912" y="2387655"/>
          <a:ext cx="796813" cy="796813"/>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62195" y="2387655"/>
        <a:ext cx="438247" cy="599602"/>
      </dsp:txXfrm>
    </dsp:sp>
    <dsp:sp modelId="{2D41F74A-203A-4DC9-8A62-9FAD26B1C558}">
      <dsp:nvSpPr>
        <dsp:cNvPr id="0" name=""/>
        <dsp:cNvSpPr/>
      </dsp:nvSpPr>
      <dsp:spPr>
        <a:xfrm>
          <a:off x="4884829" y="3836408"/>
          <a:ext cx="796813" cy="796813"/>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64112" y="3836408"/>
        <a:ext cx="438247" cy="5996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EBA41-1F8F-47C3-9D6E-B26DA8D5E3BA}" type="datetimeFigureOut">
              <a:rPr lang="en-US" smtClean="0"/>
              <a:t>6/21/2018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EEFE2-11C7-4A5E-8BA5-A5D577CE22B8}" type="slidenum">
              <a:rPr lang="en-US" smtClean="0"/>
              <a:t>‹#›</a:t>
            </a:fld>
            <a:endParaRPr lang="en-US"/>
          </a:p>
        </p:txBody>
      </p:sp>
    </p:spTree>
    <p:extLst>
      <p:ext uri="{BB962C8B-B14F-4D97-AF65-F5344CB8AC3E}">
        <p14:creationId xmlns:p14="http://schemas.microsoft.com/office/powerpoint/2010/main" val="165087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5B90-A263-42B3-9B30-8CB8E801F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46FAF2-27AC-4089-907E-A8ED6A4D8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278599-BB3D-486A-B7C6-EC4E8ED0E617}"/>
              </a:ext>
            </a:extLst>
          </p:cNvPr>
          <p:cNvSpPr>
            <a:spLocks noGrp="1"/>
          </p:cNvSpPr>
          <p:nvPr>
            <p:ph type="dt" sz="half" idx="10"/>
          </p:nvPr>
        </p:nvSpPr>
        <p:spPr/>
        <p:txBody>
          <a:bodyPr/>
          <a:lstStyle/>
          <a:p>
            <a:fld id="{EDBA130C-1C40-4755-8145-0FDF0F487E0A}" type="datetime1">
              <a:rPr lang="en-US" smtClean="0"/>
              <a:t>6/21/2018</a:t>
            </a:fld>
            <a:endParaRPr lang="en-US"/>
          </a:p>
        </p:txBody>
      </p:sp>
      <p:sp>
        <p:nvSpPr>
          <p:cNvPr id="5" name="Footer Placeholder 4">
            <a:extLst>
              <a:ext uri="{FF2B5EF4-FFF2-40B4-BE49-F238E27FC236}">
                <a16:creationId xmlns:a16="http://schemas.microsoft.com/office/drawing/2014/main" id="{299C01B6-D9E1-4AC2-95B8-9E4260790D72}"/>
              </a:ext>
            </a:extLst>
          </p:cNvPr>
          <p:cNvSpPr>
            <a:spLocks noGrp="1"/>
          </p:cNvSpPr>
          <p:nvPr>
            <p:ph type="ftr" sz="quarter" idx="11"/>
          </p:nvPr>
        </p:nvSpPr>
        <p:spPr/>
        <p:txBody>
          <a:bodyPr/>
          <a:lstStyle/>
          <a:p>
            <a:r>
              <a:rPr lang="en-US"/>
              <a:t>MSFTGUEST              msevent420ez</a:t>
            </a:r>
          </a:p>
        </p:txBody>
      </p:sp>
      <p:sp>
        <p:nvSpPr>
          <p:cNvPr id="6" name="Slide Number Placeholder 5">
            <a:extLst>
              <a:ext uri="{FF2B5EF4-FFF2-40B4-BE49-F238E27FC236}">
                <a16:creationId xmlns:a16="http://schemas.microsoft.com/office/drawing/2014/main" id="{8B365090-F9D5-4CB6-B165-DB8D819EFCC8}"/>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175764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3846-C381-4760-A7F0-B616E7CAA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B280F-AED6-4784-8085-64F477BE71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A2363-C34D-4FF1-8A12-95FA95D461F1}"/>
              </a:ext>
            </a:extLst>
          </p:cNvPr>
          <p:cNvSpPr>
            <a:spLocks noGrp="1"/>
          </p:cNvSpPr>
          <p:nvPr>
            <p:ph type="dt" sz="half" idx="10"/>
          </p:nvPr>
        </p:nvSpPr>
        <p:spPr/>
        <p:txBody>
          <a:bodyPr/>
          <a:lstStyle/>
          <a:p>
            <a:fld id="{2EFEB1EB-81DB-4588-8F1F-36F27E76894D}" type="datetime1">
              <a:rPr lang="en-US" smtClean="0"/>
              <a:t>6/21/2018</a:t>
            </a:fld>
            <a:endParaRPr lang="en-US"/>
          </a:p>
        </p:txBody>
      </p:sp>
      <p:sp>
        <p:nvSpPr>
          <p:cNvPr id="5" name="Footer Placeholder 4">
            <a:extLst>
              <a:ext uri="{FF2B5EF4-FFF2-40B4-BE49-F238E27FC236}">
                <a16:creationId xmlns:a16="http://schemas.microsoft.com/office/drawing/2014/main" id="{9ED29C03-17E6-4CFC-B6F2-936C382C8E57}"/>
              </a:ext>
            </a:extLst>
          </p:cNvPr>
          <p:cNvSpPr>
            <a:spLocks noGrp="1"/>
          </p:cNvSpPr>
          <p:nvPr>
            <p:ph type="ftr" sz="quarter" idx="11"/>
          </p:nvPr>
        </p:nvSpPr>
        <p:spPr/>
        <p:txBody>
          <a:bodyPr/>
          <a:lstStyle/>
          <a:p>
            <a:r>
              <a:rPr lang="en-US"/>
              <a:t>MSFTGUEST              msevent420ez</a:t>
            </a:r>
          </a:p>
        </p:txBody>
      </p:sp>
      <p:sp>
        <p:nvSpPr>
          <p:cNvPr id="6" name="Slide Number Placeholder 5">
            <a:extLst>
              <a:ext uri="{FF2B5EF4-FFF2-40B4-BE49-F238E27FC236}">
                <a16:creationId xmlns:a16="http://schemas.microsoft.com/office/drawing/2014/main" id="{72B8CECB-F372-4576-AEB3-99494EBC5065}"/>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15129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5A443-4487-45CE-8C45-5EEC91A00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80B165-5DC3-4772-82B0-8F0033D7C7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654B8-134E-43F5-836D-F63860229E69}"/>
              </a:ext>
            </a:extLst>
          </p:cNvPr>
          <p:cNvSpPr>
            <a:spLocks noGrp="1"/>
          </p:cNvSpPr>
          <p:nvPr>
            <p:ph type="dt" sz="half" idx="10"/>
          </p:nvPr>
        </p:nvSpPr>
        <p:spPr/>
        <p:txBody>
          <a:bodyPr/>
          <a:lstStyle/>
          <a:p>
            <a:fld id="{8CB0AEAD-9971-4678-A916-658D82013D7D}" type="datetime1">
              <a:rPr lang="en-US" smtClean="0"/>
              <a:t>6/21/2018</a:t>
            </a:fld>
            <a:endParaRPr lang="en-US"/>
          </a:p>
        </p:txBody>
      </p:sp>
      <p:sp>
        <p:nvSpPr>
          <p:cNvPr id="5" name="Footer Placeholder 4">
            <a:extLst>
              <a:ext uri="{FF2B5EF4-FFF2-40B4-BE49-F238E27FC236}">
                <a16:creationId xmlns:a16="http://schemas.microsoft.com/office/drawing/2014/main" id="{96A2A443-6CFC-45BF-86AA-FC6A20B59B7F}"/>
              </a:ext>
            </a:extLst>
          </p:cNvPr>
          <p:cNvSpPr>
            <a:spLocks noGrp="1"/>
          </p:cNvSpPr>
          <p:nvPr>
            <p:ph type="ftr" sz="quarter" idx="11"/>
          </p:nvPr>
        </p:nvSpPr>
        <p:spPr/>
        <p:txBody>
          <a:bodyPr/>
          <a:lstStyle/>
          <a:p>
            <a:r>
              <a:rPr lang="en-US"/>
              <a:t>MSFTGUEST              msevent420ez</a:t>
            </a:r>
          </a:p>
        </p:txBody>
      </p:sp>
      <p:sp>
        <p:nvSpPr>
          <p:cNvPr id="6" name="Slide Number Placeholder 5">
            <a:extLst>
              <a:ext uri="{FF2B5EF4-FFF2-40B4-BE49-F238E27FC236}">
                <a16:creationId xmlns:a16="http://schemas.microsoft.com/office/drawing/2014/main" id="{696E1F45-DEA9-4337-B217-A8E7E2201731}"/>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330421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6411-526D-412B-B752-7D76781C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88B35-6DAE-46D4-923F-984B80209C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BFA6E-5D7D-4719-877F-7D9D5623E368}"/>
              </a:ext>
            </a:extLst>
          </p:cNvPr>
          <p:cNvSpPr>
            <a:spLocks noGrp="1"/>
          </p:cNvSpPr>
          <p:nvPr>
            <p:ph type="dt" sz="half" idx="10"/>
          </p:nvPr>
        </p:nvSpPr>
        <p:spPr/>
        <p:txBody>
          <a:bodyPr/>
          <a:lstStyle/>
          <a:p>
            <a:fld id="{D2729995-BC92-46D9-9F04-8C2400237D6B}" type="datetime1">
              <a:rPr lang="en-US" smtClean="0"/>
              <a:t>6/21/2018</a:t>
            </a:fld>
            <a:endParaRPr lang="en-US"/>
          </a:p>
        </p:txBody>
      </p:sp>
      <p:sp>
        <p:nvSpPr>
          <p:cNvPr id="5" name="Footer Placeholder 4">
            <a:extLst>
              <a:ext uri="{FF2B5EF4-FFF2-40B4-BE49-F238E27FC236}">
                <a16:creationId xmlns:a16="http://schemas.microsoft.com/office/drawing/2014/main" id="{A1D0E51E-B022-4835-A3BB-5E0179977586}"/>
              </a:ext>
            </a:extLst>
          </p:cNvPr>
          <p:cNvSpPr>
            <a:spLocks noGrp="1"/>
          </p:cNvSpPr>
          <p:nvPr>
            <p:ph type="ftr" sz="quarter" idx="11"/>
          </p:nvPr>
        </p:nvSpPr>
        <p:spPr/>
        <p:txBody>
          <a:bodyPr/>
          <a:lstStyle/>
          <a:p>
            <a:r>
              <a:rPr lang="en-US"/>
              <a:t>MSFTGUEST              msevent420ez</a:t>
            </a:r>
          </a:p>
        </p:txBody>
      </p:sp>
      <p:sp>
        <p:nvSpPr>
          <p:cNvPr id="6" name="Slide Number Placeholder 5">
            <a:extLst>
              <a:ext uri="{FF2B5EF4-FFF2-40B4-BE49-F238E27FC236}">
                <a16:creationId xmlns:a16="http://schemas.microsoft.com/office/drawing/2014/main" id="{BD35B129-4B9B-4DE1-B080-E9011030BF23}"/>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302943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7DE8-46FB-4D27-9F1C-B211F9208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3BB086-D042-4019-8DD0-202FCF95D7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6D3769-0361-48B5-AD5A-FC4D43FCBB0C}"/>
              </a:ext>
            </a:extLst>
          </p:cNvPr>
          <p:cNvSpPr>
            <a:spLocks noGrp="1"/>
          </p:cNvSpPr>
          <p:nvPr>
            <p:ph type="dt" sz="half" idx="10"/>
          </p:nvPr>
        </p:nvSpPr>
        <p:spPr/>
        <p:txBody>
          <a:bodyPr/>
          <a:lstStyle/>
          <a:p>
            <a:fld id="{A0B0FA27-3A84-4D54-B96D-184AA1207751}" type="datetime1">
              <a:rPr lang="en-US" smtClean="0"/>
              <a:t>6/21/2018</a:t>
            </a:fld>
            <a:endParaRPr lang="en-US"/>
          </a:p>
        </p:txBody>
      </p:sp>
      <p:sp>
        <p:nvSpPr>
          <p:cNvPr id="5" name="Footer Placeholder 4">
            <a:extLst>
              <a:ext uri="{FF2B5EF4-FFF2-40B4-BE49-F238E27FC236}">
                <a16:creationId xmlns:a16="http://schemas.microsoft.com/office/drawing/2014/main" id="{E9B14DB7-DF7F-4BB5-8234-912BE9208039}"/>
              </a:ext>
            </a:extLst>
          </p:cNvPr>
          <p:cNvSpPr>
            <a:spLocks noGrp="1"/>
          </p:cNvSpPr>
          <p:nvPr>
            <p:ph type="ftr" sz="quarter" idx="11"/>
          </p:nvPr>
        </p:nvSpPr>
        <p:spPr/>
        <p:txBody>
          <a:bodyPr/>
          <a:lstStyle/>
          <a:p>
            <a:r>
              <a:rPr lang="en-US"/>
              <a:t>MSFTGUEST              msevent420ez</a:t>
            </a:r>
          </a:p>
        </p:txBody>
      </p:sp>
      <p:sp>
        <p:nvSpPr>
          <p:cNvPr id="6" name="Slide Number Placeholder 5">
            <a:extLst>
              <a:ext uri="{FF2B5EF4-FFF2-40B4-BE49-F238E27FC236}">
                <a16:creationId xmlns:a16="http://schemas.microsoft.com/office/drawing/2014/main" id="{6D440A3F-7715-43AB-BE6B-433B3B669484}"/>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239183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84E1-F357-4E00-AFAE-6DE68B776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A245E-60A6-463D-86D7-0BE34B14CD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D1DD08-C941-4D4D-96A2-D817236E49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F58ED-F921-4271-96A1-59FB831C50B5}"/>
              </a:ext>
            </a:extLst>
          </p:cNvPr>
          <p:cNvSpPr>
            <a:spLocks noGrp="1"/>
          </p:cNvSpPr>
          <p:nvPr>
            <p:ph type="dt" sz="half" idx="10"/>
          </p:nvPr>
        </p:nvSpPr>
        <p:spPr/>
        <p:txBody>
          <a:bodyPr/>
          <a:lstStyle/>
          <a:p>
            <a:fld id="{F7688195-F278-4678-9C9C-649CB422E848}" type="datetime1">
              <a:rPr lang="en-US" smtClean="0"/>
              <a:t>6/21/2018</a:t>
            </a:fld>
            <a:endParaRPr lang="en-US"/>
          </a:p>
        </p:txBody>
      </p:sp>
      <p:sp>
        <p:nvSpPr>
          <p:cNvPr id="6" name="Footer Placeholder 5">
            <a:extLst>
              <a:ext uri="{FF2B5EF4-FFF2-40B4-BE49-F238E27FC236}">
                <a16:creationId xmlns:a16="http://schemas.microsoft.com/office/drawing/2014/main" id="{0E0FA5CF-928C-448C-B0B1-44A1E3A3EA77}"/>
              </a:ext>
            </a:extLst>
          </p:cNvPr>
          <p:cNvSpPr>
            <a:spLocks noGrp="1"/>
          </p:cNvSpPr>
          <p:nvPr>
            <p:ph type="ftr" sz="quarter" idx="11"/>
          </p:nvPr>
        </p:nvSpPr>
        <p:spPr/>
        <p:txBody>
          <a:bodyPr/>
          <a:lstStyle/>
          <a:p>
            <a:r>
              <a:rPr lang="en-US"/>
              <a:t>MSFTGUEST              msevent420ez</a:t>
            </a:r>
          </a:p>
        </p:txBody>
      </p:sp>
      <p:sp>
        <p:nvSpPr>
          <p:cNvPr id="7" name="Slide Number Placeholder 6">
            <a:extLst>
              <a:ext uri="{FF2B5EF4-FFF2-40B4-BE49-F238E27FC236}">
                <a16:creationId xmlns:a16="http://schemas.microsoft.com/office/drawing/2014/main" id="{CD90B218-EAB1-43D4-B00A-0755DB7263EE}"/>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409557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8F35-6A4A-4D72-A720-DD1616B46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E6CC5-21FC-4BB6-A5E7-E65A8207C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6F0BD9-0961-457D-95B1-D0BFB42C52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B5E15A-325E-4CC3-95B7-DF65F8B5A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4778EF-FCA5-4896-A563-35A3F1DF55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79523-5529-4F34-A3D6-3BCABF53BAC4}"/>
              </a:ext>
            </a:extLst>
          </p:cNvPr>
          <p:cNvSpPr>
            <a:spLocks noGrp="1"/>
          </p:cNvSpPr>
          <p:nvPr>
            <p:ph type="dt" sz="half" idx="10"/>
          </p:nvPr>
        </p:nvSpPr>
        <p:spPr/>
        <p:txBody>
          <a:bodyPr/>
          <a:lstStyle/>
          <a:p>
            <a:fld id="{75A65DB9-2720-4D03-A58B-9807A9A26C06}" type="datetime1">
              <a:rPr lang="en-US" smtClean="0"/>
              <a:t>6/21/2018</a:t>
            </a:fld>
            <a:endParaRPr lang="en-US"/>
          </a:p>
        </p:txBody>
      </p:sp>
      <p:sp>
        <p:nvSpPr>
          <p:cNvPr id="8" name="Footer Placeholder 7">
            <a:extLst>
              <a:ext uri="{FF2B5EF4-FFF2-40B4-BE49-F238E27FC236}">
                <a16:creationId xmlns:a16="http://schemas.microsoft.com/office/drawing/2014/main" id="{44200547-E66E-4B0D-B115-0E5502226F53}"/>
              </a:ext>
            </a:extLst>
          </p:cNvPr>
          <p:cNvSpPr>
            <a:spLocks noGrp="1"/>
          </p:cNvSpPr>
          <p:nvPr>
            <p:ph type="ftr" sz="quarter" idx="11"/>
          </p:nvPr>
        </p:nvSpPr>
        <p:spPr/>
        <p:txBody>
          <a:bodyPr/>
          <a:lstStyle/>
          <a:p>
            <a:r>
              <a:rPr lang="en-US"/>
              <a:t>MSFTGUEST              msevent420ez</a:t>
            </a:r>
          </a:p>
        </p:txBody>
      </p:sp>
      <p:sp>
        <p:nvSpPr>
          <p:cNvPr id="9" name="Slide Number Placeholder 8">
            <a:extLst>
              <a:ext uri="{FF2B5EF4-FFF2-40B4-BE49-F238E27FC236}">
                <a16:creationId xmlns:a16="http://schemas.microsoft.com/office/drawing/2014/main" id="{6B4CA2A3-5C0D-48C8-AB90-00E67D72EB5C}"/>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96257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0DD4-7BF1-4C40-9B67-1C13079BF8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932C9-30B9-4CC0-92C2-9CA460931A0A}"/>
              </a:ext>
            </a:extLst>
          </p:cNvPr>
          <p:cNvSpPr>
            <a:spLocks noGrp="1"/>
          </p:cNvSpPr>
          <p:nvPr>
            <p:ph type="dt" sz="half" idx="10"/>
          </p:nvPr>
        </p:nvSpPr>
        <p:spPr/>
        <p:txBody>
          <a:bodyPr/>
          <a:lstStyle/>
          <a:p>
            <a:fld id="{B5252376-969D-4185-8D03-47E1B92A8389}" type="datetime1">
              <a:rPr lang="en-US" smtClean="0"/>
              <a:t>6/21/2018</a:t>
            </a:fld>
            <a:endParaRPr lang="en-US"/>
          </a:p>
        </p:txBody>
      </p:sp>
      <p:sp>
        <p:nvSpPr>
          <p:cNvPr id="4" name="Footer Placeholder 3">
            <a:extLst>
              <a:ext uri="{FF2B5EF4-FFF2-40B4-BE49-F238E27FC236}">
                <a16:creationId xmlns:a16="http://schemas.microsoft.com/office/drawing/2014/main" id="{0EF0C919-7D3D-4E8F-9062-AC6F51D1AE21}"/>
              </a:ext>
            </a:extLst>
          </p:cNvPr>
          <p:cNvSpPr>
            <a:spLocks noGrp="1"/>
          </p:cNvSpPr>
          <p:nvPr>
            <p:ph type="ftr" sz="quarter" idx="11"/>
          </p:nvPr>
        </p:nvSpPr>
        <p:spPr/>
        <p:txBody>
          <a:bodyPr/>
          <a:lstStyle/>
          <a:p>
            <a:r>
              <a:rPr lang="en-US"/>
              <a:t>MSFTGUEST              msevent420ez</a:t>
            </a:r>
          </a:p>
        </p:txBody>
      </p:sp>
      <p:sp>
        <p:nvSpPr>
          <p:cNvPr id="5" name="Slide Number Placeholder 4">
            <a:extLst>
              <a:ext uri="{FF2B5EF4-FFF2-40B4-BE49-F238E27FC236}">
                <a16:creationId xmlns:a16="http://schemas.microsoft.com/office/drawing/2014/main" id="{31EC56A7-5903-4578-8736-D90135A7FB0F}"/>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418083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A3651-EEE3-425F-B48B-B599DB4F6939}"/>
              </a:ext>
            </a:extLst>
          </p:cNvPr>
          <p:cNvSpPr>
            <a:spLocks noGrp="1"/>
          </p:cNvSpPr>
          <p:nvPr>
            <p:ph type="dt" sz="half" idx="10"/>
          </p:nvPr>
        </p:nvSpPr>
        <p:spPr/>
        <p:txBody>
          <a:bodyPr/>
          <a:lstStyle/>
          <a:p>
            <a:fld id="{BAFB3C24-1728-48BB-BC9A-B95D3BC50E09}" type="datetime1">
              <a:rPr lang="en-US" smtClean="0"/>
              <a:t>6/21/2018</a:t>
            </a:fld>
            <a:endParaRPr lang="en-US"/>
          </a:p>
        </p:txBody>
      </p:sp>
      <p:sp>
        <p:nvSpPr>
          <p:cNvPr id="3" name="Footer Placeholder 2">
            <a:extLst>
              <a:ext uri="{FF2B5EF4-FFF2-40B4-BE49-F238E27FC236}">
                <a16:creationId xmlns:a16="http://schemas.microsoft.com/office/drawing/2014/main" id="{772E5C3F-1E08-4156-8D02-263D829BFCF0}"/>
              </a:ext>
            </a:extLst>
          </p:cNvPr>
          <p:cNvSpPr>
            <a:spLocks noGrp="1"/>
          </p:cNvSpPr>
          <p:nvPr>
            <p:ph type="ftr" sz="quarter" idx="11"/>
          </p:nvPr>
        </p:nvSpPr>
        <p:spPr/>
        <p:txBody>
          <a:bodyPr/>
          <a:lstStyle/>
          <a:p>
            <a:r>
              <a:rPr lang="en-US"/>
              <a:t>MSFTGUEST              msevent420ez</a:t>
            </a:r>
          </a:p>
        </p:txBody>
      </p:sp>
      <p:sp>
        <p:nvSpPr>
          <p:cNvPr id="4" name="Slide Number Placeholder 3">
            <a:extLst>
              <a:ext uri="{FF2B5EF4-FFF2-40B4-BE49-F238E27FC236}">
                <a16:creationId xmlns:a16="http://schemas.microsoft.com/office/drawing/2014/main" id="{331DB988-05C4-47E1-AC87-B746D9FD5B62}"/>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322504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070F-7BD2-44D4-8B83-B7A19D3AF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D780E-E98F-4525-B8F0-5C88DD47F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AAA17-6B8C-41E5-8AD8-C9584C206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952235-5442-4457-9E76-729C7618DAE1}"/>
              </a:ext>
            </a:extLst>
          </p:cNvPr>
          <p:cNvSpPr>
            <a:spLocks noGrp="1"/>
          </p:cNvSpPr>
          <p:nvPr>
            <p:ph type="dt" sz="half" idx="10"/>
          </p:nvPr>
        </p:nvSpPr>
        <p:spPr/>
        <p:txBody>
          <a:bodyPr/>
          <a:lstStyle/>
          <a:p>
            <a:fld id="{F66F0009-AC79-4868-823C-9DD208BB8C67}" type="datetime1">
              <a:rPr lang="en-US" smtClean="0"/>
              <a:t>6/21/2018</a:t>
            </a:fld>
            <a:endParaRPr lang="en-US"/>
          </a:p>
        </p:txBody>
      </p:sp>
      <p:sp>
        <p:nvSpPr>
          <p:cNvPr id="6" name="Footer Placeholder 5">
            <a:extLst>
              <a:ext uri="{FF2B5EF4-FFF2-40B4-BE49-F238E27FC236}">
                <a16:creationId xmlns:a16="http://schemas.microsoft.com/office/drawing/2014/main" id="{3ADB5D9A-91A7-45DE-BFF2-069A8D544AFE}"/>
              </a:ext>
            </a:extLst>
          </p:cNvPr>
          <p:cNvSpPr>
            <a:spLocks noGrp="1"/>
          </p:cNvSpPr>
          <p:nvPr>
            <p:ph type="ftr" sz="quarter" idx="11"/>
          </p:nvPr>
        </p:nvSpPr>
        <p:spPr/>
        <p:txBody>
          <a:bodyPr/>
          <a:lstStyle/>
          <a:p>
            <a:r>
              <a:rPr lang="en-US"/>
              <a:t>MSFTGUEST              msevent420ez</a:t>
            </a:r>
          </a:p>
        </p:txBody>
      </p:sp>
      <p:sp>
        <p:nvSpPr>
          <p:cNvPr id="7" name="Slide Number Placeholder 6">
            <a:extLst>
              <a:ext uri="{FF2B5EF4-FFF2-40B4-BE49-F238E27FC236}">
                <a16:creationId xmlns:a16="http://schemas.microsoft.com/office/drawing/2014/main" id="{3BB276D2-BAF1-4D1B-9144-8EA0101071F6}"/>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254907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B3B5-125A-4FD3-A941-1AEDFF776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5E3EA3-BF5E-4168-BC53-0CCC7F153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D9F38-F0D6-4BD3-8932-597BD9BB2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622A42-E00D-4FF0-8962-8543ABDF30D4}"/>
              </a:ext>
            </a:extLst>
          </p:cNvPr>
          <p:cNvSpPr>
            <a:spLocks noGrp="1"/>
          </p:cNvSpPr>
          <p:nvPr>
            <p:ph type="dt" sz="half" idx="10"/>
          </p:nvPr>
        </p:nvSpPr>
        <p:spPr/>
        <p:txBody>
          <a:bodyPr/>
          <a:lstStyle/>
          <a:p>
            <a:fld id="{05CC77B2-3190-4ED4-9934-BF29533F8358}" type="datetime1">
              <a:rPr lang="en-US" smtClean="0"/>
              <a:t>6/21/2018</a:t>
            </a:fld>
            <a:endParaRPr lang="en-US"/>
          </a:p>
        </p:txBody>
      </p:sp>
      <p:sp>
        <p:nvSpPr>
          <p:cNvPr id="6" name="Footer Placeholder 5">
            <a:extLst>
              <a:ext uri="{FF2B5EF4-FFF2-40B4-BE49-F238E27FC236}">
                <a16:creationId xmlns:a16="http://schemas.microsoft.com/office/drawing/2014/main" id="{BE3F50EF-82D1-44AE-B884-A827491B5DE2}"/>
              </a:ext>
            </a:extLst>
          </p:cNvPr>
          <p:cNvSpPr>
            <a:spLocks noGrp="1"/>
          </p:cNvSpPr>
          <p:nvPr>
            <p:ph type="ftr" sz="quarter" idx="11"/>
          </p:nvPr>
        </p:nvSpPr>
        <p:spPr/>
        <p:txBody>
          <a:bodyPr/>
          <a:lstStyle/>
          <a:p>
            <a:r>
              <a:rPr lang="en-US"/>
              <a:t>MSFTGUEST              msevent420ez</a:t>
            </a:r>
          </a:p>
        </p:txBody>
      </p:sp>
      <p:sp>
        <p:nvSpPr>
          <p:cNvPr id="7" name="Slide Number Placeholder 6">
            <a:extLst>
              <a:ext uri="{FF2B5EF4-FFF2-40B4-BE49-F238E27FC236}">
                <a16:creationId xmlns:a16="http://schemas.microsoft.com/office/drawing/2014/main" id="{8B7C0F8C-226A-44FE-A1E8-0608F6318EF5}"/>
              </a:ext>
            </a:extLst>
          </p:cNvPr>
          <p:cNvSpPr>
            <a:spLocks noGrp="1"/>
          </p:cNvSpPr>
          <p:nvPr>
            <p:ph type="sldNum" sz="quarter" idx="12"/>
          </p:nvPr>
        </p:nvSpPr>
        <p:spPr/>
        <p:txBody>
          <a:bodyPr/>
          <a:lstStyle/>
          <a:p>
            <a:fld id="{B248F845-2BAB-4053-B8A9-557B818A7A65}" type="slidenum">
              <a:rPr lang="en-US" smtClean="0"/>
              <a:t>‹#›</a:t>
            </a:fld>
            <a:endParaRPr lang="en-US"/>
          </a:p>
        </p:txBody>
      </p:sp>
    </p:spTree>
    <p:extLst>
      <p:ext uri="{BB962C8B-B14F-4D97-AF65-F5344CB8AC3E}">
        <p14:creationId xmlns:p14="http://schemas.microsoft.com/office/powerpoint/2010/main" val="41463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E749D-76D0-4BE0-B661-008C133C9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429A13-8A86-44CA-BEF5-D37247A4D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042B2-E1BF-44D9-B755-6407E2AA34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4F835-FD38-4423-B6B4-145A69908AA9}" type="datetime1">
              <a:rPr lang="en-US" smtClean="0"/>
              <a:t>6/21/2018</a:t>
            </a:fld>
            <a:endParaRPr lang="en-US"/>
          </a:p>
        </p:txBody>
      </p:sp>
      <p:sp>
        <p:nvSpPr>
          <p:cNvPr id="5" name="Footer Placeholder 4">
            <a:extLst>
              <a:ext uri="{FF2B5EF4-FFF2-40B4-BE49-F238E27FC236}">
                <a16:creationId xmlns:a16="http://schemas.microsoft.com/office/drawing/2014/main" id="{5A377CBE-E009-4397-BFE4-397059EB2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MSFTGUEST              msevent420ez</a:t>
            </a:r>
          </a:p>
        </p:txBody>
      </p:sp>
      <p:sp>
        <p:nvSpPr>
          <p:cNvPr id="6" name="Slide Number Placeholder 5">
            <a:extLst>
              <a:ext uri="{FF2B5EF4-FFF2-40B4-BE49-F238E27FC236}">
                <a16:creationId xmlns:a16="http://schemas.microsoft.com/office/drawing/2014/main" id="{7EE666DE-DBCE-4F27-AC9E-1223DF749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F845-2BAB-4053-B8A9-557B818A7A65}" type="slidenum">
              <a:rPr lang="en-US" smtClean="0"/>
              <a:t>‹#›</a:t>
            </a:fld>
            <a:endParaRPr lang="en-US"/>
          </a:p>
        </p:txBody>
      </p:sp>
    </p:spTree>
    <p:extLst>
      <p:ext uri="{BB962C8B-B14F-4D97-AF65-F5344CB8AC3E}">
        <p14:creationId xmlns:p14="http://schemas.microsoft.com/office/powerpoint/2010/main" val="4080377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chinelearningmastery.com/develop-word-embeddings-python-gensim/" TargetMode="External"/><Relationship Id="rId2" Type="http://schemas.openxmlformats.org/officeDocument/2006/relationships/hyperlink" Target="http://mccormickml.com/2016/04/19/word2vec-tutorial-the-skip-gram-mod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1B977-B52D-4247-97FF-02CE194055F1}"/>
              </a:ext>
            </a:extLst>
          </p:cNvPr>
          <p:cNvSpPr>
            <a:spLocks noGrp="1"/>
          </p:cNvSpPr>
          <p:nvPr>
            <p:ph type="ctrTitle"/>
          </p:nvPr>
        </p:nvSpPr>
        <p:spPr>
          <a:xfrm>
            <a:off x="1023257" y="965198"/>
            <a:ext cx="6766078" cy="4927601"/>
          </a:xfrm>
        </p:spPr>
        <p:txBody>
          <a:bodyPr anchor="ctr">
            <a:normAutofit/>
          </a:bodyPr>
          <a:lstStyle/>
          <a:p>
            <a:pPr algn="r"/>
            <a:r>
              <a:rPr lang="en-US" dirty="0"/>
              <a:t>Text Analytics</a:t>
            </a:r>
            <a:br>
              <a:rPr lang="en-US" dirty="0"/>
            </a:br>
            <a:r>
              <a:rPr lang="en-US" dirty="0"/>
              <a:t>using vectors</a:t>
            </a:r>
          </a:p>
        </p:txBody>
      </p:sp>
      <p:sp>
        <p:nvSpPr>
          <p:cNvPr id="3" name="Subtitle 2">
            <a:extLst>
              <a:ext uri="{FF2B5EF4-FFF2-40B4-BE49-F238E27FC236}">
                <a16:creationId xmlns:a16="http://schemas.microsoft.com/office/drawing/2014/main" id="{4EA40E13-91CE-4B44-9A0F-C9689C56B01D}"/>
              </a:ext>
            </a:extLst>
          </p:cNvPr>
          <p:cNvSpPr>
            <a:spLocks noGrp="1"/>
          </p:cNvSpPr>
          <p:nvPr>
            <p:ph type="subTitle" idx="1"/>
          </p:nvPr>
        </p:nvSpPr>
        <p:spPr>
          <a:xfrm>
            <a:off x="8454570" y="965199"/>
            <a:ext cx="3093963" cy="4927602"/>
          </a:xfrm>
        </p:spPr>
        <p:txBody>
          <a:bodyPr anchor="ctr">
            <a:normAutofit/>
          </a:bodyPr>
          <a:lstStyle/>
          <a:p>
            <a:pPr algn="l"/>
            <a:r>
              <a:rPr lang="en-US" sz="2000">
                <a:solidFill>
                  <a:srgbClr val="FFFFFF"/>
                </a:solidFill>
              </a:rPr>
              <a:t>Azure Machine Learning Meetup</a:t>
            </a:r>
          </a:p>
          <a:p>
            <a:pPr algn="l"/>
            <a:r>
              <a:rPr lang="en-US" sz="2000">
                <a:solidFill>
                  <a:srgbClr val="FFFFFF"/>
                </a:solidFill>
              </a:rPr>
              <a:t>June 21, 2018</a:t>
            </a:r>
          </a:p>
        </p:txBody>
      </p:sp>
      <p:sp>
        <p:nvSpPr>
          <p:cNvPr id="4" name="Footer Placeholder 3">
            <a:extLst>
              <a:ext uri="{FF2B5EF4-FFF2-40B4-BE49-F238E27FC236}">
                <a16:creationId xmlns:a16="http://schemas.microsoft.com/office/drawing/2014/main" id="{061F9E11-B850-4105-8394-0094DD376516}"/>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25808229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D9B3F-9BE5-4C3D-88A5-A8F6C35A3DB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Skip Gram Approach</a:t>
            </a:r>
            <a:br>
              <a:rPr lang="en-US" sz="4800" kern="1200" dirty="0">
                <a:solidFill>
                  <a:srgbClr val="FFFFFF"/>
                </a:solidFill>
                <a:latin typeface="+mj-lt"/>
                <a:ea typeface="+mj-ea"/>
                <a:cs typeface="+mj-cs"/>
              </a:rPr>
            </a:br>
            <a:r>
              <a:rPr lang="en-US" sz="4800" dirty="0">
                <a:solidFill>
                  <a:srgbClr val="282828"/>
                </a:solidFill>
                <a:latin typeface="Lora"/>
              </a:rPr>
              <a:t>one input word multiple output words</a:t>
            </a:r>
            <a:endParaRPr lang="en-US" sz="4800" kern="1200" dirty="0">
              <a:solidFill>
                <a:srgbClr val="FFFFFF"/>
              </a:solidFill>
              <a:latin typeface="+mj-lt"/>
              <a:ea typeface="+mj-ea"/>
              <a:cs typeface="+mj-cs"/>
            </a:endParaRPr>
          </a:p>
        </p:txBody>
      </p:sp>
      <p:pic>
        <p:nvPicPr>
          <p:cNvPr id="4" name="Content Placeholder 3" descr="A close up of a map&#10;&#10;Description generated with high confidence">
            <a:extLst>
              <a:ext uri="{FF2B5EF4-FFF2-40B4-BE49-F238E27FC236}">
                <a16:creationId xmlns:a16="http://schemas.microsoft.com/office/drawing/2014/main" id="{56612C7F-9CDB-4C16-A8D4-1EE73A5BBDE7}"/>
              </a:ext>
            </a:extLst>
          </p:cNvPr>
          <p:cNvPicPr>
            <a:picLocks noGrp="1" noChangeAspect="1"/>
          </p:cNvPicPr>
          <p:nvPr>
            <p:ph idx="1"/>
          </p:nvPr>
        </p:nvPicPr>
        <p:blipFill>
          <a:blip r:embed="rId2"/>
          <a:stretch>
            <a:fillRect/>
          </a:stretch>
        </p:blipFill>
        <p:spPr>
          <a:xfrm>
            <a:off x="5401959" y="488602"/>
            <a:ext cx="6047091" cy="5880796"/>
          </a:xfrm>
          <a:prstGeom prst="rect">
            <a:avLst/>
          </a:prstGeom>
        </p:spPr>
      </p:pic>
      <p:sp>
        <p:nvSpPr>
          <p:cNvPr id="3" name="Footer Placeholder 2">
            <a:extLst>
              <a:ext uri="{FF2B5EF4-FFF2-40B4-BE49-F238E27FC236}">
                <a16:creationId xmlns:a16="http://schemas.microsoft.com/office/drawing/2014/main" id="{993910A9-63C7-440A-9D44-DEC5F0FA603B}"/>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197017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975A-1154-4D22-8315-1D3AC4ADCE52}"/>
              </a:ext>
            </a:extLst>
          </p:cNvPr>
          <p:cNvSpPr>
            <a:spLocks noGrp="1"/>
          </p:cNvSpPr>
          <p:nvPr>
            <p:ph type="title"/>
          </p:nvPr>
        </p:nvSpPr>
        <p:spPr>
          <a:xfrm>
            <a:off x="791135" y="18255"/>
            <a:ext cx="10515600" cy="1325563"/>
          </a:xfrm>
        </p:spPr>
        <p:txBody>
          <a:bodyPr/>
          <a:lstStyle/>
          <a:p>
            <a:r>
              <a:rPr lang="en-US" dirty="0"/>
              <a:t>Compare CBOW and Skip Gram</a:t>
            </a:r>
            <a:br>
              <a:rPr lang="en-US" dirty="0"/>
            </a:br>
            <a:r>
              <a:rPr lang="en-US" dirty="0"/>
              <a:t>"watch movies rather than read books"</a:t>
            </a:r>
          </a:p>
        </p:txBody>
      </p:sp>
      <p:sp>
        <p:nvSpPr>
          <p:cNvPr id="3" name="Content Placeholder 2">
            <a:extLst>
              <a:ext uri="{FF2B5EF4-FFF2-40B4-BE49-F238E27FC236}">
                <a16:creationId xmlns:a16="http://schemas.microsoft.com/office/drawing/2014/main" id="{C839335A-33C1-4796-A934-3ADF6A8A9CE8}"/>
              </a:ext>
            </a:extLst>
          </p:cNvPr>
          <p:cNvSpPr>
            <a:spLocks noGrp="1"/>
          </p:cNvSpPr>
          <p:nvPr>
            <p:ph idx="1"/>
          </p:nvPr>
        </p:nvSpPr>
        <p:spPr/>
        <p:txBody>
          <a:bodyPr>
            <a:normAutofit/>
          </a:bodyPr>
          <a:lstStyle/>
          <a:p>
            <a:r>
              <a:rPr lang="en-US" dirty="0"/>
              <a:t>Training instances for CBOW (assume size of 2) would look like :</a:t>
            </a:r>
          </a:p>
          <a:p>
            <a:r>
              <a:rPr lang="en-US" dirty="0"/>
              <a:t>Input : [("watch", "rather", "than)], Output : [("movies")]</a:t>
            </a:r>
          </a:p>
          <a:p>
            <a:r>
              <a:rPr lang="en-US" dirty="0"/>
              <a:t>Input : [("watch", "movies", "than", "read")], Output : [("rather")]</a:t>
            </a:r>
          </a:p>
          <a:p>
            <a:r>
              <a:rPr lang="en-US" dirty="0"/>
              <a:t>if the input is [("watch", "movies", "than", "read")], </a:t>
            </a:r>
          </a:p>
          <a:p>
            <a:pPr lvl="1"/>
            <a:r>
              <a:rPr lang="en-US" dirty="0"/>
              <a:t>then desired output would be [("rather")]</a:t>
            </a:r>
          </a:p>
          <a:p>
            <a:endParaRPr lang="en-US" dirty="0"/>
          </a:p>
          <a:p>
            <a:r>
              <a:rPr lang="en-US" dirty="0"/>
              <a:t>Skip Gram architecture, if the input is [("rather")] </a:t>
            </a:r>
          </a:p>
          <a:p>
            <a:pPr lvl="1"/>
            <a:r>
              <a:rPr lang="en-US" dirty="0"/>
              <a:t>then the desired output would be </a:t>
            </a:r>
          </a:p>
          <a:p>
            <a:pPr lvl="1"/>
            <a:r>
              <a:rPr lang="en-US" dirty="0"/>
              <a:t>[("watch", "movies", "than", "read")].</a:t>
            </a:r>
          </a:p>
          <a:p>
            <a:endParaRPr lang="en-US" dirty="0"/>
          </a:p>
        </p:txBody>
      </p:sp>
      <p:sp>
        <p:nvSpPr>
          <p:cNvPr id="4" name="Footer Placeholder 3">
            <a:extLst>
              <a:ext uri="{FF2B5EF4-FFF2-40B4-BE49-F238E27FC236}">
                <a16:creationId xmlns:a16="http://schemas.microsoft.com/office/drawing/2014/main" id="{4A3825EB-2571-4A61-A8E7-29BC95D820E6}"/>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39610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E850-AF8A-4502-AFA7-800ED9A2A855}"/>
              </a:ext>
            </a:extLst>
          </p:cNvPr>
          <p:cNvSpPr>
            <a:spLocks noGrp="1"/>
          </p:cNvSpPr>
          <p:nvPr>
            <p:ph type="title"/>
          </p:nvPr>
        </p:nvSpPr>
        <p:spPr>
          <a:xfrm>
            <a:off x="791135" y="18256"/>
            <a:ext cx="10515600" cy="600310"/>
          </a:xfrm>
        </p:spPr>
        <p:txBody>
          <a:bodyPr>
            <a:normAutofit fontScale="90000"/>
          </a:bodyPr>
          <a:lstStyle/>
          <a:p>
            <a:r>
              <a:rPr lang="en-US" dirty="0"/>
              <a:t>Code flow to make your own model</a:t>
            </a:r>
          </a:p>
        </p:txBody>
      </p:sp>
      <p:sp>
        <p:nvSpPr>
          <p:cNvPr id="3" name="Content Placeholder 2">
            <a:extLst>
              <a:ext uri="{FF2B5EF4-FFF2-40B4-BE49-F238E27FC236}">
                <a16:creationId xmlns:a16="http://schemas.microsoft.com/office/drawing/2014/main" id="{8B2DAD4B-201F-4BD8-8E2A-C89F3A978B23}"/>
              </a:ext>
            </a:extLst>
          </p:cNvPr>
          <p:cNvSpPr>
            <a:spLocks noGrp="1"/>
          </p:cNvSpPr>
          <p:nvPr>
            <p:ph idx="1"/>
          </p:nvPr>
        </p:nvSpPr>
        <p:spPr>
          <a:xfrm>
            <a:off x="838200" y="773206"/>
            <a:ext cx="10515600" cy="5403757"/>
          </a:xfrm>
        </p:spPr>
        <p:txBody>
          <a:bodyPr>
            <a:normAutofit fontScale="92500" lnSpcReduction="20000"/>
          </a:bodyPr>
          <a:lstStyle/>
          <a:p>
            <a:r>
              <a:rPr lang="en-US" dirty="0"/>
              <a:t>Obtain and prepare a text corpus using </a:t>
            </a:r>
            <a:r>
              <a:rPr lang="en-US" dirty="0" err="1"/>
              <a:t>nltk</a:t>
            </a:r>
            <a:r>
              <a:rPr lang="en-US" dirty="0"/>
              <a:t> or similar</a:t>
            </a:r>
          </a:p>
          <a:p>
            <a:pPr marL="457200" lvl="1" indent="0">
              <a:buNone/>
            </a:pPr>
            <a:r>
              <a:rPr lang="en-US" dirty="0"/>
              <a:t>tokens  = </a:t>
            </a:r>
            <a:r>
              <a:rPr lang="en-US" dirty="0" err="1"/>
              <a:t>nltk.wordpunct_tokenize</a:t>
            </a:r>
            <a:r>
              <a:rPr lang="en-US" dirty="0"/>
              <a:t>(doc) #usually in a loop or list comp</a:t>
            </a:r>
          </a:p>
          <a:p>
            <a:pPr marL="457200" lvl="1" indent="0">
              <a:buNone/>
            </a:pPr>
            <a:r>
              <a:rPr lang="en-US" dirty="0" err="1"/>
              <a:t>corpastokens</a:t>
            </a:r>
            <a:r>
              <a:rPr lang="en-US" dirty="0"/>
              <a:t> = [</a:t>
            </a:r>
            <a:r>
              <a:rPr lang="en-US" dirty="0" err="1"/>
              <a:t>token.lower</a:t>
            </a:r>
            <a:r>
              <a:rPr lang="en-US" dirty="0"/>
              <a:t>() for token in tokens……]</a:t>
            </a:r>
          </a:p>
          <a:p>
            <a:r>
              <a:rPr lang="en-US" dirty="0"/>
              <a:t>Create a word2vec instance model passing in the corpus as a list of lists of tokenized sentences</a:t>
            </a:r>
          </a:p>
          <a:p>
            <a:pPr marL="457200" lvl="1" indent="0">
              <a:buNone/>
            </a:pPr>
            <a:r>
              <a:rPr lang="en-US" dirty="0"/>
              <a:t>import </a:t>
            </a:r>
            <a:r>
              <a:rPr lang="en-US" dirty="0" err="1"/>
              <a:t>gensim</a:t>
            </a:r>
            <a:endParaRPr lang="en-US" dirty="0"/>
          </a:p>
          <a:p>
            <a:pPr marL="457200" lvl="1" indent="0">
              <a:buNone/>
            </a:pPr>
            <a:r>
              <a:rPr lang="en-US" dirty="0"/>
              <a:t>from </a:t>
            </a:r>
            <a:r>
              <a:rPr lang="en-US" dirty="0" err="1"/>
              <a:t>gensim.models.keyedvectors</a:t>
            </a:r>
            <a:r>
              <a:rPr lang="en-US" dirty="0"/>
              <a:t> import </a:t>
            </a:r>
            <a:r>
              <a:rPr lang="en-US" dirty="0" err="1"/>
              <a:t>KeyedVectors</a:t>
            </a:r>
            <a:r>
              <a:rPr lang="en-US" dirty="0"/>
              <a:t> </a:t>
            </a:r>
          </a:p>
          <a:p>
            <a:pPr marL="457200" lvl="1" indent="0">
              <a:buNone/>
            </a:pPr>
            <a:r>
              <a:rPr lang="en-US" dirty="0"/>
              <a:t>from gensim.models.word2vec import Word2Vec</a:t>
            </a:r>
          </a:p>
          <a:p>
            <a:pPr marL="457200" lvl="1" indent="0">
              <a:buNone/>
            </a:pPr>
            <a:r>
              <a:rPr lang="en-US" dirty="0"/>
              <a:t>model = Word2Vec( </a:t>
            </a:r>
            <a:r>
              <a:rPr lang="en-US" dirty="0" err="1"/>
              <a:t>corpastokens,workers</a:t>
            </a:r>
            <a:r>
              <a:rPr lang="en-US" dirty="0"/>
              <a:t>=</a:t>
            </a:r>
            <a:r>
              <a:rPr lang="en-US" dirty="0" err="1"/>
              <a:t>num_workers,size</a:t>
            </a:r>
            <a:r>
              <a:rPr lang="en-US" dirty="0"/>
              <a:t>=</a:t>
            </a:r>
            <a:r>
              <a:rPr lang="en-US" dirty="0" err="1"/>
              <a:t>num_features</a:t>
            </a:r>
            <a:r>
              <a:rPr lang="en-US" dirty="0"/>
              <a:t>, 		</a:t>
            </a:r>
            <a:r>
              <a:rPr lang="en-US" dirty="0" err="1"/>
              <a:t>min_count</a:t>
            </a:r>
            <a:r>
              <a:rPr lang="en-US" dirty="0"/>
              <a:t>=</a:t>
            </a:r>
            <a:r>
              <a:rPr lang="en-US" dirty="0" err="1"/>
              <a:t>min_word_count,window</a:t>
            </a:r>
            <a:r>
              <a:rPr lang="en-US" dirty="0"/>
              <a:t>=</a:t>
            </a:r>
            <a:r>
              <a:rPr lang="en-US" dirty="0" err="1"/>
              <a:t>window_size</a:t>
            </a:r>
            <a:r>
              <a:rPr lang="en-US" dirty="0"/>
              <a:t>,</a:t>
            </a:r>
          </a:p>
          <a:p>
            <a:pPr marL="457200" lvl="1" indent="0">
              <a:buNone/>
            </a:pPr>
            <a:r>
              <a:rPr lang="en-US" dirty="0"/>
              <a:t>                 	sample=</a:t>
            </a:r>
            <a:r>
              <a:rPr lang="en-US" dirty="0" err="1"/>
              <a:t>subsampling,hs</a:t>
            </a:r>
            <a:r>
              <a:rPr lang="en-US" dirty="0"/>
              <a:t>=1,sg=</a:t>
            </a:r>
            <a:r>
              <a:rPr lang="en-US" dirty="0" err="1"/>
              <a:t>skorcb</a:t>
            </a:r>
            <a:r>
              <a:rPr lang="en-US" dirty="0"/>
              <a:t>)</a:t>
            </a:r>
          </a:p>
          <a:p>
            <a:r>
              <a:rPr lang="en-US" dirty="0"/>
              <a:t>Explore</a:t>
            </a:r>
          </a:p>
          <a:p>
            <a:pPr marL="457200" lvl="1" indent="0">
              <a:buNone/>
            </a:pPr>
            <a:r>
              <a:rPr lang="en-US" dirty="0" err="1"/>
              <a:t>model.wv</a:t>
            </a:r>
            <a:r>
              <a:rPr lang="en-US" dirty="0"/>
              <a:t>[‘</a:t>
            </a:r>
            <a:r>
              <a:rPr lang="en-US" dirty="0" err="1"/>
              <a:t>aword</a:t>
            </a:r>
            <a:r>
              <a:rPr lang="en-US" dirty="0"/>
              <a:t>’]</a:t>
            </a:r>
          </a:p>
          <a:p>
            <a:pPr marL="457200" lvl="1" indent="0">
              <a:buNone/>
            </a:pPr>
            <a:endParaRPr lang="en-US" dirty="0"/>
          </a:p>
          <a:p>
            <a:r>
              <a:rPr lang="en-US" dirty="0"/>
              <a:t>Let’s go through a sample</a:t>
            </a:r>
          </a:p>
          <a:p>
            <a:r>
              <a:rPr lang="en-US" dirty="0"/>
              <a:t>Full source posted to https://github.com/jimwill3/NY-AZML-Meetup</a:t>
            </a:r>
          </a:p>
          <a:p>
            <a:endParaRPr lang="en-US" dirty="0"/>
          </a:p>
        </p:txBody>
      </p:sp>
      <p:sp>
        <p:nvSpPr>
          <p:cNvPr id="4" name="Footer Placeholder 3">
            <a:extLst>
              <a:ext uri="{FF2B5EF4-FFF2-40B4-BE49-F238E27FC236}">
                <a16:creationId xmlns:a16="http://schemas.microsoft.com/office/drawing/2014/main" id="{56ED6447-FB80-483A-BFFD-E34E06B97656}"/>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250362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F1AD-A57D-4BB3-B67D-03F5E9C4E7E5}"/>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C56D141B-02C9-4004-9BB5-DE145079210F}"/>
              </a:ext>
            </a:extLst>
          </p:cNvPr>
          <p:cNvSpPr>
            <a:spLocks noGrp="1"/>
          </p:cNvSpPr>
          <p:nvPr>
            <p:ph idx="1"/>
          </p:nvPr>
        </p:nvSpPr>
        <p:spPr/>
        <p:txBody>
          <a:bodyPr/>
          <a:lstStyle/>
          <a:p>
            <a:r>
              <a:rPr lang="en-US" dirty="0"/>
              <a:t>Concepts behind word2vec and </a:t>
            </a:r>
            <a:r>
              <a:rPr lang="en-US"/>
              <a:t>word embedding</a:t>
            </a:r>
            <a:endParaRPr lang="en-US" dirty="0"/>
          </a:p>
          <a:p>
            <a:pPr lvl="1"/>
            <a:r>
              <a:rPr lang="en-US" dirty="0">
                <a:hlinkClick r:id="rId2"/>
              </a:rPr>
              <a:t>http://mccormickml.com/2016/04/19/word2vec-tutorial-the-skip-gram-model/</a:t>
            </a:r>
            <a:endParaRPr lang="en-US" dirty="0"/>
          </a:p>
          <a:p>
            <a:pPr lvl="1"/>
            <a:r>
              <a:rPr lang="en-US" dirty="0">
                <a:hlinkClick r:id="rId3"/>
              </a:rPr>
              <a:t>https://machinelearningmastery.com/develop-word-embeddings-python-gensim/</a:t>
            </a:r>
            <a:r>
              <a:rPr lang="en-US" dirty="0"/>
              <a:t> </a:t>
            </a:r>
          </a:p>
          <a:p>
            <a:r>
              <a:rPr lang="en-US" dirty="0"/>
              <a:t>Books:</a:t>
            </a:r>
          </a:p>
          <a:p>
            <a:pPr lvl="1"/>
            <a:r>
              <a:rPr lang="en-US" dirty="0" err="1"/>
              <a:t>Natural_Language_Processing_in_Action</a:t>
            </a:r>
            <a:r>
              <a:rPr lang="en-US" dirty="0"/>
              <a:t> – manning.com </a:t>
            </a:r>
          </a:p>
        </p:txBody>
      </p:sp>
      <p:sp>
        <p:nvSpPr>
          <p:cNvPr id="4" name="Footer Placeholder 3">
            <a:extLst>
              <a:ext uri="{FF2B5EF4-FFF2-40B4-BE49-F238E27FC236}">
                <a16:creationId xmlns:a16="http://schemas.microsoft.com/office/drawing/2014/main" id="{BEE04EBF-B5DC-410F-8B21-2D75202ACC29}"/>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302496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2EE248-8EBE-4A01-9E0A-54A5E6AED287}"/>
              </a:ext>
            </a:extLst>
          </p:cNvPr>
          <p:cNvSpPr>
            <a:spLocks noGrp="1"/>
          </p:cNvSpPr>
          <p:nvPr>
            <p:ph type="title"/>
          </p:nvPr>
        </p:nvSpPr>
        <p:spPr>
          <a:xfrm>
            <a:off x="838200" y="811161"/>
            <a:ext cx="3335594" cy="5403370"/>
          </a:xfrm>
        </p:spPr>
        <p:txBody>
          <a:bodyPr>
            <a:normAutofit/>
          </a:bodyPr>
          <a:lstStyle/>
          <a:p>
            <a:r>
              <a:rPr lang="en-US">
                <a:solidFill>
                  <a:srgbClr val="FFFFFF"/>
                </a:solidFill>
              </a:rPr>
              <a:t>Recap of prior sessions and this session</a:t>
            </a:r>
          </a:p>
        </p:txBody>
      </p:sp>
      <p:graphicFrame>
        <p:nvGraphicFramePr>
          <p:cNvPr id="5" name="Content Placeholder 2">
            <a:extLst>
              <a:ext uri="{FF2B5EF4-FFF2-40B4-BE49-F238E27FC236}">
                <a16:creationId xmlns:a16="http://schemas.microsoft.com/office/drawing/2014/main" id="{E55BCA80-6EF8-4A45-8476-35477AF9F1E2}"/>
              </a:ext>
            </a:extLst>
          </p:cNvPr>
          <p:cNvGraphicFramePr>
            <a:graphicFrameLocks noGrp="1"/>
          </p:cNvGraphicFramePr>
          <p:nvPr>
            <p:ph idx="1"/>
            <p:extLst>
              <p:ext uri="{D42A27DB-BD31-4B8C-83A1-F6EECF244321}">
                <p14:modId xmlns:p14="http://schemas.microsoft.com/office/powerpoint/2010/main" val="3312481321"/>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48541EE-74C7-4710-A052-FC8A1DA38B47}"/>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106214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73FCEB7-CD02-4399-BA74-12D9191D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122" name="Picture 2" descr="Training Data">
            <a:extLst>
              <a:ext uri="{FF2B5EF4-FFF2-40B4-BE49-F238E27FC236}">
                <a16:creationId xmlns:a16="http://schemas.microsoft.com/office/drawing/2014/main" id="{466F4D3C-2932-469F-820C-7BFB26127C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476523"/>
            <a:ext cx="6553545" cy="39128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5D184A-A923-44CF-AF81-36BFA7A60FF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Representing “near” and “neighbor” words</a:t>
            </a:r>
          </a:p>
        </p:txBody>
      </p:sp>
      <p:sp>
        <p:nvSpPr>
          <p:cNvPr id="8" name="TextBox 7">
            <a:extLst>
              <a:ext uri="{FF2B5EF4-FFF2-40B4-BE49-F238E27FC236}">
                <a16:creationId xmlns:a16="http://schemas.microsoft.com/office/drawing/2014/main" id="{42D968CC-27E0-4C32-8D67-D6A3B2AFA913}"/>
              </a:ext>
            </a:extLst>
          </p:cNvPr>
          <p:cNvSpPr txBox="1"/>
          <p:nvPr/>
        </p:nvSpPr>
        <p:spPr>
          <a:xfrm>
            <a:off x="2484521" y="6496610"/>
            <a:ext cx="1071418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http://mccormickml.com/2016/04/19/word2vec-tutorial-the-skip-gram-model/</a:t>
            </a:r>
          </a:p>
        </p:txBody>
      </p:sp>
      <p:sp>
        <p:nvSpPr>
          <p:cNvPr id="3" name="Footer Placeholder 2">
            <a:extLst>
              <a:ext uri="{FF2B5EF4-FFF2-40B4-BE49-F238E27FC236}">
                <a16:creationId xmlns:a16="http://schemas.microsoft.com/office/drawing/2014/main" id="{95CE746C-6499-4A7F-A494-5ED6658D72A7}"/>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29128847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029" name="Picture 2" descr="Skip-gram Neural Network Architecture">
            <a:extLst>
              <a:ext uri="{FF2B5EF4-FFF2-40B4-BE49-F238E27FC236}">
                <a16:creationId xmlns:a16="http://schemas.microsoft.com/office/drawing/2014/main" id="{311BCCD0-3A54-44FA-A948-009E09633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395201"/>
            <a:ext cx="6250769" cy="39067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B9FEB2-97C3-4941-8EB3-2FB8DA59368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Vector mapping concepts</a:t>
            </a:r>
          </a:p>
        </p:txBody>
      </p:sp>
      <p:sp>
        <p:nvSpPr>
          <p:cNvPr id="1031" name="Content Placeholder 1030">
            <a:extLst>
              <a:ext uri="{FF2B5EF4-FFF2-40B4-BE49-F238E27FC236}">
                <a16:creationId xmlns:a16="http://schemas.microsoft.com/office/drawing/2014/main" id="{31EA9046-BBCD-41F6-BCF7-340D22F57211}"/>
              </a:ext>
            </a:extLst>
          </p:cNvPr>
          <p:cNvSpPr>
            <a:spLocks noGrp="1"/>
          </p:cNvSpPr>
          <p:nvPr>
            <p:ph idx="1"/>
          </p:nvPr>
        </p:nvSpPr>
        <p:spPr>
          <a:xfrm>
            <a:off x="643468" y="2638044"/>
            <a:ext cx="3363974" cy="3415622"/>
          </a:xfrm>
        </p:spPr>
        <p:txBody>
          <a:bodyPr>
            <a:normAutofit fontScale="92500" lnSpcReduction="20000"/>
          </a:bodyPr>
          <a:lstStyle/>
          <a:p>
            <a:r>
              <a:rPr lang="en-US" sz="2000" dirty="0">
                <a:solidFill>
                  <a:schemeClr val="bg1"/>
                </a:solidFill>
              </a:rPr>
              <a:t>Input is one hot encodings of our tokens (words in a corpus)</a:t>
            </a:r>
          </a:p>
          <a:p>
            <a:r>
              <a:rPr lang="en-US" sz="2000" dirty="0">
                <a:solidFill>
                  <a:schemeClr val="bg1"/>
                </a:solidFill>
              </a:rPr>
              <a:t>Hidden Layer applies weights based on learning the distribution of the one hot encodings (i.e. the distribution and co-occurrence of words)</a:t>
            </a:r>
          </a:p>
          <a:p>
            <a:r>
              <a:rPr lang="en-US" sz="2000" dirty="0">
                <a:solidFill>
                  <a:schemeClr val="bg1"/>
                </a:solidFill>
              </a:rPr>
              <a:t>Learns via standard NN back propagation</a:t>
            </a:r>
          </a:p>
          <a:p>
            <a:r>
              <a:rPr lang="en-US" sz="2000" dirty="0">
                <a:solidFill>
                  <a:schemeClr val="bg1"/>
                </a:solidFill>
              </a:rPr>
              <a:t>At the end – the hidden layer acts like a lookup function for an input</a:t>
            </a:r>
          </a:p>
        </p:txBody>
      </p:sp>
      <p:sp>
        <p:nvSpPr>
          <p:cNvPr id="3" name="Footer Placeholder 2">
            <a:extLst>
              <a:ext uri="{FF2B5EF4-FFF2-40B4-BE49-F238E27FC236}">
                <a16:creationId xmlns:a16="http://schemas.microsoft.com/office/drawing/2014/main" id="{5CFE2F50-5F2B-4A35-8E84-410FCADB9CFE}"/>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278643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idden Layer Weight Matrix">
            <a:extLst>
              <a:ext uri="{FF2B5EF4-FFF2-40B4-BE49-F238E27FC236}">
                <a16:creationId xmlns:a16="http://schemas.microsoft.com/office/drawing/2014/main" id="{79D36867-044D-4567-AFC4-45FD52A0E4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2693" y="643466"/>
            <a:ext cx="6489945" cy="55687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078BB4-09E3-4CB7-A1C5-78529CEA398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endParaRPr lang="en-US" sz="3600" kern="120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090823A8-EEBC-4A9C-AA65-583E061ABF93}"/>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126686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C601-36CC-4982-A8BD-0A9A962D3F7C}"/>
              </a:ext>
            </a:extLst>
          </p:cNvPr>
          <p:cNvSpPr>
            <a:spLocks noGrp="1"/>
          </p:cNvSpPr>
          <p:nvPr>
            <p:ph type="title"/>
          </p:nvPr>
        </p:nvSpPr>
        <p:spPr/>
        <p:txBody>
          <a:bodyPr/>
          <a:lstStyle/>
          <a:p>
            <a:r>
              <a:rPr lang="en-US" dirty="0"/>
              <a:t>Notice how this is essentially an lookup</a:t>
            </a:r>
          </a:p>
        </p:txBody>
      </p:sp>
      <p:pic>
        <p:nvPicPr>
          <p:cNvPr id="3074" name="Picture 2" descr="Effect of matrix multiplication with a one-hot vector">
            <a:extLst>
              <a:ext uri="{FF2B5EF4-FFF2-40B4-BE49-F238E27FC236}">
                <a16:creationId xmlns:a16="http://schemas.microsoft.com/office/drawing/2014/main" id="{CB54C994-3261-4316-BBAC-6CE17156DD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6013" y="2537299"/>
            <a:ext cx="7967577" cy="1783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336CDE-B22F-4516-83D7-3F24DC7E7E98}"/>
              </a:ext>
            </a:extLst>
          </p:cNvPr>
          <p:cNvSpPr txBox="1"/>
          <p:nvPr/>
        </p:nvSpPr>
        <p:spPr>
          <a:xfrm>
            <a:off x="1016000" y="5572826"/>
            <a:ext cx="10714182" cy="369332"/>
          </a:xfrm>
          <a:prstGeom prst="rect">
            <a:avLst/>
          </a:prstGeom>
          <a:noFill/>
        </p:spPr>
        <p:txBody>
          <a:bodyPr wrap="square" rtlCol="0">
            <a:spAutoFit/>
          </a:bodyPr>
          <a:lstStyle/>
          <a:p>
            <a:r>
              <a:rPr lang="en-US" dirty="0"/>
              <a:t>http://mccormickml.com/2016/04/19/word2vec-tutorial-the-skip-gram-model/</a:t>
            </a:r>
          </a:p>
        </p:txBody>
      </p:sp>
      <p:sp>
        <p:nvSpPr>
          <p:cNvPr id="3" name="Footer Placeholder 2">
            <a:extLst>
              <a:ext uri="{FF2B5EF4-FFF2-40B4-BE49-F238E27FC236}">
                <a16:creationId xmlns:a16="http://schemas.microsoft.com/office/drawing/2014/main" id="{BB328DB7-480A-46EF-97EB-7C624E9C45F5}"/>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153112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101" name="Picture 2" descr="Behavior of the output neuron">
            <a:extLst>
              <a:ext uri="{FF2B5EF4-FFF2-40B4-BE49-F238E27FC236}">
                <a16:creationId xmlns:a16="http://schemas.microsoft.com/office/drawing/2014/main" id="{9C7825F7-5BA8-4E5D-ACEC-837956376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467" y="2240782"/>
            <a:ext cx="7600048" cy="18815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4D26CD-068F-40BA-A9DD-BB10AF4A975F}"/>
              </a:ext>
            </a:extLst>
          </p:cNvPr>
          <p:cNvSpPr>
            <a:spLocks noGrp="1"/>
          </p:cNvSpPr>
          <p:nvPr>
            <p:ph type="title"/>
          </p:nvPr>
        </p:nvSpPr>
        <p:spPr>
          <a:xfrm>
            <a:off x="643468" y="179010"/>
            <a:ext cx="3363974" cy="1597315"/>
          </a:xfrm>
          <a:noFill/>
          <a:ln w="19050">
            <a:solidFill>
              <a:schemeClr val="bg1"/>
            </a:solidFill>
          </a:ln>
        </p:spPr>
        <p:txBody>
          <a:bodyPr wrap="square">
            <a:normAutofit/>
          </a:bodyPr>
          <a:lstStyle/>
          <a:p>
            <a:pPr algn="ctr"/>
            <a:r>
              <a:rPr lang="en-US" sz="2800" dirty="0">
                <a:solidFill>
                  <a:schemeClr val="bg1"/>
                </a:solidFill>
              </a:rPr>
              <a:t>Output layer</a:t>
            </a:r>
          </a:p>
        </p:txBody>
      </p:sp>
      <p:sp>
        <p:nvSpPr>
          <p:cNvPr id="4103" name="Content Placeholder 4102">
            <a:extLst>
              <a:ext uri="{FF2B5EF4-FFF2-40B4-BE49-F238E27FC236}">
                <a16:creationId xmlns:a16="http://schemas.microsoft.com/office/drawing/2014/main" id="{9DC44621-A0B3-4998-A18D-0C02B088E553}"/>
              </a:ext>
            </a:extLst>
          </p:cNvPr>
          <p:cNvSpPr>
            <a:spLocks noGrp="1"/>
          </p:cNvSpPr>
          <p:nvPr>
            <p:ph idx="1"/>
          </p:nvPr>
        </p:nvSpPr>
        <p:spPr>
          <a:xfrm>
            <a:off x="643468" y="1955335"/>
            <a:ext cx="3363974" cy="4723655"/>
          </a:xfrm>
        </p:spPr>
        <p:txBody>
          <a:bodyPr>
            <a:normAutofit lnSpcReduction="10000"/>
          </a:bodyPr>
          <a:lstStyle/>
          <a:p>
            <a:r>
              <a:rPr lang="en-US" sz="1600" dirty="0">
                <a:solidFill>
                  <a:schemeClr val="bg2"/>
                </a:solidFill>
              </a:rPr>
              <a:t>Note that neural network does not know anything about the offset of the output word relative to the input word. It </a:t>
            </a:r>
            <a:r>
              <a:rPr lang="en-US" sz="1600" i="1" dirty="0">
                <a:solidFill>
                  <a:schemeClr val="bg2"/>
                </a:solidFill>
              </a:rPr>
              <a:t>does not</a:t>
            </a:r>
            <a:r>
              <a:rPr lang="en-US" sz="1600" dirty="0">
                <a:solidFill>
                  <a:schemeClr val="bg2"/>
                </a:solidFill>
              </a:rPr>
              <a:t> learn a different set of probabilities for the word before the input versus the word after.</a:t>
            </a:r>
          </a:p>
          <a:p>
            <a:r>
              <a:rPr lang="en-US" sz="1600" dirty="0">
                <a:solidFill>
                  <a:schemeClr val="bg2"/>
                </a:solidFill>
              </a:rPr>
              <a:t> To understand the implication, let's say that in our training corpus, </a:t>
            </a:r>
            <a:r>
              <a:rPr lang="en-US" sz="1600" i="1" dirty="0">
                <a:solidFill>
                  <a:schemeClr val="bg2"/>
                </a:solidFill>
              </a:rPr>
              <a:t>every single occurrence</a:t>
            </a:r>
            <a:r>
              <a:rPr lang="en-US" sz="1600" dirty="0">
                <a:solidFill>
                  <a:schemeClr val="bg2"/>
                </a:solidFill>
              </a:rPr>
              <a:t> of the word 'York' is preceded by the word 'New'. That is, at least according to the training data, there is a 100% probability that 'New' will be in the vicinity of 'York'. However, if we take the 10 words in the vicinity of 'York' and randomly pick one of them, the probability of it being 'New' </a:t>
            </a:r>
            <a:r>
              <a:rPr lang="en-US" sz="1600" i="1" dirty="0">
                <a:solidFill>
                  <a:schemeClr val="bg2"/>
                </a:solidFill>
              </a:rPr>
              <a:t>is not</a:t>
            </a:r>
            <a:r>
              <a:rPr lang="en-US" sz="1600" dirty="0">
                <a:solidFill>
                  <a:schemeClr val="bg2"/>
                </a:solidFill>
              </a:rPr>
              <a:t> 100%; you may have picked one of the other words in the vicinity.</a:t>
            </a:r>
            <a:endParaRPr lang="en-US" sz="1200" dirty="0">
              <a:solidFill>
                <a:schemeClr val="bg2"/>
              </a:solidFill>
            </a:endParaRPr>
          </a:p>
        </p:txBody>
      </p:sp>
      <p:sp>
        <p:nvSpPr>
          <p:cNvPr id="3" name="Footer Placeholder 2">
            <a:extLst>
              <a:ext uri="{FF2B5EF4-FFF2-40B4-BE49-F238E27FC236}">
                <a16:creationId xmlns:a16="http://schemas.microsoft.com/office/drawing/2014/main" id="{D3BC1FC0-884B-468B-91B5-28391657627C}"/>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331167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487771CB-6655-403D-8EE1-28847E231324}"/>
              </a:ext>
            </a:extLst>
          </p:cNvPr>
          <p:cNvPicPr>
            <a:picLocks noChangeAspect="1"/>
          </p:cNvPicPr>
          <p:nvPr/>
        </p:nvPicPr>
        <p:blipFill>
          <a:blip r:embed="rId2"/>
          <a:stretch>
            <a:fillRect/>
          </a:stretch>
        </p:blipFill>
        <p:spPr>
          <a:xfrm>
            <a:off x="5297763" y="441027"/>
            <a:ext cx="6250769" cy="2781592"/>
          </a:xfrm>
          <a:prstGeom prst="rect">
            <a:avLst/>
          </a:prstGeom>
        </p:spPr>
      </p:pic>
      <p:sp>
        <p:nvSpPr>
          <p:cNvPr id="2" name="Title 1">
            <a:extLst>
              <a:ext uri="{FF2B5EF4-FFF2-40B4-BE49-F238E27FC236}">
                <a16:creationId xmlns:a16="http://schemas.microsoft.com/office/drawing/2014/main" id="{3A5C0280-475C-4362-B6FB-F125706A70F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Words and vectors</a:t>
            </a:r>
          </a:p>
        </p:txBody>
      </p:sp>
      <p:sp>
        <p:nvSpPr>
          <p:cNvPr id="9" name="Content Placeholder 8">
            <a:extLst>
              <a:ext uri="{FF2B5EF4-FFF2-40B4-BE49-F238E27FC236}">
                <a16:creationId xmlns:a16="http://schemas.microsoft.com/office/drawing/2014/main" id="{67FD471A-743A-4D73-B49F-F3AD800BE809}"/>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From “Natural Language Processing in Action”, by  Lane, Howard, </a:t>
            </a:r>
            <a:r>
              <a:rPr lang="en-US" sz="2000" dirty="0" err="1">
                <a:solidFill>
                  <a:schemeClr val="bg1"/>
                </a:solidFill>
              </a:rPr>
              <a:t>Hapke</a:t>
            </a:r>
            <a:r>
              <a:rPr lang="en-US" sz="2000" dirty="0">
                <a:solidFill>
                  <a:schemeClr val="bg1"/>
                </a:solidFill>
              </a:rPr>
              <a:t> from Manning Press.</a:t>
            </a:r>
          </a:p>
        </p:txBody>
      </p:sp>
      <p:pic>
        <p:nvPicPr>
          <p:cNvPr id="5" name="Picture 4">
            <a:extLst>
              <a:ext uri="{FF2B5EF4-FFF2-40B4-BE49-F238E27FC236}">
                <a16:creationId xmlns:a16="http://schemas.microsoft.com/office/drawing/2014/main" id="{B2DBDB65-B28B-4F6A-A9A0-F3284478FD66}"/>
              </a:ext>
            </a:extLst>
          </p:cNvPr>
          <p:cNvPicPr>
            <a:picLocks noChangeAspect="1"/>
          </p:cNvPicPr>
          <p:nvPr/>
        </p:nvPicPr>
        <p:blipFill>
          <a:blip r:embed="rId3"/>
          <a:stretch>
            <a:fillRect/>
          </a:stretch>
        </p:blipFill>
        <p:spPr>
          <a:xfrm>
            <a:off x="4906091" y="3222619"/>
            <a:ext cx="6642441" cy="3365673"/>
          </a:xfrm>
          <a:prstGeom prst="rect">
            <a:avLst/>
          </a:prstGeom>
        </p:spPr>
      </p:pic>
      <p:sp>
        <p:nvSpPr>
          <p:cNvPr id="3" name="Footer Placeholder 2">
            <a:extLst>
              <a:ext uri="{FF2B5EF4-FFF2-40B4-BE49-F238E27FC236}">
                <a16:creationId xmlns:a16="http://schemas.microsoft.com/office/drawing/2014/main" id="{0803552D-4099-4DF5-8091-5B8036CC8E07}"/>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144751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1997EA-1E6A-4DB9-A98C-CA97F9C79E64}"/>
              </a:ext>
            </a:extLst>
          </p:cNvPr>
          <p:cNvPicPr>
            <a:picLocks noGrp="1" noChangeAspect="1"/>
          </p:cNvPicPr>
          <p:nvPr>
            <p:ph idx="1"/>
          </p:nvPr>
        </p:nvPicPr>
        <p:blipFill>
          <a:blip r:embed="rId2"/>
          <a:stretch>
            <a:fillRect/>
          </a:stretch>
        </p:blipFill>
        <p:spPr>
          <a:xfrm>
            <a:off x="5383550" y="492573"/>
            <a:ext cx="6094089" cy="5880796"/>
          </a:xfrm>
          <a:prstGeom prst="rect">
            <a:avLst/>
          </a:prstGeom>
        </p:spPr>
      </p:pic>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B59A6-CFB5-475B-918F-AA82EE18CF04}"/>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Continuous bag of words approach</a:t>
            </a:r>
            <a:br>
              <a:rPr lang="en-US" sz="4800" kern="1200" dirty="0">
                <a:solidFill>
                  <a:srgbClr val="FFFFFF"/>
                </a:solidFill>
                <a:latin typeface="+mj-lt"/>
                <a:ea typeface="+mj-ea"/>
                <a:cs typeface="+mj-cs"/>
              </a:rPr>
            </a:br>
            <a:r>
              <a:rPr lang="en-US" dirty="0"/>
              <a:t>multiple context words as input</a:t>
            </a:r>
            <a:endParaRPr lang="en-US" sz="4800"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E9EFC2D2-277A-49EF-8206-99FC01E5F4A4}"/>
              </a:ext>
            </a:extLst>
          </p:cNvPr>
          <p:cNvSpPr>
            <a:spLocks noGrp="1"/>
          </p:cNvSpPr>
          <p:nvPr>
            <p:ph type="ftr" sz="quarter" idx="11"/>
          </p:nvPr>
        </p:nvSpPr>
        <p:spPr/>
        <p:txBody>
          <a:bodyPr/>
          <a:lstStyle/>
          <a:p>
            <a:r>
              <a:rPr lang="en-US"/>
              <a:t>MSFTGUEST              msevent420ez</a:t>
            </a:r>
          </a:p>
        </p:txBody>
      </p:sp>
    </p:spTree>
    <p:extLst>
      <p:ext uri="{BB962C8B-B14F-4D97-AF65-F5344CB8AC3E}">
        <p14:creationId xmlns:p14="http://schemas.microsoft.com/office/powerpoint/2010/main" val="288566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427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Lora</vt:lpstr>
      <vt:lpstr>Office Theme</vt:lpstr>
      <vt:lpstr>Text Analytics using vectors</vt:lpstr>
      <vt:lpstr>Recap of prior sessions and this session</vt:lpstr>
      <vt:lpstr>Representing “near” and “neighbor” words</vt:lpstr>
      <vt:lpstr>Vector mapping concepts</vt:lpstr>
      <vt:lpstr>PowerPoint Presentation</vt:lpstr>
      <vt:lpstr>Notice how this is essentially an lookup</vt:lpstr>
      <vt:lpstr>Output layer</vt:lpstr>
      <vt:lpstr>Words and vectors</vt:lpstr>
      <vt:lpstr>Continuous bag of words approach multiple context words as input</vt:lpstr>
      <vt:lpstr>Skip Gram Approach one input word multiple output words</vt:lpstr>
      <vt:lpstr>Compare CBOW and Skip Gram "watch movies rather than read books"</vt:lpstr>
      <vt:lpstr>Code flow to make your own model</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 using vectors</dc:title>
  <dc:creator>Jim Williams</dc:creator>
  <cp:lastModifiedBy>Jim Williams</cp:lastModifiedBy>
  <cp:revision>10</cp:revision>
  <dcterms:created xsi:type="dcterms:W3CDTF">2018-06-18T11:54:17Z</dcterms:created>
  <dcterms:modified xsi:type="dcterms:W3CDTF">2018-06-21T18:05:41Z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jiwillia@microsoft.com</vt:lpwstr>
  </property>
  <property fmtid="{D5CDD505-2E9C-101B-9397-08002B2CF9AE}" pid="5" name="MSIP_Label_f42aa342-8706-4288-bd11-ebb85995028c_SetDate">
    <vt:lpwstr>2018-06-18T11:55:33.5302569Z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