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258" r:id="rId2"/>
    <p:sldId id="275" r:id="rId3"/>
    <p:sldId id="278" r:id="rId4"/>
    <p:sldId id="276" r:id="rId5"/>
    <p:sldId id="259" r:id="rId6"/>
    <p:sldId id="271" r:id="rId7"/>
    <p:sldId id="273" r:id="rId8"/>
    <p:sldId id="274" r:id="rId9"/>
    <p:sldId id="260" r:id="rId10"/>
    <p:sldId id="262" r:id="rId11"/>
    <p:sldId id="261" r:id="rId12"/>
    <p:sldId id="263" r:id="rId13"/>
    <p:sldId id="264" r:id="rId14"/>
    <p:sldId id="265" r:id="rId15"/>
    <p:sldId id="266" r:id="rId16"/>
    <p:sldId id="267" r:id="rId17"/>
    <p:sldId id="268" r:id="rId18"/>
    <p:sldId id="269" r:id="rId19"/>
    <p:sldId id="270" r:id="rId20"/>
    <p:sldId id="272" r:id="rId21"/>
    <p:sldId id="279" r:id="rId22"/>
    <p:sldId id="333" r:id="rId23"/>
    <p:sldId id="256" r:id="rId24"/>
    <p:sldId id="257" r:id="rId25"/>
    <p:sldId id="283" r:id="rId26"/>
    <p:sldId id="284" r:id="rId27"/>
    <p:sldId id="332" r:id="rId28"/>
    <p:sldId id="282" r:id="rId29"/>
    <p:sldId id="280" r:id="rId30"/>
    <p:sldId id="334" r:id="rId31"/>
    <p:sldId id="277"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890"/>
    <p:restoredTop sz="94671"/>
  </p:normalViewPr>
  <p:slideViewPr>
    <p:cSldViewPr>
      <p:cViewPr varScale="1">
        <p:scale>
          <a:sx n="72" d="100"/>
          <a:sy n="72" d="100"/>
        </p:scale>
        <p:origin x="980" y="4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462B046-4005-4ED7-AEE8-D63212FF0007}" type="datetimeFigureOut">
              <a:rPr lang="en-US" smtClean="0"/>
              <a:t>8/13/2024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9D5F8C3-D4EC-48E7-BB2F-3E62F852C8EA}" type="slidenum">
              <a:rPr lang="en-US" smtClean="0"/>
              <a:t>‹#›</a:t>
            </a:fld>
            <a:endParaRPr lang="en-US"/>
          </a:p>
        </p:txBody>
      </p:sp>
    </p:spTree>
    <p:extLst>
      <p:ext uri="{BB962C8B-B14F-4D97-AF65-F5344CB8AC3E}">
        <p14:creationId xmlns:p14="http://schemas.microsoft.com/office/powerpoint/2010/main" val="17766232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B67906A-F824-4F17-8B26-59E579F914FA}" type="datetime1">
              <a:rPr lang="en-US" smtClean="0"/>
              <a:t>8/13/2024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40D7D8-A953-4522-B43C-D7EB6D366A2E}" type="slidenum">
              <a:rPr lang="en-US" smtClean="0"/>
              <a:t>‹#›</a:t>
            </a:fld>
            <a:endParaRPr lang="en-US"/>
          </a:p>
        </p:txBody>
      </p:sp>
    </p:spTree>
    <p:extLst>
      <p:ext uri="{BB962C8B-B14F-4D97-AF65-F5344CB8AC3E}">
        <p14:creationId xmlns:p14="http://schemas.microsoft.com/office/powerpoint/2010/main" val="6911558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3A6BBF0-4159-4519-BFD9-2AAF120AD12A}" type="datetime1">
              <a:rPr lang="en-US" smtClean="0"/>
              <a:t>8/13/2024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40D7D8-A953-4522-B43C-D7EB6D366A2E}" type="slidenum">
              <a:rPr lang="en-US" smtClean="0"/>
              <a:t>‹#›</a:t>
            </a:fld>
            <a:endParaRPr lang="en-US"/>
          </a:p>
        </p:txBody>
      </p:sp>
    </p:spTree>
    <p:extLst>
      <p:ext uri="{BB962C8B-B14F-4D97-AF65-F5344CB8AC3E}">
        <p14:creationId xmlns:p14="http://schemas.microsoft.com/office/powerpoint/2010/main" val="18106929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F93AE8-4E3F-4A5C-B357-D1BDD9598D70}" type="datetime1">
              <a:rPr lang="en-US" smtClean="0"/>
              <a:t>8/13/2024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40D7D8-A953-4522-B43C-D7EB6D366A2E}" type="slidenum">
              <a:rPr lang="en-US" smtClean="0"/>
              <a:t>‹#›</a:t>
            </a:fld>
            <a:endParaRPr lang="en-US"/>
          </a:p>
        </p:txBody>
      </p:sp>
    </p:spTree>
    <p:extLst>
      <p:ext uri="{BB962C8B-B14F-4D97-AF65-F5344CB8AC3E}">
        <p14:creationId xmlns:p14="http://schemas.microsoft.com/office/powerpoint/2010/main" val="24351934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8EDC273-B6AC-4109-B51C-9A1EEAE27CA5}" type="datetime1">
              <a:rPr lang="en-US" smtClean="0"/>
              <a:t>8/13/2024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40D7D8-A953-4522-B43C-D7EB6D366A2E}" type="slidenum">
              <a:rPr lang="en-US" smtClean="0"/>
              <a:t>‹#›</a:t>
            </a:fld>
            <a:endParaRPr lang="en-US"/>
          </a:p>
        </p:txBody>
      </p:sp>
    </p:spTree>
    <p:extLst>
      <p:ext uri="{BB962C8B-B14F-4D97-AF65-F5344CB8AC3E}">
        <p14:creationId xmlns:p14="http://schemas.microsoft.com/office/powerpoint/2010/main" val="16406692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93CA2D4-A795-45B2-AC65-63FD76554E49}" type="datetime1">
              <a:rPr lang="en-US" smtClean="0"/>
              <a:t>8/13/2024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40D7D8-A953-4522-B43C-D7EB6D366A2E}" type="slidenum">
              <a:rPr lang="en-US" smtClean="0"/>
              <a:t>‹#›</a:t>
            </a:fld>
            <a:endParaRPr lang="en-US"/>
          </a:p>
        </p:txBody>
      </p:sp>
    </p:spTree>
    <p:extLst>
      <p:ext uri="{BB962C8B-B14F-4D97-AF65-F5344CB8AC3E}">
        <p14:creationId xmlns:p14="http://schemas.microsoft.com/office/powerpoint/2010/main" val="6308319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830C9AE-2429-41CE-9C16-F728DB494A6A}" type="datetime1">
              <a:rPr lang="en-US" smtClean="0"/>
              <a:t>8/13/2024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440D7D8-A953-4522-B43C-D7EB6D366A2E}" type="slidenum">
              <a:rPr lang="en-US" smtClean="0"/>
              <a:t>‹#›</a:t>
            </a:fld>
            <a:endParaRPr lang="en-US"/>
          </a:p>
        </p:txBody>
      </p:sp>
    </p:spTree>
    <p:extLst>
      <p:ext uri="{BB962C8B-B14F-4D97-AF65-F5344CB8AC3E}">
        <p14:creationId xmlns:p14="http://schemas.microsoft.com/office/powerpoint/2010/main" val="14807511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6A4FEB6-5B57-413D-AB52-D4A4808B68E4}" type="datetime1">
              <a:rPr lang="en-US" smtClean="0"/>
              <a:t>8/13/2024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440D7D8-A953-4522-B43C-D7EB6D366A2E}" type="slidenum">
              <a:rPr lang="en-US" smtClean="0"/>
              <a:t>‹#›</a:t>
            </a:fld>
            <a:endParaRPr lang="en-US"/>
          </a:p>
        </p:txBody>
      </p:sp>
    </p:spTree>
    <p:extLst>
      <p:ext uri="{BB962C8B-B14F-4D97-AF65-F5344CB8AC3E}">
        <p14:creationId xmlns:p14="http://schemas.microsoft.com/office/powerpoint/2010/main" val="32354685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7B2ABC2-081C-4AB8-B552-1BC643593DDE}" type="datetime1">
              <a:rPr lang="en-US" smtClean="0"/>
              <a:t>8/13/2024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440D7D8-A953-4522-B43C-D7EB6D366A2E}" type="slidenum">
              <a:rPr lang="en-US" smtClean="0"/>
              <a:t>‹#›</a:t>
            </a:fld>
            <a:endParaRPr lang="en-US"/>
          </a:p>
        </p:txBody>
      </p:sp>
    </p:spTree>
    <p:extLst>
      <p:ext uri="{BB962C8B-B14F-4D97-AF65-F5344CB8AC3E}">
        <p14:creationId xmlns:p14="http://schemas.microsoft.com/office/powerpoint/2010/main" val="15475025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3C09E78-DA0E-4C4E-8ACA-7A51BA4F5F56}" type="datetime1">
              <a:rPr lang="en-US" smtClean="0"/>
              <a:t>8/13/2024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440D7D8-A953-4522-B43C-D7EB6D366A2E}" type="slidenum">
              <a:rPr lang="en-US" smtClean="0"/>
              <a:t>‹#›</a:t>
            </a:fld>
            <a:endParaRPr lang="en-US"/>
          </a:p>
        </p:txBody>
      </p:sp>
    </p:spTree>
    <p:extLst>
      <p:ext uri="{BB962C8B-B14F-4D97-AF65-F5344CB8AC3E}">
        <p14:creationId xmlns:p14="http://schemas.microsoft.com/office/powerpoint/2010/main" val="14122839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C0C74D8-F1D0-4675-BAE0-F1128175D85E}" type="datetime1">
              <a:rPr lang="en-US" smtClean="0"/>
              <a:t>8/13/2024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440D7D8-A953-4522-B43C-D7EB6D366A2E}" type="slidenum">
              <a:rPr lang="en-US" smtClean="0"/>
              <a:t>‹#›</a:t>
            </a:fld>
            <a:endParaRPr lang="en-US"/>
          </a:p>
        </p:txBody>
      </p:sp>
    </p:spTree>
    <p:extLst>
      <p:ext uri="{BB962C8B-B14F-4D97-AF65-F5344CB8AC3E}">
        <p14:creationId xmlns:p14="http://schemas.microsoft.com/office/powerpoint/2010/main" val="19956889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1F02-2069-4CCC-A51C-A943BBF1347C}" type="datetime1">
              <a:rPr lang="en-US" smtClean="0"/>
              <a:t>8/13/2024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440D7D8-A953-4522-B43C-D7EB6D366A2E}" type="slidenum">
              <a:rPr lang="en-US" smtClean="0"/>
              <a:t>‹#›</a:t>
            </a:fld>
            <a:endParaRPr lang="en-US"/>
          </a:p>
        </p:txBody>
      </p:sp>
    </p:spTree>
    <p:extLst>
      <p:ext uri="{BB962C8B-B14F-4D97-AF65-F5344CB8AC3E}">
        <p14:creationId xmlns:p14="http://schemas.microsoft.com/office/powerpoint/2010/main" val="19303801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9A4360B-5B0C-45D2-8C98-C29D7084DFF2}" type="datetime1">
              <a:rPr lang="en-US" smtClean="0"/>
              <a:t>8/13/2024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440D7D8-A953-4522-B43C-D7EB6D366A2E}" type="slidenum">
              <a:rPr lang="en-US" smtClean="0"/>
              <a:t>‹#›</a:t>
            </a:fld>
            <a:endParaRPr lang="en-US"/>
          </a:p>
        </p:txBody>
      </p:sp>
    </p:spTree>
    <p:extLst>
      <p:ext uri="{BB962C8B-B14F-4D97-AF65-F5344CB8AC3E}">
        <p14:creationId xmlns:p14="http://schemas.microsoft.com/office/powerpoint/2010/main" val="38331186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sham@cc.gatech.edu" TargetMode="External"/><Relationship Id="rId2" Type="http://schemas.openxmlformats.org/officeDocument/2006/relationships/hyperlink" Target="mailto:jx@cc.gatech.edu"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mailto:gradregistration@cc.gatech.edu"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catalog.gatech.edu/programs/computer-science-ms/#requirementstext"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43001"/>
            <a:ext cx="7772400" cy="2457450"/>
          </a:xfrm>
        </p:spPr>
        <p:txBody>
          <a:bodyPr/>
          <a:lstStyle/>
          <a:p>
            <a:r>
              <a:rPr lang="en-US" dirty="0"/>
              <a:t>MS Computer Science</a:t>
            </a:r>
          </a:p>
        </p:txBody>
      </p:sp>
      <p:sp>
        <p:nvSpPr>
          <p:cNvPr id="3" name="Subtitle 2"/>
          <p:cNvSpPr>
            <a:spLocks noGrp="1"/>
          </p:cNvSpPr>
          <p:nvPr>
            <p:ph type="subTitle" idx="1"/>
          </p:nvPr>
        </p:nvSpPr>
        <p:spPr>
          <a:xfrm>
            <a:off x="1371600" y="3048000"/>
            <a:ext cx="6400800" cy="2590800"/>
          </a:xfrm>
        </p:spPr>
        <p:txBody>
          <a:bodyPr>
            <a:normAutofit fontScale="25000" lnSpcReduction="20000"/>
          </a:bodyPr>
          <a:lstStyle/>
          <a:p>
            <a:endParaRPr lang="en-US" dirty="0"/>
          </a:p>
          <a:p>
            <a:pPr>
              <a:spcBef>
                <a:spcPct val="0"/>
              </a:spcBef>
            </a:pPr>
            <a:r>
              <a:rPr lang="en-US" sz="9600" b="1" dirty="0">
                <a:solidFill>
                  <a:schemeClr val="tx1"/>
                </a:solidFill>
                <a:latin typeface="+mj-lt"/>
                <a:ea typeface="+mj-ea"/>
                <a:cs typeface="+mj-cs"/>
              </a:rPr>
              <a:t>Computing Systems Specialization</a:t>
            </a:r>
          </a:p>
          <a:p>
            <a:pPr>
              <a:spcBef>
                <a:spcPct val="0"/>
              </a:spcBef>
            </a:pPr>
            <a:r>
              <a:rPr lang="en-US" sz="9600" b="1" dirty="0">
                <a:solidFill>
                  <a:schemeClr val="tx1"/>
                </a:solidFill>
                <a:latin typeface="+mj-lt"/>
                <a:ea typeface="+mj-ea"/>
                <a:cs typeface="+mj-cs"/>
              </a:rPr>
              <a:t>ORIENTATION</a:t>
            </a:r>
          </a:p>
          <a:p>
            <a:pPr>
              <a:spcBef>
                <a:spcPct val="0"/>
              </a:spcBef>
            </a:pPr>
            <a:endParaRPr lang="en-US" sz="7000" dirty="0">
              <a:solidFill>
                <a:schemeClr val="tx1"/>
              </a:solidFill>
              <a:latin typeface="+mj-lt"/>
              <a:ea typeface="+mj-ea"/>
              <a:cs typeface="+mj-cs"/>
            </a:endParaRPr>
          </a:p>
          <a:p>
            <a:pPr>
              <a:spcBef>
                <a:spcPct val="0"/>
              </a:spcBef>
            </a:pPr>
            <a:r>
              <a:rPr lang="en-US" sz="9600" dirty="0">
                <a:solidFill>
                  <a:schemeClr val="tx1"/>
                </a:solidFill>
                <a:latin typeface="+mj-lt"/>
                <a:ea typeface="+mj-ea"/>
                <a:cs typeface="+mj-cs"/>
              </a:rPr>
              <a:t>Prof. Jun Xu</a:t>
            </a:r>
          </a:p>
          <a:p>
            <a:pPr>
              <a:spcBef>
                <a:spcPct val="0"/>
              </a:spcBef>
            </a:pPr>
            <a:r>
              <a:rPr lang="en-US" sz="9600" dirty="0">
                <a:solidFill>
                  <a:schemeClr val="tx1"/>
                </a:solidFill>
                <a:latin typeface="+mj-lt"/>
                <a:ea typeface="+mj-ea"/>
                <a:cs typeface="+mj-cs"/>
              </a:rPr>
              <a:t>(</a:t>
            </a:r>
            <a:r>
              <a:rPr lang="en-US" sz="9600" dirty="0">
                <a:solidFill>
                  <a:schemeClr val="tx1"/>
                </a:solidFill>
                <a:latin typeface="+mj-lt"/>
                <a:ea typeface="+mj-ea"/>
                <a:cs typeface="+mj-cs"/>
                <a:hlinkClick r:id="rId2"/>
              </a:rPr>
              <a:t>jx@cc.gatech.edu</a:t>
            </a:r>
            <a:r>
              <a:rPr lang="en-US" sz="9600" dirty="0">
                <a:solidFill>
                  <a:schemeClr val="tx1"/>
                </a:solidFill>
                <a:latin typeface="+mj-lt"/>
                <a:ea typeface="+mj-ea"/>
                <a:cs typeface="+mj-cs"/>
              </a:rPr>
              <a:t>)</a:t>
            </a:r>
          </a:p>
          <a:p>
            <a:pPr>
              <a:spcBef>
                <a:spcPct val="0"/>
              </a:spcBef>
            </a:pPr>
            <a:endParaRPr lang="en-US" sz="9600" dirty="0">
              <a:solidFill>
                <a:schemeClr val="tx1"/>
              </a:solidFill>
              <a:latin typeface="+mj-lt"/>
              <a:ea typeface="+mj-ea"/>
              <a:cs typeface="+mj-cs"/>
            </a:endParaRPr>
          </a:p>
          <a:p>
            <a:pPr>
              <a:spcBef>
                <a:spcPct val="0"/>
              </a:spcBef>
            </a:pPr>
            <a:r>
              <a:rPr lang="en-US" sz="9600" dirty="0">
                <a:solidFill>
                  <a:schemeClr val="tx1"/>
                </a:solidFill>
                <a:latin typeface="+mj-lt"/>
                <a:ea typeface="+mj-ea"/>
                <a:cs typeface="+mj-cs"/>
              </a:rPr>
              <a:t>Prof. Sham Navathe</a:t>
            </a:r>
          </a:p>
          <a:p>
            <a:pPr>
              <a:spcBef>
                <a:spcPct val="0"/>
              </a:spcBef>
            </a:pPr>
            <a:r>
              <a:rPr lang="en-US" sz="9600" dirty="0">
                <a:solidFill>
                  <a:schemeClr val="tx1"/>
                </a:solidFill>
                <a:latin typeface="+mj-lt"/>
                <a:ea typeface="+mj-ea"/>
                <a:cs typeface="+mj-cs"/>
              </a:rPr>
              <a:t>(</a:t>
            </a:r>
            <a:r>
              <a:rPr lang="en-US" sz="9600" dirty="0">
                <a:solidFill>
                  <a:schemeClr val="tx1"/>
                </a:solidFill>
                <a:latin typeface="+mj-lt"/>
                <a:ea typeface="+mj-ea"/>
                <a:cs typeface="+mj-cs"/>
                <a:hlinkClick r:id="rId3"/>
              </a:rPr>
              <a:t>sham@cc.gatech.edu</a:t>
            </a:r>
            <a:r>
              <a:rPr lang="en-US" sz="9600" dirty="0">
                <a:solidFill>
                  <a:schemeClr val="tx1"/>
                </a:solidFill>
                <a:latin typeface="+mj-lt"/>
                <a:ea typeface="+mj-ea"/>
                <a:cs typeface="+mj-cs"/>
              </a:rPr>
              <a:t>)</a:t>
            </a:r>
          </a:p>
          <a:p>
            <a:pPr>
              <a:spcBef>
                <a:spcPct val="0"/>
              </a:spcBef>
            </a:pPr>
            <a:endParaRPr lang="en-US" sz="9600" dirty="0">
              <a:solidFill>
                <a:schemeClr val="tx1"/>
              </a:solidFill>
              <a:latin typeface="+mj-lt"/>
              <a:ea typeface="+mj-ea"/>
              <a:cs typeface="+mj-cs"/>
            </a:endParaRPr>
          </a:p>
          <a:p>
            <a:pPr>
              <a:spcBef>
                <a:spcPct val="0"/>
              </a:spcBef>
            </a:pPr>
            <a:r>
              <a:rPr lang="en-US" sz="9600" dirty="0">
                <a:solidFill>
                  <a:schemeClr val="tx1"/>
                </a:solidFill>
                <a:latin typeface="+mj-lt"/>
                <a:ea typeface="+mj-ea"/>
                <a:cs typeface="+mj-cs"/>
              </a:rPr>
              <a:t>School of Computer Science</a:t>
            </a:r>
          </a:p>
          <a:p>
            <a:pPr>
              <a:spcBef>
                <a:spcPct val="0"/>
              </a:spcBef>
            </a:pPr>
            <a:endParaRPr lang="en-US" sz="9600" dirty="0">
              <a:solidFill>
                <a:schemeClr val="tx1"/>
              </a:solidFill>
              <a:latin typeface="+mj-lt"/>
              <a:ea typeface="+mj-ea"/>
              <a:cs typeface="+mj-cs"/>
            </a:endParaRPr>
          </a:p>
          <a:p>
            <a:pPr>
              <a:spcBef>
                <a:spcPct val="0"/>
              </a:spcBef>
            </a:pPr>
            <a:r>
              <a:rPr lang="en-US" sz="9600" dirty="0">
                <a:solidFill>
                  <a:schemeClr val="tx1"/>
                </a:solidFill>
                <a:latin typeface="+mj-lt"/>
                <a:ea typeface="+mj-ea"/>
                <a:cs typeface="+mj-cs"/>
              </a:rPr>
              <a:t>August 14, 2024</a:t>
            </a:r>
          </a:p>
        </p:txBody>
      </p:sp>
      <p:sp>
        <p:nvSpPr>
          <p:cNvPr id="4" name="Slide Number Placeholder 3">
            <a:extLst>
              <a:ext uri="{FF2B5EF4-FFF2-40B4-BE49-F238E27FC236}">
                <a16:creationId xmlns:a16="http://schemas.microsoft.com/office/drawing/2014/main" id="{55FD7806-C937-4C96-B766-F84BD1D59CDA}"/>
              </a:ext>
            </a:extLst>
          </p:cNvPr>
          <p:cNvSpPr>
            <a:spLocks noGrp="1"/>
          </p:cNvSpPr>
          <p:nvPr>
            <p:ph type="sldNum" sz="quarter" idx="12"/>
          </p:nvPr>
        </p:nvSpPr>
        <p:spPr/>
        <p:txBody>
          <a:bodyPr/>
          <a:lstStyle/>
          <a:p>
            <a:fld id="{6440D7D8-A953-4522-B43C-D7EB6D366A2E}" type="slidenum">
              <a:rPr lang="en-US" smtClean="0"/>
              <a:t>1</a:t>
            </a:fld>
            <a:endParaRPr lang="en-US"/>
          </a:p>
        </p:txBody>
      </p:sp>
    </p:spTree>
    <p:extLst>
      <p:ext uri="{BB962C8B-B14F-4D97-AF65-F5344CB8AC3E}">
        <p14:creationId xmlns:p14="http://schemas.microsoft.com/office/powerpoint/2010/main" val="24381786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MS CS – Computing Systems Specialization</a:t>
            </a:r>
          </a:p>
        </p:txBody>
      </p:sp>
      <p:sp>
        <p:nvSpPr>
          <p:cNvPr id="3" name="Content Placeholder 2"/>
          <p:cNvSpPr>
            <a:spLocks noGrp="1"/>
          </p:cNvSpPr>
          <p:nvPr>
            <p:ph idx="1"/>
          </p:nvPr>
        </p:nvSpPr>
        <p:spPr>
          <a:xfrm>
            <a:off x="457200" y="1066800"/>
            <a:ext cx="8058150" cy="5638800"/>
          </a:xfrm>
        </p:spPr>
        <p:txBody>
          <a:bodyPr>
            <a:normAutofit fontScale="92500"/>
          </a:bodyPr>
          <a:lstStyle/>
          <a:p>
            <a:pPr marL="0" indent="0" algn="ctr">
              <a:lnSpc>
                <a:spcPct val="200000"/>
              </a:lnSpc>
              <a:buNone/>
            </a:pPr>
            <a:r>
              <a:rPr lang="en-US" dirty="0"/>
              <a:t> </a:t>
            </a:r>
            <a:r>
              <a:rPr lang="en-US" sz="3600" u="sng" dirty="0"/>
              <a:t>Project option  </a:t>
            </a:r>
          </a:p>
          <a:p>
            <a:pPr>
              <a:lnSpc>
                <a:spcPct val="120000"/>
              </a:lnSpc>
              <a:buFont typeface="Arial" charset="0"/>
              <a:buChar char="•"/>
            </a:pPr>
            <a:r>
              <a:rPr lang="en-US" sz="3900" dirty="0"/>
              <a:t>MS project work  (CS6999) in one or more semesters – 9 hours</a:t>
            </a:r>
          </a:p>
          <a:p>
            <a:pPr>
              <a:lnSpc>
                <a:spcPct val="120000"/>
              </a:lnSpc>
              <a:buFont typeface="Arial" charset="0"/>
              <a:buChar char="•"/>
            </a:pPr>
            <a:r>
              <a:rPr lang="en-US" sz="3900" dirty="0"/>
              <a:t>7 courses (including the six required courses)- 21 hours</a:t>
            </a:r>
          </a:p>
          <a:p>
            <a:pPr>
              <a:lnSpc>
                <a:spcPct val="120000"/>
              </a:lnSpc>
              <a:buFont typeface="Arial" charset="0"/>
              <a:buChar char="•"/>
            </a:pPr>
            <a:r>
              <a:rPr lang="en-US" sz="3900" dirty="0"/>
              <a:t>Permit required (approval by the faculty advisor and program coordinator) </a:t>
            </a:r>
          </a:p>
        </p:txBody>
      </p:sp>
      <p:sp>
        <p:nvSpPr>
          <p:cNvPr id="4" name="Slide Number Placeholder 3">
            <a:extLst>
              <a:ext uri="{FF2B5EF4-FFF2-40B4-BE49-F238E27FC236}">
                <a16:creationId xmlns:a16="http://schemas.microsoft.com/office/drawing/2014/main" id="{BF280C41-0336-419A-A710-A6A00DEF53E3}"/>
              </a:ext>
            </a:extLst>
          </p:cNvPr>
          <p:cNvSpPr>
            <a:spLocks noGrp="1"/>
          </p:cNvSpPr>
          <p:nvPr>
            <p:ph type="sldNum" sz="quarter" idx="12"/>
          </p:nvPr>
        </p:nvSpPr>
        <p:spPr/>
        <p:txBody>
          <a:bodyPr/>
          <a:lstStyle/>
          <a:p>
            <a:fld id="{6440D7D8-A953-4522-B43C-D7EB6D366A2E}" type="slidenum">
              <a:rPr lang="en-US" smtClean="0"/>
              <a:t>10</a:t>
            </a:fld>
            <a:endParaRPr lang="en-US"/>
          </a:p>
        </p:txBody>
      </p:sp>
    </p:spTree>
    <p:extLst>
      <p:ext uri="{BB962C8B-B14F-4D97-AF65-F5344CB8AC3E}">
        <p14:creationId xmlns:p14="http://schemas.microsoft.com/office/powerpoint/2010/main" val="7436890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MS CS – Computing Systems Specialization</a:t>
            </a:r>
          </a:p>
        </p:txBody>
      </p:sp>
      <p:sp>
        <p:nvSpPr>
          <p:cNvPr id="3" name="Content Placeholder 2"/>
          <p:cNvSpPr>
            <a:spLocks noGrp="1"/>
          </p:cNvSpPr>
          <p:nvPr>
            <p:ph idx="1"/>
          </p:nvPr>
        </p:nvSpPr>
        <p:spPr/>
        <p:txBody>
          <a:bodyPr/>
          <a:lstStyle/>
          <a:p>
            <a:pPr marL="0" indent="0" algn="ctr">
              <a:buNone/>
            </a:pPr>
            <a:r>
              <a:rPr lang="en-US" sz="3600" u="sng" dirty="0"/>
              <a:t>Course option  </a:t>
            </a:r>
          </a:p>
          <a:p>
            <a:pPr marL="0" indent="0" algn="ctr">
              <a:buNone/>
            </a:pPr>
            <a:endParaRPr lang="en-US" sz="3200" u="sng" dirty="0"/>
          </a:p>
          <a:p>
            <a:r>
              <a:rPr lang="en-US" sz="3200" dirty="0"/>
              <a:t>6 required courses (18 hours)</a:t>
            </a:r>
          </a:p>
          <a:p>
            <a:r>
              <a:rPr lang="en-US" sz="3200" dirty="0"/>
              <a:t>4 more courses (12 hours)</a:t>
            </a:r>
          </a:p>
          <a:p>
            <a:r>
              <a:rPr lang="en-US" dirty="0"/>
              <a:t>24 credit hours must come from CS and CSE</a:t>
            </a:r>
            <a:endParaRPr lang="en-US" sz="3200" dirty="0"/>
          </a:p>
        </p:txBody>
      </p:sp>
      <p:sp>
        <p:nvSpPr>
          <p:cNvPr id="4" name="Slide Number Placeholder 3">
            <a:extLst>
              <a:ext uri="{FF2B5EF4-FFF2-40B4-BE49-F238E27FC236}">
                <a16:creationId xmlns:a16="http://schemas.microsoft.com/office/drawing/2014/main" id="{B7B56964-64C4-45E6-A50E-1D58139B289F}"/>
              </a:ext>
            </a:extLst>
          </p:cNvPr>
          <p:cNvSpPr>
            <a:spLocks noGrp="1"/>
          </p:cNvSpPr>
          <p:nvPr>
            <p:ph type="sldNum" sz="quarter" idx="12"/>
          </p:nvPr>
        </p:nvSpPr>
        <p:spPr/>
        <p:txBody>
          <a:bodyPr/>
          <a:lstStyle/>
          <a:p>
            <a:fld id="{6440D7D8-A953-4522-B43C-D7EB6D366A2E}" type="slidenum">
              <a:rPr lang="en-US" smtClean="0"/>
              <a:t>11</a:t>
            </a:fld>
            <a:endParaRPr lang="en-US"/>
          </a:p>
        </p:txBody>
      </p:sp>
    </p:spTree>
    <p:extLst>
      <p:ext uri="{BB962C8B-B14F-4D97-AF65-F5344CB8AC3E}">
        <p14:creationId xmlns:p14="http://schemas.microsoft.com/office/powerpoint/2010/main" val="12543966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MS CS – Computing Systems Specialization</a:t>
            </a:r>
          </a:p>
        </p:txBody>
      </p:sp>
      <p:sp>
        <p:nvSpPr>
          <p:cNvPr id="3" name="Content Placeholder 2"/>
          <p:cNvSpPr>
            <a:spLocks noGrp="1"/>
          </p:cNvSpPr>
          <p:nvPr>
            <p:ph idx="1"/>
          </p:nvPr>
        </p:nvSpPr>
        <p:spPr>
          <a:xfrm>
            <a:off x="685800" y="1600200"/>
            <a:ext cx="7886700" cy="4904959"/>
          </a:xfrm>
        </p:spPr>
        <p:txBody>
          <a:bodyPr>
            <a:normAutofit fontScale="92500" lnSpcReduction="10000"/>
          </a:bodyPr>
          <a:lstStyle/>
          <a:p>
            <a:pPr marL="0" indent="0" algn="ctr">
              <a:buNone/>
            </a:pPr>
            <a:r>
              <a:rPr lang="en-US" sz="3600" u="sng" dirty="0"/>
              <a:t>Thesis option  </a:t>
            </a:r>
            <a:endParaRPr lang="en-US" dirty="0"/>
          </a:p>
          <a:p>
            <a:pPr>
              <a:lnSpc>
                <a:spcPct val="150000"/>
              </a:lnSpc>
            </a:pPr>
            <a:r>
              <a:rPr lang="en-US" sz="3200" dirty="0"/>
              <a:t>12 credit hours of thesis work (CS7000) </a:t>
            </a:r>
          </a:p>
          <a:p>
            <a:pPr>
              <a:lnSpc>
                <a:spcPct val="150000"/>
              </a:lnSpc>
            </a:pPr>
            <a:r>
              <a:rPr lang="en-US" sz="3200" dirty="0"/>
              <a:t>6 required courses (18 hours)</a:t>
            </a:r>
          </a:p>
          <a:p>
            <a:pPr>
              <a:lnSpc>
                <a:spcPct val="150000"/>
              </a:lnSpc>
            </a:pPr>
            <a:r>
              <a:rPr lang="en-US" sz="3200" dirty="0"/>
              <a:t>Permit required (approval by the thesis advisor and the program coordinator)</a:t>
            </a:r>
          </a:p>
          <a:p>
            <a:pPr>
              <a:lnSpc>
                <a:spcPct val="150000"/>
              </a:lnSpc>
            </a:pPr>
            <a:r>
              <a:rPr lang="en-US" b="1" dirty="0">
                <a:solidFill>
                  <a:srgbClr val="FF0000"/>
                </a:solidFill>
              </a:rPr>
              <a:t>Personal Advice: Do the thesis option if you have any plan for going on to a Ph.D. degree</a:t>
            </a:r>
            <a:endParaRPr lang="en-US" sz="3200" b="1" dirty="0">
              <a:solidFill>
                <a:srgbClr val="FF0000"/>
              </a:solidFill>
            </a:endParaRPr>
          </a:p>
          <a:p>
            <a:endParaRPr lang="en-US" dirty="0"/>
          </a:p>
        </p:txBody>
      </p:sp>
      <p:sp>
        <p:nvSpPr>
          <p:cNvPr id="4" name="Slide Number Placeholder 3">
            <a:extLst>
              <a:ext uri="{FF2B5EF4-FFF2-40B4-BE49-F238E27FC236}">
                <a16:creationId xmlns:a16="http://schemas.microsoft.com/office/drawing/2014/main" id="{1F99539E-01DF-447B-BCE1-888C3A1F31EA}"/>
              </a:ext>
            </a:extLst>
          </p:cNvPr>
          <p:cNvSpPr>
            <a:spLocks noGrp="1"/>
          </p:cNvSpPr>
          <p:nvPr>
            <p:ph type="sldNum" sz="quarter" idx="12"/>
          </p:nvPr>
        </p:nvSpPr>
        <p:spPr/>
        <p:txBody>
          <a:bodyPr/>
          <a:lstStyle/>
          <a:p>
            <a:fld id="{6440D7D8-A953-4522-B43C-D7EB6D366A2E}" type="slidenum">
              <a:rPr lang="en-US" smtClean="0"/>
              <a:t>12</a:t>
            </a:fld>
            <a:endParaRPr lang="en-US"/>
          </a:p>
        </p:txBody>
      </p:sp>
    </p:spTree>
    <p:extLst>
      <p:ext uri="{BB962C8B-B14F-4D97-AF65-F5344CB8AC3E}">
        <p14:creationId xmlns:p14="http://schemas.microsoft.com/office/powerpoint/2010/main" val="26028429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MS CS – Computing Systems Specialization</a:t>
            </a:r>
          </a:p>
        </p:txBody>
      </p:sp>
      <p:sp>
        <p:nvSpPr>
          <p:cNvPr id="3" name="Content Placeholder 2"/>
          <p:cNvSpPr>
            <a:spLocks noGrp="1"/>
          </p:cNvSpPr>
          <p:nvPr>
            <p:ph idx="1"/>
          </p:nvPr>
        </p:nvSpPr>
        <p:spPr/>
        <p:txBody>
          <a:bodyPr>
            <a:normAutofit fontScale="40000" lnSpcReduction="20000"/>
          </a:bodyPr>
          <a:lstStyle/>
          <a:p>
            <a:pPr marL="0" indent="0" algn="ctr">
              <a:buNone/>
            </a:pPr>
            <a:r>
              <a:rPr lang="en-US" sz="9000" b="1" dirty="0"/>
              <a:t>Program of Study</a:t>
            </a:r>
          </a:p>
          <a:p>
            <a:pPr marL="0" indent="0" algn="ctr">
              <a:buNone/>
            </a:pPr>
            <a:r>
              <a:rPr lang="en-US" sz="10000" b="1" dirty="0"/>
              <a:t>6 required courses</a:t>
            </a:r>
          </a:p>
          <a:p>
            <a:endParaRPr lang="en-US" sz="3600" dirty="0"/>
          </a:p>
          <a:p>
            <a:pPr>
              <a:lnSpc>
                <a:spcPct val="200000"/>
              </a:lnSpc>
            </a:pPr>
            <a:r>
              <a:rPr lang="en-US" sz="6700" dirty="0"/>
              <a:t>6515 Computability, Algorithms and Complexity </a:t>
            </a:r>
          </a:p>
          <a:p>
            <a:pPr>
              <a:lnSpc>
                <a:spcPct val="200000"/>
              </a:lnSpc>
            </a:pPr>
            <a:r>
              <a:rPr lang="en-US" sz="6700" dirty="0"/>
              <a:t>    + pick 2 Core courses  </a:t>
            </a:r>
          </a:p>
          <a:p>
            <a:pPr>
              <a:lnSpc>
                <a:spcPct val="200000"/>
              </a:lnSpc>
            </a:pPr>
            <a:r>
              <a:rPr lang="en-US" sz="6700" dirty="0"/>
              <a:t>    + pick 3 from Elective or Core courses.</a:t>
            </a:r>
          </a:p>
        </p:txBody>
      </p:sp>
      <p:sp>
        <p:nvSpPr>
          <p:cNvPr id="4" name="Slide Number Placeholder 3">
            <a:extLst>
              <a:ext uri="{FF2B5EF4-FFF2-40B4-BE49-F238E27FC236}">
                <a16:creationId xmlns:a16="http://schemas.microsoft.com/office/drawing/2014/main" id="{E237549F-4E8D-4F20-AFAA-B6135B7086C7}"/>
              </a:ext>
            </a:extLst>
          </p:cNvPr>
          <p:cNvSpPr>
            <a:spLocks noGrp="1"/>
          </p:cNvSpPr>
          <p:nvPr>
            <p:ph type="sldNum" sz="quarter" idx="12"/>
          </p:nvPr>
        </p:nvSpPr>
        <p:spPr/>
        <p:txBody>
          <a:bodyPr/>
          <a:lstStyle/>
          <a:p>
            <a:fld id="{6440D7D8-A953-4522-B43C-D7EB6D366A2E}" type="slidenum">
              <a:rPr lang="en-US" smtClean="0"/>
              <a:t>13</a:t>
            </a:fld>
            <a:endParaRPr lang="en-US"/>
          </a:p>
        </p:txBody>
      </p:sp>
    </p:spTree>
    <p:extLst>
      <p:ext uri="{BB962C8B-B14F-4D97-AF65-F5344CB8AC3E}">
        <p14:creationId xmlns:p14="http://schemas.microsoft.com/office/powerpoint/2010/main" val="21699018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MS CS – Computing Systems Specialization</a:t>
            </a:r>
          </a:p>
        </p:txBody>
      </p:sp>
      <p:sp>
        <p:nvSpPr>
          <p:cNvPr id="3" name="Content Placeholder 2"/>
          <p:cNvSpPr>
            <a:spLocks noGrp="1"/>
          </p:cNvSpPr>
          <p:nvPr>
            <p:ph idx="1"/>
          </p:nvPr>
        </p:nvSpPr>
        <p:spPr>
          <a:xfrm>
            <a:off x="628650" y="1825625"/>
            <a:ext cx="7886700" cy="5032375"/>
          </a:xfrm>
        </p:spPr>
        <p:txBody>
          <a:bodyPr>
            <a:normAutofit fontScale="85000" lnSpcReduction="10000"/>
          </a:bodyPr>
          <a:lstStyle/>
          <a:p>
            <a:pPr marL="0" indent="0" algn="ctr">
              <a:lnSpc>
                <a:spcPct val="120000"/>
              </a:lnSpc>
              <a:buNone/>
            </a:pPr>
            <a:r>
              <a:rPr lang="en-US" sz="3200" b="1" dirty="0"/>
              <a:t>Program of Study</a:t>
            </a:r>
          </a:p>
          <a:p>
            <a:pPr marL="0" indent="0">
              <a:lnSpc>
                <a:spcPct val="120000"/>
              </a:lnSpc>
              <a:buNone/>
            </a:pPr>
            <a:r>
              <a:rPr lang="en-US" sz="3200" b="1" u="sng" dirty="0"/>
              <a:t>Core courses</a:t>
            </a:r>
            <a:r>
              <a:rPr lang="en-US" sz="3200" b="1" dirty="0"/>
              <a:t>: (pick any 2) - All of these have projects</a:t>
            </a:r>
          </a:p>
          <a:p>
            <a:pPr marL="0" indent="0">
              <a:lnSpc>
                <a:spcPct val="120000"/>
              </a:lnSpc>
              <a:buNone/>
            </a:pPr>
            <a:r>
              <a:rPr lang="en-US" dirty="0"/>
              <a:t>   6210 (Operating Systems)</a:t>
            </a:r>
            <a:br>
              <a:rPr lang="en-US" dirty="0"/>
            </a:br>
            <a:r>
              <a:rPr lang="en-US" dirty="0"/>
              <a:t>   6241 (Compilers)</a:t>
            </a:r>
            <a:br>
              <a:rPr lang="en-US" dirty="0"/>
            </a:br>
            <a:r>
              <a:rPr lang="en-US" dirty="0"/>
              <a:t>   6250 (Networking)</a:t>
            </a:r>
            <a:br>
              <a:rPr lang="en-US" dirty="0"/>
            </a:br>
            <a:r>
              <a:rPr lang="en-US" dirty="0"/>
              <a:t>   6290 (Architecture)</a:t>
            </a:r>
            <a:br>
              <a:rPr lang="en-US" dirty="0"/>
            </a:br>
            <a:r>
              <a:rPr lang="en-US" dirty="0"/>
              <a:t>   6300 (Software Engineering)</a:t>
            </a:r>
          </a:p>
          <a:p>
            <a:pPr marL="0" indent="0">
              <a:lnSpc>
                <a:spcPct val="120000"/>
              </a:lnSpc>
              <a:buNone/>
            </a:pPr>
            <a:r>
              <a:rPr lang="en-US" dirty="0"/>
              <a:t>   6390 (Programming Language Design)</a:t>
            </a:r>
            <a:br>
              <a:rPr lang="en-US" dirty="0"/>
            </a:br>
            <a:r>
              <a:rPr lang="en-US" dirty="0"/>
              <a:t>   6400 (Database Systems)</a:t>
            </a:r>
            <a:br>
              <a:rPr lang="en-US" dirty="0"/>
            </a:br>
            <a:endParaRPr lang="en-US" dirty="0"/>
          </a:p>
        </p:txBody>
      </p:sp>
      <p:sp>
        <p:nvSpPr>
          <p:cNvPr id="4" name="Slide Number Placeholder 3">
            <a:extLst>
              <a:ext uri="{FF2B5EF4-FFF2-40B4-BE49-F238E27FC236}">
                <a16:creationId xmlns:a16="http://schemas.microsoft.com/office/drawing/2014/main" id="{2EC383A7-970E-42EA-A946-22D33EB534E4}"/>
              </a:ext>
            </a:extLst>
          </p:cNvPr>
          <p:cNvSpPr>
            <a:spLocks noGrp="1"/>
          </p:cNvSpPr>
          <p:nvPr>
            <p:ph type="sldNum" sz="quarter" idx="12"/>
          </p:nvPr>
        </p:nvSpPr>
        <p:spPr/>
        <p:txBody>
          <a:bodyPr/>
          <a:lstStyle/>
          <a:p>
            <a:fld id="{6440D7D8-A953-4522-B43C-D7EB6D366A2E}" type="slidenum">
              <a:rPr lang="en-US" smtClean="0"/>
              <a:t>14</a:t>
            </a:fld>
            <a:endParaRPr lang="en-US"/>
          </a:p>
        </p:txBody>
      </p:sp>
    </p:spTree>
    <p:extLst>
      <p:ext uri="{BB962C8B-B14F-4D97-AF65-F5344CB8AC3E}">
        <p14:creationId xmlns:p14="http://schemas.microsoft.com/office/powerpoint/2010/main" val="39434197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MS CS – Computing Systems Specialization</a:t>
            </a:r>
          </a:p>
        </p:txBody>
      </p:sp>
      <p:sp>
        <p:nvSpPr>
          <p:cNvPr id="3" name="Content Placeholder 2"/>
          <p:cNvSpPr>
            <a:spLocks noGrp="1"/>
          </p:cNvSpPr>
          <p:nvPr>
            <p:ph idx="1"/>
          </p:nvPr>
        </p:nvSpPr>
        <p:spPr>
          <a:xfrm>
            <a:off x="628650" y="1825625"/>
            <a:ext cx="7886700" cy="4919949"/>
          </a:xfrm>
        </p:spPr>
        <p:txBody>
          <a:bodyPr>
            <a:normAutofit fontScale="55000" lnSpcReduction="20000"/>
          </a:bodyPr>
          <a:lstStyle/>
          <a:p>
            <a:pPr marL="0" indent="0" algn="ctr">
              <a:buNone/>
            </a:pPr>
            <a:r>
              <a:rPr lang="en-US" sz="4800" b="1" dirty="0"/>
              <a:t>Program of Study</a:t>
            </a:r>
          </a:p>
          <a:p>
            <a:pPr marL="0" indent="0">
              <a:buNone/>
            </a:pPr>
            <a:r>
              <a:rPr lang="en-US" b="1" u="sng" dirty="0"/>
              <a:t>Elective courses (pick 3):</a:t>
            </a:r>
          </a:p>
          <a:p>
            <a:pPr marL="0" indent="0">
              <a:lnSpc>
                <a:spcPct val="120000"/>
              </a:lnSpc>
              <a:buNone/>
            </a:pPr>
            <a:r>
              <a:rPr lang="en-US" b="1" i="1" dirty="0">
                <a:solidFill>
                  <a:srgbClr val="FF0000"/>
                </a:solidFill>
              </a:rPr>
              <a:t>NOTE: ANY OF THE ABOVE CORE COURSES CAN ALSO BE TAKEN AS AN ELECTIVE</a:t>
            </a:r>
          </a:p>
          <a:p>
            <a:pPr marL="0" indent="0">
              <a:lnSpc>
                <a:spcPct val="120000"/>
              </a:lnSpc>
              <a:buNone/>
            </a:pPr>
            <a:br>
              <a:rPr lang="en-US" dirty="0"/>
            </a:br>
            <a:r>
              <a:rPr lang="en-US" dirty="0"/>
              <a:t>CS 6035 Introduction to Information Security</a:t>
            </a:r>
          </a:p>
          <a:p>
            <a:pPr marL="0" indent="0">
              <a:lnSpc>
                <a:spcPct val="120000"/>
              </a:lnSpc>
              <a:buNone/>
            </a:pPr>
            <a:r>
              <a:rPr lang="en-US" dirty="0"/>
              <a:t>CS 6200 Graduate Introduction to Operating Systems   </a:t>
            </a:r>
          </a:p>
          <a:p>
            <a:pPr marL="0" indent="0">
              <a:lnSpc>
                <a:spcPct val="120000"/>
              </a:lnSpc>
              <a:buNone/>
            </a:pPr>
            <a:r>
              <a:rPr lang="en-US" dirty="0"/>
              <a:t>CS 6220 Big Data Systems and Analytics</a:t>
            </a:r>
          </a:p>
          <a:p>
            <a:pPr marL="0" indent="0">
              <a:lnSpc>
                <a:spcPct val="120000"/>
              </a:lnSpc>
              <a:buNone/>
            </a:pPr>
            <a:r>
              <a:rPr lang="en-US" dirty="0"/>
              <a:t>CS 6235 Real-Time System Concepts and Implementation</a:t>
            </a:r>
          </a:p>
          <a:p>
            <a:pPr marL="0" indent="0">
              <a:lnSpc>
                <a:spcPct val="120000"/>
              </a:lnSpc>
              <a:buNone/>
            </a:pPr>
            <a:r>
              <a:rPr lang="en-US" dirty="0"/>
              <a:t>CS 6238 Secure Computer Systems</a:t>
            </a:r>
          </a:p>
          <a:p>
            <a:pPr marL="0" indent="0">
              <a:lnSpc>
                <a:spcPct val="120000"/>
              </a:lnSpc>
              <a:buNone/>
            </a:pPr>
            <a:r>
              <a:rPr lang="en-US" dirty="0"/>
              <a:t>CS 6260 Applied Cryptography</a:t>
            </a:r>
          </a:p>
          <a:p>
            <a:pPr marL="0" indent="0">
              <a:lnSpc>
                <a:spcPct val="120000"/>
              </a:lnSpc>
              <a:buNone/>
            </a:pPr>
            <a:r>
              <a:rPr lang="en-US" dirty="0"/>
              <a:t>CS 6262 Network Security</a:t>
            </a:r>
          </a:p>
          <a:p>
            <a:pPr marL="0" indent="0">
              <a:lnSpc>
                <a:spcPct val="120000"/>
              </a:lnSpc>
              <a:buNone/>
            </a:pPr>
            <a:r>
              <a:rPr lang="en-US" dirty="0"/>
              <a:t>CS 6263  Intro to </a:t>
            </a:r>
            <a:r>
              <a:rPr lang="en-US" dirty="0" err="1"/>
              <a:t>Cyberphysical</a:t>
            </a:r>
            <a:r>
              <a:rPr lang="en-US" dirty="0"/>
              <a:t> Systems Security</a:t>
            </a:r>
          </a:p>
          <a:p>
            <a:pPr marL="0" indent="0">
              <a:lnSpc>
                <a:spcPct val="120000"/>
              </a:lnSpc>
              <a:buNone/>
            </a:pPr>
            <a:br>
              <a:rPr lang="en-US" dirty="0"/>
            </a:br>
            <a:r>
              <a:rPr lang="en-US" dirty="0"/>
              <a:t>      </a:t>
            </a:r>
          </a:p>
        </p:txBody>
      </p:sp>
      <p:sp>
        <p:nvSpPr>
          <p:cNvPr id="4" name="Slide Number Placeholder 3">
            <a:extLst>
              <a:ext uri="{FF2B5EF4-FFF2-40B4-BE49-F238E27FC236}">
                <a16:creationId xmlns:a16="http://schemas.microsoft.com/office/drawing/2014/main" id="{AC448E8D-7470-4599-B89D-A01087241F21}"/>
              </a:ext>
            </a:extLst>
          </p:cNvPr>
          <p:cNvSpPr>
            <a:spLocks noGrp="1"/>
          </p:cNvSpPr>
          <p:nvPr>
            <p:ph type="sldNum" sz="quarter" idx="12"/>
          </p:nvPr>
        </p:nvSpPr>
        <p:spPr/>
        <p:txBody>
          <a:bodyPr/>
          <a:lstStyle/>
          <a:p>
            <a:fld id="{6440D7D8-A953-4522-B43C-D7EB6D366A2E}" type="slidenum">
              <a:rPr lang="en-US" smtClean="0"/>
              <a:t>15</a:t>
            </a:fld>
            <a:endParaRPr lang="en-US"/>
          </a:p>
        </p:txBody>
      </p:sp>
    </p:spTree>
    <p:extLst>
      <p:ext uri="{BB962C8B-B14F-4D97-AF65-F5344CB8AC3E}">
        <p14:creationId xmlns:p14="http://schemas.microsoft.com/office/powerpoint/2010/main" val="5398982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MS CS – Computing Systems Specialization</a:t>
            </a:r>
          </a:p>
        </p:txBody>
      </p:sp>
      <p:sp>
        <p:nvSpPr>
          <p:cNvPr id="3" name="Content Placeholder 2"/>
          <p:cNvSpPr>
            <a:spLocks noGrp="1"/>
          </p:cNvSpPr>
          <p:nvPr>
            <p:ph idx="1"/>
          </p:nvPr>
        </p:nvSpPr>
        <p:spPr>
          <a:xfrm>
            <a:off x="628650" y="1825625"/>
            <a:ext cx="7886700" cy="5032375"/>
          </a:xfrm>
        </p:spPr>
        <p:txBody>
          <a:bodyPr>
            <a:normAutofit fontScale="62500" lnSpcReduction="20000"/>
          </a:bodyPr>
          <a:lstStyle/>
          <a:p>
            <a:pPr marL="0" indent="0">
              <a:buNone/>
            </a:pPr>
            <a:r>
              <a:rPr lang="en-US" sz="3400" b="1" u="sng" dirty="0"/>
              <a:t>Elective Courses (Contd.)</a:t>
            </a:r>
            <a:endParaRPr lang="en-US" sz="3400" b="1" dirty="0"/>
          </a:p>
          <a:p>
            <a:pPr marL="0" indent="0">
              <a:lnSpc>
                <a:spcPct val="170000"/>
              </a:lnSpc>
              <a:buNone/>
            </a:pPr>
            <a:r>
              <a:rPr lang="en-US" sz="3400" dirty="0"/>
              <a:t>CS 6291 Embedded Software Optimization</a:t>
            </a:r>
          </a:p>
          <a:p>
            <a:pPr marL="0" indent="0">
              <a:lnSpc>
                <a:spcPct val="170000"/>
              </a:lnSpc>
              <a:buNone/>
            </a:pPr>
            <a:r>
              <a:rPr lang="en-US" sz="3400" dirty="0"/>
              <a:t>CS 6310 Software Architecture and Design</a:t>
            </a:r>
          </a:p>
          <a:p>
            <a:pPr marL="0" indent="0">
              <a:lnSpc>
                <a:spcPct val="170000"/>
              </a:lnSpc>
              <a:buNone/>
            </a:pPr>
            <a:r>
              <a:rPr lang="en-US" sz="3400" dirty="0"/>
              <a:t>CS 6340 Software Analysis and Testing</a:t>
            </a:r>
          </a:p>
          <a:p>
            <a:pPr marL="0" indent="0">
              <a:lnSpc>
                <a:spcPct val="170000"/>
              </a:lnSpc>
              <a:buNone/>
            </a:pPr>
            <a:r>
              <a:rPr lang="en-US" sz="3400" dirty="0"/>
              <a:t>CS 6365 Introduction to Enterprise Computing</a:t>
            </a:r>
            <a:br>
              <a:rPr lang="en-US" sz="3400" dirty="0"/>
            </a:br>
            <a:r>
              <a:rPr lang="en-US" sz="3400" dirty="0"/>
              <a:t>CS 6422 Database System Implementation</a:t>
            </a:r>
          </a:p>
          <a:p>
            <a:pPr marL="0" indent="0">
              <a:lnSpc>
                <a:spcPct val="170000"/>
              </a:lnSpc>
              <a:buNone/>
            </a:pPr>
            <a:r>
              <a:rPr lang="en-US" sz="3400" dirty="0"/>
              <a:t>CS 6550 Design and Analysis of Algorithms</a:t>
            </a:r>
          </a:p>
          <a:p>
            <a:pPr marL="0" indent="0">
              <a:lnSpc>
                <a:spcPct val="170000"/>
              </a:lnSpc>
              <a:buNone/>
            </a:pPr>
            <a:r>
              <a:rPr lang="en-US" sz="3400" dirty="0"/>
              <a:t>CS 6675 Advanced Internet Computing Systems and Applications</a:t>
            </a:r>
            <a:br>
              <a:rPr lang="en-US" sz="3400" dirty="0"/>
            </a:br>
            <a:r>
              <a:rPr lang="en-US" dirty="0"/>
              <a:t> </a:t>
            </a:r>
          </a:p>
        </p:txBody>
      </p:sp>
      <p:sp>
        <p:nvSpPr>
          <p:cNvPr id="4" name="Slide Number Placeholder 3">
            <a:extLst>
              <a:ext uri="{FF2B5EF4-FFF2-40B4-BE49-F238E27FC236}">
                <a16:creationId xmlns:a16="http://schemas.microsoft.com/office/drawing/2014/main" id="{07B1F56B-03C4-4C0D-A490-8D22837CEA9F}"/>
              </a:ext>
            </a:extLst>
          </p:cNvPr>
          <p:cNvSpPr>
            <a:spLocks noGrp="1"/>
          </p:cNvSpPr>
          <p:nvPr>
            <p:ph type="sldNum" sz="quarter" idx="12"/>
          </p:nvPr>
        </p:nvSpPr>
        <p:spPr/>
        <p:txBody>
          <a:bodyPr/>
          <a:lstStyle/>
          <a:p>
            <a:fld id="{6440D7D8-A953-4522-B43C-D7EB6D366A2E}" type="slidenum">
              <a:rPr lang="en-US" smtClean="0"/>
              <a:t>16</a:t>
            </a:fld>
            <a:endParaRPr lang="en-US"/>
          </a:p>
        </p:txBody>
      </p:sp>
    </p:spTree>
    <p:extLst>
      <p:ext uri="{BB962C8B-B14F-4D97-AF65-F5344CB8AC3E}">
        <p14:creationId xmlns:p14="http://schemas.microsoft.com/office/powerpoint/2010/main" val="18800755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MS CS – Computing Systems Specialization</a:t>
            </a:r>
          </a:p>
        </p:txBody>
      </p:sp>
      <p:sp>
        <p:nvSpPr>
          <p:cNvPr id="3" name="Content Placeholder 2"/>
          <p:cNvSpPr>
            <a:spLocks noGrp="1"/>
          </p:cNvSpPr>
          <p:nvPr>
            <p:ph idx="1"/>
          </p:nvPr>
        </p:nvSpPr>
        <p:spPr>
          <a:xfrm>
            <a:off x="628650" y="1825624"/>
            <a:ext cx="7886700" cy="5534546"/>
          </a:xfrm>
        </p:spPr>
        <p:txBody>
          <a:bodyPr>
            <a:normAutofit/>
          </a:bodyPr>
          <a:lstStyle/>
          <a:p>
            <a:pPr marL="0" indent="0">
              <a:lnSpc>
                <a:spcPct val="150000"/>
              </a:lnSpc>
              <a:buNone/>
            </a:pPr>
            <a:r>
              <a:rPr lang="en-US" sz="2400" b="1" u="sng" dirty="0"/>
              <a:t>Elective courses (Contd.)</a:t>
            </a:r>
          </a:p>
          <a:p>
            <a:pPr marL="0" indent="0">
              <a:lnSpc>
                <a:spcPct val="150000"/>
              </a:lnSpc>
              <a:buNone/>
            </a:pPr>
            <a:r>
              <a:rPr lang="en-US" sz="2400" dirty="0"/>
              <a:t>CS 7210 Distributed Computing</a:t>
            </a:r>
            <a:br>
              <a:rPr lang="en-US" sz="2400" dirty="0"/>
            </a:br>
            <a:r>
              <a:rPr lang="en-US" sz="2400" dirty="0"/>
              <a:t>CS 7260 Internetworking Architectures and Protocols</a:t>
            </a:r>
            <a:br>
              <a:rPr lang="en-US" sz="2400" dirty="0"/>
            </a:br>
            <a:r>
              <a:rPr lang="en-US" sz="2400" dirty="0"/>
              <a:t>CS 7270 Networked Applications and Services</a:t>
            </a:r>
          </a:p>
          <a:p>
            <a:pPr marL="0" indent="0">
              <a:lnSpc>
                <a:spcPct val="150000"/>
              </a:lnSpc>
              <a:buNone/>
            </a:pPr>
            <a:r>
              <a:rPr lang="en-US" sz="2400" dirty="0"/>
              <a:t>CS7280 Network Science</a:t>
            </a:r>
            <a:br>
              <a:rPr lang="en-US" sz="2400" dirty="0"/>
            </a:br>
            <a:r>
              <a:rPr lang="en-US" sz="2400" dirty="0"/>
              <a:t>CS 7290 Advanced Topics in Microarchitecture</a:t>
            </a:r>
            <a:br>
              <a:rPr lang="en-US" sz="2400" dirty="0"/>
            </a:br>
            <a:r>
              <a:rPr lang="en-US" sz="2400" dirty="0"/>
              <a:t>CS 7292 Reliability and Security in Computer Architecture</a:t>
            </a:r>
            <a:br>
              <a:rPr lang="en-US" sz="2400" dirty="0"/>
            </a:br>
            <a:r>
              <a:rPr lang="en-US" dirty="0"/>
              <a:t>   </a:t>
            </a:r>
          </a:p>
        </p:txBody>
      </p:sp>
      <p:sp>
        <p:nvSpPr>
          <p:cNvPr id="4" name="Slide Number Placeholder 3">
            <a:extLst>
              <a:ext uri="{FF2B5EF4-FFF2-40B4-BE49-F238E27FC236}">
                <a16:creationId xmlns:a16="http://schemas.microsoft.com/office/drawing/2014/main" id="{A3DB91C3-63F9-4552-AA25-F25C2369019A}"/>
              </a:ext>
            </a:extLst>
          </p:cNvPr>
          <p:cNvSpPr>
            <a:spLocks noGrp="1"/>
          </p:cNvSpPr>
          <p:nvPr>
            <p:ph type="sldNum" sz="quarter" idx="12"/>
          </p:nvPr>
        </p:nvSpPr>
        <p:spPr/>
        <p:txBody>
          <a:bodyPr/>
          <a:lstStyle/>
          <a:p>
            <a:fld id="{6440D7D8-A953-4522-B43C-D7EB6D366A2E}" type="slidenum">
              <a:rPr lang="en-US" smtClean="0"/>
              <a:t>17</a:t>
            </a:fld>
            <a:endParaRPr lang="en-US"/>
          </a:p>
        </p:txBody>
      </p:sp>
    </p:spTree>
    <p:extLst>
      <p:ext uri="{BB962C8B-B14F-4D97-AF65-F5344CB8AC3E}">
        <p14:creationId xmlns:p14="http://schemas.microsoft.com/office/powerpoint/2010/main" val="40410113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MS CS – Computing Systems Specialization</a:t>
            </a:r>
          </a:p>
        </p:txBody>
      </p:sp>
      <p:sp>
        <p:nvSpPr>
          <p:cNvPr id="3" name="Content Placeholder 2"/>
          <p:cNvSpPr>
            <a:spLocks noGrp="1"/>
          </p:cNvSpPr>
          <p:nvPr>
            <p:ph idx="1"/>
          </p:nvPr>
        </p:nvSpPr>
        <p:spPr>
          <a:xfrm>
            <a:off x="628650" y="1524000"/>
            <a:ext cx="7886700" cy="5806190"/>
          </a:xfrm>
        </p:spPr>
        <p:txBody>
          <a:bodyPr>
            <a:normAutofit/>
          </a:bodyPr>
          <a:lstStyle/>
          <a:p>
            <a:pPr marL="0" indent="0">
              <a:buNone/>
            </a:pPr>
            <a:r>
              <a:rPr lang="en-US" sz="2400" b="1" u="sng" dirty="0"/>
              <a:t>Elective Courses (Contd.)</a:t>
            </a:r>
            <a:endParaRPr lang="en-US" sz="2400" u="sng" dirty="0"/>
          </a:p>
          <a:p>
            <a:pPr marL="0" indent="0">
              <a:lnSpc>
                <a:spcPct val="150000"/>
              </a:lnSpc>
              <a:buNone/>
            </a:pPr>
            <a:r>
              <a:rPr lang="en-US" sz="2400" dirty="0"/>
              <a:t>CS 7560 Theory of Cryptography</a:t>
            </a:r>
          </a:p>
          <a:p>
            <a:pPr marL="0" indent="0">
              <a:lnSpc>
                <a:spcPct val="150000"/>
              </a:lnSpc>
              <a:buNone/>
            </a:pPr>
            <a:r>
              <a:rPr lang="en-US" sz="2400" dirty="0"/>
              <a:t>CSE 6220 High Performance Computing</a:t>
            </a:r>
          </a:p>
          <a:p>
            <a:pPr marL="0" indent="0">
              <a:lnSpc>
                <a:spcPct val="150000"/>
              </a:lnSpc>
              <a:buNone/>
            </a:pPr>
            <a:r>
              <a:rPr lang="en-US" sz="2400" dirty="0">
                <a:highlight>
                  <a:srgbClr val="FFFF00"/>
                </a:highlight>
              </a:rPr>
              <a:t>CS 8803- </a:t>
            </a:r>
            <a:r>
              <a:rPr lang="en-US" sz="2400" dirty="0"/>
              <a:t>Special Topics: e.g., Foundations of Programming Languages, Data Management and Machine learning , Data Analytics with Deep Learning.</a:t>
            </a:r>
          </a:p>
          <a:p>
            <a:pPr marL="0" indent="0">
              <a:lnSpc>
                <a:spcPct val="150000"/>
              </a:lnSpc>
              <a:buNone/>
            </a:pPr>
            <a:r>
              <a:rPr lang="en-US" sz="2400" dirty="0">
                <a:highlight>
                  <a:srgbClr val="FFFF00"/>
                </a:highlight>
              </a:rPr>
              <a:t>NOTE:</a:t>
            </a:r>
            <a:r>
              <a:rPr lang="en-US" sz="2400" dirty="0"/>
              <a:t> Any CS8803 taught by regular faculty is admissible as an elective. If in doubt, consult the M.S. Co-Ordinator in CS:</a:t>
            </a:r>
          </a:p>
          <a:p>
            <a:pPr marL="0" indent="0">
              <a:lnSpc>
                <a:spcPct val="150000"/>
              </a:lnSpc>
              <a:buNone/>
            </a:pPr>
            <a:r>
              <a:rPr lang="en-US" sz="2400" dirty="0"/>
              <a:t>Prof. Jun Xu (jx@cc.gatech.edu)</a:t>
            </a:r>
          </a:p>
        </p:txBody>
      </p:sp>
      <p:sp>
        <p:nvSpPr>
          <p:cNvPr id="4" name="Slide Number Placeholder 3">
            <a:extLst>
              <a:ext uri="{FF2B5EF4-FFF2-40B4-BE49-F238E27FC236}">
                <a16:creationId xmlns:a16="http://schemas.microsoft.com/office/drawing/2014/main" id="{EFD75DC3-88F5-4851-92F3-1976987094A7}"/>
              </a:ext>
            </a:extLst>
          </p:cNvPr>
          <p:cNvSpPr>
            <a:spLocks noGrp="1"/>
          </p:cNvSpPr>
          <p:nvPr>
            <p:ph type="sldNum" sz="quarter" idx="12"/>
          </p:nvPr>
        </p:nvSpPr>
        <p:spPr/>
        <p:txBody>
          <a:bodyPr/>
          <a:lstStyle/>
          <a:p>
            <a:fld id="{6440D7D8-A953-4522-B43C-D7EB6D366A2E}" type="slidenum">
              <a:rPr lang="en-US" smtClean="0"/>
              <a:t>18</a:t>
            </a:fld>
            <a:endParaRPr lang="en-US"/>
          </a:p>
        </p:txBody>
      </p:sp>
    </p:spTree>
    <p:extLst>
      <p:ext uri="{BB962C8B-B14F-4D97-AF65-F5344CB8AC3E}">
        <p14:creationId xmlns:p14="http://schemas.microsoft.com/office/powerpoint/2010/main" val="39121945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MS CS – Computing Systems Specialization</a:t>
            </a:r>
          </a:p>
        </p:txBody>
      </p:sp>
      <p:sp>
        <p:nvSpPr>
          <p:cNvPr id="3" name="Content Placeholder 2"/>
          <p:cNvSpPr>
            <a:spLocks noGrp="1"/>
          </p:cNvSpPr>
          <p:nvPr>
            <p:ph idx="1"/>
          </p:nvPr>
        </p:nvSpPr>
        <p:spPr/>
        <p:txBody>
          <a:bodyPr/>
          <a:lstStyle/>
          <a:p>
            <a:r>
              <a:rPr lang="en-US" dirty="0"/>
              <a:t>Plan your course schedule to meet the core and elective course requirements as specified.</a:t>
            </a:r>
          </a:p>
          <a:p>
            <a:r>
              <a:rPr lang="en-US" dirty="0"/>
              <a:t>Exceptions to the core and elective course requirements are rarely granted. </a:t>
            </a:r>
          </a:p>
          <a:p>
            <a:r>
              <a:rPr lang="en-US" dirty="0"/>
              <a:t>Seek assistance from MSCS advisors in the College. </a:t>
            </a:r>
          </a:p>
        </p:txBody>
      </p:sp>
      <p:sp>
        <p:nvSpPr>
          <p:cNvPr id="4" name="Slide Number Placeholder 3">
            <a:extLst>
              <a:ext uri="{FF2B5EF4-FFF2-40B4-BE49-F238E27FC236}">
                <a16:creationId xmlns:a16="http://schemas.microsoft.com/office/drawing/2014/main" id="{9E356936-2CE4-49DE-A1CC-63DC68EE9693}"/>
              </a:ext>
            </a:extLst>
          </p:cNvPr>
          <p:cNvSpPr>
            <a:spLocks noGrp="1"/>
          </p:cNvSpPr>
          <p:nvPr>
            <p:ph type="sldNum" sz="quarter" idx="12"/>
          </p:nvPr>
        </p:nvSpPr>
        <p:spPr/>
        <p:txBody>
          <a:bodyPr/>
          <a:lstStyle/>
          <a:p>
            <a:fld id="{6440D7D8-A953-4522-B43C-D7EB6D366A2E}" type="slidenum">
              <a:rPr lang="en-US" smtClean="0"/>
              <a:t>19</a:t>
            </a:fld>
            <a:endParaRPr lang="en-US"/>
          </a:p>
        </p:txBody>
      </p:sp>
    </p:spTree>
    <p:extLst>
      <p:ext uri="{BB962C8B-B14F-4D97-AF65-F5344CB8AC3E}">
        <p14:creationId xmlns:p14="http://schemas.microsoft.com/office/powerpoint/2010/main" val="461532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Some Basic Info</a:t>
            </a:r>
          </a:p>
        </p:txBody>
      </p:sp>
      <p:sp>
        <p:nvSpPr>
          <p:cNvPr id="3" name="Content Placeholder 2"/>
          <p:cNvSpPr>
            <a:spLocks noGrp="1"/>
          </p:cNvSpPr>
          <p:nvPr>
            <p:ph idx="1"/>
          </p:nvPr>
        </p:nvSpPr>
        <p:spPr>
          <a:xfrm>
            <a:off x="457200" y="1295400"/>
            <a:ext cx="8229600" cy="4830763"/>
          </a:xfrm>
        </p:spPr>
        <p:txBody>
          <a:bodyPr>
            <a:normAutofit fontScale="85000" lnSpcReduction="20000"/>
          </a:bodyPr>
          <a:lstStyle/>
          <a:p>
            <a:r>
              <a:rPr lang="en-US" dirty="0"/>
              <a:t>College of Computing (</a:t>
            </a:r>
            <a:r>
              <a:rPr lang="en-US" dirty="0" err="1"/>
              <a:t>CoC</a:t>
            </a:r>
            <a:r>
              <a:rPr lang="en-US" dirty="0"/>
              <a:t>) was established at Georgia Tech in 1990. Initially it contained only one school (department):  Computer Science.</a:t>
            </a:r>
          </a:p>
          <a:p>
            <a:r>
              <a:rPr lang="en-US" dirty="0"/>
              <a:t>Now the college has 4 main schools involved in research and teaching:</a:t>
            </a:r>
          </a:p>
          <a:p>
            <a:pPr lvl="1"/>
            <a:r>
              <a:rPr lang="en-US" dirty="0"/>
              <a:t>School of Computer Science (CS)</a:t>
            </a:r>
          </a:p>
          <a:p>
            <a:pPr lvl="1"/>
            <a:r>
              <a:rPr lang="en-US" dirty="0"/>
              <a:t>School of Interactive Computing (IC)</a:t>
            </a:r>
          </a:p>
          <a:p>
            <a:pPr lvl="1"/>
            <a:r>
              <a:rPr lang="en-US" dirty="0"/>
              <a:t>School of Computational Science and Engineering (CSE)</a:t>
            </a:r>
          </a:p>
          <a:p>
            <a:pPr lvl="1"/>
            <a:r>
              <a:rPr lang="en-US" dirty="0"/>
              <a:t>School of Cybersecurity and Privacy (CP)</a:t>
            </a:r>
          </a:p>
          <a:p>
            <a:r>
              <a:rPr lang="en-US" dirty="0"/>
              <a:t>A fifth school was created in 2023 for strictly instructional purposes that handles basic undergraduate courses: School of Computing Instruction (SCI)</a:t>
            </a:r>
          </a:p>
        </p:txBody>
      </p:sp>
      <p:sp>
        <p:nvSpPr>
          <p:cNvPr id="4" name="Slide Number Placeholder 3">
            <a:extLst>
              <a:ext uri="{FF2B5EF4-FFF2-40B4-BE49-F238E27FC236}">
                <a16:creationId xmlns:a16="http://schemas.microsoft.com/office/drawing/2014/main" id="{41462BFC-56EA-44DD-8C7F-2292F808F85A}"/>
              </a:ext>
            </a:extLst>
          </p:cNvPr>
          <p:cNvSpPr>
            <a:spLocks noGrp="1"/>
          </p:cNvSpPr>
          <p:nvPr>
            <p:ph type="sldNum" sz="quarter" idx="12"/>
          </p:nvPr>
        </p:nvSpPr>
        <p:spPr/>
        <p:txBody>
          <a:bodyPr/>
          <a:lstStyle/>
          <a:p>
            <a:fld id="{6440D7D8-A953-4522-B43C-D7EB6D366A2E}" type="slidenum">
              <a:rPr lang="en-US" smtClean="0"/>
              <a:t>2</a:t>
            </a:fld>
            <a:endParaRPr lang="en-US"/>
          </a:p>
        </p:txBody>
      </p:sp>
    </p:spTree>
    <p:extLst>
      <p:ext uri="{BB962C8B-B14F-4D97-AF65-F5344CB8AC3E}">
        <p14:creationId xmlns:p14="http://schemas.microsoft.com/office/powerpoint/2010/main" val="2888567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People you will deal with</a:t>
            </a:r>
          </a:p>
        </p:txBody>
      </p:sp>
      <p:sp>
        <p:nvSpPr>
          <p:cNvPr id="3" name="Content Placeholder 2"/>
          <p:cNvSpPr>
            <a:spLocks noGrp="1"/>
          </p:cNvSpPr>
          <p:nvPr>
            <p:ph idx="1"/>
          </p:nvPr>
        </p:nvSpPr>
        <p:spPr/>
        <p:txBody>
          <a:bodyPr>
            <a:normAutofit fontScale="85000" lnSpcReduction="20000"/>
          </a:bodyPr>
          <a:lstStyle/>
          <a:p>
            <a:r>
              <a:rPr lang="en-US" dirty="0"/>
              <a:t>M.S. program advisors – Rebecca (Becky) Wilson is the interim advisor (to be replaced in a few weeks. She may delegate your question to her team members).</a:t>
            </a:r>
            <a:endParaRPr lang="en-US" dirty="0">
              <a:highlight>
                <a:srgbClr val="00FF00"/>
              </a:highlight>
            </a:endParaRPr>
          </a:p>
          <a:p>
            <a:r>
              <a:rPr lang="en-US" dirty="0"/>
              <a:t>For inquiries, contact-</a:t>
            </a:r>
          </a:p>
          <a:p>
            <a:pPr marL="0" indent="0">
              <a:buNone/>
            </a:pPr>
            <a:r>
              <a:rPr lang="en-US" sz="2800" u="sng" dirty="0">
                <a:solidFill>
                  <a:srgbClr val="0078D7"/>
                </a:solidFill>
                <a:effectLst/>
                <a:highlight>
                  <a:srgbClr val="FFFF00"/>
                </a:highlight>
                <a:latin typeface="inherit"/>
                <a:ea typeface="Times New Roman" panose="02020603050405020304" pitchFamily="18" charset="0"/>
                <a:cs typeface="Arial" panose="020B0604020202020204" pitchFamily="34" charset="0"/>
                <a:hlinkClick r:id="rId2" tooltip="mailto:gradregistration@cc.gatech.edu"/>
              </a:rPr>
              <a:t>gradregistration@cc.gatech.edu</a:t>
            </a:r>
            <a:endParaRPr lang="en-US" sz="4700" dirty="0">
              <a:highlight>
                <a:srgbClr val="FFFF00"/>
              </a:highlight>
            </a:endParaRPr>
          </a:p>
          <a:p>
            <a:r>
              <a:rPr lang="en-US" dirty="0"/>
              <a:t>Director of Graduate Program Services – Becky Wilson</a:t>
            </a:r>
          </a:p>
          <a:p>
            <a:r>
              <a:rPr lang="en-US" dirty="0"/>
              <a:t>M.S. Program Co-</a:t>
            </a:r>
            <a:r>
              <a:rPr lang="en-US" dirty="0" err="1"/>
              <a:t>ordinator</a:t>
            </a:r>
            <a:r>
              <a:rPr lang="en-US" dirty="0"/>
              <a:t> – myself (limited to the “Computing Systems” specialization)- former co-Ordinator Prof. Sham Navathe is also available this Fall. Send me email (jx@cc.gatech.edu) for any exceptions or request for any special circumstances. Routine matters go to Becky.</a:t>
            </a:r>
          </a:p>
        </p:txBody>
      </p:sp>
      <p:sp>
        <p:nvSpPr>
          <p:cNvPr id="7" name="Slide Number Placeholder 6">
            <a:extLst>
              <a:ext uri="{FF2B5EF4-FFF2-40B4-BE49-F238E27FC236}">
                <a16:creationId xmlns:a16="http://schemas.microsoft.com/office/drawing/2014/main" id="{A448D4A0-991B-45CF-9CCF-52A5EC1BAE59}"/>
              </a:ext>
            </a:extLst>
          </p:cNvPr>
          <p:cNvSpPr>
            <a:spLocks noGrp="1"/>
          </p:cNvSpPr>
          <p:nvPr>
            <p:ph type="sldNum" sz="quarter" idx="12"/>
          </p:nvPr>
        </p:nvSpPr>
        <p:spPr/>
        <p:txBody>
          <a:bodyPr/>
          <a:lstStyle/>
          <a:p>
            <a:fld id="{6440D7D8-A953-4522-B43C-D7EB6D366A2E}" type="slidenum">
              <a:rPr lang="en-US" smtClean="0"/>
              <a:t>20</a:t>
            </a:fld>
            <a:endParaRPr lang="en-US"/>
          </a:p>
        </p:txBody>
      </p:sp>
    </p:spTree>
    <p:extLst>
      <p:ext uri="{BB962C8B-B14F-4D97-AF65-F5344CB8AC3E}">
        <p14:creationId xmlns:p14="http://schemas.microsoft.com/office/powerpoint/2010/main" val="41444086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Area Co-</a:t>
            </a:r>
            <a:r>
              <a:rPr lang="en-US" dirty="0" err="1"/>
              <a:t>ordinators</a:t>
            </a:r>
            <a:endParaRPr lang="en-US" dirty="0"/>
          </a:p>
        </p:txBody>
      </p:sp>
      <p:sp>
        <p:nvSpPr>
          <p:cNvPr id="3" name="Content Placeholder 2"/>
          <p:cNvSpPr>
            <a:spLocks noGrp="1"/>
          </p:cNvSpPr>
          <p:nvPr>
            <p:ph idx="1"/>
          </p:nvPr>
        </p:nvSpPr>
        <p:spPr/>
        <p:txBody>
          <a:bodyPr>
            <a:normAutofit fontScale="85000" lnSpcReduction="20000"/>
          </a:bodyPr>
          <a:lstStyle/>
          <a:p>
            <a:pPr marL="0" indent="0">
              <a:buNone/>
            </a:pPr>
            <a:r>
              <a:rPr lang="en-US" sz="2800" dirty="0"/>
              <a:t>Questions specific to courses in different areas can be </a:t>
            </a:r>
            <a:r>
              <a:rPr lang="en-US" sz="2800" dirty="0" err="1"/>
              <a:t>channelled</a:t>
            </a:r>
            <a:r>
              <a:rPr lang="en-US" sz="2800" dirty="0"/>
              <a:t> to area </a:t>
            </a:r>
            <a:r>
              <a:rPr lang="en-US" sz="2800" dirty="0" err="1"/>
              <a:t>co-ordinators</a:t>
            </a:r>
            <a:r>
              <a:rPr lang="en-US" sz="2800" dirty="0"/>
              <a:t>:</a:t>
            </a:r>
          </a:p>
          <a:p>
            <a:pPr marL="0" indent="0">
              <a:buNone/>
            </a:pPr>
            <a:endParaRPr lang="en-US" sz="2800" dirty="0"/>
          </a:p>
          <a:p>
            <a:pPr marL="0" indent="0">
              <a:buNone/>
            </a:pPr>
            <a:r>
              <a:rPr lang="en-US" sz="2800" dirty="0"/>
              <a:t>CURRENT TENTATIVE LIST:</a:t>
            </a:r>
            <a:br>
              <a:rPr lang="en-US" sz="2800" dirty="0"/>
            </a:br>
            <a:endParaRPr lang="en-US" sz="2800" dirty="0"/>
          </a:p>
          <a:p>
            <a:r>
              <a:rPr lang="en-US" sz="2800" dirty="0"/>
              <a:t>Database Systems and Analytics: Joy Arulraj</a:t>
            </a:r>
          </a:p>
          <a:p>
            <a:r>
              <a:rPr lang="en-US" sz="2800" dirty="0"/>
              <a:t>Networking: Alberto </a:t>
            </a:r>
            <a:r>
              <a:rPr lang="en-US" sz="2800" dirty="0" err="1"/>
              <a:t>Dainotti</a:t>
            </a:r>
            <a:endParaRPr lang="en-US" sz="2800" dirty="0"/>
          </a:p>
          <a:p>
            <a:r>
              <a:rPr lang="en-US" sz="2800" dirty="0"/>
              <a:t>Architecture: </a:t>
            </a:r>
            <a:r>
              <a:rPr lang="en-US" sz="2800" dirty="0" err="1"/>
              <a:t>Hyesoon</a:t>
            </a:r>
            <a:r>
              <a:rPr lang="en-US" sz="2800" dirty="0"/>
              <a:t> Kim</a:t>
            </a:r>
          </a:p>
          <a:p>
            <a:r>
              <a:rPr lang="en-US" sz="2800" dirty="0" err="1"/>
              <a:t>Progr</a:t>
            </a:r>
            <a:r>
              <a:rPr lang="en-US" sz="2800" dirty="0"/>
              <a:t>. Languages/ Software </a:t>
            </a:r>
            <a:r>
              <a:rPr lang="en-US" sz="2800" dirty="0" err="1"/>
              <a:t>Engg</a:t>
            </a:r>
            <a:r>
              <a:rPr lang="en-US" sz="2800" dirty="0"/>
              <a:t>. : </a:t>
            </a:r>
            <a:r>
              <a:rPr lang="en-US" sz="2800" dirty="0" err="1"/>
              <a:t>Qirun</a:t>
            </a:r>
            <a:r>
              <a:rPr lang="en-US" sz="2800" dirty="0"/>
              <a:t> Zhang</a:t>
            </a:r>
          </a:p>
          <a:p>
            <a:r>
              <a:rPr lang="en-US" sz="2800" dirty="0"/>
              <a:t>Systems: Ling Liu</a:t>
            </a:r>
          </a:p>
          <a:p>
            <a:r>
              <a:rPr lang="en-US" sz="2800" dirty="0"/>
              <a:t>Theory: Dana Randall</a:t>
            </a:r>
          </a:p>
          <a:p>
            <a:r>
              <a:rPr lang="en-US" sz="2800" dirty="0"/>
              <a:t>Machine Learning Foundations: Jake Abernathy</a:t>
            </a:r>
          </a:p>
        </p:txBody>
      </p:sp>
      <p:sp>
        <p:nvSpPr>
          <p:cNvPr id="4" name="Slide Number Placeholder 3">
            <a:extLst>
              <a:ext uri="{FF2B5EF4-FFF2-40B4-BE49-F238E27FC236}">
                <a16:creationId xmlns:a16="http://schemas.microsoft.com/office/drawing/2014/main" id="{90FD78B9-E2E9-44A9-9153-6AD7DFA1D8DF}"/>
              </a:ext>
            </a:extLst>
          </p:cNvPr>
          <p:cNvSpPr>
            <a:spLocks noGrp="1"/>
          </p:cNvSpPr>
          <p:nvPr>
            <p:ph type="sldNum" sz="quarter" idx="12"/>
          </p:nvPr>
        </p:nvSpPr>
        <p:spPr/>
        <p:txBody>
          <a:bodyPr/>
          <a:lstStyle/>
          <a:p>
            <a:fld id="{6440D7D8-A953-4522-B43C-D7EB6D366A2E}" type="slidenum">
              <a:rPr lang="en-US" smtClean="0"/>
              <a:t>21</a:t>
            </a:fld>
            <a:endParaRPr lang="en-US"/>
          </a:p>
        </p:txBody>
      </p:sp>
    </p:spTree>
    <p:extLst>
      <p:ext uri="{BB962C8B-B14F-4D97-AF65-F5344CB8AC3E}">
        <p14:creationId xmlns:p14="http://schemas.microsoft.com/office/powerpoint/2010/main" val="27499808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CCD39D-1149-DC30-EC78-90386D9BB4B2}"/>
              </a:ext>
            </a:extLst>
          </p:cNvPr>
          <p:cNvSpPr>
            <a:spLocks noGrp="1"/>
          </p:cNvSpPr>
          <p:nvPr>
            <p:ph type="title"/>
          </p:nvPr>
        </p:nvSpPr>
        <p:spPr/>
        <p:txBody>
          <a:bodyPr/>
          <a:lstStyle/>
          <a:p>
            <a:r>
              <a:rPr lang="en-US" dirty="0"/>
              <a:t>Office hours</a:t>
            </a:r>
          </a:p>
        </p:txBody>
      </p:sp>
      <p:sp>
        <p:nvSpPr>
          <p:cNvPr id="3" name="Content Placeholder 2">
            <a:extLst>
              <a:ext uri="{FF2B5EF4-FFF2-40B4-BE49-F238E27FC236}">
                <a16:creationId xmlns:a16="http://schemas.microsoft.com/office/drawing/2014/main" id="{E917CD0D-3B7E-BBB7-892B-8081B92F92AE}"/>
              </a:ext>
            </a:extLst>
          </p:cNvPr>
          <p:cNvSpPr>
            <a:spLocks noGrp="1"/>
          </p:cNvSpPr>
          <p:nvPr>
            <p:ph idx="1"/>
          </p:nvPr>
        </p:nvSpPr>
        <p:spPr/>
        <p:txBody>
          <a:bodyPr>
            <a:normAutofit fontScale="92500" lnSpcReduction="10000"/>
          </a:bodyPr>
          <a:lstStyle/>
          <a:p>
            <a:r>
              <a:rPr lang="en-US" dirty="0"/>
              <a:t>Sham Navathe and myself are planning some office hours when interested students may talk to us about matching interested MSCS students with SCS faculty research programs.</a:t>
            </a:r>
          </a:p>
          <a:p>
            <a:r>
              <a:rPr lang="en-US" dirty="0"/>
              <a:t>I will serve in person and Sham will serve online.</a:t>
            </a:r>
          </a:p>
          <a:p>
            <a:r>
              <a:rPr lang="en-US" dirty="0"/>
              <a:t>While the main purpose of the office hours is stated above, we can talk about other things such as IT job market and future of AI.</a:t>
            </a:r>
          </a:p>
          <a:p>
            <a:r>
              <a:rPr lang="en-US" dirty="0"/>
              <a:t>Office hours will be announced to all M.S. students.</a:t>
            </a:r>
          </a:p>
        </p:txBody>
      </p:sp>
      <p:sp>
        <p:nvSpPr>
          <p:cNvPr id="4" name="Slide Number Placeholder 3">
            <a:extLst>
              <a:ext uri="{FF2B5EF4-FFF2-40B4-BE49-F238E27FC236}">
                <a16:creationId xmlns:a16="http://schemas.microsoft.com/office/drawing/2014/main" id="{F23EBBA9-9139-4877-A0CD-C7B0971CED9E}"/>
              </a:ext>
            </a:extLst>
          </p:cNvPr>
          <p:cNvSpPr>
            <a:spLocks noGrp="1"/>
          </p:cNvSpPr>
          <p:nvPr>
            <p:ph type="sldNum" sz="quarter" idx="12"/>
          </p:nvPr>
        </p:nvSpPr>
        <p:spPr/>
        <p:txBody>
          <a:bodyPr/>
          <a:lstStyle/>
          <a:p>
            <a:fld id="{6440D7D8-A953-4522-B43C-D7EB6D366A2E}" type="slidenum">
              <a:rPr lang="en-US" smtClean="0"/>
              <a:t>22</a:t>
            </a:fld>
            <a:endParaRPr lang="en-US"/>
          </a:p>
        </p:txBody>
      </p:sp>
    </p:spTree>
    <p:extLst>
      <p:ext uri="{BB962C8B-B14F-4D97-AF65-F5344CB8AC3E}">
        <p14:creationId xmlns:p14="http://schemas.microsoft.com/office/powerpoint/2010/main" val="31653470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923DD7-170B-D130-E0D1-87AA7468CCDC}"/>
              </a:ext>
            </a:extLst>
          </p:cNvPr>
          <p:cNvSpPr>
            <a:spLocks noGrp="1"/>
          </p:cNvSpPr>
          <p:nvPr>
            <p:ph type="ctrTitle"/>
          </p:nvPr>
        </p:nvSpPr>
        <p:spPr/>
        <p:txBody>
          <a:bodyPr>
            <a:normAutofit/>
          </a:bodyPr>
          <a:lstStyle/>
          <a:p>
            <a:r>
              <a:rPr lang="en-US" dirty="0"/>
              <a:t>Network and Big Data Algorithmics (not a typo)</a:t>
            </a:r>
          </a:p>
        </p:txBody>
      </p:sp>
      <p:sp>
        <p:nvSpPr>
          <p:cNvPr id="3" name="Subtitle 2">
            <a:extLst>
              <a:ext uri="{FF2B5EF4-FFF2-40B4-BE49-F238E27FC236}">
                <a16:creationId xmlns:a16="http://schemas.microsoft.com/office/drawing/2014/main" id="{915E19F6-9F9C-AC95-9D14-EB39F9E70BB8}"/>
              </a:ext>
            </a:extLst>
          </p:cNvPr>
          <p:cNvSpPr>
            <a:spLocks noGrp="1"/>
          </p:cNvSpPr>
          <p:nvPr>
            <p:ph type="subTitle" idx="1"/>
          </p:nvPr>
        </p:nvSpPr>
        <p:spPr/>
        <p:txBody>
          <a:bodyPr>
            <a:normAutofit fontScale="85000" lnSpcReduction="20000"/>
          </a:bodyPr>
          <a:lstStyle/>
          <a:p>
            <a:r>
              <a:rPr lang="en-US" dirty="0"/>
              <a:t>Jun "Jim” Xu</a:t>
            </a:r>
          </a:p>
          <a:p>
            <a:r>
              <a:rPr lang="en-US" dirty="0"/>
              <a:t>Professor </a:t>
            </a:r>
          </a:p>
          <a:p>
            <a:r>
              <a:rPr lang="en-US" dirty="0"/>
              <a:t>School of Computer Science</a:t>
            </a:r>
          </a:p>
          <a:p>
            <a:r>
              <a:rPr lang="en-US" dirty="0" err="1"/>
              <a:t>jx@cc.gatech.edu</a:t>
            </a:r>
            <a:endParaRPr lang="en-US" dirty="0"/>
          </a:p>
        </p:txBody>
      </p:sp>
      <p:sp>
        <p:nvSpPr>
          <p:cNvPr id="4" name="Slide Number Placeholder 3">
            <a:extLst>
              <a:ext uri="{FF2B5EF4-FFF2-40B4-BE49-F238E27FC236}">
                <a16:creationId xmlns:a16="http://schemas.microsoft.com/office/drawing/2014/main" id="{898B0FF5-7FF2-402A-A332-738733CB3AA6}"/>
              </a:ext>
            </a:extLst>
          </p:cNvPr>
          <p:cNvSpPr>
            <a:spLocks noGrp="1"/>
          </p:cNvSpPr>
          <p:nvPr>
            <p:ph type="sldNum" sz="quarter" idx="12"/>
          </p:nvPr>
        </p:nvSpPr>
        <p:spPr/>
        <p:txBody>
          <a:bodyPr/>
          <a:lstStyle/>
          <a:p>
            <a:fld id="{6440D7D8-A953-4522-B43C-D7EB6D366A2E}" type="slidenum">
              <a:rPr lang="en-US" smtClean="0"/>
              <a:t>23</a:t>
            </a:fld>
            <a:endParaRPr lang="en-US"/>
          </a:p>
        </p:txBody>
      </p:sp>
    </p:spTree>
    <p:extLst>
      <p:ext uri="{BB962C8B-B14F-4D97-AF65-F5344CB8AC3E}">
        <p14:creationId xmlns:p14="http://schemas.microsoft.com/office/powerpoint/2010/main" val="3375265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685E84-613D-3A82-4881-B780089CE96C}"/>
              </a:ext>
            </a:extLst>
          </p:cNvPr>
          <p:cNvSpPr>
            <a:spLocks noGrp="1"/>
          </p:cNvSpPr>
          <p:nvPr>
            <p:ph type="title"/>
          </p:nvPr>
        </p:nvSpPr>
        <p:spPr/>
        <p:txBody>
          <a:bodyPr>
            <a:normAutofit fontScale="90000"/>
          </a:bodyPr>
          <a:lstStyle/>
          <a:p>
            <a:r>
              <a:rPr lang="en-US" dirty="0"/>
              <a:t>Research/Teaching on network algorithmics</a:t>
            </a:r>
          </a:p>
        </p:txBody>
      </p:sp>
      <p:pic>
        <p:nvPicPr>
          <p:cNvPr id="4" name="Content Placeholder 3">
            <a:extLst>
              <a:ext uri="{FF2B5EF4-FFF2-40B4-BE49-F238E27FC236}">
                <a16:creationId xmlns:a16="http://schemas.microsoft.com/office/drawing/2014/main" id="{9D916C67-48A7-5064-0152-AAC5A8B96AEA}"/>
              </a:ext>
            </a:extLst>
          </p:cNvPr>
          <p:cNvPicPr>
            <a:picLocks noGrp="1" noChangeAspect="1"/>
          </p:cNvPicPr>
          <p:nvPr>
            <p:ph idx="1"/>
          </p:nvPr>
        </p:nvPicPr>
        <p:blipFill>
          <a:blip r:embed="rId2"/>
          <a:stretch>
            <a:fillRect/>
          </a:stretch>
        </p:blipFill>
        <p:spPr>
          <a:xfrm>
            <a:off x="5747352" y="2068256"/>
            <a:ext cx="2967038" cy="3588873"/>
          </a:xfrm>
          <a:prstGeom prst="rect">
            <a:avLst/>
          </a:prstGeom>
        </p:spPr>
      </p:pic>
      <p:sp>
        <p:nvSpPr>
          <p:cNvPr id="7" name="TextBox 6">
            <a:extLst>
              <a:ext uri="{FF2B5EF4-FFF2-40B4-BE49-F238E27FC236}">
                <a16:creationId xmlns:a16="http://schemas.microsoft.com/office/drawing/2014/main" id="{5B16B5BB-6606-13B6-B0E1-C4DB57B35AE1}"/>
              </a:ext>
            </a:extLst>
          </p:cNvPr>
          <p:cNvSpPr txBox="1"/>
          <p:nvPr/>
        </p:nvSpPr>
        <p:spPr>
          <a:xfrm>
            <a:off x="827690" y="2068257"/>
            <a:ext cx="4919662" cy="3000821"/>
          </a:xfrm>
          <a:prstGeom prst="rect">
            <a:avLst/>
          </a:prstGeom>
          <a:noFill/>
        </p:spPr>
        <p:txBody>
          <a:bodyPr wrap="square" rtlCol="0">
            <a:spAutoFit/>
          </a:bodyPr>
          <a:lstStyle/>
          <a:p>
            <a:pPr marL="342900" indent="-342900">
              <a:buFont typeface="Arial" panose="020B0604020202020204" pitchFamily="34" charset="0"/>
              <a:buChar char="•"/>
            </a:pPr>
            <a:r>
              <a:rPr lang="en-US" sz="2100" dirty="0"/>
              <a:t>Network algorithmics:  data structures, algorithms, and hardware/software codesign for high-speed switches and routers.  </a:t>
            </a:r>
          </a:p>
          <a:p>
            <a:pPr marL="342900" indent="-342900">
              <a:buFont typeface="Arial" panose="020B0604020202020204" pitchFamily="34" charset="0"/>
              <a:buChar char="•"/>
            </a:pPr>
            <a:r>
              <a:rPr lang="en-US" sz="2100" dirty="0"/>
              <a:t>I published a book on this subject together with George Varghese in 2022.</a:t>
            </a:r>
          </a:p>
          <a:p>
            <a:pPr marL="342900" indent="-342900">
              <a:buFont typeface="Arial" panose="020B0604020202020204" pitchFamily="34" charset="0"/>
              <a:buChar char="•"/>
            </a:pPr>
            <a:r>
              <a:rPr lang="en-US" sz="2100" dirty="0"/>
              <a:t>I teach a course (CS 7260) on this subject every year since 2007.  I will teach it again this fall using this book.</a:t>
            </a:r>
          </a:p>
        </p:txBody>
      </p:sp>
      <p:sp>
        <p:nvSpPr>
          <p:cNvPr id="3" name="Slide Number Placeholder 2">
            <a:extLst>
              <a:ext uri="{FF2B5EF4-FFF2-40B4-BE49-F238E27FC236}">
                <a16:creationId xmlns:a16="http://schemas.microsoft.com/office/drawing/2014/main" id="{9DC6C104-F957-4E43-9FD1-EE230887DFE3}"/>
              </a:ext>
            </a:extLst>
          </p:cNvPr>
          <p:cNvSpPr>
            <a:spLocks noGrp="1"/>
          </p:cNvSpPr>
          <p:nvPr>
            <p:ph type="sldNum" sz="quarter" idx="12"/>
          </p:nvPr>
        </p:nvSpPr>
        <p:spPr/>
        <p:txBody>
          <a:bodyPr/>
          <a:lstStyle/>
          <a:p>
            <a:fld id="{6440D7D8-A953-4522-B43C-D7EB6D366A2E}" type="slidenum">
              <a:rPr lang="en-US" smtClean="0"/>
              <a:t>24</a:t>
            </a:fld>
            <a:endParaRPr lang="en-US"/>
          </a:p>
        </p:txBody>
      </p:sp>
    </p:spTree>
    <p:extLst>
      <p:ext uri="{BB962C8B-B14F-4D97-AF65-F5344CB8AC3E}">
        <p14:creationId xmlns:p14="http://schemas.microsoft.com/office/powerpoint/2010/main" val="39949082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14478-1A30-A723-E526-CDDC8B1013EC}"/>
              </a:ext>
            </a:extLst>
          </p:cNvPr>
          <p:cNvSpPr>
            <a:spLocks noGrp="1"/>
          </p:cNvSpPr>
          <p:nvPr>
            <p:ph type="title"/>
          </p:nvPr>
        </p:nvSpPr>
        <p:spPr/>
        <p:txBody>
          <a:bodyPr/>
          <a:lstStyle/>
          <a:p>
            <a:r>
              <a:rPr lang="en-US" dirty="0"/>
              <a:t>The art of network algorithmics</a:t>
            </a:r>
          </a:p>
        </p:txBody>
      </p:sp>
      <p:sp>
        <p:nvSpPr>
          <p:cNvPr id="3" name="Content Placeholder 2">
            <a:extLst>
              <a:ext uri="{FF2B5EF4-FFF2-40B4-BE49-F238E27FC236}">
                <a16:creationId xmlns:a16="http://schemas.microsoft.com/office/drawing/2014/main" id="{86C4F384-4207-4A4C-2560-0EAF7E100746}"/>
              </a:ext>
            </a:extLst>
          </p:cNvPr>
          <p:cNvSpPr>
            <a:spLocks noGrp="1"/>
          </p:cNvSpPr>
          <p:nvPr>
            <p:ph idx="1"/>
          </p:nvPr>
        </p:nvSpPr>
        <p:spPr/>
        <p:txBody>
          <a:bodyPr>
            <a:normAutofit fontScale="77500" lnSpcReduction="20000"/>
          </a:bodyPr>
          <a:lstStyle/>
          <a:p>
            <a:r>
              <a:rPr lang="en-US" dirty="0"/>
              <a:t>This book and this course (7260) teach you, among other things, how to combine systems thinking with algorithmic thinking to build cheap, performant, and scalable network systems.  More specifically, they teach you how to pay the lowest possible cost for a unit of network performance.</a:t>
            </a:r>
          </a:p>
          <a:p>
            <a:r>
              <a:rPr lang="en-US" dirty="0"/>
              <a:t>For new Ph.D. students, this course can count toward your breath requirement just like 6250 (but only one will count).  IMHO, for most Ph.D. students, esp. systems students, they can benefit more from 7260 than from 6250, since 7260 is focused on teaching performance-boosting and cost-saving methodologies.  For networking students, 7260 can count towards their major requirement on top of 6250. </a:t>
            </a:r>
          </a:p>
          <a:p>
            <a:endParaRPr lang="en-US" dirty="0"/>
          </a:p>
        </p:txBody>
      </p:sp>
      <p:sp>
        <p:nvSpPr>
          <p:cNvPr id="4" name="Slide Number Placeholder 3">
            <a:extLst>
              <a:ext uri="{FF2B5EF4-FFF2-40B4-BE49-F238E27FC236}">
                <a16:creationId xmlns:a16="http://schemas.microsoft.com/office/drawing/2014/main" id="{B45FC03B-272B-4951-B5C8-6792663F17D8}"/>
              </a:ext>
            </a:extLst>
          </p:cNvPr>
          <p:cNvSpPr>
            <a:spLocks noGrp="1"/>
          </p:cNvSpPr>
          <p:nvPr>
            <p:ph type="sldNum" sz="quarter" idx="12"/>
          </p:nvPr>
        </p:nvSpPr>
        <p:spPr/>
        <p:txBody>
          <a:bodyPr/>
          <a:lstStyle/>
          <a:p>
            <a:fld id="{6440D7D8-A953-4522-B43C-D7EB6D366A2E}" type="slidenum">
              <a:rPr lang="en-US" smtClean="0"/>
              <a:t>25</a:t>
            </a:fld>
            <a:endParaRPr lang="en-US"/>
          </a:p>
        </p:txBody>
      </p:sp>
    </p:spTree>
    <p:extLst>
      <p:ext uri="{BB962C8B-B14F-4D97-AF65-F5344CB8AC3E}">
        <p14:creationId xmlns:p14="http://schemas.microsoft.com/office/powerpoint/2010/main" val="33095395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9E5BCC-1839-3495-A147-9D57D2F2E1C7}"/>
              </a:ext>
            </a:extLst>
          </p:cNvPr>
          <p:cNvSpPr>
            <a:spLocks noGrp="1"/>
          </p:cNvSpPr>
          <p:nvPr>
            <p:ph type="title"/>
          </p:nvPr>
        </p:nvSpPr>
        <p:spPr/>
        <p:txBody>
          <a:bodyPr/>
          <a:lstStyle/>
          <a:p>
            <a:r>
              <a:rPr lang="en-US" dirty="0"/>
              <a:t>Branch into Big Data algorithmics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2E10C3F-4D10-D1AD-DB03-0A9FC4B8B284}"/>
                  </a:ext>
                </a:extLst>
              </p:cNvPr>
              <p:cNvSpPr>
                <a:spLocks noGrp="1"/>
              </p:cNvSpPr>
              <p:nvPr>
                <p:ph idx="1"/>
              </p:nvPr>
            </p:nvSpPr>
            <p:spPr/>
            <p:txBody>
              <a:bodyPr>
                <a:normAutofit fontScale="77500" lnSpcReduction="20000"/>
              </a:bodyPr>
              <a:lstStyle/>
              <a:p>
                <a:r>
                  <a:rPr lang="en-US" dirty="0"/>
                  <a:t>In the past four years, I have been working on algorithmics for large-scale database and machine learning applications, such as locality-sensitive hashing (LSH) schemes for approximate nearest neighbor search.</a:t>
                </a:r>
              </a:p>
              <a:p>
                <a:r>
                  <a:rPr lang="en-US" dirty="0"/>
                  <a:t>Example problem arising in some LSH schemes:  Given as input a vector </a:t>
                </a:r>
                <a14:m>
                  <m:oMath xmlns:m="http://schemas.openxmlformats.org/officeDocument/2006/math">
                    <m:acc>
                      <m:accPr>
                        <m:chr m:val="⃗"/>
                        <m:ctrlPr>
                          <a:rPr lang="en-US" sz="2100" i="1">
                            <a:latin typeface="Cambria Math" panose="02040503050406030204" pitchFamily="18" charset="0"/>
                          </a:rPr>
                        </m:ctrlPr>
                      </m:accPr>
                      <m:e>
                        <m:r>
                          <a:rPr lang="en-US" sz="2100" i="1">
                            <a:latin typeface="Cambria Math" panose="02040503050406030204" pitchFamily="18" charset="0"/>
                          </a:rPr>
                          <m:t>𝑥</m:t>
                        </m:r>
                      </m:e>
                    </m:acc>
                  </m:oMath>
                </a14:m>
                <a:r>
                  <a:rPr lang="en-US" dirty="0"/>
                  <a:t>, compute the quadratic form </a:t>
                </a:r>
                <a14:m>
                  <m:oMath xmlns:m="http://schemas.openxmlformats.org/officeDocument/2006/math">
                    <m:sSup>
                      <m:sSupPr>
                        <m:ctrlPr>
                          <a:rPr lang="en-US" i="1">
                            <a:latin typeface="Cambria Math" panose="02040503050406030204" pitchFamily="18" charset="0"/>
                          </a:rPr>
                        </m:ctrlPr>
                      </m:sSupPr>
                      <m:e>
                        <m:acc>
                          <m:accPr>
                            <m:chr m:val="⃗"/>
                            <m:ctrlPr>
                              <a:rPr lang="en-US" i="1">
                                <a:latin typeface="Cambria Math" panose="02040503050406030204" pitchFamily="18" charset="0"/>
                              </a:rPr>
                            </m:ctrlPr>
                          </m:accPr>
                          <m:e>
                            <m:r>
                              <a:rPr lang="en-US" i="1">
                                <a:latin typeface="Cambria Math" panose="02040503050406030204" pitchFamily="18" charset="0"/>
                              </a:rPr>
                              <m:t>𝑥</m:t>
                            </m:r>
                          </m:e>
                        </m:acc>
                      </m:e>
                      <m:sup>
                        <m:r>
                          <a:rPr lang="en-US" i="1">
                            <a:latin typeface="Cambria Math" panose="02040503050406030204" pitchFamily="18" charset="0"/>
                          </a:rPr>
                          <m:t>𝑇</m:t>
                        </m:r>
                      </m:sup>
                    </m:sSup>
                  </m:oMath>
                </a14:m>
                <a:r>
                  <a:rPr lang="en-US" dirty="0"/>
                  <a:t>G </a:t>
                </a:r>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𝑥</m:t>
                        </m:r>
                      </m:e>
                    </m:acc>
                  </m:oMath>
                </a14:m>
                <a:r>
                  <a:rPr lang="en-US" dirty="0"/>
                  <a:t>, where G is a Gaussian random matrix (fixed after being generated). As this complexity is normally O(</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𝑑</m:t>
                        </m:r>
                      </m:e>
                      <m:sup>
                        <m:r>
                          <a:rPr lang="en-US" i="1">
                            <a:latin typeface="Cambria Math" panose="02040503050406030204" pitchFamily="18" charset="0"/>
                          </a:rPr>
                          <m:t>2</m:t>
                        </m:r>
                      </m:sup>
                    </m:sSup>
                    <m:r>
                      <a:rPr lang="en-US">
                        <a:latin typeface="Cambria Math" panose="02040503050406030204" pitchFamily="18" charset="0"/>
                      </a:rPr>
                      <m:t>), </m:t>
                    </m:r>
                    <m:r>
                      <m:rPr>
                        <m:sty m:val="p"/>
                      </m:rPr>
                      <a:rPr lang="en-US">
                        <a:latin typeface="Cambria Math" panose="02040503050406030204" pitchFamily="18" charset="0"/>
                      </a:rPr>
                      <m:t>w</m:t>
                    </m:r>
                  </m:oMath>
                </a14:m>
                <a:r>
                  <a:rPr lang="en-US" dirty="0"/>
                  <a:t>hen d is large (say d = 4096), it takes tens of milliseconds to do so.  This translates into an extremely long indexing time for a large high-dim dataset.  This problem was discovered in 2007, and has been ”openly hated” ever since.</a:t>
                </a:r>
              </a:p>
              <a:p>
                <a:r>
                  <a:rPr lang="en-US" sz="2100" dirty="0"/>
                  <a:t>For example, when 360 LSH functions are used on a dataset with n=100M vectors and d = 4096, it takes 19 years to build the index.</a:t>
                </a:r>
                <a:endParaRPr lang="en-US" dirty="0"/>
              </a:p>
              <a:p>
                <a:endParaRPr lang="en-US" dirty="0"/>
              </a:p>
            </p:txBody>
          </p:sp>
        </mc:Choice>
        <mc:Fallback xmlns="">
          <p:sp>
            <p:nvSpPr>
              <p:cNvPr id="3" name="Content Placeholder 2">
                <a:extLst>
                  <a:ext uri="{FF2B5EF4-FFF2-40B4-BE49-F238E27FC236}">
                    <a16:creationId xmlns:a16="http://schemas.microsoft.com/office/drawing/2014/main" id="{92E10C3F-4D10-D1AD-DB03-0A9FC4B8B284}"/>
                  </a:ext>
                </a:extLst>
              </p:cNvPr>
              <p:cNvSpPr>
                <a:spLocks noGrp="1" noRot="1" noChangeAspect="1" noMove="1" noResize="1" noEditPoints="1" noAdjustHandles="1" noChangeArrowheads="1" noChangeShapeType="1" noTextEdit="1"/>
              </p:cNvSpPr>
              <p:nvPr>
                <p:ph idx="1"/>
              </p:nvPr>
            </p:nvSpPr>
            <p:spPr>
              <a:blipFill>
                <a:blip r:embed="rId2"/>
                <a:stretch>
                  <a:fillRect l="-1235" t="-2801" r="-1080"/>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070623C7-F37C-4C1D-816E-D04B873EA5B2}"/>
              </a:ext>
            </a:extLst>
          </p:cNvPr>
          <p:cNvSpPr>
            <a:spLocks noGrp="1"/>
          </p:cNvSpPr>
          <p:nvPr>
            <p:ph type="sldNum" sz="quarter" idx="12"/>
          </p:nvPr>
        </p:nvSpPr>
        <p:spPr/>
        <p:txBody>
          <a:bodyPr/>
          <a:lstStyle/>
          <a:p>
            <a:fld id="{6440D7D8-A953-4522-B43C-D7EB6D366A2E}" type="slidenum">
              <a:rPr lang="en-US" smtClean="0"/>
              <a:t>26</a:t>
            </a:fld>
            <a:endParaRPr lang="en-US"/>
          </a:p>
        </p:txBody>
      </p:sp>
    </p:spTree>
    <p:extLst>
      <p:ext uri="{BB962C8B-B14F-4D97-AF65-F5344CB8AC3E}">
        <p14:creationId xmlns:p14="http://schemas.microsoft.com/office/powerpoint/2010/main" val="34496395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标题 1"/>
          <p:cNvSpPr txBox="1">
            <a:spLocks noGrp="1"/>
          </p:cNvSpPr>
          <p:nvPr>
            <p:ph type="title"/>
          </p:nvPr>
        </p:nvSpPr>
        <p:spPr>
          <a:prstGeom prst="rect">
            <a:avLst/>
          </a:prstGeom>
        </p:spPr>
        <p:txBody>
          <a:bodyPr>
            <a:normAutofit fontScale="90000"/>
          </a:bodyPr>
          <a:lstStyle/>
          <a:p>
            <a:r>
              <a:rPr lang="en-US" dirty="0"/>
              <a:t>An example Big Data algorithmics problem</a:t>
            </a:r>
            <a:endParaRPr dirty="0"/>
          </a:p>
        </p:txBody>
      </p:sp>
      <mc:AlternateContent xmlns:mc="http://schemas.openxmlformats.org/markup-compatibility/2006" xmlns:a14="http://schemas.microsoft.com/office/drawing/2010/main">
        <mc:Choice Requires="a14">
          <p:sp>
            <p:nvSpPr>
              <p:cNvPr id="182" name="We propose a dyadic simulation framework to the efficient range-summability problem.…"/>
              <p:cNvSpPr txBox="1"/>
              <p:nvPr/>
            </p:nvSpPr>
            <p:spPr>
              <a:xfrm>
                <a:off x="572809" y="1826186"/>
                <a:ext cx="7998383" cy="3599447"/>
              </a:xfrm>
              <a:prstGeom prst="rect">
                <a:avLst/>
              </a:prstGeom>
              <a:ln w="12700">
                <a:miter lim="400000"/>
              </a:ln>
              <a:extLst>
                <a:ext uri="{C572A759-6A51-4108-AA02-DFA0A04FC94B}">
                  <ma14:wrappingTextBoxFlag xmlns:m="http://schemas.openxmlformats.org/officeDocument/2006/math" xmlns:ma14="http://schemas.microsoft.com/office/mac/drawingml/2011/main" xmlns="" val="1"/>
                </a:ext>
              </a:extLst>
            </p:spPr>
            <p:txBody>
              <a:bodyPr lIns="34289" rIns="34289">
                <a:spAutoFit/>
              </a:bodyPr>
              <a:lstStyle/>
              <a:p>
                <a:pPr marL="342900" indent="-342900">
                  <a:lnSpc>
                    <a:spcPct val="90000"/>
                  </a:lnSpc>
                  <a:spcBef>
                    <a:spcPts val="750"/>
                  </a:spcBef>
                  <a:buFont typeface="Arial" panose="020B0604020202020204" pitchFamily="34" charset="0"/>
                  <a:buChar char="•"/>
                  <a:defRPr sz="2400">
                    <a:solidFill>
                      <a:srgbClr val="003057"/>
                    </a:solidFill>
                    <a:latin typeface="Roboto"/>
                    <a:ea typeface="Roboto"/>
                    <a:cs typeface="Roboto"/>
                    <a:sym typeface="Roboto"/>
                  </a:defRPr>
                </a:pPr>
                <a:r>
                  <a:rPr lang="en-US" sz="2100" dirty="0"/>
                  <a:t>The standard mitigation technique is to sample only a small percentage of the scalars in the matrix </a:t>
                </a:r>
                <a14:m>
                  <m:oMath xmlns:m="http://schemas.openxmlformats.org/officeDocument/2006/math">
                    <m:acc>
                      <m:accPr>
                        <m:chr m:val="⃗"/>
                        <m:ctrlPr>
                          <a:rPr lang="en-US" sz="2100" i="1">
                            <a:latin typeface="Cambria Math" panose="02040503050406030204" pitchFamily="18" charset="0"/>
                          </a:rPr>
                        </m:ctrlPr>
                      </m:accPr>
                      <m:e>
                        <m:r>
                          <a:rPr lang="en-US" sz="2100" i="1">
                            <a:latin typeface="Cambria Math" panose="02040503050406030204" pitchFamily="18" charset="0"/>
                          </a:rPr>
                          <m:t>𝑥</m:t>
                        </m:r>
                      </m:e>
                    </m:acc>
                    <m:sSup>
                      <m:sSupPr>
                        <m:ctrlPr>
                          <a:rPr lang="en-US" sz="2100" i="1">
                            <a:latin typeface="Cambria Math" panose="02040503050406030204" pitchFamily="18" charset="0"/>
                          </a:rPr>
                        </m:ctrlPr>
                      </m:sSupPr>
                      <m:e>
                        <m:acc>
                          <m:accPr>
                            <m:chr m:val="⃗"/>
                            <m:ctrlPr>
                              <a:rPr lang="en-US" sz="2100" i="1">
                                <a:latin typeface="Cambria Math" panose="02040503050406030204" pitchFamily="18" charset="0"/>
                              </a:rPr>
                            </m:ctrlPr>
                          </m:accPr>
                          <m:e>
                            <m:r>
                              <a:rPr lang="en-US" sz="2100" i="1">
                                <a:latin typeface="Cambria Math" panose="02040503050406030204" pitchFamily="18" charset="0"/>
                              </a:rPr>
                              <m:t>𝑥</m:t>
                            </m:r>
                          </m:e>
                        </m:acc>
                      </m:e>
                      <m:sup>
                        <m:r>
                          <a:rPr lang="en-US" sz="2100" i="1">
                            <a:latin typeface="Cambria Math" panose="02040503050406030204" pitchFamily="18" charset="0"/>
                          </a:rPr>
                          <m:t>𝑇</m:t>
                        </m:r>
                      </m:sup>
                    </m:sSup>
                  </m:oMath>
                </a14:m>
                <a:r>
                  <a:rPr lang="en-US" sz="2100" dirty="0"/>
                  <a:t> for computing the quadratic form (and scale the result accordingly).  This technique was used as recently as in LST [XCLLSLS:21].</a:t>
                </a:r>
              </a:p>
              <a:p>
                <a:pPr marL="342900" indent="-342900">
                  <a:lnSpc>
                    <a:spcPct val="90000"/>
                  </a:lnSpc>
                  <a:spcBef>
                    <a:spcPts val="750"/>
                  </a:spcBef>
                  <a:buFont typeface="Arial" panose="020B0604020202020204" pitchFamily="34" charset="0"/>
                  <a:buChar char="•"/>
                  <a:defRPr sz="2400">
                    <a:solidFill>
                      <a:srgbClr val="003057"/>
                    </a:solidFill>
                    <a:latin typeface="Roboto"/>
                    <a:ea typeface="Roboto"/>
                    <a:cs typeface="Roboto"/>
                    <a:sym typeface="Roboto"/>
                  </a:defRPr>
                </a:pPr>
                <a:r>
                  <a:rPr lang="en-US" sz="2100" dirty="0"/>
                  <a:t>This technique is a losing cause when d grows larger, since the sampling rate has to scale as </a:t>
                </a:r>
                <a14:m>
                  <m:oMath xmlns:m="http://schemas.openxmlformats.org/officeDocument/2006/math">
                    <m:sSup>
                      <m:sSupPr>
                        <m:ctrlPr>
                          <a:rPr lang="en-US" sz="2100" i="1">
                            <a:latin typeface="Cambria Math" panose="02040503050406030204" pitchFamily="18" charset="0"/>
                          </a:rPr>
                        </m:ctrlPr>
                      </m:sSupPr>
                      <m:e>
                        <m:r>
                          <a:rPr lang="en-US" sz="2100" i="1">
                            <a:latin typeface="Cambria Math" panose="02040503050406030204" pitchFamily="18" charset="0"/>
                          </a:rPr>
                          <m:t>𝑂</m:t>
                        </m:r>
                        <m:r>
                          <a:rPr lang="en-US" sz="2100" i="1">
                            <a:latin typeface="Cambria Math" panose="02040503050406030204" pitchFamily="18" charset="0"/>
                          </a:rPr>
                          <m:t>(</m:t>
                        </m:r>
                        <m:r>
                          <a:rPr lang="en-US" sz="2100" i="1">
                            <a:latin typeface="Cambria Math" panose="02040503050406030204" pitchFamily="18" charset="0"/>
                          </a:rPr>
                          <m:t>𝑑</m:t>
                        </m:r>
                      </m:e>
                      <m:sup>
                        <m:r>
                          <a:rPr lang="en-US" sz="2100" i="1">
                            <a:latin typeface="Cambria Math" panose="02040503050406030204" pitchFamily="18" charset="0"/>
                          </a:rPr>
                          <m:t>−2</m:t>
                        </m:r>
                      </m:sup>
                    </m:sSup>
                    <m:r>
                      <a:rPr lang="en-US" sz="2100" i="1">
                        <a:latin typeface="Cambria Math" panose="02040503050406030204" pitchFamily="18" charset="0"/>
                      </a:rPr>
                      <m:t>)</m:t>
                    </m:r>
                  </m:oMath>
                </a14:m>
                <a:r>
                  <a:rPr lang="en-US" sz="2100" dirty="0"/>
                  <a:t>. </a:t>
                </a:r>
              </a:p>
              <a:p>
                <a:pPr marL="342900" indent="-342900">
                  <a:lnSpc>
                    <a:spcPct val="90000"/>
                  </a:lnSpc>
                  <a:spcBef>
                    <a:spcPts val="750"/>
                  </a:spcBef>
                  <a:buFont typeface="Arial" panose="020B0604020202020204" pitchFamily="34" charset="0"/>
                  <a:buChar char="•"/>
                  <a:defRPr sz="2400">
                    <a:solidFill>
                      <a:srgbClr val="003057"/>
                    </a:solidFill>
                    <a:latin typeface="Roboto"/>
                    <a:ea typeface="Roboto"/>
                    <a:cs typeface="Roboto"/>
                    <a:sym typeface="Roboto"/>
                  </a:defRPr>
                </a:pPr>
                <a:r>
                  <a:rPr lang="en-US" sz="2100" dirty="0"/>
                  <a:t>We have solved this long-standing “openly hated” problem, by reducing this time complexity from </a:t>
                </a:r>
                <a14:m>
                  <m:oMath xmlns:m="http://schemas.openxmlformats.org/officeDocument/2006/math">
                    <m:sSup>
                      <m:sSupPr>
                        <m:ctrlPr>
                          <a:rPr lang="en-US" sz="2100" i="1">
                            <a:latin typeface="Cambria Math" panose="02040503050406030204" pitchFamily="18" charset="0"/>
                          </a:rPr>
                        </m:ctrlPr>
                      </m:sSupPr>
                      <m:e>
                        <m:r>
                          <a:rPr lang="en-US" sz="2100" i="1">
                            <a:latin typeface="Cambria Math" panose="02040503050406030204" pitchFamily="18" charset="0"/>
                          </a:rPr>
                          <m:t>𝑂</m:t>
                        </m:r>
                        <m:r>
                          <a:rPr lang="en-US" sz="2100" i="1">
                            <a:latin typeface="Cambria Math" panose="02040503050406030204" pitchFamily="18" charset="0"/>
                          </a:rPr>
                          <m:t>(</m:t>
                        </m:r>
                        <m:r>
                          <a:rPr lang="en-US" sz="2100" i="1">
                            <a:latin typeface="Cambria Math" panose="02040503050406030204" pitchFamily="18" charset="0"/>
                          </a:rPr>
                          <m:t>𝑑</m:t>
                        </m:r>
                      </m:e>
                      <m:sup>
                        <m:r>
                          <a:rPr lang="en-US" sz="2100" i="1">
                            <a:latin typeface="Cambria Math" panose="02040503050406030204" pitchFamily="18" charset="0"/>
                          </a:rPr>
                          <m:t>2</m:t>
                        </m:r>
                      </m:sup>
                    </m:sSup>
                    <m:r>
                      <a:rPr lang="en-US" sz="2100" i="1">
                        <a:latin typeface="Cambria Math" panose="02040503050406030204" pitchFamily="18" charset="0"/>
                      </a:rPr>
                      <m:t>)</m:t>
                    </m:r>
                  </m:oMath>
                </a14:m>
                <a:r>
                  <a:rPr lang="en-US" sz="2100" dirty="0"/>
                  <a:t> to O(d log d), using our Fast GOE Quadratic Form (</a:t>
                </a:r>
                <a:r>
                  <a:rPr lang="en-US" sz="2100" dirty="0" err="1"/>
                  <a:t>FGoeQF</a:t>
                </a:r>
                <a:r>
                  <a:rPr lang="en-US" sz="2100" dirty="0"/>
                  <a:t>) technique.</a:t>
                </a:r>
              </a:p>
              <a:p>
                <a:pPr marL="342900" indent="-342900">
                  <a:lnSpc>
                    <a:spcPct val="90000"/>
                  </a:lnSpc>
                  <a:spcBef>
                    <a:spcPts val="750"/>
                  </a:spcBef>
                  <a:buFont typeface="Arial" panose="020B0604020202020204" pitchFamily="34" charset="0"/>
                  <a:buChar char="•"/>
                  <a:defRPr sz="2400">
                    <a:solidFill>
                      <a:srgbClr val="003057"/>
                    </a:solidFill>
                    <a:latin typeface="Roboto"/>
                    <a:ea typeface="Roboto"/>
                    <a:cs typeface="Roboto"/>
                    <a:sym typeface="Roboto"/>
                  </a:defRPr>
                </a:pPr>
                <a:r>
                  <a:rPr lang="en-US" sz="2100" dirty="0"/>
                  <a:t>For example, in the same example above (19 years), it takes 5.3 days to build the index using </a:t>
                </a:r>
                <a:r>
                  <a:rPr lang="en-US" sz="2100" dirty="0" err="1"/>
                  <a:t>FGoeQF</a:t>
                </a:r>
                <a:r>
                  <a:rPr lang="en-US" sz="2100" dirty="0"/>
                  <a:t>.</a:t>
                </a:r>
              </a:p>
            </p:txBody>
          </p:sp>
        </mc:Choice>
        <mc:Fallback xmlns="">
          <p:sp>
            <p:nvSpPr>
              <p:cNvPr id="182" name="We propose a dyadic simulation framework to the efficient range-summability problem.…"/>
              <p:cNvSpPr txBox="1">
                <a:spLocks noRot="1" noChangeAspect="1" noMove="1" noResize="1" noEditPoints="1" noAdjustHandles="1" noChangeArrowheads="1" noChangeShapeType="1" noTextEdit="1"/>
              </p:cNvSpPr>
              <p:nvPr/>
            </p:nvSpPr>
            <p:spPr>
              <a:xfrm>
                <a:off x="572809" y="1826186"/>
                <a:ext cx="7998383" cy="3599447"/>
              </a:xfrm>
              <a:prstGeom prst="rect">
                <a:avLst/>
              </a:prstGeom>
              <a:blipFill>
                <a:blip r:embed="rId2"/>
                <a:stretch>
                  <a:fillRect l="-1429" t="-2465" r="-1270" b="-1761"/>
                </a:stretch>
              </a:blipFill>
              <a:ln w="12700">
                <a:miter lim="400000"/>
              </a:ln>
              <a:extLst>
                <a:ext uri="{C572A759-6A51-4108-AA02-DFA0A04FC94B}">
                  <ma14:wrappingTextBoxFlag xmlns:m="http://schemas.openxmlformats.org/officeDocument/2006/math" xmlns:ma14="http://schemas.microsoft.com/office/mac/drawingml/2011/main" xmlns="" xmlns:a14="http://schemas.microsoft.com/office/drawing/2010/main" val="1"/>
                </a:ext>
              </a:extLst>
            </p:spPr>
            <p:txBody>
              <a:bodyPr/>
              <a:lstStyle/>
              <a:p>
                <a:r>
                  <a:rPr lang="en-US">
                    <a:noFill/>
                  </a:rPr>
                  <a:t> </a:t>
                </a:r>
              </a:p>
            </p:txBody>
          </p:sp>
        </mc:Fallback>
      </mc:AlternateContent>
      <p:sp>
        <p:nvSpPr>
          <p:cNvPr id="2" name="Slide Number Placeholder 1">
            <a:extLst>
              <a:ext uri="{FF2B5EF4-FFF2-40B4-BE49-F238E27FC236}">
                <a16:creationId xmlns:a16="http://schemas.microsoft.com/office/drawing/2014/main" id="{5A5B3E63-47BE-4021-8633-EDE06ABC81B0}"/>
              </a:ext>
            </a:extLst>
          </p:cNvPr>
          <p:cNvSpPr>
            <a:spLocks noGrp="1"/>
          </p:cNvSpPr>
          <p:nvPr>
            <p:ph type="sldNum" sz="quarter" idx="12"/>
          </p:nvPr>
        </p:nvSpPr>
        <p:spPr/>
        <p:txBody>
          <a:bodyPr/>
          <a:lstStyle/>
          <a:p>
            <a:fld id="{6440D7D8-A953-4522-B43C-D7EB6D366A2E}" type="slidenum">
              <a:rPr lang="en-US" smtClean="0"/>
              <a:t>27</a:t>
            </a:fld>
            <a:endParaRPr lang="en-US"/>
          </a:p>
        </p:txBody>
      </p:sp>
    </p:spTree>
    <p:extLst>
      <p:ext uri="{BB962C8B-B14F-4D97-AF65-F5344CB8AC3E}">
        <p14:creationId xmlns:p14="http://schemas.microsoft.com/office/powerpoint/2010/main" val="255022173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209800"/>
            <a:ext cx="7772400" cy="1362075"/>
          </a:xfrm>
        </p:spPr>
        <p:txBody>
          <a:bodyPr/>
          <a:lstStyle/>
          <a:p>
            <a:pPr algn="ctr"/>
            <a:r>
              <a:rPr lang="en-US" dirty="0"/>
              <a:t>DATA SYSTEMS AND ANALYTICS</a:t>
            </a:r>
          </a:p>
        </p:txBody>
      </p:sp>
      <p:sp>
        <p:nvSpPr>
          <p:cNvPr id="3" name="Text Placeholder 2"/>
          <p:cNvSpPr>
            <a:spLocks noGrp="1"/>
          </p:cNvSpPr>
          <p:nvPr>
            <p:ph type="body" idx="1"/>
          </p:nvPr>
        </p:nvSpPr>
        <p:spPr>
          <a:xfrm>
            <a:off x="457200" y="1676400"/>
            <a:ext cx="7772400" cy="1500187"/>
          </a:xfrm>
        </p:spPr>
        <p:txBody>
          <a:bodyPr/>
          <a:lstStyle/>
          <a:p>
            <a:pPr algn="ctr"/>
            <a:r>
              <a:rPr lang="en-US" dirty="0"/>
              <a:t>(PROMOTIONAL MATERIAL)</a:t>
            </a:r>
          </a:p>
        </p:txBody>
      </p:sp>
      <p:sp>
        <p:nvSpPr>
          <p:cNvPr id="4" name="Slide Number Placeholder 3">
            <a:extLst>
              <a:ext uri="{FF2B5EF4-FFF2-40B4-BE49-F238E27FC236}">
                <a16:creationId xmlns:a16="http://schemas.microsoft.com/office/drawing/2014/main" id="{9625ED3C-858B-4A1B-B872-D0C5022785B2}"/>
              </a:ext>
            </a:extLst>
          </p:cNvPr>
          <p:cNvSpPr>
            <a:spLocks noGrp="1"/>
          </p:cNvSpPr>
          <p:nvPr>
            <p:ph type="sldNum" sz="quarter" idx="12"/>
          </p:nvPr>
        </p:nvSpPr>
        <p:spPr/>
        <p:txBody>
          <a:bodyPr/>
          <a:lstStyle/>
          <a:p>
            <a:fld id="{6440D7D8-A953-4522-B43C-D7EB6D366A2E}" type="slidenum">
              <a:rPr lang="en-US" smtClean="0"/>
              <a:t>28</a:t>
            </a:fld>
            <a:endParaRPr lang="en-US"/>
          </a:p>
        </p:txBody>
      </p:sp>
    </p:spTree>
    <p:extLst>
      <p:ext uri="{BB962C8B-B14F-4D97-AF65-F5344CB8AC3E}">
        <p14:creationId xmlns:p14="http://schemas.microsoft.com/office/powerpoint/2010/main" val="9450007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16F178-63DD-BD4D-9177-30F2BE326B57}"/>
              </a:ext>
            </a:extLst>
          </p:cNvPr>
          <p:cNvSpPr>
            <a:spLocks noGrp="1"/>
          </p:cNvSpPr>
          <p:nvPr>
            <p:ph type="title"/>
          </p:nvPr>
        </p:nvSpPr>
        <p:spPr/>
        <p:txBody>
          <a:bodyPr>
            <a:normAutofit fontScale="90000"/>
          </a:bodyPr>
          <a:lstStyle/>
          <a:p>
            <a:r>
              <a:rPr lang="en-US" dirty="0">
                <a:solidFill>
                  <a:srgbClr val="AD4551"/>
                </a:solidFill>
              </a:rPr>
              <a:t>DATA SYSTEMS &amp; ANALYTICS GROUP</a:t>
            </a:r>
            <a:endParaRPr lang="en-US" dirty="0"/>
          </a:p>
        </p:txBody>
      </p:sp>
      <p:pic>
        <p:nvPicPr>
          <p:cNvPr id="5" name="Content Placeholder 5">
            <a:extLst>
              <a:ext uri="{FF2B5EF4-FFF2-40B4-BE49-F238E27FC236}">
                <a16:creationId xmlns:a16="http://schemas.microsoft.com/office/drawing/2014/main" id="{549CFEAA-1796-F84B-AC08-DACE5BFBD9F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77056" y="1363808"/>
            <a:ext cx="4703789" cy="4703789"/>
          </a:xfrm>
          <a:prstGeom prst="rect">
            <a:avLst/>
          </a:prstGeom>
          <a:ln w="57150">
            <a:solidFill>
              <a:srgbClr val="595959"/>
            </a:solidFill>
          </a:ln>
        </p:spPr>
      </p:pic>
      <p:sp>
        <p:nvSpPr>
          <p:cNvPr id="6" name="Content Placeholder 2">
            <a:extLst>
              <a:ext uri="{FF2B5EF4-FFF2-40B4-BE49-F238E27FC236}">
                <a16:creationId xmlns:a16="http://schemas.microsoft.com/office/drawing/2014/main" id="{5476132B-1B31-4547-AE21-39F8AD45B873}"/>
              </a:ext>
            </a:extLst>
          </p:cNvPr>
          <p:cNvSpPr>
            <a:spLocks noGrp="1"/>
          </p:cNvSpPr>
          <p:nvPr>
            <p:ph idx="1"/>
          </p:nvPr>
        </p:nvSpPr>
        <p:spPr>
          <a:xfrm>
            <a:off x="5524500" y="1704421"/>
            <a:ext cx="6324600" cy="4073367"/>
          </a:xfrm>
        </p:spPr>
        <p:txBody>
          <a:bodyPr>
            <a:normAutofit lnSpcReduction="10000"/>
          </a:bodyPr>
          <a:lstStyle/>
          <a:p>
            <a:r>
              <a:rPr lang="en-US" dirty="0">
                <a:solidFill>
                  <a:srgbClr val="AD4551"/>
                </a:solidFill>
              </a:rPr>
              <a:t>KEXIN RONG </a:t>
            </a:r>
            <a:r>
              <a:rPr lang="en-US" dirty="0"/>
              <a:t>(FALL 2022)</a:t>
            </a:r>
          </a:p>
          <a:p>
            <a:r>
              <a:rPr lang="en-US" dirty="0"/>
              <a:t>JOY ARULRAJ</a:t>
            </a:r>
          </a:p>
          <a:p>
            <a:r>
              <a:rPr lang="en-US" dirty="0"/>
              <a:t>XU CHU</a:t>
            </a:r>
          </a:p>
          <a:p>
            <a:r>
              <a:rPr lang="en-US" dirty="0"/>
              <a:t>CONSTANTINE DOVROLIS </a:t>
            </a:r>
          </a:p>
          <a:p>
            <a:r>
              <a:rPr lang="en-US" dirty="0"/>
              <a:t>LING LIU</a:t>
            </a:r>
          </a:p>
          <a:p>
            <a:r>
              <a:rPr lang="en-US" dirty="0"/>
              <a:t>CALTON PU</a:t>
            </a:r>
          </a:p>
          <a:p>
            <a:r>
              <a:rPr lang="en-US" dirty="0"/>
              <a:t>SHAM NAVATHE</a:t>
            </a:r>
          </a:p>
        </p:txBody>
      </p:sp>
      <p:pic>
        <p:nvPicPr>
          <p:cNvPr id="7" name="Picture 6" descr="Graphical user interface, website&#10;&#10;Description automatically generated">
            <a:extLst>
              <a:ext uri="{FF2B5EF4-FFF2-40B4-BE49-F238E27FC236}">
                <a16:creationId xmlns:a16="http://schemas.microsoft.com/office/drawing/2014/main" id="{1EA82D75-E23A-8C4A-C2B3-6C6E4F51772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 y="0"/>
            <a:ext cx="9144000" cy="6869837"/>
          </a:xfrm>
          <a:prstGeom prst="rect">
            <a:avLst/>
          </a:prstGeom>
        </p:spPr>
      </p:pic>
      <p:sp>
        <p:nvSpPr>
          <p:cNvPr id="3" name="Slide Number Placeholder 2">
            <a:extLst>
              <a:ext uri="{FF2B5EF4-FFF2-40B4-BE49-F238E27FC236}">
                <a16:creationId xmlns:a16="http://schemas.microsoft.com/office/drawing/2014/main" id="{16B7FBCA-46F8-4CFA-B968-589E44424797}"/>
              </a:ext>
            </a:extLst>
          </p:cNvPr>
          <p:cNvSpPr>
            <a:spLocks noGrp="1"/>
          </p:cNvSpPr>
          <p:nvPr>
            <p:ph type="sldNum" sz="quarter" idx="12"/>
          </p:nvPr>
        </p:nvSpPr>
        <p:spPr/>
        <p:txBody>
          <a:bodyPr/>
          <a:lstStyle/>
          <a:p>
            <a:fld id="{6440D7D8-A953-4522-B43C-D7EB6D366A2E}" type="slidenum">
              <a:rPr lang="en-US" smtClean="0"/>
              <a:t>29</a:t>
            </a:fld>
            <a:endParaRPr lang="en-US"/>
          </a:p>
        </p:txBody>
      </p:sp>
    </p:spTree>
    <p:extLst>
      <p:ext uri="{BB962C8B-B14F-4D97-AF65-F5344CB8AC3E}">
        <p14:creationId xmlns:p14="http://schemas.microsoft.com/office/powerpoint/2010/main" val="8282045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Info - continued</a:t>
            </a:r>
          </a:p>
        </p:txBody>
      </p:sp>
      <p:sp>
        <p:nvSpPr>
          <p:cNvPr id="3" name="TextBox 2"/>
          <p:cNvSpPr txBox="1"/>
          <p:nvPr/>
        </p:nvSpPr>
        <p:spPr>
          <a:xfrm>
            <a:off x="1219200" y="1676400"/>
            <a:ext cx="7772400" cy="5016758"/>
          </a:xfrm>
          <a:prstGeom prst="rect">
            <a:avLst/>
          </a:prstGeom>
          <a:noFill/>
        </p:spPr>
        <p:txBody>
          <a:bodyPr wrap="square" rtlCol="0">
            <a:spAutoFit/>
          </a:bodyPr>
          <a:lstStyle/>
          <a:p>
            <a:pPr marL="285750" indent="-285750">
              <a:buFont typeface="Arial" panose="020B0604020202020204" pitchFamily="34" charset="0"/>
              <a:buChar char="•"/>
            </a:pPr>
            <a:r>
              <a:rPr lang="en-US" sz="3200" dirty="0"/>
              <a:t>The latest new “SCHOOL” is called SCP- School of Cybersecurity and Privacy.</a:t>
            </a:r>
          </a:p>
          <a:p>
            <a:pPr marL="285750" indent="-285750">
              <a:buFont typeface="Arial" panose="020B0604020202020204" pitchFamily="34" charset="0"/>
              <a:buChar char="•"/>
            </a:pPr>
            <a:r>
              <a:rPr lang="en-US" sz="3200" dirty="0"/>
              <a:t>Started in FALL 2022 with its program offerings. It offers an M.S. in Cybersecurity which has in-campus and online versions with their own three tracks, etc.</a:t>
            </a:r>
          </a:p>
          <a:p>
            <a:pPr marL="285750" indent="-285750">
              <a:buFont typeface="Arial" panose="020B0604020202020204" pitchFamily="34" charset="0"/>
              <a:buChar char="•"/>
            </a:pPr>
            <a:r>
              <a:rPr lang="en-US" sz="3200" dirty="0"/>
              <a:t>As M.S. students, you are NOT affected by what course is taught by faculty from which school. You have to meet the requirements of your specialization.</a:t>
            </a:r>
          </a:p>
        </p:txBody>
      </p:sp>
      <p:sp>
        <p:nvSpPr>
          <p:cNvPr id="4" name="Slide Number Placeholder 3">
            <a:extLst>
              <a:ext uri="{FF2B5EF4-FFF2-40B4-BE49-F238E27FC236}">
                <a16:creationId xmlns:a16="http://schemas.microsoft.com/office/drawing/2014/main" id="{036373EF-A1E6-44E9-BADB-41ED56433417}"/>
              </a:ext>
            </a:extLst>
          </p:cNvPr>
          <p:cNvSpPr>
            <a:spLocks noGrp="1"/>
          </p:cNvSpPr>
          <p:nvPr>
            <p:ph type="sldNum" sz="quarter" idx="12"/>
          </p:nvPr>
        </p:nvSpPr>
        <p:spPr/>
        <p:txBody>
          <a:bodyPr/>
          <a:lstStyle/>
          <a:p>
            <a:fld id="{6440D7D8-A953-4522-B43C-D7EB6D366A2E}" type="slidenum">
              <a:rPr lang="en-US" smtClean="0"/>
              <a:t>3</a:t>
            </a:fld>
            <a:endParaRPr lang="en-US"/>
          </a:p>
        </p:txBody>
      </p:sp>
    </p:spTree>
    <p:extLst>
      <p:ext uri="{BB962C8B-B14F-4D97-AF65-F5344CB8AC3E}">
        <p14:creationId xmlns:p14="http://schemas.microsoft.com/office/powerpoint/2010/main" val="327777863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D9CD3C-AA82-46B7-9A60-33347BB0DB11}"/>
              </a:ext>
            </a:extLst>
          </p:cNvPr>
          <p:cNvSpPr>
            <a:spLocks noGrp="1"/>
          </p:cNvSpPr>
          <p:nvPr>
            <p:ph type="title"/>
          </p:nvPr>
        </p:nvSpPr>
        <p:spPr/>
        <p:txBody>
          <a:bodyPr/>
          <a:lstStyle/>
          <a:p>
            <a:r>
              <a:rPr lang="en-US" dirty="0"/>
              <a:t>Database Courses: Fall 2024 </a:t>
            </a:r>
          </a:p>
        </p:txBody>
      </p:sp>
      <p:sp>
        <p:nvSpPr>
          <p:cNvPr id="3" name="Content Placeholder 2">
            <a:extLst>
              <a:ext uri="{FF2B5EF4-FFF2-40B4-BE49-F238E27FC236}">
                <a16:creationId xmlns:a16="http://schemas.microsoft.com/office/drawing/2014/main" id="{09921594-0F3D-4B73-9A46-6369DD253278}"/>
              </a:ext>
            </a:extLst>
          </p:cNvPr>
          <p:cNvSpPr>
            <a:spLocks noGrp="1"/>
          </p:cNvSpPr>
          <p:nvPr>
            <p:ph idx="1"/>
          </p:nvPr>
        </p:nvSpPr>
        <p:spPr/>
        <p:txBody>
          <a:bodyPr>
            <a:normAutofit lnSpcReduction="10000"/>
          </a:bodyPr>
          <a:lstStyle/>
          <a:p>
            <a:r>
              <a:rPr lang="en-US" dirty="0"/>
              <a:t>CS 6400 Database Systems Concepts and Design (Kexin Rong)</a:t>
            </a:r>
          </a:p>
          <a:p>
            <a:r>
              <a:rPr lang="en-US" dirty="0"/>
              <a:t>CS 6422 Database System Implementation (Joy Arulraj)</a:t>
            </a:r>
          </a:p>
          <a:p>
            <a:r>
              <a:rPr lang="en-US" dirty="0"/>
              <a:t>CS 6220 Big Data Systems and Analytics (Ling Liu)</a:t>
            </a:r>
          </a:p>
          <a:p>
            <a:r>
              <a:rPr lang="en-US" dirty="0"/>
              <a:t>( CS 6235 Real Time Systems by Calton Pu. He teaches CS 6365 Enterprise Computing in Spring)</a:t>
            </a:r>
          </a:p>
          <a:p>
            <a:endParaRPr lang="en-US" dirty="0"/>
          </a:p>
        </p:txBody>
      </p:sp>
      <p:sp>
        <p:nvSpPr>
          <p:cNvPr id="4" name="Slide Number Placeholder 3">
            <a:extLst>
              <a:ext uri="{FF2B5EF4-FFF2-40B4-BE49-F238E27FC236}">
                <a16:creationId xmlns:a16="http://schemas.microsoft.com/office/drawing/2014/main" id="{347CF8BA-9451-46BA-900F-A833EA4758EA}"/>
              </a:ext>
            </a:extLst>
          </p:cNvPr>
          <p:cNvSpPr>
            <a:spLocks noGrp="1"/>
          </p:cNvSpPr>
          <p:nvPr>
            <p:ph type="sldNum" sz="quarter" idx="12"/>
          </p:nvPr>
        </p:nvSpPr>
        <p:spPr/>
        <p:txBody>
          <a:bodyPr/>
          <a:lstStyle/>
          <a:p>
            <a:fld id="{6440D7D8-A953-4522-B43C-D7EB6D366A2E}" type="slidenum">
              <a:rPr lang="en-US" smtClean="0"/>
              <a:t>30</a:t>
            </a:fld>
            <a:endParaRPr lang="en-US"/>
          </a:p>
        </p:txBody>
      </p:sp>
    </p:spTree>
    <p:extLst>
      <p:ext uri="{BB962C8B-B14F-4D97-AF65-F5344CB8AC3E}">
        <p14:creationId xmlns:p14="http://schemas.microsoft.com/office/powerpoint/2010/main" val="272733329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a:p>
            <a:endParaRPr lang="en-US" dirty="0"/>
          </a:p>
          <a:p>
            <a:pPr marL="0" indent="0" algn="ctr">
              <a:buNone/>
            </a:pPr>
            <a:r>
              <a:rPr lang="en-US" sz="4800" b="1" dirty="0"/>
              <a:t>QUESTIONS?</a:t>
            </a:r>
          </a:p>
        </p:txBody>
      </p:sp>
      <p:sp>
        <p:nvSpPr>
          <p:cNvPr id="4" name="Slide Number Placeholder 3">
            <a:extLst>
              <a:ext uri="{FF2B5EF4-FFF2-40B4-BE49-F238E27FC236}">
                <a16:creationId xmlns:a16="http://schemas.microsoft.com/office/drawing/2014/main" id="{58647719-B3FF-4511-A36D-8F79030D5A3C}"/>
              </a:ext>
            </a:extLst>
          </p:cNvPr>
          <p:cNvSpPr>
            <a:spLocks noGrp="1"/>
          </p:cNvSpPr>
          <p:nvPr>
            <p:ph type="sldNum" sz="quarter" idx="12"/>
          </p:nvPr>
        </p:nvSpPr>
        <p:spPr/>
        <p:txBody>
          <a:bodyPr/>
          <a:lstStyle/>
          <a:p>
            <a:fld id="{6440D7D8-A953-4522-B43C-D7EB6D366A2E}" type="slidenum">
              <a:rPr lang="en-US" smtClean="0"/>
              <a:t>31</a:t>
            </a:fld>
            <a:endParaRPr lang="en-US"/>
          </a:p>
        </p:txBody>
      </p:sp>
    </p:spTree>
    <p:extLst>
      <p:ext uri="{BB962C8B-B14F-4D97-AF65-F5344CB8AC3E}">
        <p14:creationId xmlns:p14="http://schemas.microsoft.com/office/powerpoint/2010/main" val="14607229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dirty="0"/>
          </a:p>
          <a:p>
            <a:endParaRPr lang="en-US" dirty="0"/>
          </a:p>
          <a:p>
            <a:pPr marL="0" indent="0" algn="ctr">
              <a:buNone/>
            </a:pPr>
            <a:r>
              <a:rPr lang="en-US" sz="4000" b="1" dirty="0"/>
              <a:t>DEGREE: M.S. in Computer Science</a:t>
            </a:r>
          </a:p>
          <a:p>
            <a:pPr marL="0" indent="0" algn="ctr">
              <a:buNone/>
            </a:pPr>
            <a:r>
              <a:rPr lang="en-US" sz="4000" b="1" dirty="0"/>
              <a:t>Specialization: “Computing Systems”</a:t>
            </a:r>
          </a:p>
        </p:txBody>
      </p:sp>
      <p:sp>
        <p:nvSpPr>
          <p:cNvPr id="4" name="Slide Number Placeholder 3">
            <a:extLst>
              <a:ext uri="{FF2B5EF4-FFF2-40B4-BE49-F238E27FC236}">
                <a16:creationId xmlns:a16="http://schemas.microsoft.com/office/drawing/2014/main" id="{C6BF85C7-1C37-4217-BCDE-4F90137FB496}"/>
              </a:ext>
            </a:extLst>
          </p:cNvPr>
          <p:cNvSpPr>
            <a:spLocks noGrp="1"/>
          </p:cNvSpPr>
          <p:nvPr>
            <p:ph type="sldNum" sz="quarter" idx="12"/>
          </p:nvPr>
        </p:nvSpPr>
        <p:spPr/>
        <p:txBody>
          <a:bodyPr/>
          <a:lstStyle/>
          <a:p>
            <a:fld id="{6440D7D8-A953-4522-B43C-D7EB6D366A2E}" type="slidenum">
              <a:rPr lang="en-US" smtClean="0"/>
              <a:t>4</a:t>
            </a:fld>
            <a:endParaRPr lang="en-US"/>
          </a:p>
        </p:txBody>
      </p:sp>
    </p:spTree>
    <p:extLst>
      <p:ext uri="{BB962C8B-B14F-4D97-AF65-F5344CB8AC3E}">
        <p14:creationId xmlns:p14="http://schemas.microsoft.com/office/powerpoint/2010/main" val="24399932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noAutofit/>
          </a:bodyPr>
          <a:lstStyle/>
          <a:p>
            <a:r>
              <a:rPr lang="en-US" b="1" dirty="0"/>
              <a:t>General Degree Requirements</a:t>
            </a:r>
            <a:br>
              <a:rPr lang="en-US" u="sng" dirty="0"/>
            </a:br>
            <a:endParaRPr lang="en-US" dirty="0"/>
          </a:p>
        </p:txBody>
      </p:sp>
      <p:sp>
        <p:nvSpPr>
          <p:cNvPr id="3" name="Content Placeholder 2"/>
          <p:cNvSpPr>
            <a:spLocks noGrp="1"/>
          </p:cNvSpPr>
          <p:nvPr>
            <p:ph idx="1"/>
          </p:nvPr>
        </p:nvSpPr>
        <p:spPr>
          <a:xfrm>
            <a:off x="533400" y="1066800"/>
            <a:ext cx="7886700" cy="5037372"/>
          </a:xfrm>
        </p:spPr>
        <p:txBody>
          <a:bodyPr anchor="ctr">
            <a:noAutofit/>
          </a:bodyPr>
          <a:lstStyle/>
          <a:p>
            <a:pPr marL="0" indent="0">
              <a:buNone/>
            </a:pPr>
            <a:r>
              <a:rPr lang="en-US" sz="3600" dirty="0">
                <a:hlinkClick r:id="rId2"/>
              </a:rPr>
              <a:t>http://catalog.gatech.edu/programs/computer-science-ms/#requirementstext</a:t>
            </a:r>
            <a:endParaRPr lang="en-US" sz="3200" u="sng" dirty="0"/>
          </a:p>
          <a:p>
            <a:pPr>
              <a:lnSpc>
                <a:spcPct val="100000"/>
              </a:lnSpc>
              <a:buFont typeface="Arial" charset="0"/>
              <a:buChar char="•"/>
            </a:pPr>
            <a:r>
              <a:rPr lang="en-US" sz="2400" dirty="0"/>
              <a:t>Number of credit hours: 30, regardless of any transfer credits (limited to 6)</a:t>
            </a:r>
          </a:p>
          <a:p>
            <a:pPr>
              <a:lnSpc>
                <a:spcPct val="100000"/>
              </a:lnSpc>
              <a:buFont typeface="Arial" charset="0"/>
              <a:buChar char="•"/>
            </a:pPr>
            <a:r>
              <a:rPr lang="en-US" sz="2400" dirty="0"/>
              <a:t>Non-CoC courses or courses at 4xxx level with a subject code of CS and CSE : at most 6 credit hours.</a:t>
            </a:r>
          </a:p>
          <a:p>
            <a:pPr>
              <a:lnSpc>
                <a:spcPct val="100000"/>
              </a:lnSpc>
              <a:buFont typeface="Arial" charset="0"/>
              <a:buChar char="•"/>
            </a:pPr>
            <a:r>
              <a:rPr lang="en-US" sz="2400" dirty="0"/>
              <a:t>Special problems (8903): at most 3 credit hours; must be within </a:t>
            </a:r>
            <a:r>
              <a:rPr lang="en-US" sz="2400" dirty="0" err="1"/>
              <a:t>CoC</a:t>
            </a:r>
            <a:r>
              <a:rPr lang="en-US" sz="2400" dirty="0"/>
              <a:t>.</a:t>
            </a:r>
          </a:p>
          <a:p>
            <a:pPr>
              <a:lnSpc>
                <a:spcPct val="100000"/>
              </a:lnSpc>
              <a:buFont typeface="Arial" charset="0"/>
              <a:buChar char="•"/>
            </a:pPr>
            <a:r>
              <a:rPr lang="en-US" sz="2400" dirty="0"/>
              <a:t>No maximum on Special Topics courses (8803): these are courses that do not have a regular number yet. Tend to be specialized courses in the research area of the teacher.</a:t>
            </a:r>
          </a:p>
          <a:p>
            <a:pPr>
              <a:buFont typeface="Arial" charset="0"/>
              <a:buChar char="•"/>
            </a:pPr>
            <a:r>
              <a:rPr lang="en-US" sz="2400" dirty="0"/>
              <a:t>No course with a grade below a C will count towards graduation.</a:t>
            </a:r>
          </a:p>
          <a:p>
            <a:pPr>
              <a:lnSpc>
                <a:spcPct val="100000"/>
              </a:lnSpc>
              <a:buFont typeface="Arial" charset="0"/>
              <a:buChar char="•"/>
            </a:pPr>
            <a:endParaRPr lang="en-US" dirty="0"/>
          </a:p>
        </p:txBody>
      </p:sp>
      <p:sp>
        <p:nvSpPr>
          <p:cNvPr id="4" name="Slide Number Placeholder 3">
            <a:extLst>
              <a:ext uri="{FF2B5EF4-FFF2-40B4-BE49-F238E27FC236}">
                <a16:creationId xmlns:a16="http://schemas.microsoft.com/office/drawing/2014/main" id="{3C7F429E-AC43-4FC4-86B9-9EF5D9830A8D}"/>
              </a:ext>
            </a:extLst>
          </p:cNvPr>
          <p:cNvSpPr>
            <a:spLocks noGrp="1"/>
          </p:cNvSpPr>
          <p:nvPr>
            <p:ph type="sldNum" sz="quarter" idx="12"/>
          </p:nvPr>
        </p:nvSpPr>
        <p:spPr/>
        <p:txBody>
          <a:bodyPr/>
          <a:lstStyle/>
          <a:p>
            <a:fld id="{6440D7D8-A953-4522-B43C-D7EB6D366A2E}" type="slidenum">
              <a:rPr lang="en-US" smtClean="0"/>
              <a:t>5</a:t>
            </a:fld>
            <a:endParaRPr lang="en-US"/>
          </a:p>
        </p:txBody>
      </p:sp>
    </p:spTree>
    <p:extLst>
      <p:ext uri="{BB962C8B-B14F-4D97-AF65-F5344CB8AC3E}">
        <p14:creationId xmlns:p14="http://schemas.microsoft.com/office/powerpoint/2010/main" val="926665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Specializations</a:t>
            </a:r>
          </a:p>
        </p:txBody>
      </p:sp>
      <p:sp>
        <p:nvSpPr>
          <p:cNvPr id="3" name="Content Placeholder 2"/>
          <p:cNvSpPr>
            <a:spLocks noGrp="1"/>
          </p:cNvSpPr>
          <p:nvPr>
            <p:ph idx="1"/>
          </p:nvPr>
        </p:nvSpPr>
        <p:spPr/>
        <p:txBody>
          <a:bodyPr/>
          <a:lstStyle/>
          <a:p>
            <a:r>
              <a:rPr lang="en-US" sz="3600" b="1" dirty="0"/>
              <a:t>Specialization Requirements</a:t>
            </a:r>
            <a:r>
              <a:rPr lang="en-US" dirty="0"/>
              <a:t>:</a:t>
            </a:r>
            <a:endParaRPr lang="en-US" u="sng" dirty="0"/>
          </a:p>
          <a:p>
            <a:pPr marL="0" indent="0">
              <a:buNone/>
            </a:pPr>
            <a:r>
              <a:rPr lang="en-US" u="sng" dirty="0"/>
              <a:t>https://www.cc.gatech.edu/academics/degree-programs/masters/computer-science/specializations</a:t>
            </a:r>
          </a:p>
          <a:p>
            <a:r>
              <a:rPr lang="en-US" dirty="0"/>
              <a:t>The school of Computer Science offers </a:t>
            </a:r>
            <a:r>
              <a:rPr lang="en-US" u="sng" dirty="0"/>
              <a:t>only </a:t>
            </a:r>
            <a:r>
              <a:rPr lang="en-US" dirty="0"/>
              <a:t>“Computing Systems” as a specialization</a:t>
            </a:r>
          </a:p>
          <a:p>
            <a:r>
              <a:rPr lang="en-US" dirty="0"/>
              <a:t>The schools of IC and CSE have a number of specializations</a:t>
            </a:r>
          </a:p>
          <a:p>
            <a:pPr marL="0" indent="0">
              <a:buNone/>
            </a:pPr>
            <a:endParaRPr lang="en-US" dirty="0"/>
          </a:p>
        </p:txBody>
      </p:sp>
      <p:sp>
        <p:nvSpPr>
          <p:cNvPr id="4" name="Slide Number Placeholder 3">
            <a:extLst>
              <a:ext uri="{FF2B5EF4-FFF2-40B4-BE49-F238E27FC236}">
                <a16:creationId xmlns:a16="http://schemas.microsoft.com/office/drawing/2014/main" id="{BCE2206B-2BA2-435D-BBE3-DA67657D6850}"/>
              </a:ext>
            </a:extLst>
          </p:cNvPr>
          <p:cNvSpPr>
            <a:spLocks noGrp="1"/>
          </p:cNvSpPr>
          <p:nvPr>
            <p:ph type="sldNum" sz="quarter" idx="12"/>
          </p:nvPr>
        </p:nvSpPr>
        <p:spPr/>
        <p:txBody>
          <a:bodyPr/>
          <a:lstStyle/>
          <a:p>
            <a:fld id="{6440D7D8-A953-4522-B43C-D7EB6D366A2E}" type="slidenum">
              <a:rPr lang="en-US" smtClean="0"/>
              <a:t>6</a:t>
            </a:fld>
            <a:endParaRPr lang="en-US"/>
          </a:p>
        </p:txBody>
      </p:sp>
    </p:spTree>
    <p:extLst>
      <p:ext uri="{BB962C8B-B14F-4D97-AF65-F5344CB8AC3E}">
        <p14:creationId xmlns:p14="http://schemas.microsoft.com/office/powerpoint/2010/main" val="12491941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Other Specializations</a:t>
            </a:r>
          </a:p>
        </p:txBody>
      </p:sp>
      <p:sp>
        <p:nvSpPr>
          <p:cNvPr id="3" name="Content Placeholder 2"/>
          <p:cNvSpPr>
            <a:spLocks noGrp="1"/>
          </p:cNvSpPr>
          <p:nvPr>
            <p:ph idx="1"/>
          </p:nvPr>
        </p:nvSpPr>
        <p:spPr/>
        <p:txBody>
          <a:bodyPr>
            <a:normAutofit fontScale="62500" lnSpcReduction="20000"/>
          </a:bodyPr>
          <a:lstStyle/>
          <a:p>
            <a:pPr marL="0" indent="0">
              <a:buNone/>
            </a:pPr>
            <a:r>
              <a:rPr lang="en-US" b="1" dirty="0"/>
              <a:t>UNDER CSE (Computational Science and Engineering):</a:t>
            </a:r>
          </a:p>
          <a:p>
            <a:r>
              <a:rPr lang="en-US" dirty="0"/>
              <a:t>Modeling and Simulation</a:t>
            </a:r>
          </a:p>
          <a:p>
            <a:r>
              <a:rPr lang="en-US" dirty="0"/>
              <a:t>High Performance Computing</a:t>
            </a:r>
          </a:p>
          <a:p>
            <a:r>
              <a:rPr lang="en-US" dirty="0"/>
              <a:t>Visual Analytics</a:t>
            </a:r>
          </a:p>
          <a:p>
            <a:pPr marL="0" indent="0">
              <a:buNone/>
            </a:pPr>
            <a:endParaRPr lang="en-US" dirty="0"/>
          </a:p>
          <a:p>
            <a:pPr marL="0" indent="0">
              <a:buNone/>
            </a:pPr>
            <a:r>
              <a:rPr lang="en-US" b="1" dirty="0"/>
              <a:t>UNDER IC (Interactive Computing)</a:t>
            </a:r>
          </a:p>
          <a:p>
            <a:r>
              <a:rPr lang="en-US" dirty="0"/>
              <a:t>Computational Perception and Robotics</a:t>
            </a:r>
          </a:p>
          <a:p>
            <a:r>
              <a:rPr lang="en-US" dirty="0"/>
              <a:t>Computer Graphics</a:t>
            </a:r>
          </a:p>
          <a:p>
            <a:r>
              <a:rPr lang="en-US" dirty="0"/>
              <a:t>Human Centered Computing</a:t>
            </a:r>
          </a:p>
          <a:p>
            <a:r>
              <a:rPr lang="en-US" dirty="0"/>
              <a:t>Human Computer Interaction</a:t>
            </a:r>
          </a:p>
          <a:p>
            <a:r>
              <a:rPr lang="en-US" dirty="0"/>
              <a:t>Interactive Intelligence</a:t>
            </a:r>
          </a:p>
          <a:p>
            <a:r>
              <a:rPr lang="en-US" dirty="0"/>
              <a:t>Machine Learning</a:t>
            </a:r>
          </a:p>
          <a:p>
            <a:r>
              <a:rPr lang="en-US" dirty="0"/>
              <a:t>Scientific Computing</a:t>
            </a:r>
          </a:p>
          <a:p>
            <a:r>
              <a:rPr lang="en-US" dirty="0"/>
              <a:t>Social Computing</a:t>
            </a:r>
          </a:p>
          <a:p>
            <a:endParaRPr lang="en-US" dirty="0"/>
          </a:p>
          <a:p>
            <a:pPr marL="0" indent="0">
              <a:buNone/>
            </a:pPr>
            <a:endParaRPr lang="en-US" b="1" dirty="0"/>
          </a:p>
        </p:txBody>
      </p:sp>
      <p:sp>
        <p:nvSpPr>
          <p:cNvPr id="4" name="Slide Number Placeholder 3">
            <a:extLst>
              <a:ext uri="{FF2B5EF4-FFF2-40B4-BE49-F238E27FC236}">
                <a16:creationId xmlns:a16="http://schemas.microsoft.com/office/drawing/2014/main" id="{B493066B-90DB-471F-B803-34DBE6CC5AB1}"/>
              </a:ext>
            </a:extLst>
          </p:cNvPr>
          <p:cNvSpPr>
            <a:spLocks noGrp="1"/>
          </p:cNvSpPr>
          <p:nvPr>
            <p:ph type="sldNum" sz="quarter" idx="12"/>
          </p:nvPr>
        </p:nvSpPr>
        <p:spPr/>
        <p:txBody>
          <a:bodyPr/>
          <a:lstStyle/>
          <a:p>
            <a:fld id="{6440D7D8-A953-4522-B43C-D7EB6D366A2E}" type="slidenum">
              <a:rPr lang="en-US" smtClean="0"/>
              <a:t>7</a:t>
            </a:fld>
            <a:endParaRPr lang="en-US"/>
          </a:p>
        </p:txBody>
      </p:sp>
    </p:spTree>
    <p:extLst>
      <p:ext uri="{BB962C8B-B14F-4D97-AF65-F5344CB8AC3E}">
        <p14:creationId xmlns:p14="http://schemas.microsoft.com/office/powerpoint/2010/main" val="5661819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Expected Core Competencies</a:t>
            </a:r>
          </a:p>
        </p:txBody>
      </p:sp>
      <p:sp>
        <p:nvSpPr>
          <p:cNvPr id="3" name="Content Placeholder 2"/>
          <p:cNvSpPr>
            <a:spLocks noGrp="1"/>
          </p:cNvSpPr>
          <p:nvPr>
            <p:ph idx="1"/>
          </p:nvPr>
        </p:nvSpPr>
        <p:spPr/>
        <p:txBody>
          <a:bodyPr>
            <a:normAutofit fontScale="92500" lnSpcReduction="10000"/>
          </a:bodyPr>
          <a:lstStyle/>
          <a:p>
            <a:pPr marL="0" indent="0" fontAlgn="base">
              <a:buNone/>
            </a:pPr>
            <a:r>
              <a:rPr lang="en-US" dirty="0"/>
              <a:t>All Students are expected to have </a:t>
            </a:r>
            <a:r>
              <a:rPr lang="en-US" dirty="0">
                <a:solidFill>
                  <a:srgbClr val="FF0000"/>
                </a:solidFill>
              </a:rPr>
              <a:t>“some” Undergraduate Coursework </a:t>
            </a:r>
            <a:r>
              <a:rPr lang="en-US" dirty="0"/>
              <a:t>in:</a:t>
            </a:r>
          </a:p>
          <a:p>
            <a:pPr fontAlgn="base"/>
            <a:r>
              <a:rPr lang="en-US" dirty="0"/>
              <a:t>operating systems, </a:t>
            </a:r>
          </a:p>
          <a:p>
            <a:pPr fontAlgn="base"/>
            <a:r>
              <a:rPr lang="en-US" dirty="0"/>
              <a:t>design and analysis of algorithms,</a:t>
            </a:r>
          </a:p>
          <a:p>
            <a:pPr fontAlgn="base"/>
            <a:r>
              <a:rPr lang="en-US" dirty="0"/>
              <a:t>formal languages and automata theory,</a:t>
            </a:r>
          </a:p>
          <a:p>
            <a:pPr fontAlgn="base"/>
            <a:r>
              <a:rPr lang="en-US" dirty="0"/>
              <a:t>databases,</a:t>
            </a:r>
          </a:p>
          <a:p>
            <a:pPr fontAlgn="base"/>
            <a:r>
              <a:rPr lang="en-US" dirty="0"/>
              <a:t>networking and communications,</a:t>
            </a:r>
          </a:p>
          <a:p>
            <a:pPr fontAlgn="base"/>
            <a:r>
              <a:rPr lang="en-US" dirty="0"/>
              <a:t>computer architecture, and</a:t>
            </a:r>
          </a:p>
          <a:p>
            <a:pPr fontAlgn="base"/>
            <a:r>
              <a:rPr lang="en-US" dirty="0"/>
              <a:t>human-computer interaction.</a:t>
            </a:r>
          </a:p>
        </p:txBody>
      </p:sp>
      <p:sp>
        <p:nvSpPr>
          <p:cNvPr id="4" name="Slide Number Placeholder 3">
            <a:extLst>
              <a:ext uri="{FF2B5EF4-FFF2-40B4-BE49-F238E27FC236}">
                <a16:creationId xmlns:a16="http://schemas.microsoft.com/office/drawing/2014/main" id="{90FD0A18-3978-4611-9B5F-63FCDBA9627C}"/>
              </a:ext>
            </a:extLst>
          </p:cNvPr>
          <p:cNvSpPr>
            <a:spLocks noGrp="1"/>
          </p:cNvSpPr>
          <p:nvPr>
            <p:ph type="sldNum" sz="quarter" idx="12"/>
          </p:nvPr>
        </p:nvSpPr>
        <p:spPr/>
        <p:txBody>
          <a:bodyPr/>
          <a:lstStyle/>
          <a:p>
            <a:fld id="{6440D7D8-A953-4522-B43C-D7EB6D366A2E}" type="slidenum">
              <a:rPr lang="en-US" smtClean="0"/>
              <a:t>8</a:t>
            </a:fld>
            <a:endParaRPr lang="en-US"/>
          </a:p>
        </p:txBody>
      </p:sp>
    </p:spTree>
    <p:extLst>
      <p:ext uri="{BB962C8B-B14F-4D97-AF65-F5344CB8AC3E}">
        <p14:creationId xmlns:p14="http://schemas.microsoft.com/office/powerpoint/2010/main" val="13614703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MS CS – Computing Systems Specialization</a:t>
            </a:r>
          </a:p>
        </p:txBody>
      </p:sp>
      <p:sp>
        <p:nvSpPr>
          <p:cNvPr id="3" name="Content Placeholder 2"/>
          <p:cNvSpPr>
            <a:spLocks noGrp="1"/>
          </p:cNvSpPr>
          <p:nvPr>
            <p:ph idx="1"/>
          </p:nvPr>
        </p:nvSpPr>
        <p:spPr>
          <a:xfrm>
            <a:off x="628650" y="1825625"/>
            <a:ext cx="7677150" cy="3889375"/>
          </a:xfrm>
        </p:spPr>
        <p:txBody>
          <a:bodyPr>
            <a:normAutofit fontScale="47500" lnSpcReduction="20000"/>
          </a:bodyPr>
          <a:lstStyle/>
          <a:p>
            <a:pPr>
              <a:buFont typeface="Arial" charset="0"/>
              <a:buChar char="•"/>
            </a:pPr>
            <a:endParaRPr lang="en-US" dirty="0"/>
          </a:p>
          <a:p>
            <a:pPr>
              <a:lnSpc>
                <a:spcPct val="120000"/>
              </a:lnSpc>
              <a:buFont typeface="Arial" charset="0"/>
              <a:buChar char="•"/>
            </a:pPr>
            <a:r>
              <a:rPr lang="en-US" sz="7000" dirty="0"/>
              <a:t>Three options: project-based, course-based, and thesis-based.</a:t>
            </a:r>
          </a:p>
          <a:p>
            <a:pPr>
              <a:lnSpc>
                <a:spcPct val="120000"/>
              </a:lnSpc>
              <a:buFont typeface="Arial" charset="0"/>
              <a:buChar char="•"/>
            </a:pPr>
            <a:r>
              <a:rPr lang="en-US" sz="7000" dirty="0"/>
              <a:t>For all three options: 6 required courses (18 credit hours). </a:t>
            </a:r>
          </a:p>
          <a:p>
            <a:pPr>
              <a:lnSpc>
                <a:spcPct val="120000"/>
              </a:lnSpc>
              <a:buFont typeface="Arial" charset="0"/>
              <a:buChar char="•"/>
            </a:pPr>
            <a:r>
              <a:rPr lang="en-US" sz="7000" dirty="0"/>
              <a:t> Grades for the required six courses: B or better.</a:t>
            </a:r>
          </a:p>
          <a:p>
            <a:pPr>
              <a:buFont typeface="Arial" charset="0"/>
              <a:buChar char="•"/>
            </a:pPr>
            <a:endParaRPr lang="en-US" dirty="0"/>
          </a:p>
          <a:p>
            <a:endParaRPr lang="en-US" dirty="0"/>
          </a:p>
        </p:txBody>
      </p:sp>
      <p:sp>
        <p:nvSpPr>
          <p:cNvPr id="4" name="Slide Number Placeholder 3">
            <a:extLst>
              <a:ext uri="{FF2B5EF4-FFF2-40B4-BE49-F238E27FC236}">
                <a16:creationId xmlns:a16="http://schemas.microsoft.com/office/drawing/2014/main" id="{35605F9C-C787-46D2-ACE4-DBD5DE38AD0A}"/>
              </a:ext>
            </a:extLst>
          </p:cNvPr>
          <p:cNvSpPr>
            <a:spLocks noGrp="1"/>
          </p:cNvSpPr>
          <p:nvPr>
            <p:ph type="sldNum" sz="quarter" idx="12"/>
          </p:nvPr>
        </p:nvSpPr>
        <p:spPr/>
        <p:txBody>
          <a:bodyPr/>
          <a:lstStyle/>
          <a:p>
            <a:fld id="{6440D7D8-A953-4522-B43C-D7EB6D366A2E}" type="slidenum">
              <a:rPr lang="en-US" smtClean="0"/>
              <a:t>9</a:t>
            </a:fld>
            <a:endParaRPr lang="en-US"/>
          </a:p>
        </p:txBody>
      </p:sp>
    </p:spTree>
    <p:extLst>
      <p:ext uri="{BB962C8B-B14F-4D97-AF65-F5344CB8AC3E}">
        <p14:creationId xmlns:p14="http://schemas.microsoft.com/office/powerpoint/2010/main" val="34388989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687</TotalTime>
  <Words>2012</Words>
  <Application>Microsoft Office PowerPoint</Application>
  <PresentationFormat>On-screen Show (4:3)</PresentationFormat>
  <Paragraphs>228</Paragraphs>
  <Slides>31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31</vt:i4>
      </vt:variant>
    </vt:vector>
  </HeadingPairs>
  <TitlesOfParts>
    <vt:vector size="37" baseType="lpstr">
      <vt:lpstr>Arial</vt:lpstr>
      <vt:lpstr>Calibri</vt:lpstr>
      <vt:lpstr>Cambria Math</vt:lpstr>
      <vt:lpstr>inherit</vt:lpstr>
      <vt:lpstr>Roboto</vt:lpstr>
      <vt:lpstr>Office Theme</vt:lpstr>
      <vt:lpstr>MS Computer Science</vt:lpstr>
      <vt:lpstr>Some Basic Info</vt:lpstr>
      <vt:lpstr>Basic Info - continued</vt:lpstr>
      <vt:lpstr>PowerPoint Presentation</vt:lpstr>
      <vt:lpstr>General Degree Requirements </vt:lpstr>
      <vt:lpstr>Specializations</vt:lpstr>
      <vt:lpstr>Other Specializations</vt:lpstr>
      <vt:lpstr>Expected Core Competencies</vt:lpstr>
      <vt:lpstr>MS CS – Computing Systems Specialization</vt:lpstr>
      <vt:lpstr>MS CS – Computing Systems Specialization</vt:lpstr>
      <vt:lpstr>MS CS – Computing Systems Specialization</vt:lpstr>
      <vt:lpstr>MS CS – Computing Systems Specialization</vt:lpstr>
      <vt:lpstr>MS CS – Computing Systems Specialization</vt:lpstr>
      <vt:lpstr>MS CS – Computing Systems Specialization</vt:lpstr>
      <vt:lpstr>MS CS – Computing Systems Specialization</vt:lpstr>
      <vt:lpstr>MS CS – Computing Systems Specialization</vt:lpstr>
      <vt:lpstr>MS CS – Computing Systems Specialization</vt:lpstr>
      <vt:lpstr>MS CS – Computing Systems Specialization</vt:lpstr>
      <vt:lpstr>MS CS – Computing Systems Specialization</vt:lpstr>
      <vt:lpstr>People you will deal with</vt:lpstr>
      <vt:lpstr>Area Co-ordinators</vt:lpstr>
      <vt:lpstr>Office hours</vt:lpstr>
      <vt:lpstr>Network and Big Data Algorithmics (not a typo)</vt:lpstr>
      <vt:lpstr>Research/Teaching on network algorithmics</vt:lpstr>
      <vt:lpstr>The art of network algorithmics</vt:lpstr>
      <vt:lpstr>Branch into Big Data algorithmics</vt:lpstr>
      <vt:lpstr>An example Big Data algorithmics problem</vt:lpstr>
      <vt:lpstr>DATA SYSTEMS AND ANALYTICS</vt:lpstr>
      <vt:lpstr>DATA SYSTEMS &amp; ANALYTICS GROUP</vt:lpstr>
      <vt:lpstr>Database Courses: Fall 2024 </vt:lpstr>
      <vt:lpstr>PowerPoint Presentation</vt:lpstr>
    </vt:vector>
  </TitlesOfParts>
  <Company>Georgia Institute of Technology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localadmin</dc:creator>
  <cp:lastModifiedBy>Navathe, Shamkant B</cp:lastModifiedBy>
  <cp:revision>47</cp:revision>
  <dcterms:created xsi:type="dcterms:W3CDTF">2019-08-08T20:03:50Z</dcterms:created>
  <dcterms:modified xsi:type="dcterms:W3CDTF">2024-08-13T19:25:30Z</dcterms:modified>
</cp:coreProperties>
</file>