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16"/>
  </p:notesMasterIdLst>
  <p:handoutMasterIdLst>
    <p:handoutMasterId r:id="rId17"/>
  </p:handoutMasterIdLst>
  <p:sldIdLst>
    <p:sldId id="600" r:id="rId2"/>
    <p:sldId id="590" r:id="rId3"/>
    <p:sldId id="603" r:id="rId4"/>
    <p:sldId id="604" r:id="rId5"/>
    <p:sldId id="605" r:id="rId6"/>
    <p:sldId id="606" r:id="rId7"/>
    <p:sldId id="607" r:id="rId8"/>
    <p:sldId id="594" r:id="rId9"/>
    <p:sldId id="595" r:id="rId10"/>
    <p:sldId id="608" r:id="rId11"/>
    <p:sldId id="610" r:id="rId12"/>
    <p:sldId id="609" r:id="rId13"/>
    <p:sldId id="598" r:id="rId14"/>
    <p:sldId id="599" r:id="rId15"/>
  </p:sldIdLst>
  <p:sldSz cx="9144000" cy="5143500" type="screen16x9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2E"/>
    <a:srgbClr val="D9D9D9"/>
    <a:srgbClr val="000000"/>
    <a:srgbClr val="E6002F"/>
    <a:srgbClr val="EE1F3C"/>
    <a:srgbClr val="7F7F7F"/>
    <a:srgbClr val="DB3943"/>
    <a:srgbClr val="EF1D3B"/>
    <a:srgbClr val="DB3842"/>
    <a:srgbClr val="414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1" autoAdjust="0"/>
    <p:restoredTop sz="81114" autoAdjust="0"/>
  </p:normalViewPr>
  <p:slideViewPr>
    <p:cSldViewPr>
      <p:cViewPr varScale="1">
        <p:scale>
          <a:sx n="118" d="100"/>
          <a:sy n="118" d="100"/>
        </p:scale>
        <p:origin x="124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12" d="100"/>
        <a:sy n="112" d="100"/>
      </p:scale>
      <p:origin x="0" y="-4806"/>
    </p:cViewPr>
  </p:sorterViewPr>
  <p:notesViewPr>
    <p:cSldViewPr>
      <p:cViewPr varScale="1">
        <p:scale>
          <a:sx n="122" d="100"/>
          <a:sy n="122" d="100"/>
        </p:scale>
        <p:origin x="49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9720515"/>
            <a:ext cx="7098068" cy="514099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algn="ctr"/>
            <a:fld id="{78E837A5-4E29-AD49-B1D8-E1C9E0E444DD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705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77602DA-7CEE-4298-AF4B-1C87D65BAB06}" type="datetimeFigureOut">
              <a:rPr lang="de-CH" smtClean="0"/>
              <a:t>03.12.2022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2B24C57-7758-4EF8-8A0E-FE171C8C181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8244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3518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099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89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93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6805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482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162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2058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7440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410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84379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Arial </a:t>
            </a:r>
            <a:r>
              <a:rPr lang="de-DE" dirty="0"/>
              <a:t>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3147814"/>
            <a:ext cx="3726000" cy="16221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Arial </a:t>
            </a:r>
            <a:r>
              <a:rPr lang="de-DE" dirty="0"/>
              <a:t>16/20pt.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2" name="Rechteck 1"/>
          <p:cNvSpPr/>
          <p:nvPr userDrawn="1"/>
        </p:nvSpPr>
        <p:spPr>
          <a:xfrm>
            <a:off x="0" y="154751"/>
            <a:ext cx="75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5190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ite Gr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3977259"/>
            <a:ext cx="9144000" cy="1032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2485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1491631"/>
            <a:ext cx="7992440" cy="2383328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173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799244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342900" marR="0" indent="-3429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 typeface="Symbol" panose="05050102010706020507" pitchFamily="18" charset="2"/>
              <a:buChar char="-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Font typeface="Symbol" panose="05050102010706020507" pitchFamily="18" charset="2"/>
              <a:buChar char="-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Font typeface="Symbol" panose="05050102010706020507" pitchFamily="18" charset="2"/>
              <a:buChar char="-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 dirty="0"/>
              <a:t>3. Ebene 16pt.</a:t>
            </a:r>
          </a:p>
          <a:p>
            <a:pPr lvl="3"/>
            <a:r>
              <a:rPr lang="de-DE" dirty="0"/>
              <a:t>4. Ebene 14pt.</a:t>
            </a:r>
          </a:p>
          <a:p>
            <a:pPr lvl="3"/>
            <a:r>
              <a:rPr lang="de-DE" dirty="0"/>
              <a:t>4. Ebene</a:t>
            </a:r>
          </a:p>
          <a:p>
            <a:pPr lvl="3"/>
            <a:r>
              <a:rPr lang="de-DE" dirty="0"/>
              <a:t>4.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704807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hr grosse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83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0"/>
            <a:ext cx="9144000" cy="4985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565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1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1491630"/>
            <a:ext cx="799244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134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 Standar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379680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4876800" y="1498099"/>
            <a:ext cx="379680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321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 Standard-Folie mit zwei Auss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149163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1761630"/>
            <a:ext cx="3726000" cy="304236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</a:t>
            </a:r>
            <a:r>
              <a:rPr lang="de-DE"/>
              <a:t>Arial 16pt</a:t>
            </a:r>
            <a:r>
              <a:rPr lang="de-DE" dirty="0"/>
              <a:t>.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149163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1761630"/>
            <a:ext cx="3726000" cy="304236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</a:t>
            </a:r>
            <a:r>
              <a:rPr lang="de-DE"/>
              <a:t>Arial 16pt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20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6876256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6876256" y="1238250"/>
            <a:ext cx="2267744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619224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535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5652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5652000" y="1238250"/>
            <a:ext cx="3492000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4968104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612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4572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4572000" y="1238250"/>
            <a:ext cx="4572000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3959992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 dirty="0"/>
              <a:t>3. Ebene 16pt.</a:t>
            </a:r>
          </a:p>
          <a:p>
            <a:pPr lvl="3"/>
            <a:r>
              <a:rPr lang="de-DE" dirty="0"/>
              <a:t>4. Ebene 14pt.</a:t>
            </a:r>
          </a:p>
          <a:p>
            <a:pPr lvl="3"/>
            <a:r>
              <a:rPr lang="de-DE" dirty="0"/>
              <a:t>4. Ebene</a:t>
            </a:r>
          </a:p>
          <a:p>
            <a:pPr lvl="3"/>
            <a:r>
              <a:rPr lang="de-DE" dirty="0"/>
              <a:t>4.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281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3275856" y="1238250"/>
            <a:ext cx="5868144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-1" y="1238250"/>
            <a:ext cx="3471831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2735856" cy="3266370"/>
          </a:xfrm>
          <a:prstGeom prst="rect">
            <a:avLst/>
          </a:prstGeom>
        </p:spPr>
        <p:txBody>
          <a:bodyPr lIns="0" tIns="0" rIns="0" bIns="0"/>
          <a:lstStyle>
            <a:lvl1pPr marL="265113" indent="-258763">
              <a:lnSpc>
                <a:spcPct val="100000"/>
              </a:lnSpc>
              <a:spcBef>
                <a:spcPts val="600"/>
              </a:spcBef>
              <a:buFont typeface="Symbol" panose="05050102010706020507" pitchFamily="18" charset="2"/>
              <a:buChar char="-"/>
              <a:tabLst/>
              <a:defRPr lang="de-DE" sz="20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1. Ebene 20pt.</a:t>
            </a:r>
          </a:p>
          <a:p>
            <a:pPr lvl="1"/>
            <a:r>
              <a:rPr lang="de-DE"/>
              <a:t>2. Ebene 18pt.</a:t>
            </a:r>
          </a:p>
          <a:p>
            <a:pPr lvl="2"/>
            <a:r>
              <a:rPr lang="de-DE"/>
              <a:t>3. Ebene 16pt.</a:t>
            </a:r>
          </a:p>
          <a:p>
            <a:pPr lvl="3"/>
            <a:r>
              <a:rPr lang="de-DE"/>
              <a:t>4. Ebene 14pt.</a:t>
            </a:r>
          </a:p>
          <a:p>
            <a:pPr lvl="3"/>
            <a:r>
              <a:rPr lang="de-DE"/>
              <a:t>4. Ebene</a:t>
            </a:r>
          </a:p>
          <a:p>
            <a:pPr lvl="3"/>
            <a:r>
              <a:rPr lang="de-DE"/>
              <a:t>4. Ebene</a:t>
            </a:r>
            <a:endParaRPr lang="de-CH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71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ite Grafi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3219823"/>
            <a:ext cx="9144000" cy="179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1981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1491631"/>
            <a:ext cx="7992440" cy="1584175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81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925998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 txBox="1">
            <a:spLocks/>
          </p:cNvSpPr>
          <p:nvPr userDrawn="1"/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sz="1200" noProof="0" dirty="0">
                <a:latin typeface="Arial" panose="020B0604020202020204" pitchFamily="34" charset="0"/>
                <a:cs typeface="Arial" panose="020B0604020202020204" pitchFamily="34" charset="0"/>
              </a:rPr>
              <a:t>Gruppe 18: </a:t>
            </a:r>
            <a:r>
              <a:rPr lang="de-CH" dirty="0"/>
              <a:t>Sicherheit bei Open Source Projekten</a:t>
            </a:r>
          </a:p>
          <a:p>
            <a:endParaRPr lang="de-DE" sz="12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0" r:id="rId2"/>
    <p:sldLayoutId id="2147483783" r:id="rId3"/>
    <p:sldLayoutId id="2147483785" r:id="rId4"/>
    <p:sldLayoutId id="2147483793" r:id="rId5"/>
    <p:sldLayoutId id="2147483782" r:id="rId6"/>
    <p:sldLayoutId id="2147483795" r:id="rId7"/>
    <p:sldLayoutId id="2147483796" r:id="rId8"/>
    <p:sldLayoutId id="2147483788" r:id="rId9"/>
    <p:sldLayoutId id="2147483797" r:id="rId10"/>
    <p:sldLayoutId id="2147483792" r:id="rId11"/>
    <p:sldLayoutId id="2147483781" r:id="rId12"/>
    <p:sldLayoutId id="2147483798" r:id="rId13"/>
    <p:sldLayoutId id="2147483799" r:id="rId14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2424596_Software_security_in_open_source_development_A_systematic_literature_re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2424596_Software_security_in_open_source_development_A_systematic_literature_re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2424596_Software_security_in_open_source_development_A_systematic_literature_re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1"/>
          </p:nvPr>
        </p:nvSpPr>
        <p:spPr>
          <a:xfrm>
            <a:off x="540000" y="1170000"/>
            <a:ext cx="7776416" cy="410369"/>
          </a:xfrm>
        </p:spPr>
        <p:txBody>
          <a:bodyPr/>
          <a:lstStyle/>
          <a:p>
            <a:r>
              <a:rPr lang="de-CH" dirty="0"/>
              <a:t>Sicherheit bei Open Source Projekten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540000" y="2160000"/>
            <a:ext cx="4104008" cy="84379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de-CH" b="0" dirty="0"/>
              <a:t>Gruppe 18 </a:t>
            </a:r>
            <a:br>
              <a:rPr lang="de-CH" b="0" dirty="0"/>
            </a:br>
            <a:r>
              <a:rPr lang="de-CH" b="0" dirty="0"/>
              <a:t>Vorlesung Digitale Nachhaltigkeit 2022</a:t>
            </a:r>
          </a:p>
          <a:p>
            <a:r>
              <a:rPr lang="de-CH" dirty="0"/>
              <a:t>14./21. Dezember 2022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/>
          </p:nvPr>
        </p:nvSpPr>
        <p:spPr>
          <a:xfrm>
            <a:off x="540000" y="3237800"/>
            <a:ext cx="3726000" cy="1532200"/>
          </a:xfrm>
        </p:spPr>
        <p:txBody>
          <a:bodyPr/>
          <a:lstStyle/>
          <a:p>
            <a:r>
              <a:rPr lang="de-CH" b="1" dirty="0">
                <a:solidFill>
                  <a:sysClr val="windowText" lastClr="000000"/>
                </a:solidFill>
              </a:rPr>
              <a:t>Paco Eggimann</a:t>
            </a:r>
          </a:p>
          <a:p>
            <a:r>
              <a:rPr lang="de-CH" b="1" dirty="0">
                <a:solidFill>
                  <a:sysClr val="windowText" lastClr="000000"/>
                </a:solidFill>
              </a:rPr>
              <a:t>Flavio Gerber</a:t>
            </a:r>
          </a:p>
          <a:p>
            <a:r>
              <a:rPr lang="de-CH" b="1" dirty="0">
                <a:solidFill>
                  <a:sysClr val="windowText" lastClr="000000"/>
                </a:solidFill>
              </a:rPr>
              <a:t>Tobias Brunner</a:t>
            </a:r>
          </a:p>
          <a:p>
            <a:endParaRPr lang="de-CH" dirty="0">
              <a:solidFill>
                <a:sysClr val="windowText" lastClr="000000"/>
              </a:solidFill>
            </a:endParaRPr>
          </a:p>
          <a:p>
            <a:r>
              <a:rPr lang="de-CH" dirty="0"/>
              <a:t>Forschungsstelle Digitale Nachhaltigkeit</a:t>
            </a:r>
          </a:p>
          <a:p>
            <a:r>
              <a:rPr lang="de-CH" dirty="0"/>
              <a:t>Institut für Informatik</a:t>
            </a:r>
          </a:p>
          <a:p>
            <a:r>
              <a:rPr lang="de-CH" dirty="0"/>
              <a:t>Universität Bern</a:t>
            </a:r>
          </a:p>
          <a:p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de-CH" dirty="0"/>
              <a:t>Open-Source Communities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24257B0-D4DB-57CA-1E67-0AE189292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71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Puzzle ICT: Construction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dirty="0"/>
              <a:t>Use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known</a:t>
            </a:r>
            <a:r>
              <a:rPr lang="de-CH" dirty="0"/>
              <a:t> and </a:t>
            </a:r>
            <a:r>
              <a:rPr lang="de-CH" dirty="0" err="1"/>
              <a:t>proven</a:t>
            </a:r>
            <a:r>
              <a:rPr lang="de-CH" dirty="0"/>
              <a:t> </a:t>
            </a:r>
            <a:r>
              <a:rPr lang="de-CH" dirty="0" err="1"/>
              <a:t>frameworks</a:t>
            </a:r>
            <a:r>
              <a:rPr lang="de-CH" dirty="0"/>
              <a:t> </a:t>
            </a:r>
            <a:r>
              <a:rPr lang="de-CH" dirty="0" err="1"/>
              <a:t>mitigate</a:t>
            </a:r>
            <a:r>
              <a:rPr lang="de-CH" dirty="0"/>
              <a:t> </a:t>
            </a:r>
            <a:r>
              <a:rPr lang="de-CH" dirty="0" err="1"/>
              <a:t>security</a:t>
            </a:r>
            <a:r>
              <a:rPr lang="de-CH" dirty="0"/>
              <a:t> </a:t>
            </a:r>
            <a:r>
              <a:rPr lang="de-CH" dirty="0" err="1"/>
              <a:t>risks</a:t>
            </a:r>
            <a:endParaRPr lang="de-CH" dirty="0"/>
          </a:p>
          <a:p>
            <a:r>
              <a:rPr lang="de-CH" dirty="0"/>
              <a:t>Code </a:t>
            </a:r>
            <a:r>
              <a:rPr lang="de-CH" dirty="0" err="1"/>
              <a:t>reviews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security</a:t>
            </a:r>
            <a:r>
              <a:rPr lang="de-CH" dirty="0"/>
              <a:t> </a:t>
            </a:r>
            <a:r>
              <a:rPr lang="de-CH" dirty="0" err="1"/>
              <a:t>departement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later</a:t>
            </a:r>
            <a:r>
              <a:rPr lang="de-CH" dirty="0"/>
              <a:t> </a:t>
            </a:r>
            <a:r>
              <a:rPr lang="de-CH" dirty="0" err="1"/>
              <a:t>stages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developement</a:t>
            </a:r>
            <a:endParaRPr lang="de-CH" dirty="0"/>
          </a:p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8"/>
            <a:ext cx="66524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CH" sz="800" dirty="0">
                <a:effectLst/>
              </a:rPr>
              <a:t>QUELLE/LINK</a:t>
            </a:r>
            <a:endParaRPr lang="de-CH" sz="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7A742D-3979-726C-0033-AA37CD209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60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Puzzle ICT: </a:t>
            </a:r>
            <a:r>
              <a:rPr lang="de-CH" dirty="0" err="1"/>
              <a:t>Governance</a:t>
            </a:r>
            <a:endParaRPr lang="de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dirty="0"/>
              <a:t>Regelmässige Sicherheitsschulungen </a:t>
            </a:r>
          </a:p>
          <a:p>
            <a:r>
              <a:rPr lang="de-CH" dirty="0"/>
              <a:t>Vorhandenes Knowhow wird in allen Stages des </a:t>
            </a:r>
            <a:r>
              <a:rPr lang="de-CH" dirty="0" err="1"/>
              <a:t>Developements</a:t>
            </a:r>
            <a:r>
              <a:rPr lang="de-CH" dirty="0"/>
              <a:t> eingesetzt</a:t>
            </a:r>
          </a:p>
          <a:p>
            <a:r>
              <a:rPr lang="de-CH" dirty="0"/>
              <a:t>Fehlerkultur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8"/>
            <a:ext cx="66524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CH" sz="800">
                <a:effectLst/>
              </a:rPr>
              <a:t>QUELLE/LINK</a:t>
            </a:r>
            <a:endParaRPr lang="de-CH" sz="8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F52DAC-2A24-4134-E7E0-7CCCBEEC7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06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Puzzle ICT: </a:t>
            </a:r>
            <a:r>
              <a:rPr lang="de-CH" dirty="0" err="1"/>
              <a:t>Deployement</a:t>
            </a:r>
            <a:endParaRPr lang="de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dirty="0"/>
              <a:t>Eigene Abteilung für </a:t>
            </a:r>
            <a:r>
              <a:rPr lang="de-CH" dirty="0" err="1"/>
              <a:t>deployement</a:t>
            </a:r>
            <a:endParaRPr lang="de-CH" dirty="0"/>
          </a:p>
          <a:p>
            <a:r>
              <a:rPr lang="de-CH" dirty="0"/>
              <a:t>Enge Zusammenarbeit mit </a:t>
            </a:r>
            <a:r>
              <a:rPr lang="de-CH" dirty="0" err="1"/>
              <a:t>Securityabteilung</a:t>
            </a:r>
            <a:endParaRPr lang="de-CH" dirty="0"/>
          </a:p>
          <a:p>
            <a:r>
              <a:rPr lang="de-CH" dirty="0"/>
              <a:t>Verwendung von «</a:t>
            </a:r>
            <a:r>
              <a:rPr lang="de-CH" dirty="0" err="1"/>
              <a:t>proven</a:t>
            </a:r>
            <a:r>
              <a:rPr lang="de-CH" dirty="0"/>
              <a:t>» Frameworks</a:t>
            </a:r>
          </a:p>
          <a:p>
            <a:pPr lvl="1"/>
            <a:r>
              <a:rPr lang="de-CH" dirty="0" err="1"/>
              <a:t>Openshift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8"/>
            <a:ext cx="66524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CH" sz="800">
                <a:effectLst/>
              </a:rPr>
              <a:t>QUELLE/LINK</a:t>
            </a:r>
            <a:endParaRPr lang="de-CH" sz="8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6D21F7-9099-9358-6B24-8579A02FD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72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537E73-A44C-4DB2-BBBA-D81519AA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/>
              <a:t>WISSENSCHAFTLICHER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/>
              <a:t>PRAKTISCHER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b="1"/>
              <a:t>PERSÖNLICHES FAZIT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Agenda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6350B-66F9-636E-E2D5-F347DB73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171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UNSER FAZIT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30"/>
            <a:ext cx="4968104" cy="3456384"/>
          </a:xfrm>
        </p:spPr>
        <p:txBody>
          <a:bodyPr/>
          <a:lstStyle/>
          <a:p>
            <a:r>
              <a:rPr lang="de-CH" dirty="0" err="1">
                <a:sym typeface="Wingdings" panose="05000000000000000000" pitchFamily="2" charset="2"/>
              </a:rPr>
              <a:t>W</a:t>
            </a:r>
            <a:r>
              <a:rPr lang="de-CH" sz="2000" dirty="0" err="1">
                <a:sym typeface="Wingdings" panose="05000000000000000000" pitchFamily="2" charset="2"/>
              </a:rPr>
              <a:t>ith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great</a:t>
            </a:r>
            <a:r>
              <a:rPr lang="de-CH" sz="2000" dirty="0">
                <a:sym typeface="Wingdings" panose="05000000000000000000" pitchFamily="2" charset="2"/>
              </a:rPr>
              <a:t> power </a:t>
            </a:r>
            <a:r>
              <a:rPr lang="de-CH" sz="2000" dirty="0" err="1">
                <a:sym typeface="Wingdings" panose="05000000000000000000" pitchFamily="2" charset="2"/>
              </a:rPr>
              <a:t>comes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great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responsibility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effectLst/>
                <a:latin typeface="Arial" panose="020B0604020202020204" pitchFamily="34" charset="0"/>
              </a:rPr>
              <a:t>OSS easy </a:t>
            </a:r>
            <a:r>
              <a:rPr lang="de-CH" dirty="0" err="1">
                <a:effectLst/>
                <a:latin typeface="Arial" panose="020B0604020202020204" pitchFamily="34" charset="0"/>
              </a:rPr>
              <a:t>target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if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left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unprotected</a:t>
            </a:r>
            <a:endParaRPr lang="de-CH" dirty="0">
              <a:effectLst/>
              <a:latin typeface="Arial" panose="020B0604020202020204" pitchFamily="34" charset="0"/>
            </a:endParaRPr>
          </a:p>
          <a:p>
            <a:r>
              <a:rPr lang="de-CH" dirty="0" err="1">
                <a:effectLst/>
                <a:latin typeface="Arial" panose="020B0604020202020204" pitchFamily="34" charset="0"/>
              </a:rPr>
              <a:t>enforcing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security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policies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throughout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the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software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development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lifecycle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</a:p>
          <a:p>
            <a:endParaRPr lang="de-CH" dirty="0"/>
          </a:p>
          <a:p>
            <a:r>
              <a:rPr lang="de-CH" dirty="0"/>
              <a:t>Open </a:t>
            </a:r>
            <a:r>
              <a:rPr lang="de-CH" dirty="0" err="1"/>
              <a:t>vs</a:t>
            </a:r>
            <a:r>
              <a:rPr lang="de-CH" dirty="0"/>
              <a:t> </a:t>
            </a:r>
            <a:r>
              <a:rPr lang="de-CH" dirty="0" err="1"/>
              <a:t>closed</a:t>
            </a:r>
            <a:r>
              <a:rPr lang="de-CH" dirty="0"/>
              <a:t> source:</a:t>
            </a:r>
          </a:p>
          <a:p>
            <a:pPr lvl="1"/>
            <a:r>
              <a:rPr lang="de-CH" dirty="0" err="1"/>
              <a:t>Enforcing</a:t>
            </a:r>
            <a:r>
              <a:rPr lang="de-CH" dirty="0"/>
              <a:t> </a:t>
            </a:r>
            <a:r>
              <a:rPr lang="de-CH" dirty="0" err="1"/>
              <a:t>security</a:t>
            </a:r>
            <a:r>
              <a:rPr lang="de-CH" dirty="0"/>
              <a:t> </a:t>
            </a:r>
            <a:r>
              <a:rPr lang="de-CH" dirty="0" err="1"/>
              <a:t>standards</a:t>
            </a:r>
            <a:r>
              <a:rPr lang="de-CH" dirty="0"/>
              <a:t> and </a:t>
            </a:r>
            <a:r>
              <a:rPr lang="de-CH" dirty="0" err="1"/>
              <a:t>best</a:t>
            </a:r>
            <a:r>
              <a:rPr lang="de-CH" dirty="0"/>
              <a:t> </a:t>
            </a:r>
            <a:r>
              <a:rPr lang="de-CH" dirty="0" err="1"/>
              <a:t>practices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development</a:t>
            </a:r>
            <a:r>
              <a:rPr lang="de-CH" dirty="0"/>
              <a:t>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best</a:t>
            </a:r>
            <a:r>
              <a:rPr lang="de-CH" dirty="0"/>
              <a:t> </a:t>
            </a:r>
            <a:r>
              <a:rPr lang="de-CH" dirty="0" err="1"/>
              <a:t>chance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making</a:t>
            </a:r>
            <a:r>
              <a:rPr lang="de-CH" dirty="0"/>
              <a:t> a </a:t>
            </a:r>
            <a:r>
              <a:rPr lang="de-CH" dirty="0" err="1"/>
              <a:t>software</a:t>
            </a:r>
            <a:r>
              <a:rPr lang="de-CH" dirty="0"/>
              <a:t> robust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9AEB3-CE30-2386-D212-EC6C3D26D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29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537E73-A44C-4DB2-BBBA-D81519AA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b="1" dirty="0"/>
              <a:t>WISSENSCHAFTLICHER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dirty="0"/>
              <a:t>PRAKTISCHER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dirty="0"/>
              <a:t>PERSÖNLICHES FAZIT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215A401-BB06-6FBD-80E3-C777C7995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33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Open vs. </a:t>
            </a:r>
            <a:r>
              <a:rPr lang="de-CH" dirty="0" err="1"/>
              <a:t>Closed</a:t>
            </a:r>
            <a:r>
              <a:rPr lang="de-CH"/>
              <a:t> Source Sicherheit</a:t>
            </a:r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8EB5A3BF-90E9-7D7F-17EF-82B1274DA34F}"/>
              </a:ext>
            </a:extLst>
          </p:cNvPr>
          <p:cNvSpPr txBox="1">
            <a:spLocks/>
          </p:cNvSpPr>
          <p:nvPr/>
        </p:nvSpPr>
        <p:spPr>
          <a:xfrm>
            <a:off x="540000" y="2283718"/>
            <a:ext cx="4032000" cy="2088232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/>
            <a:r>
              <a:rPr lang="de-CH" sz="2000"/>
              <a:t>Given </a:t>
            </a:r>
            <a:r>
              <a:rPr lang="de-CH" sz="2000" err="1"/>
              <a:t>enough</a:t>
            </a:r>
            <a:r>
              <a:rPr lang="de-CH" sz="2000"/>
              <a:t> </a:t>
            </a:r>
            <a:r>
              <a:rPr lang="de-CH" sz="2000" err="1"/>
              <a:t>eyeballs</a:t>
            </a:r>
            <a:r>
              <a:rPr lang="de-CH" sz="2000"/>
              <a:t>, all </a:t>
            </a:r>
            <a:r>
              <a:rPr lang="de-CH" sz="2000" err="1"/>
              <a:t>bugs</a:t>
            </a:r>
            <a:r>
              <a:rPr lang="de-CH" sz="2000"/>
              <a:t> </a:t>
            </a:r>
            <a:r>
              <a:rPr lang="de-CH" sz="2000" err="1"/>
              <a:t>are</a:t>
            </a:r>
            <a:r>
              <a:rPr lang="de-CH" sz="2000"/>
              <a:t> </a:t>
            </a:r>
            <a:r>
              <a:rPr lang="de-CH" sz="2000" err="1"/>
              <a:t>shallow</a:t>
            </a:r>
            <a:endParaRPr lang="de-CH" sz="2000"/>
          </a:p>
          <a:p>
            <a:pPr marL="6350"/>
            <a:r>
              <a:rPr lang="de-CH" sz="2000"/>
              <a:t>- </a:t>
            </a:r>
            <a:r>
              <a:rPr lang="de-CH" sz="2000" err="1"/>
              <a:t>Linus’s</a:t>
            </a:r>
            <a:r>
              <a:rPr lang="de-CH" sz="2000"/>
              <a:t> Law</a:t>
            </a:r>
          </a:p>
          <a:p>
            <a:pPr marL="6350"/>
            <a:endParaRPr lang="de-CH" sz="2000"/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737A91E1-235D-A461-0481-93D74595A9D6}"/>
              </a:ext>
            </a:extLst>
          </p:cNvPr>
          <p:cNvSpPr txBox="1">
            <a:spLocks/>
          </p:cNvSpPr>
          <p:nvPr/>
        </p:nvSpPr>
        <p:spPr>
          <a:xfrm>
            <a:off x="5292080" y="2294891"/>
            <a:ext cx="4032000" cy="864096"/>
          </a:xfrm>
          <a:prstGeom prst="rect">
            <a:avLst/>
          </a:prstGeom>
        </p:spPr>
        <p:txBody>
          <a:bodyPr lIns="0" tIns="0" rIns="0" bIns="0"/>
          <a:lstStyle>
            <a:lvl1pPr marL="268288" indent="-261938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1338" indent="-261938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66750" indent="-222250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69975" indent="-180975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None/>
            </a:pPr>
            <a:r>
              <a:rPr lang="de-CH"/>
              <a:t>Heartbleed</a:t>
            </a:r>
          </a:p>
          <a:p>
            <a:pPr marL="6350" indent="0">
              <a:buNone/>
            </a:pPr>
            <a:r>
              <a:rPr lang="de-CH" err="1">
                <a:effectLst/>
                <a:latin typeface="Arial" panose="020B0604020202020204" pitchFamily="34" charset="0"/>
              </a:rPr>
              <a:t>Shellshock</a:t>
            </a:r>
            <a:endParaRPr lang="de-CH"/>
          </a:p>
        </p:txBody>
      </p:sp>
      <p:sp>
        <p:nvSpPr>
          <p:cNvPr id="9" name="Gewitterblitz 8">
            <a:extLst>
              <a:ext uri="{FF2B5EF4-FFF2-40B4-BE49-F238E27FC236}">
                <a16:creationId xmlns:a16="http://schemas.microsoft.com/office/drawing/2014/main" id="{C029A154-7F96-8436-50F4-361A30359E07}"/>
              </a:ext>
            </a:extLst>
          </p:cNvPr>
          <p:cNvSpPr/>
          <p:nvPr/>
        </p:nvSpPr>
        <p:spPr>
          <a:xfrm rot="2228532">
            <a:off x="4572000" y="2355726"/>
            <a:ext cx="514874" cy="86409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63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Software Development: Security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9E8EB2E-13BC-071E-3295-7175C3057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23678"/>
            <a:ext cx="7772400" cy="266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8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366126"/>
          </a:xfrm>
        </p:spPr>
        <p:txBody>
          <a:bodyPr/>
          <a:lstStyle/>
          <a:p>
            <a:r>
              <a:rPr lang="de-CH" sz="2000"/>
              <a:t>Software </a:t>
            </a:r>
            <a:r>
              <a:rPr lang="de-CH" sz="2000" err="1"/>
              <a:t>security</a:t>
            </a:r>
            <a:r>
              <a:rPr lang="de-CH" sz="2000"/>
              <a:t> in open source </a:t>
            </a:r>
            <a:r>
              <a:rPr lang="de-CH" sz="2000" err="1"/>
              <a:t>development</a:t>
            </a:r>
            <a:endParaRPr lang="de-CH" sz="20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29"/>
            <a:ext cx="5040112" cy="3510939"/>
          </a:xfrm>
        </p:spPr>
        <p:txBody>
          <a:bodyPr/>
          <a:lstStyle/>
          <a:p>
            <a:r>
              <a:rPr lang="de-CH" dirty="0"/>
              <a:t>Auswertung von </a:t>
            </a:r>
            <a:r>
              <a:rPr lang="de-CH" b="1" dirty="0"/>
              <a:t>42 Publikationen </a:t>
            </a:r>
            <a:r>
              <a:rPr lang="de-CH" dirty="0"/>
              <a:t>im Hinblick auf die Sicherheitsbereiche der ausgewählten Studien</a:t>
            </a:r>
          </a:p>
          <a:p>
            <a:r>
              <a:rPr lang="de-CH" dirty="0"/>
              <a:t>Einzigartige Merkmale der OSS (z.B. gemeinschaftsbasierte, verteilte Entwicklung, Online-Informationsaustausch usw.) tragen zur </a:t>
            </a:r>
            <a:r>
              <a:rPr lang="de-CH" b="1" dirty="0"/>
              <a:t>hohen soziotechnischen Komplexität der OSS Sicherheit </a:t>
            </a:r>
            <a:r>
              <a:rPr lang="de-CH" dirty="0"/>
              <a:t>bei</a:t>
            </a:r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9"/>
            <a:ext cx="59576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CH" sz="800" dirty="0">
                <a:effectLst/>
              </a:rPr>
              <a:t>Shao-Fang Wen (2017) </a:t>
            </a:r>
            <a:r>
              <a:rPr lang="de-CH" sz="800" dirty="0">
                <a:effectLst/>
                <a:hlinkClick r:id="rId3"/>
              </a:rPr>
              <a:t>Software security in open source development: A systematic literature review</a:t>
            </a:r>
            <a:endParaRPr lang="de-CH" sz="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02A6BC4-3852-F94F-9FAC-C699D8A8F4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7"/>
          <a:stretch/>
        </p:blipFill>
        <p:spPr>
          <a:xfrm>
            <a:off x="5724128" y="1347614"/>
            <a:ext cx="321807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1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366126"/>
          </a:xfrm>
        </p:spPr>
        <p:txBody>
          <a:bodyPr/>
          <a:lstStyle/>
          <a:p>
            <a:r>
              <a:rPr lang="de-CH" sz="2000"/>
              <a:t>Software </a:t>
            </a:r>
            <a:r>
              <a:rPr lang="de-CH" sz="2000" err="1"/>
              <a:t>security</a:t>
            </a:r>
            <a:r>
              <a:rPr lang="de-CH" sz="2000"/>
              <a:t> in open source </a:t>
            </a:r>
            <a:r>
              <a:rPr lang="de-CH" sz="2000" err="1"/>
              <a:t>development</a:t>
            </a:r>
            <a:endParaRPr lang="de-CH" sz="20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29"/>
            <a:ext cx="5040112" cy="3510939"/>
          </a:xfrm>
        </p:spPr>
        <p:txBody>
          <a:bodyPr/>
          <a:lstStyle/>
          <a:p>
            <a:r>
              <a:rPr lang="de-CH" b="1" dirty="0" err="1"/>
              <a:t>Verification</a:t>
            </a:r>
            <a:endParaRPr lang="de-CH" b="1" dirty="0"/>
          </a:p>
          <a:p>
            <a:pPr lvl="1"/>
            <a:r>
              <a:rPr lang="de-DE" sz="1600" dirty="0"/>
              <a:t>Schwachstellen im Entwurf werden sich bei der Codeüberprüfung oder den Sicherheitstests zeigen, wenn sie nicht früher entdeckt werden</a:t>
            </a:r>
            <a:endParaRPr lang="de-CH" sz="1600" dirty="0"/>
          </a:p>
          <a:p>
            <a:r>
              <a:rPr lang="de-CH" b="1" dirty="0"/>
              <a:t>Construction</a:t>
            </a:r>
          </a:p>
          <a:p>
            <a:pPr lvl="1"/>
            <a:r>
              <a:rPr lang="de-CH" sz="1600" dirty="0"/>
              <a:t>Sicheres Systemdesign</a:t>
            </a:r>
          </a:p>
          <a:p>
            <a:r>
              <a:rPr lang="de-CH" b="1" dirty="0" err="1"/>
              <a:t>Deployment</a:t>
            </a:r>
            <a:endParaRPr lang="de-CH" b="1" dirty="0"/>
          </a:p>
          <a:p>
            <a:pPr lvl="1"/>
            <a:r>
              <a:rPr lang="de-CH" sz="1600" dirty="0"/>
              <a:t>Bei </a:t>
            </a:r>
            <a:r>
              <a:rPr lang="de-CH" sz="1600" dirty="0" err="1"/>
              <a:t>OpenSource</a:t>
            </a:r>
            <a:r>
              <a:rPr lang="de-CH" sz="1600" dirty="0"/>
              <a:t> fehlt die Unternehmensführung</a:t>
            </a:r>
          </a:p>
          <a:p>
            <a:r>
              <a:rPr lang="de-CH" b="1" dirty="0" err="1"/>
              <a:t>Governance</a:t>
            </a:r>
            <a:endParaRPr lang="de-CH" b="1" dirty="0"/>
          </a:p>
          <a:p>
            <a:pPr lvl="1"/>
            <a:r>
              <a:rPr lang="de-DE" sz="1600" dirty="0"/>
              <a:t>Bei </a:t>
            </a:r>
            <a:r>
              <a:rPr lang="de-DE" sz="1600" dirty="0" err="1"/>
              <a:t>OpenSource</a:t>
            </a:r>
            <a:r>
              <a:rPr lang="de-DE" sz="1600" dirty="0"/>
              <a:t> ist mangelndes Sicherheitswissen verbreitet</a:t>
            </a:r>
            <a:endParaRPr lang="de-CH" dirty="0"/>
          </a:p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9"/>
            <a:ext cx="59576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CH" sz="800" dirty="0">
                <a:effectLst/>
              </a:rPr>
              <a:t>Shao-Fang Wen (2017) </a:t>
            </a:r>
            <a:r>
              <a:rPr lang="de-CH" sz="800" dirty="0">
                <a:effectLst/>
                <a:hlinkClick r:id="rId3"/>
              </a:rPr>
              <a:t>Software security in open source development: A systematic literature review</a:t>
            </a:r>
            <a:endParaRPr lang="de-CH" sz="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7FB328-B4AA-7898-100B-D3F630751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028" y="1517948"/>
            <a:ext cx="3303016" cy="249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4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366126"/>
          </a:xfrm>
        </p:spPr>
        <p:txBody>
          <a:bodyPr/>
          <a:lstStyle/>
          <a:p>
            <a:r>
              <a:rPr lang="de-CH" sz="2000"/>
              <a:t>Software </a:t>
            </a:r>
            <a:r>
              <a:rPr lang="de-CH" sz="2000" err="1"/>
              <a:t>security</a:t>
            </a:r>
            <a:r>
              <a:rPr lang="de-CH" sz="2000"/>
              <a:t> in open source </a:t>
            </a:r>
            <a:r>
              <a:rPr lang="de-CH" sz="2000" err="1"/>
              <a:t>development</a:t>
            </a:r>
            <a:endParaRPr lang="de-CH" sz="20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29"/>
            <a:ext cx="5040112" cy="3510939"/>
          </a:xfrm>
        </p:spPr>
        <p:txBody>
          <a:bodyPr/>
          <a:lstStyle/>
          <a:p>
            <a:r>
              <a:rPr lang="de-CH" b="1" dirty="0"/>
              <a:t>Construction &amp; </a:t>
            </a:r>
            <a:r>
              <a:rPr lang="de-CH" b="1" dirty="0" err="1"/>
              <a:t>Verification</a:t>
            </a:r>
            <a:r>
              <a:rPr lang="de-CH" b="1" dirty="0"/>
              <a:t> </a:t>
            </a:r>
            <a:r>
              <a:rPr lang="de-CH" dirty="0"/>
              <a:t>werden mit </a:t>
            </a:r>
            <a:r>
              <a:rPr lang="de-CH" b="1" dirty="0"/>
              <a:t>grösserem Interesse </a:t>
            </a:r>
            <a:r>
              <a:rPr lang="de-CH" dirty="0"/>
              <a:t>Untersucht als die anderen beiden Bereiche</a:t>
            </a:r>
          </a:p>
          <a:p>
            <a:r>
              <a:rPr lang="de-DE" dirty="0"/>
              <a:t>Studien, die sich auf die Entwicklung konzentrieren, sind technisch orientiert und </a:t>
            </a:r>
            <a:r>
              <a:rPr lang="de-DE" b="1" dirty="0"/>
              <a:t>vernachlässigen</a:t>
            </a:r>
            <a:r>
              <a:rPr lang="de-DE" dirty="0"/>
              <a:t> häufig </a:t>
            </a:r>
            <a:r>
              <a:rPr lang="de-DE" b="1" dirty="0"/>
              <a:t>soziale Aspekte</a:t>
            </a:r>
          </a:p>
          <a:p>
            <a:r>
              <a:rPr lang="de-DE" b="1" dirty="0"/>
              <a:t>Mangelndes Wissensmanagement </a:t>
            </a:r>
            <a:r>
              <a:rPr lang="de-DE" dirty="0"/>
              <a:t>im Bereich der OSS-Sicherheit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9"/>
            <a:ext cx="59576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CH" sz="800" dirty="0">
                <a:effectLst/>
              </a:rPr>
              <a:t>Shao-Fang Wen (2017) </a:t>
            </a:r>
            <a:r>
              <a:rPr lang="de-CH" sz="800" dirty="0">
                <a:effectLst/>
                <a:hlinkClick r:id="rId3"/>
              </a:rPr>
              <a:t>Software security in open source development: A systematic literature review</a:t>
            </a:r>
            <a:endParaRPr lang="de-CH" sz="8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A95CC18-7105-93CC-F40C-B14BD8FBBC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7"/>
          <a:stretch/>
        </p:blipFill>
        <p:spPr>
          <a:xfrm>
            <a:off x="5652120" y="1203598"/>
            <a:ext cx="3218078" cy="187220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A10E779-0BFC-D80C-7E6E-70FD7AAE1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3229484"/>
            <a:ext cx="3371320" cy="144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3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537E73-A44C-4DB2-BBBA-D81519AA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/>
              <a:t>WISSENSCHAFTLICHER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b="1"/>
              <a:t>PRAKTISCHER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/>
              <a:t>PERSÖNLICHES FAZIT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Agenda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47D19-0123-1C49-D786-5D58A27B7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52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Puzzle ICT: </a:t>
            </a:r>
            <a:r>
              <a:rPr lang="de-CH" dirty="0" err="1"/>
              <a:t>Verification</a:t>
            </a:r>
            <a:endParaRPr lang="de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dirty="0"/>
              <a:t>Security </a:t>
            </a:r>
            <a:r>
              <a:rPr lang="de-CH" dirty="0" err="1"/>
              <a:t>departement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Verification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running</a:t>
            </a:r>
            <a:r>
              <a:rPr lang="de-CH" dirty="0"/>
              <a:t> </a:t>
            </a:r>
            <a:r>
              <a:rPr lang="de-CH" dirty="0" err="1"/>
              <a:t>deployements</a:t>
            </a:r>
            <a:endParaRPr lang="de-CH" dirty="0"/>
          </a:p>
          <a:p>
            <a:r>
              <a:rPr lang="de-CH" dirty="0"/>
              <a:t>Examination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security</a:t>
            </a:r>
            <a:r>
              <a:rPr lang="de-CH" dirty="0"/>
              <a:t> </a:t>
            </a:r>
            <a:r>
              <a:rPr lang="de-CH" dirty="0" err="1"/>
              <a:t>threats</a:t>
            </a:r>
            <a:endParaRPr lang="de-CH" dirty="0"/>
          </a:p>
          <a:p>
            <a:r>
              <a:rPr lang="de-CH" dirty="0" err="1"/>
              <a:t>Verification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deployments</a:t>
            </a:r>
            <a:r>
              <a:rPr lang="de-CH" dirty="0"/>
              <a:t>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become</a:t>
            </a:r>
            <a:r>
              <a:rPr lang="de-CH" dirty="0"/>
              <a:t> </a:t>
            </a:r>
            <a:r>
              <a:rPr lang="de-CH" dirty="0" err="1"/>
              <a:t>productive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8"/>
            <a:ext cx="66524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CH" sz="800" dirty="0">
                <a:effectLst/>
              </a:rPr>
              <a:t>QUELLE/LINK</a:t>
            </a:r>
            <a:endParaRPr lang="de-CH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D2371-FA44-3CAB-76D9-A2DB052EB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0276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Universität Bern Vorlage">
  <a:themeElements>
    <a:clrScheme name="Benutzerdefiniert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6002E"/>
      </a:hlink>
      <a:folHlink>
        <a:srgbClr val="E6002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</Template>
  <TotalTime>0</TotalTime>
  <Words>402</Words>
  <Application>Microsoft Office PowerPoint</Application>
  <PresentationFormat>Bildschirmpräsentation (16:9)</PresentationFormat>
  <Paragraphs>88</Paragraphs>
  <Slides>14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Symbol</vt:lpstr>
      <vt:lpstr>Universität Bern Vorlage</vt:lpstr>
      <vt:lpstr>Open-Source Communities </vt:lpstr>
      <vt:lpstr>Agenda</vt:lpstr>
      <vt:lpstr>Open vs. Closed Source Sicherheit</vt:lpstr>
      <vt:lpstr>Software Development: Security</vt:lpstr>
      <vt:lpstr>Software security in open source development</vt:lpstr>
      <vt:lpstr>Software security in open source development</vt:lpstr>
      <vt:lpstr>Software security in open source development</vt:lpstr>
      <vt:lpstr>Agenda</vt:lpstr>
      <vt:lpstr>Puzzle ICT: Verification</vt:lpstr>
      <vt:lpstr>Puzzle ICT: Construction</vt:lpstr>
      <vt:lpstr>Puzzle ICT: Governance</vt:lpstr>
      <vt:lpstr>Puzzle ICT: Deployement</vt:lpstr>
      <vt:lpstr>Agenda</vt:lpstr>
      <vt:lpstr>UNSER 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Informationsanlass</dc:title>
  <dc:creator>Matthias Stürmer</dc:creator>
  <cp:lastModifiedBy>Flavio Gerber</cp:lastModifiedBy>
  <cp:revision>261</cp:revision>
  <cp:lastPrinted>2020-10-21T06:50:14Z</cp:lastPrinted>
  <dcterms:created xsi:type="dcterms:W3CDTF">2019-10-13T03:33:36Z</dcterms:created>
  <dcterms:modified xsi:type="dcterms:W3CDTF">2022-12-03T14:52:48Z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