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600" r:id="rId2"/>
    <p:sldId id="590" r:id="rId3"/>
    <p:sldId id="605" r:id="rId4"/>
    <p:sldId id="604" r:id="rId5"/>
    <p:sldId id="611" r:id="rId6"/>
    <p:sldId id="606" r:id="rId7"/>
    <p:sldId id="607" r:id="rId8"/>
    <p:sldId id="594" r:id="rId9"/>
    <p:sldId id="595" r:id="rId10"/>
    <p:sldId id="608" r:id="rId11"/>
    <p:sldId id="610" r:id="rId12"/>
    <p:sldId id="609" r:id="rId13"/>
    <p:sldId id="598" r:id="rId14"/>
    <p:sldId id="599" r:id="rId15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81088" autoAdjust="0"/>
  </p:normalViewPr>
  <p:slideViewPr>
    <p:cSldViewPr>
      <p:cViewPr varScale="1">
        <p:scale>
          <a:sx n="137" d="100"/>
          <a:sy n="137" d="100"/>
        </p:scale>
        <p:origin x="1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05.12.22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244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9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4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80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96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16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05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44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1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Gruppe 18: </a:t>
            </a:r>
            <a:r>
              <a:rPr lang="de-CH" dirty="0"/>
              <a:t>Sicherheit bei Open Source Projekten</a:t>
            </a:r>
          </a:p>
          <a:p>
            <a:endParaRPr lang="de-DE" sz="12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2424596_Software_security_in_open_source_development_A_systematic_literature_re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776416" cy="410369"/>
          </a:xfrm>
        </p:spPr>
        <p:txBody>
          <a:bodyPr/>
          <a:lstStyle/>
          <a:p>
            <a:r>
              <a:rPr lang="de-CH" dirty="0"/>
              <a:t>Sicherheit bei Open Source Projekten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540000" y="2160000"/>
            <a:ext cx="4104008" cy="8437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CH" b="0" dirty="0"/>
              <a:t>Gruppe 18 </a:t>
            </a:r>
            <a:br>
              <a:rPr lang="de-CH" b="0" dirty="0"/>
            </a:br>
            <a:r>
              <a:rPr lang="de-CH" b="0" dirty="0"/>
              <a:t>Vorlesung Digitale Nachhaltigkeit 2022</a:t>
            </a:r>
          </a:p>
          <a:p>
            <a:r>
              <a:rPr lang="de-CH" dirty="0"/>
              <a:t>14./21. Dezember 2022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540000" y="3237800"/>
            <a:ext cx="3726000" cy="1532200"/>
          </a:xfrm>
        </p:spPr>
        <p:txBody>
          <a:bodyPr/>
          <a:lstStyle/>
          <a:p>
            <a:r>
              <a:rPr lang="de-CH" b="1" dirty="0">
                <a:solidFill>
                  <a:sysClr val="windowText" lastClr="000000"/>
                </a:solidFill>
              </a:rPr>
              <a:t>Paco Eggimann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Flavio Gerber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Tobias Brunner</a:t>
            </a:r>
          </a:p>
          <a:p>
            <a:endParaRPr lang="de-CH" dirty="0">
              <a:solidFill>
                <a:sysClr val="windowText" lastClr="000000"/>
              </a:solidFill>
            </a:endParaRPr>
          </a:p>
          <a:p>
            <a:r>
              <a:rPr lang="de-CH" dirty="0"/>
              <a:t>Forschungsstelle Digitale Nachhaltigkeit</a:t>
            </a:r>
          </a:p>
          <a:p>
            <a:r>
              <a:rPr lang="de-CH" dirty="0"/>
              <a:t>Institut für Informatik</a:t>
            </a:r>
          </a:p>
          <a:p>
            <a:r>
              <a:rPr lang="de-CH" dirty="0"/>
              <a:t>Universität Bern</a:t>
            </a:r>
          </a:p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Open-Source Communities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4257B0-D4DB-57CA-1E67-0AE189292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Construction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Die Verwendung bekannter und bewährter Frameworks mindert Sicherheitsrisiken</a:t>
            </a:r>
          </a:p>
          <a:p>
            <a:r>
              <a:rPr lang="de-CH" dirty="0"/>
              <a:t>Code-Reviews mit der Sicherheitsabteilung in späteren Phasen der Entwicklung</a:t>
            </a: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7A742D-3979-726C-0033-AA37CD20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0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Governance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Regelmässige Sicherheitsschulungen </a:t>
            </a:r>
          </a:p>
          <a:p>
            <a:r>
              <a:rPr lang="de-CH" dirty="0"/>
              <a:t>Vorhandenes Knowhow wird in allen Stages des </a:t>
            </a:r>
            <a:r>
              <a:rPr lang="de-CH" dirty="0" err="1"/>
              <a:t>Developements</a:t>
            </a:r>
            <a:r>
              <a:rPr lang="de-CH" dirty="0"/>
              <a:t> eingesetzt</a:t>
            </a:r>
          </a:p>
          <a:p>
            <a:r>
              <a:rPr lang="de-CH" dirty="0"/>
              <a:t>Fehlerkultur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F52DAC-2A24-4134-E7E0-7CCCBEEC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Deployement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Eigene Abteilung für </a:t>
            </a:r>
            <a:r>
              <a:rPr lang="de-CH" dirty="0" err="1"/>
              <a:t>deployement</a:t>
            </a:r>
            <a:endParaRPr lang="de-CH" dirty="0"/>
          </a:p>
          <a:p>
            <a:r>
              <a:rPr lang="de-CH" dirty="0"/>
              <a:t>Enge Zusammenarbeit mit </a:t>
            </a:r>
            <a:r>
              <a:rPr lang="de-CH" dirty="0" err="1"/>
              <a:t>Securityabteilung</a:t>
            </a:r>
            <a:endParaRPr lang="de-CH" dirty="0"/>
          </a:p>
          <a:p>
            <a:r>
              <a:rPr lang="de-CH" dirty="0"/>
              <a:t>Verwendung von «</a:t>
            </a:r>
            <a:r>
              <a:rPr lang="de-CH" dirty="0" err="1"/>
              <a:t>proven</a:t>
            </a:r>
            <a:r>
              <a:rPr lang="de-CH" dirty="0"/>
              <a:t>» Frameworks</a:t>
            </a:r>
          </a:p>
          <a:p>
            <a:pPr lvl="1"/>
            <a:r>
              <a:rPr lang="de-CH" dirty="0" err="1"/>
              <a:t>Openshift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>
                <a:effectLst/>
              </a:rPr>
              <a:t>QUELLE/LINK</a:t>
            </a:r>
            <a:endParaRPr lang="de-CH" sz="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6D21F7-9099-9358-6B24-8579A02F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6350B-66F9-636E-E2D5-F347DB73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UNSER FAZIT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968104" cy="3456384"/>
          </a:xfrm>
        </p:spPr>
        <p:txBody>
          <a:bodyPr/>
          <a:lstStyle/>
          <a:p>
            <a:r>
              <a:rPr lang="de-CH" dirty="0" err="1">
                <a:sym typeface="Wingdings" panose="05000000000000000000" pitchFamily="2" charset="2"/>
              </a:rPr>
              <a:t>W</a:t>
            </a:r>
            <a:r>
              <a:rPr lang="de-CH" sz="2000" dirty="0" err="1">
                <a:sym typeface="Wingdings" panose="05000000000000000000" pitchFamily="2" charset="2"/>
              </a:rPr>
              <a:t>ith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power </a:t>
            </a:r>
            <a:r>
              <a:rPr lang="de-CH" sz="2000" dirty="0" err="1">
                <a:sym typeface="Wingdings" panose="05000000000000000000" pitchFamily="2" charset="2"/>
              </a:rPr>
              <a:t>comes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great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responsibility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effectLst/>
                <a:latin typeface="Arial" panose="020B0604020202020204" pitchFamily="34" charset="0"/>
              </a:rPr>
              <a:t>OSS leichtes Ziel, wenn es ungeschützt bleibt (offener Code)</a:t>
            </a:r>
          </a:p>
          <a:p>
            <a:r>
              <a:rPr lang="de-CH" dirty="0">
                <a:effectLst/>
                <a:latin typeface="Arial" panose="020B0604020202020204" pitchFamily="34" charset="0"/>
              </a:rPr>
              <a:t>Sicherheitsrichtlinien während des gesamten LifeCycle der Softwareentwicklung</a:t>
            </a:r>
            <a:endParaRPr lang="de-CH" dirty="0"/>
          </a:p>
          <a:p>
            <a:r>
              <a:rPr lang="de-CH" dirty="0"/>
              <a:t>Open vs. </a:t>
            </a:r>
            <a:r>
              <a:rPr lang="de-CH" dirty="0" err="1"/>
              <a:t>closed</a:t>
            </a:r>
            <a:r>
              <a:rPr lang="de-CH" dirty="0"/>
              <a:t> source:</a:t>
            </a:r>
          </a:p>
          <a:p>
            <a:pPr lvl="1"/>
            <a:r>
              <a:rPr lang="de-DE" dirty="0"/>
              <a:t>Sicherheitsstandards &amp; Best </a:t>
            </a:r>
            <a:r>
              <a:rPr lang="de-DE"/>
              <a:t>Practices bester </a:t>
            </a:r>
            <a:r>
              <a:rPr lang="de-DE" dirty="0"/>
              <a:t>Ansatz für robuste Software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9AEB3-CE30-2386-D212-EC6C3D26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15A401-BB06-6FBD-80E3-C777C799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 dirty="0"/>
              <a:t>Software </a:t>
            </a:r>
            <a:r>
              <a:rPr lang="de-CH" sz="2000" dirty="0" err="1"/>
              <a:t>security</a:t>
            </a:r>
            <a:r>
              <a:rPr lang="de-CH" sz="2000" dirty="0"/>
              <a:t> in OSS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r>
              <a:rPr lang="de-CH" dirty="0"/>
              <a:t>«Given </a:t>
            </a:r>
            <a:r>
              <a:rPr lang="de-CH" dirty="0" err="1"/>
              <a:t>enough</a:t>
            </a:r>
            <a:r>
              <a:rPr lang="de-CH" dirty="0"/>
              <a:t> </a:t>
            </a:r>
            <a:r>
              <a:rPr lang="de-CH" dirty="0" err="1"/>
              <a:t>eyeballs</a:t>
            </a:r>
            <a:r>
              <a:rPr lang="de-CH" dirty="0"/>
              <a:t>, all </a:t>
            </a:r>
            <a:r>
              <a:rPr lang="de-CH" dirty="0" err="1"/>
              <a:t>bugs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shallow</a:t>
            </a:r>
            <a:r>
              <a:rPr lang="de-CH" dirty="0"/>
              <a:t>»</a:t>
            </a:r>
          </a:p>
          <a:p>
            <a:pPr marL="6350" indent="0">
              <a:buNone/>
            </a:pPr>
            <a:endParaRPr lang="de-CH" dirty="0"/>
          </a:p>
          <a:p>
            <a:pPr marL="6350" indent="0">
              <a:buNone/>
            </a:pPr>
            <a:r>
              <a:rPr lang="de-CH" dirty="0"/>
              <a:t>- Eric S. Raymond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AEAE062-F32C-C64C-F98B-9ED9A71D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Software Development: Security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E8EB2E-13BC-071E-3295-7175C305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3678"/>
            <a:ext cx="7772400" cy="26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dirty="0"/>
              <a:t>Auswertung von </a:t>
            </a:r>
            <a:r>
              <a:rPr lang="de-CH" b="1" dirty="0"/>
              <a:t>42 Publikationen </a:t>
            </a:r>
            <a:r>
              <a:rPr lang="de-CH" dirty="0"/>
              <a:t>im Hinblick auf die Sicherheitsbereiche der ausgewählten Studien</a:t>
            </a:r>
          </a:p>
          <a:p>
            <a:r>
              <a:rPr lang="de-CH" dirty="0"/>
              <a:t>Einzigartige Merkmale der OSS (z.B. gemeinschaftsbasierte, verteilte Entwicklung, Online-Informationsaustausch usw.) tragen zur </a:t>
            </a:r>
            <a:r>
              <a:rPr lang="de-CH" b="1" dirty="0"/>
              <a:t>hohen soziotechnischen Komplexität der OSS Sicherheit </a:t>
            </a:r>
            <a:r>
              <a:rPr lang="de-CH" dirty="0"/>
              <a:t>bei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2A6BC4-3852-F94F-9FAC-C699D8A8F4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7"/>
          <a:stretch/>
        </p:blipFill>
        <p:spPr>
          <a:xfrm>
            <a:off x="5724128" y="1347614"/>
            <a:ext cx="32180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b="1" dirty="0" err="1"/>
              <a:t>Verification</a:t>
            </a:r>
            <a:endParaRPr lang="de-CH" b="1" dirty="0"/>
          </a:p>
          <a:p>
            <a:pPr lvl="1"/>
            <a:r>
              <a:rPr lang="de-DE" sz="1600" dirty="0"/>
              <a:t>Schwachstellen im Entwurf werden sich bei der Codeüberprüfung oder den Sicherheitstests zeigen, wenn sie nicht früher entdeckt werden</a:t>
            </a:r>
            <a:endParaRPr lang="de-CH" sz="1600" dirty="0"/>
          </a:p>
          <a:p>
            <a:r>
              <a:rPr lang="de-CH" b="1" dirty="0"/>
              <a:t>Construction</a:t>
            </a:r>
          </a:p>
          <a:p>
            <a:pPr lvl="1"/>
            <a:r>
              <a:rPr lang="de-CH" sz="1600" dirty="0"/>
              <a:t>Sicheres Systemdesign</a:t>
            </a:r>
          </a:p>
          <a:p>
            <a:r>
              <a:rPr lang="de-CH" b="1" dirty="0" err="1"/>
              <a:t>Deployment</a:t>
            </a:r>
            <a:endParaRPr lang="de-CH" b="1" dirty="0"/>
          </a:p>
          <a:p>
            <a:pPr lvl="1"/>
            <a:r>
              <a:rPr lang="de-CH" sz="1600" dirty="0"/>
              <a:t>Bei </a:t>
            </a:r>
            <a:r>
              <a:rPr lang="de-CH" sz="1600" dirty="0" err="1"/>
              <a:t>OpenSource</a:t>
            </a:r>
            <a:r>
              <a:rPr lang="de-CH" sz="1600" dirty="0"/>
              <a:t> fehlt die Unternehmensführung</a:t>
            </a:r>
          </a:p>
          <a:p>
            <a:r>
              <a:rPr lang="de-CH" b="1" dirty="0" err="1"/>
              <a:t>Governance</a:t>
            </a:r>
            <a:endParaRPr lang="de-CH" b="1" dirty="0"/>
          </a:p>
          <a:p>
            <a:pPr lvl="1"/>
            <a:r>
              <a:rPr lang="de-DE" sz="1600" dirty="0"/>
              <a:t>Bei </a:t>
            </a:r>
            <a:r>
              <a:rPr lang="de-DE" sz="1600" dirty="0" err="1"/>
              <a:t>OpenSource</a:t>
            </a:r>
            <a:r>
              <a:rPr lang="de-DE" sz="1600" dirty="0"/>
              <a:t> ist mangelndes Sicherheitswissen verbreitet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7FB328-B4AA-7898-100B-D3F630751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28" y="1517948"/>
            <a:ext cx="3303016" cy="24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366126"/>
          </a:xfrm>
        </p:spPr>
        <p:txBody>
          <a:bodyPr/>
          <a:lstStyle/>
          <a:p>
            <a:r>
              <a:rPr lang="de-CH" sz="2000"/>
              <a:t>Software </a:t>
            </a:r>
            <a:r>
              <a:rPr lang="de-CH" sz="2000" err="1"/>
              <a:t>security</a:t>
            </a:r>
            <a:r>
              <a:rPr lang="de-CH" sz="2000"/>
              <a:t> in open source </a:t>
            </a:r>
            <a:r>
              <a:rPr lang="de-CH" sz="2000" err="1"/>
              <a:t>development</a:t>
            </a:r>
            <a:endParaRPr lang="de-CH" sz="20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29"/>
            <a:ext cx="5040112" cy="3510939"/>
          </a:xfrm>
        </p:spPr>
        <p:txBody>
          <a:bodyPr/>
          <a:lstStyle/>
          <a:p>
            <a:r>
              <a:rPr lang="de-CH" b="1" dirty="0"/>
              <a:t>Construction &amp; </a:t>
            </a:r>
            <a:r>
              <a:rPr lang="de-CH" b="1" dirty="0" err="1"/>
              <a:t>Verification</a:t>
            </a:r>
            <a:r>
              <a:rPr lang="de-CH" b="1" dirty="0"/>
              <a:t> </a:t>
            </a:r>
            <a:r>
              <a:rPr lang="de-CH" dirty="0"/>
              <a:t>werden mit </a:t>
            </a:r>
            <a:r>
              <a:rPr lang="de-CH" b="1" dirty="0"/>
              <a:t>grösserem Interesse </a:t>
            </a:r>
            <a:r>
              <a:rPr lang="de-CH" dirty="0"/>
              <a:t>Untersucht als die anderen beiden Bereiche</a:t>
            </a:r>
          </a:p>
          <a:p>
            <a:r>
              <a:rPr lang="de-DE" dirty="0"/>
              <a:t>Studien, die sich auf die Entwicklung konzentrieren, sind technisch orientiert und </a:t>
            </a:r>
            <a:r>
              <a:rPr lang="de-DE" b="1" dirty="0"/>
              <a:t>vernachlässigen</a:t>
            </a:r>
            <a:r>
              <a:rPr lang="de-DE" dirty="0"/>
              <a:t> häufig </a:t>
            </a:r>
            <a:r>
              <a:rPr lang="de-DE" b="1" dirty="0"/>
              <a:t>soziale Aspekte</a:t>
            </a:r>
          </a:p>
          <a:p>
            <a:r>
              <a:rPr lang="de-DE" b="1" dirty="0"/>
              <a:t>Mangelndes Wissensmanagement </a:t>
            </a:r>
            <a:r>
              <a:rPr lang="de-DE" dirty="0"/>
              <a:t>im Bereich der OSS-Sicherheit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9"/>
            <a:ext cx="59576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CH" sz="800" dirty="0">
                <a:effectLst/>
              </a:rPr>
              <a:t>Shao-Fang Wen (2017) </a:t>
            </a:r>
            <a:r>
              <a:rPr lang="de-CH" sz="800" dirty="0">
                <a:effectLst/>
                <a:hlinkClick r:id="rId3"/>
              </a:rPr>
              <a:t>Software security in open source development: A systematic literature review</a:t>
            </a:r>
            <a:endParaRPr lang="de-CH" sz="8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A95CC18-7105-93CC-F40C-B14BD8FBBC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7"/>
          <a:stretch/>
        </p:blipFill>
        <p:spPr>
          <a:xfrm>
            <a:off x="5652120" y="1203598"/>
            <a:ext cx="3218078" cy="18722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10E779-0BFC-D80C-7E6E-70FD7AAE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3229484"/>
            <a:ext cx="3371320" cy="14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47D19-0123-1C49-D786-5D58A27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Puzzle ICT: </a:t>
            </a:r>
            <a:r>
              <a:rPr lang="de-CH" dirty="0" err="1"/>
              <a:t>Verification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Security Abteilung</a:t>
            </a:r>
          </a:p>
          <a:p>
            <a:endParaRPr lang="de-CH" dirty="0"/>
          </a:p>
          <a:p>
            <a:pPr marL="6350" indent="0">
              <a:buNone/>
            </a:pPr>
            <a:endParaRPr lang="de-CH" dirty="0"/>
          </a:p>
          <a:p>
            <a:r>
              <a:rPr lang="de-DE" dirty="0"/>
              <a:t>Überprüfung der Software vor der Bereitstellung</a:t>
            </a:r>
            <a:endParaRPr lang="de-CH" dirty="0"/>
          </a:p>
          <a:p>
            <a:r>
              <a:rPr lang="de-DE" dirty="0"/>
              <a:t>Überprüfung der Software im laufenden Einsatz</a:t>
            </a:r>
            <a:endParaRPr lang="de-CH" dirty="0"/>
          </a:p>
          <a:p>
            <a:r>
              <a:rPr lang="de-CH" dirty="0"/>
              <a:t>Untersuchung von Sicherheitsbedrohungen</a:t>
            </a:r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D2371-FA44-3CAB-76D9-A2DB052E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8986"/>
            <a:ext cx="3290209" cy="24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396</Words>
  <Application>Microsoft Macintosh PowerPoint</Application>
  <PresentationFormat>Bildschirmpräsentation (16:9)</PresentationFormat>
  <Paragraphs>90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Universität Bern Vorlage</vt:lpstr>
      <vt:lpstr>Open-Source Communities </vt:lpstr>
      <vt:lpstr>Agenda</vt:lpstr>
      <vt:lpstr>Software security in OSS</vt:lpstr>
      <vt:lpstr>Software Development: Security</vt:lpstr>
      <vt:lpstr>Software security in open source development</vt:lpstr>
      <vt:lpstr>Software security in open source development</vt:lpstr>
      <vt:lpstr>Software security in open source development</vt:lpstr>
      <vt:lpstr>Agenda</vt:lpstr>
      <vt:lpstr>Puzzle ICT: Verification</vt:lpstr>
      <vt:lpstr>Puzzle ICT: Construction</vt:lpstr>
      <vt:lpstr>Puzzle ICT: Governance</vt:lpstr>
      <vt:lpstr>Puzzle ICT: Deployement</vt:lpstr>
      <vt:lpstr>Agenda</vt:lpstr>
      <vt:lpstr>UNSER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Brunner, Tobias</cp:lastModifiedBy>
  <cp:revision>269</cp:revision>
  <cp:lastPrinted>2020-10-21T06:50:14Z</cp:lastPrinted>
  <dcterms:created xsi:type="dcterms:W3CDTF">2019-10-13T03:33:36Z</dcterms:created>
  <dcterms:modified xsi:type="dcterms:W3CDTF">2022-12-05T13:09:38Z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