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6"/>
  </p:notesMasterIdLst>
  <p:handoutMasterIdLst>
    <p:handoutMasterId r:id="rId17"/>
  </p:handoutMasterIdLst>
  <p:sldIdLst>
    <p:sldId id="600" r:id="rId2"/>
    <p:sldId id="590" r:id="rId3"/>
    <p:sldId id="603" r:id="rId4"/>
    <p:sldId id="604" r:id="rId5"/>
    <p:sldId id="605" r:id="rId6"/>
    <p:sldId id="606" r:id="rId7"/>
    <p:sldId id="607" r:id="rId8"/>
    <p:sldId id="594" r:id="rId9"/>
    <p:sldId id="595" r:id="rId10"/>
    <p:sldId id="608" r:id="rId11"/>
    <p:sldId id="610" r:id="rId12"/>
    <p:sldId id="609" r:id="rId13"/>
    <p:sldId id="598" r:id="rId14"/>
    <p:sldId id="599" r:id="rId15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D9D9D9"/>
    <a:srgbClr val="000000"/>
    <a:srgbClr val="E6002F"/>
    <a:srgbClr val="EE1F3C"/>
    <a:srgbClr val="7F7F7F"/>
    <a:srgbClr val="DB3943"/>
    <a:srgbClr val="EF1D3B"/>
    <a:srgbClr val="DB3842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1" autoAdjust="0"/>
    <p:restoredTop sz="70491" autoAdjust="0"/>
  </p:normalViewPr>
  <p:slideViewPr>
    <p:cSldViewPr>
      <p:cViewPr varScale="1">
        <p:scale>
          <a:sx n="128" d="100"/>
          <a:sy n="128" d="100"/>
        </p:scale>
        <p:origin x="192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12" d="100"/>
        <a:sy n="112" d="100"/>
      </p:scale>
      <p:origin x="0" y="-4806"/>
    </p:cViewPr>
  </p:sorterViewPr>
  <p:notesViewPr>
    <p:cSldViewPr>
      <p:cViewPr varScale="1">
        <p:scale>
          <a:sx n="122" d="100"/>
          <a:sy n="122" d="100"/>
        </p:scale>
        <p:origin x="4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9720515"/>
            <a:ext cx="7098068" cy="51409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algn="ctr"/>
            <a:fld id="{78E837A5-4E29-AD49-B1D8-E1C9E0E444DD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77602DA-7CEE-4298-AF4B-1C87D65BAB06}" type="datetimeFigureOut">
              <a:rPr lang="de-CH" smtClean="0"/>
              <a:t>03.12.22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8244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1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99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93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80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48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16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05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44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1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84379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3147814"/>
            <a:ext cx="3726000" cy="16221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0" y="154751"/>
            <a:ext cx="75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519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977259"/>
            <a:ext cx="9144000" cy="10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2485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2383328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7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799244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42900" marR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704807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49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0"/>
            <a:ext cx="79924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876800" y="1498099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3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6876256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6876256" y="1238250"/>
            <a:ext cx="22677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61922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565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5652000" y="1238250"/>
            <a:ext cx="349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4968104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1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457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4572000" y="1238250"/>
            <a:ext cx="457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959992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8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3275856" y="1238250"/>
            <a:ext cx="58681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-1" y="1238250"/>
            <a:ext cx="3471831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2735856" cy="3266370"/>
          </a:xfrm>
          <a:prstGeom prst="rect">
            <a:avLst/>
          </a:prstGeom>
        </p:spPr>
        <p:txBody>
          <a:bodyPr lIns="0" tIns="0" rIns="0" bIns="0"/>
          <a:lstStyle>
            <a:lvl1pPr marL="265113" indent="-258763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-"/>
              <a:tabLst/>
              <a:defRPr lang="de-DE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1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219823"/>
            <a:ext cx="9144000" cy="17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1981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1584175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81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 userDrawn="1"/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Gruppe 18: </a:t>
            </a:r>
            <a:r>
              <a:rPr lang="de-CH" dirty="0"/>
              <a:t>Sicherheit bei Open Source Projekten</a:t>
            </a:r>
          </a:p>
          <a:p>
            <a:endParaRPr lang="de-DE" sz="12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3" r:id="rId3"/>
    <p:sldLayoutId id="2147483785" r:id="rId4"/>
    <p:sldLayoutId id="2147483793" r:id="rId5"/>
    <p:sldLayoutId id="2147483782" r:id="rId6"/>
    <p:sldLayoutId id="2147483795" r:id="rId7"/>
    <p:sldLayoutId id="2147483796" r:id="rId8"/>
    <p:sldLayoutId id="2147483788" r:id="rId9"/>
    <p:sldLayoutId id="2147483797" r:id="rId10"/>
    <p:sldLayoutId id="2147483792" r:id="rId11"/>
    <p:sldLayoutId id="2147483781" r:id="rId12"/>
    <p:sldLayoutId id="2147483798" r:id="rId13"/>
    <p:sldLayoutId id="2147483799" r:id="rId1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776416" cy="410369"/>
          </a:xfrm>
        </p:spPr>
        <p:txBody>
          <a:bodyPr/>
          <a:lstStyle/>
          <a:p>
            <a:r>
              <a:rPr lang="de-CH" dirty="0"/>
              <a:t>Sicherheit bei Open Source Projekten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540000" y="2160000"/>
            <a:ext cx="4104008" cy="84379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CH" b="0" dirty="0"/>
              <a:t>Gruppe 18 </a:t>
            </a:r>
            <a:br>
              <a:rPr lang="de-CH" b="0" dirty="0"/>
            </a:br>
            <a:r>
              <a:rPr lang="de-CH" b="0" dirty="0"/>
              <a:t>Vorlesung Digitale Nachhaltigkeit 2022</a:t>
            </a:r>
          </a:p>
          <a:p>
            <a:r>
              <a:rPr lang="de-CH" dirty="0"/>
              <a:t>14./21. Dezember 2022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540000" y="3237800"/>
            <a:ext cx="3726000" cy="1532200"/>
          </a:xfrm>
        </p:spPr>
        <p:txBody>
          <a:bodyPr/>
          <a:lstStyle/>
          <a:p>
            <a:r>
              <a:rPr lang="de-CH" b="1" dirty="0">
                <a:solidFill>
                  <a:sysClr val="windowText" lastClr="000000"/>
                </a:solidFill>
              </a:rPr>
              <a:t>Paco Eggimann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Flavio Gerber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Tobias Brunner</a:t>
            </a:r>
          </a:p>
          <a:p>
            <a:endParaRPr lang="de-CH" dirty="0">
              <a:solidFill>
                <a:sysClr val="windowText" lastClr="000000"/>
              </a:solidFill>
            </a:endParaRPr>
          </a:p>
          <a:p>
            <a:r>
              <a:rPr lang="de-CH" dirty="0"/>
              <a:t>Forschungsstelle Digitale Nachhaltigkeit</a:t>
            </a:r>
          </a:p>
          <a:p>
            <a:r>
              <a:rPr lang="de-CH" dirty="0"/>
              <a:t>Institut für Informatik</a:t>
            </a:r>
          </a:p>
          <a:p>
            <a:r>
              <a:rPr lang="de-CH" dirty="0"/>
              <a:t>Universität Bern</a:t>
            </a:r>
          </a:p>
          <a:p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Open-Source Communities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4257B0-D4DB-57CA-1E67-0AE18929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Construction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known</a:t>
            </a:r>
            <a:r>
              <a:rPr lang="de-CH" dirty="0"/>
              <a:t> and </a:t>
            </a:r>
            <a:r>
              <a:rPr lang="de-CH" dirty="0" err="1"/>
              <a:t>proven</a:t>
            </a:r>
            <a:r>
              <a:rPr lang="de-CH" dirty="0"/>
              <a:t> </a:t>
            </a:r>
            <a:r>
              <a:rPr lang="de-CH" dirty="0" err="1"/>
              <a:t>frameworks</a:t>
            </a:r>
            <a:r>
              <a:rPr lang="de-CH" dirty="0"/>
              <a:t> </a:t>
            </a:r>
            <a:r>
              <a:rPr lang="de-CH" dirty="0" err="1"/>
              <a:t>mitigate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risks</a:t>
            </a:r>
            <a:endParaRPr lang="de-CH" dirty="0"/>
          </a:p>
          <a:p>
            <a:r>
              <a:rPr lang="de-CH" dirty="0"/>
              <a:t>Code </a:t>
            </a:r>
            <a:r>
              <a:rPr lang="de-CH" dirty="0" err="1"/>
              <a:t>reviews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departement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later</a:t>
            </a:r>
            <a:r>
              <a:rPr lang="de-CH" dirty="0"/>
              <a:t> </a:t>
            </a:r>
            <a:r>
              <a:rPr lang="de-CH" dirty="0" err="1"/>
              <a:t>stages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developement</a:t>
            </a:r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7A742D-3979-726C-0033-AA37CD20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0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Governance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Regelmässige Sicherheitsschulungen </a:t>
            </a:r>
          </a:p>
          <a:p>
            <a:r>
              <a:rPr lang="de-CH" dirty="0"/>
              <a:t>Vorhandenes Knowhow wird in allen Stages des </a:t>
            </a:r>
            <a:r>
              <a:rPr lang="de-CH" dirty="0" err="1"/>
              <a:t>Developements</a:t>
            </a:r>
            <a:r>
              <a:rPr lang="de-CH" dirty="0"/>
              <a:t> eingesetzt</a:t>
            </a:r>
          </a:p>
          <a:p>
            <a:r>
              <a:rPr lang="de-CH" dirty="0"/>
              <a:t>Fehlerkultur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F52DAC-2A24-4134-E7E0-7CCCBEEC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6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Deployement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Eigene Abteilung für </a:t>
            </a:r>
            <a:r>
              <a:rPr lang="de-CH" dirty="0" err="1"/>
              <a:t>deployement</a:t>
            </a:r>
            <a:endParaRPr lang="de-CH" dirty="0"/>
          </a:p>
          <a:p>
            <a:r>
              <a:rPr lang="de-CH" dirty="0"/>
              <a:t>Enge Zusammenarbeit mit </a:t>
            </a:r>
            <a:r>
              <a:rPr lang="de-CH" dirty="0" err="1"/>
              <a:t>Securityabteilung</a:t>
            </a:r>
            <a:endParaRPr lang="de-CH" dirty="0"/>
          </a:p>
          <a:p>
            <a:r>
              <a:rPr lang="de-CH" dirty="0"/>
              <a:t>Verwendung von «</a:t>
            </a:r>
            <a:r>
              <a:rPr lang="de-CH" dirty="0" err="1"/>
              <a:t>proven</a:t>
            </a:r>
            <a:r>
              <a:rPr lang="de-CH" dirty="0"/>
              <a:t>» Frameworks</a:t>
            </a:r>
          </a:p>
          <a:p>
            <a:pPr lvl="1"/>
            <a:r>
              <a:rPr lang="de-CH" dirty="0" err="1"/>
              <a:t>Openshift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6D21F7-9099-9358-6B24-8579A02F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6350B-66F9-636E-E2D5-F347DB7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7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UNSER FAZIT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4968104" cy="3456384"/>
          </a:xfrm>
        </p:spPr>
        <p:txBody>
          <a:bodyPr/>
          <a:lstStyle/>
          <a:p>
            <a:r>
              <a:rPr lang="de-CH" dirty="0" err="1">
                <a:sym typeface="Wingdings" panose="05000000000000000000" pitchFamily="2" charset="2"/>
              </a:rPr>
              <a:t>W</a:t>
            </a:r>
            <a:r>
              <a:rPr lang="de-CH" sz="2000" dirty="0" err="1">
                <a:sym typeface="Wingdings" panose="05000000000000000000" pitchFamily="2" charset="2"/>
              </a:rPr>
              <a:t>ith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power </a:t>
            </a:r>
            <a:r>
              <a:rPr lang="de-CH" sz="2000" dirty="0" err="1">
                <a:sym typeface="Wingdings" panose="05000000000000000000" pitchFamily="2" charset="2"/>
              </a:rPr>
              <a:t>comes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responsibility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effectLst/>
                <a:latin typeface="Arial" panose="020B0604020202020204" pitchFamily="34" charset="0"/>
              </a:rPr>
              <a:t>OSS easy </a:t>
            </a:r>
            <a:r>
              <a:rPr lang="de-CH" dirty="0" err="1">
                <a:effectLst/>
                <a:latin typeface="Arial" panose="020B0604020202020204" pitchFamily="34" charset="0"/>
              </a:rPr>
              <a:t>target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if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left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unprotected</a:t>
            </a:r>
            <a:endParaRPr lang="de-CH" dirty="0">
              <a:effectLst/>
              <a:latin typeface="Arial" panose="020B0604020202020204" pitchFamily="34" charset="0"/>
            </a:endParaRPr>
          </a:p>
          <a:p>
            <a:r>
              <a:rPr lang="de-CH" dirty="0" err="1">
                <a:effectLst/>
                <a:latin typeface="Arial" panose="020B0604020202020204" pitchFamily="34" charset="0"/>
              </a:rPr>
              <a:t>enforcing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security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policies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throughout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the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software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development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lifecycle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de-CH" dirty="0"/>
          </a:p>
          <a:p>
            <a:r>
              <a:rPr lang="de-CH" dirty="0"/>
              <a:t>Open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closed</a:t>
            </a:r>
            <a:r>
              <a:rPr lang="de-CH" dirty="0"/>
              <a:t> source:</a:t>
            </a:r>
          </a:p>
          <a:p>
            <a:pPr lvl="1"/>
            <a:r>
              <a:rPr lang="de-CH" dirty="0" err="1"/>
              <a:t>Enforcing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standards</a:t>
            </a:r>
            <a:r>
              <a:rPr lang="de-CH" dirty="0"/>
              <a:t> and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practices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making</a:t>
            </a:r>
            <a:r>
              <a:rPr lang="de-CH" dirty="0"/>
              <a:t> a </a:t>
            </a:r>
            <a:r>
              <a:rPr lang="de-CH" dirty="0" err="1"/>
              <a:t>software</a:t>
            </a:r>
            <a:r>
              <a:rPr lang="de-CH" dirty="0"/>
              <a:t> robust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9AEB3-CE30-2386-D212-EC6C3D26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 dirty="0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215A401-BB06-6FBD-80E3-C777C7995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Open vs. </a:t>
            </a:r>
            <a:r>
              <a:rPr lang="de-CH" dirty="0" err="1"/>
              <a:t>Closed</a:t>
            </a:r>
            <a:r>
              <a:rPr lang="de-CH"/>
              <a:t> Source Sicherheit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8EB5A3BF-90E9-7D7F-17EF-82B1274DA34F}"/>
              </a:ext>
            </a:extLst>
          </p:cNvPr>
          <p:cNvSpPr txBox="1">
            <a:spLocks/>
          </p:cNvSpPr>
          <p:nvPr/>
        </p:nvSpPr>
        <p:spPr>
          <a:xfrm>
            <a:off x="540000" y="2283718"/>
            <a:ext cx="4032000" cy="208823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/>
            <a:r>
              <a:rPr lang="de-CH" sz="2000"/>
              <a:t>Given </a:t>
            </a:r>
            <a:r>
              <a:rPr lang="de-CH" sz="2000" err="1"/>
              <a:t>enough</a:t>
            </a:r>
            <a:r>
              <a:rPr lang="de-CH" sz="2000"/>
              <a:t> </a:t>
            </a:r>
            <a:r>
              <a:rPr lang="de-CH" sz="2000" err="1"/>
              <a:t>eyeballs</a:t>
            </a:r>
            <a:r>
              <a:rPr lang="de-CH" sz="2000"/>
              <a:t>, all </a:t>
            </a:r>
            <a:r>
              <a:rPr lang="de-CH" sz="2000" err="1"/>
              <a:t>bugs</a:t>
            </a:r>
            <a:r>
              <a:rPr lang="de-CH" sz="2000"/>
              <a:t> </a:t>
            </a:r>
            <a:r>
              <a:rPr lang="de-CH" sz="2000" err="1"/>
              <a:t>are</a:t>
            </a:r>
            <a:r>
              <a:rPr lang="de-CH" sz="2000"/>
              <a:t> </a:t>
            </a:r>
            <a:r>
              <a:rPr lang="de-CH" sz="2000" err="1"/>
              <a:t>shallow</a:t>
            </a:r>
            <a:endParaRPr lang="de-CH" sz="2000"/>
          </a:p>
          <a:p>
            <a:pPr marL="6350"/>
            <a:r>
              <a:rPr lang="de-CH" sz="2000"/>
              <a:t>- </a:t>
            </a:r>
            <a:r>
              <a:rPr lang="de-CH" sz="2000" err="1"/>
              <a:t>Linus’s</a:t>
            </a:r>
            <a:r>
              <a:rPr lang="de-CH" sz="2000"/>
              <a:t> Law</a:t>
            </a:r>
          </a:p>
          <a:p>
            <a:pPr marL="6350"/>
            <a:endParaRPr lang="de-CH" sz="200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737A91E1-235D-A461-0481-93D74595A9D6}"/>
              </a:ext>
            </a:extLst>
          </p:cNvPr>
          <p:cNvSpPr txBox="1">
            <a:spLocks/>
          </p:cNvSpPr>
          <p:nvPr/>
        </p:nvSpPr>
        <p:spPr>
          <a:xfrm>
            <a:off x="5292080" y="2294891"/>
            <a:ext cx="4032000" cy="864096"/>
          </a:xfrm>
          <a:prstGeom prst="rect">
            <a:avLst/>
          </a:prstGeom>
        </p:spPr>
        <p:txBody>
          <a:bodyPr lIns="0" tIns="0" rIns="0" bIns="0"/>
          <a:lstStyle>
            <a:lvl1pPr marL="268288" indent="-2619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66750" indent="-22225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69975" indent="-180975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de-CH"/>
              <a:t>Heartbleed</a:t>
            </a:r>
          </a:p>
          <a:p>
            <a:pPr marL="6350" indent="0">
              <a:buNone/>
            </a:pPr>
            <a:r>
              <a:rPr lang="de-CH" err="1">
                <a:effectLst/>
                <a:latin typeface="Arial" panose="020B0604020202020204" pitchFamily="34" charset="0"/>
              </a:rPr>
              <a:t>Shellshock</a:t>
            </a:r>
            <a:endParaRPr lang="de-CH"/>
          </a:p>
        </p:txBody>
      </p:sp>
      <p:sp>
        <p:nvSpPr>
          <p:cNvPr id="9" name="Gewitterblitz 8">
            <a:extLst>
              <a:ext uri="{FF2B5EF4-FFF2-40B4-BE49-F238E27FC236}">
                <a16:creationId xmlns:a16="http://schemas.microsoft.com/office/drawing/2014/main" id="{C029A154-7F96-8436-50F4-361A30359E07}"/>
              </a:ext>
            </a:extLst>
          </p:cNvPr>
          <p:cNvSpPr/>
          <p:nvPr/>
        </p:nvSpPr>
        <p:spPr>
          <a:xfrm rot="2228532">
            <a:off x="4572000" y="2355726"/>
            <a:ext cx="514874" cy="86409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Software Development: Security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E8EB2E-13BC-071E-3295-7175C3057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3678"/>
            <a:ext cx="7772400" cy="26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8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dirty="0"/>
              <a:t>Review </a:t>
            </a:r>
            <a:r>
              <a:rPr lang="de-CH" dirty="0" err="1"/>
              <a:t>of</a:t>
            </a:r>
            <a:r>
              <a:rPr lang="de-CH" dirty="0"/>
              <a:t> 42 </a:t>
            </a:r>
            <a:r>
              <a:rPr lang="de-CH" dirty="0" err="1"/>
              <a:t>papers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regard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r>
              <a:rPr lang="de-CH" dirty="0"/>
              <a:t>Security </a:t>
            </a:r>
            <a:r>
              <a:rPr lang="de-CH" dirty="0" err="1"/>
              <a:t>areas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selected</a:t>
            </a:r>
            <a:r>
              <a:rPr lang="de-CH" dirty="0"/>
              <a:t> </a:t>
            </a:r>
            <a:r>
              <a:rPr lang="de-CH" dirty="0" err="1"/>
              <a:t>studies</a:t>
            </a:r>
            <a:endParaRPr lang="de-CH" sz="1400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2A6BC4-3852-F94F-9FAC-C699D8A8F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961" y="2355726"/>
            <a:ext cx="3218078" cy="21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dirty="0" err="1"/>
              <a:t>Verification</a:t>
            </a:r>
            <a:endParaRPr lang="de-CH" dirty="0"/>
          </a:p>
          <a:p>
            <a:pPr lvl="1"/>
            <a:r>
              <a:rPr lang="de-CH" sz="1600" dirty="0" err="1"/>
              <a:t>Vulnerabilities</a:t>
            </a:r>
            <a:r>
              <a:rPr lang="de-CH" sz="1600" dirty="0"/>
              <a:t> in design will manifest </a:t>
            </a:r>
            <a:r>
              <a:rPr lang="de-CH" sz="1600" dirty="0" err="1"/>
              <a:t>themselves</a:t>
            </a:r>
            <a:r>
              <a:rPr lang="de-CH" sz="1600" dirty="0"/>
              <a:t> in code review </a:t>
            </a:r>
            <a:r>
              <a:rPr lang="de-CH" sz="1600" dirty="0" err="1"/>
              <a:t>or</a:t>
            </a:r>
            <a:r>
              <a:rPr lang="de-CH" sz="1600" dirty="0"/>
              <a:t> </a:t>
            </a:r>
            <a:r>
              <a:rPr lang="de-CH" sz="1600" dirty="0" err="1"/>
              <a:t>security</a:t>
            </a:r>
            <a:r>
              <a:rPr lang="de-CH" sz="1600" dirty="0"/>
              <a:t> </a:t>
            </a:r>
            <a:r>
              <a:rPr lang="de-CH" sz="1600" dirty="0" err="1"/>
              <a:t>testing</a:t>
            </a:r>
            <a:r>
              <a:rPr lang="de-CH" sz="1600" dirty="0"/>
              <a:t> </a:t>
            </a:r>
            <a:r>
              <a:rPr lang="de-CH" sz="1600" dirty="0" err="1"/>
              <a:t>if</a:t>
            </a:r>
            <a:r>
              <a:rPr lang="de-CH" sz="1600" dirty="0"/>
              <a:t> not </a:t>
            </a:r>
            <a:r>
              <a:rPr lang="de-CH" sz="1600" dirty="0" err="1"/>
              <a:t>detected</a:t>
            </a:r>
            <a:r>
              <a:rPr lang="de-CH" sz="1600" dirty="0"/>
              <a:t> </a:t>
            </a:r>
            <a:r>
              <a:rPr lang="de-CH" sz="1600" dirty="0" err="1"/>
              <a:t>earlier</a:t>
            </a:r>
            <a:endParaRPr lang="de-CH" sz="1600" dirty="0"/>
          </a:p>
          <a:p>
            <a:r>
              <a:rPr lang="de-CH" dirty="0"/>
              <a:t>Construction</a:t>
            </a:r>
          </a:p>
          <a:p>
            <a:pPr lvl="1"/>
            <a:r>
              <a:rPr lang="de-CH" sz="1600" dirty="0"/>
              <a:t>Secure </a:t>
            </a:r>
            <a:r>
              <a:rPr lang="de-CH" sz="1600" dirty="0" err="1"/>
              <a:t>system</a:t>
            </a:r>
            <a:r>
              <a:rPr lang="de-CH" sz="1600" dirty="0"/>
              <a:t> design</a:t>
            </a:r>
          </a:p>
          <a:p>
            <a:r>
              <a:rPr lang="de-CH" dirty="0" err="1"/>
              <a:t>Deployment</a:t>
            </a:r>
            <a:endParaRPr lang="de-CH" dirty="0"/>
          </a:p>
          <a:p>
            <a:pPr lvl="1"/>
            <a:r>
              <a:rPr lang="de-CH" sz="1600" dirty="0" err="1"/>
              <a:t>OpenSource</a:t>
            </a:r>
            <a:r>
              <a:rPr lang="de-CH" sz="1600" dirty="0"/>
              <a:t> </a:t>
            </a:r>
            <a:r>
              <a:rPr lang="de-CH" sz="1600" dirty="0" err="1"/>
              <a:t>lacks</a:t>
            </a:r>
            <a:r>
              <a:rPr lang="de-CH" sz="1600" dirty="0"/>
              <a:t> </a:t>
            </a:r>
            <a:r>
              <a:rPr lang="de-CH" sz="1600" dirty="0" err="1"/>
              <a:t>corporate</a:t>
            </a:r>
            <a:r>
              <a:rPr lang="de-CH" sz="1600" dirty="0"/>
              <a:t> </a:t>
            </a:r>
            <a:r>
              <a:rPr lang="de-CH" sz="1600" dirty="0" err="1"/>
              <a:t>management</a:t>
            </a:r>
            <a:endParaRPr lang="de-CH" sz="1600" dirty="0"/>
          </a:p>
          <a:p>
            <a:r>
              <a:rPr lang="de-CH" dirty="0" err="1"/>
              <a:t>Governance</a:t>
            </a:r>
            <a:endParaRPr lang="de-CH" dirty="0"/>
          </a:p>
          <a:p>
            <a:pPr lvl="1"/>
            <a:r>
              <a:rPr lang="de-CH" sz="1600" dirty="0"/>
              <a:t>In </a:t>
            </a:r>
            <a:r>
              <a:rPr lang="de-CH" sz="1600" dirty="0" err="1"/>
              <a:t>OpenSource</a:t>
            </a:r>
            <a:r>
              <a:rPr lang="de-CH" sz="1600" dirty="0"/>
              <a:t> lack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security</a:t>
            </a:r>
            <a:r>
              <a:rPr lang="de-CH" sz="1600" dirty="0"/>
              <a:t> </a:t>
            </a:r>
            <a:r>
              <a:rPr lang="de-CH" sz="1600" dirty="0" err="1"/>
              <a:t>knowledge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</a:t>
            </a:r>
            <a:r>
              <a:rPr lang="de-CH" sz="1600" dirty="0" err="1"/>
              <a:t>common</a:t>
            </a:r>
            <a:endParaRPr lang="de-CH" sz="1600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7FB328-B4AA-7898-100B-D3F630751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28" y="1517948"/>
            <a:ext cx="3303016" cy="24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dirty="0"/>
              <a:t>Construction &amp; </a:t>
            </a:r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followed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interest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areas</a:t>
            </a:r>
            <a:endParaRPr lang="de-CH" dirty="0"/>
          </a:p>
          <a:p>
            <a:r>
              <a:rPr lang="de-CH" dirty="0"/>
              <a:t>Studies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on </a:t>
            </a:r>
            <a:r>
              <a:rPr lang="de-CH" dirty="0" err="1"/>
              <a:t>developement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technically</a:t>
            </a:r>
            <a:r>
              <a:rPr lang="de-CH" dirty="0"/>
              <a:t> </a:t>
            </a:r>
            <a:r>
              <a:rPr lang="de-CH" dirty="0" err="1"/>
              <a:t>driven</a:t>
            </a:r>
            <a:r>
              <a:rPr lang="de-CH" dirty="0"/>
              <a:t> and social </a:t>
            </a:r>
            <a:r>
              <a:rPr lang="de-CH" dirty="0" err="1"/>
              <a:t>aspects</a:t>
            </a:r>
            <a:r>
              <a:rPr lang="de-CH" dirty="0"/>
              <a:t> </a:t>
            </a:r>
            <a:r>
              <a:rPr lang="de-CH" dirty="0" err="1"/>
              <a:t>neglected</a:t>
            </a:r>
            <a:endParaRPr lang="de-CH" dirty="0"/>
          </a:p>
          <a:p>
            <a:r>
              <a:rPr lang="de-CH" dirty="0"/>
              <a:t>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in OSS </a:t>
            </a:r>
            <a:r>
              <a:rPr lang="de-CH" dirty="0" err="1"/>
              <a:t>security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4978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47D19-0123-1C49-D786-5D58A27B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2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Verification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departement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deployements</a:t>
            </a:r>
            <a:endParaRPr lang="de-CH" dirty="0"/>
          </a:p>
          <a:p>
            <a:r>
              <a:rPr lang="de-CH" dirty="0"/>
              <a:t>Examination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threats</a:t>
            </a:r>
            <a:endParaRPr lang="de-CH" dirty="0"/>
          </a:p>
          <a:p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deployments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become</a:t>
            </a:r>
            <a:r>
              <a:rPr lang="de-CH" dirty="0"/>
              <a:t> </a:t>
            </a:r>
            <a:r>
              <a:rPr lang="de-CH" dirty="0" err="1"/>
              <a:t>productive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D2371-FA44-3CAB-76D9-A2DB052E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27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versität Bern Vorlage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370</Words>
  <Application>Microsoft Macintosh PowerPoint</Application>
  <PresentationFormat>Bildschirmpräsentation (16:9)</PresentationFormat>
  <Paragraphs>88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Universität Bern Vorlage</vt:lpstr>
      <vt:lpstr>Open-Source Communities </vt:lpstr>
      <vt:lpstr>Agenda</vt:lpstr>
      <vt:lpstr>Open vs. Closed Source Sicherheit</vt:lpstr>
      <vt:lpstr>Software Development: Security</vt:lpstr>
      <vt:lpstr>Software security in open source development</vt:lpstr>
      <vt:lpstr>Software security in open source development</vt:lpstr>
      <vt:lpstr>Software security in open source development</vt:lpstr>
      <vt:lpstr>Agenda</vt:lpstr>
      <vt:lpstr>Puzzle ICT: Verification</vt:lpstr>
      <vt:lpstr>Puzzle ICT: Construction</vt:lpstr>
      <vt:lpstr>Puzzle ICT: Governance</vt:lpstr>
      <vt:lpstr>Puzzle ICT: Deployement</vt:lpstr>
      <vt:lpstr>Agenda</vt:lpstr>
      <vt:lpstr>UNSER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Informationsanlass</dc:title>
  <dc:creator>Matthias Stürmer</dc:creator>
  <cp:lastModifiedBy>Brunner, Tobias</cp:lastModifiedBy>
  <cp:revision>258</cp:revision>
  <cp:lastPrinted>2020-10-21T06:50:14Z</cp:lastPrinted>
  <dcterms:created xsi:type="dcterms:W3CDTF">2019-10-13T03:33:36Z</dcterms:created>
  <dcterms:modified xsi:type="dcterms:W3CDTF">2022-12-03T10:30:42Z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