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1"/>
  </p:sldMasterIdLst>
  <p:notesMasterIdLst>
    <p:notesMasterId r:id="rId16"/>
  </p:notesMasterIdLst>
  <p:handoutMasterIdLst>
    <p:handoutMasterId r:id="rId17"/>
  </p:handoutMasterIdLst>
  <p:sldIdLst>
    <p:sldId id="600" r:id="rId2"/>
    <p:sldId id="590" r:id="rId3"/>
    <p:sldId id="605" r:id="rId4"/>
    <p:sldId id="604" r:id="rId5"/>
    <p:sldId id="611" r:id="rId6"/>
    <p:sldId id="606" r:id="rId7"/>
    <p:sldId id="607" r:id="rId8"/>
    <p:sldId id="594" r:id="rId9"/>
    <p:sldId id="595" r:id="rId10"/>
    <p:sldId id="608" r:id="rId11"/>
    <p:sldId id="610" r:id="rId12"/>
    <p:sldId id="609" r:id="rId13"/>
    <p:sldId id="598" r:id="rId14"/>
    <p:sldId id="599" r:id="rId15"/>
  </p:sldIdLst>
  <p:sldSz cx="9144000" cy="5143500" type="screen16x9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2E"/>
    <a:srgbClr val="D9D9D9"/>
    <a:srgbClr val="000000"/>
    <a:srgbClr val="E6002F"/>
    <a:srgbClr val="EE1F3C"/>
    <a:srgbClr val="7F7F7F"/>
    <a:srgbClr val="DB3943"/>
    <a:srgbClr val="EF1D3B"/>
    <a:srgbClr val="DB3842"/>
    <a:srgbClr val="414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70" autoAdjust="0"/>
    <p:restoredTop sz="81088" autoAdjust="0"/>
  </p:normalViewPr>
  <p:slideViewPr>
    <p:cSldViewPr>
      <p:cViewPr varScale="1">
        <p:scale>
          <a:sx n="137" d="100"/>
          <a:sy n="137" d="100"/>
        </p:scale>
        <p:origin x="1288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112" d="100"/>
        <a:sy n="112" d="100"/>
      </p:scale>
      <p:origin x="0" y="-4806"/>
    </p:cViewPr>
  </p:sorterViewPr>
  <p:notesViewPr>
    <p:cSldViewPr>
      <p:cViewPr varScale="1">
        <p:scale>
          <a:sx n="122" d="100"/>
          <a:sy n="122" d="100"/>
        </p:scale>
        <p:origin x="491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313281-26CF-9F44-9054-4890139233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0" y="9720515"/>
            <a:ext cx="7098068" cy="514099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pPr algn="ctr"/>
            <a:fld id="{78E837A5-4E29-AD49-B1D8-E1C9E0E444DD}" type="slidenum">
              <a:rPr lang="de-DE" smtClean="0"/>
              <a:pPr algn="ctr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081190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705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77602DA-7CEE-4298-AF4B-1C87D65BAB06}" type="datetimeFigureOut">
              <a:rPr lang="de-CH" smtClean="0"/>
              <a:t>05.12.22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0514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705" y="9720514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B2B24C57-7758-4EF8-8A0E-FE171C8C181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43469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78244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35189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0993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2899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9482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6805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4966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7162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2058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7440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4108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66E1B1B3-D081-AB43-BE21-0F61E2F2D9D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572000" y="1925998"/>
            <a:ext cx="4572000" cy="306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Media Platzhalter: 12.7 (b) x 8.5 (h) cm 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8DF8EC7-1228-E54F-AEA8-B9FA57ED047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23164D8-30C4-CA40-B858-A93802E24BA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0000" y="2160000"/>
            <a:ext cx="3726000" cy="84379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Arial </a:t>
            </a:r>
            <a:r>
              <a:rPr lang="de-DE" dirty="0"/>
              <a:t>Fett 16pt.</a:t>
            </a:r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B040411C-234A-814D-906D-923A34543F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0000" y="3147814"/>
            <a:ext cx="3726000" cy="162218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Arial </a:t>
            </a:r>
            <a:r>
              <a:rPr lang="de-DE" dirty="0"/>
              <a:t>16/20pt.</a:t>
            </a:r>
          </a:p>
        </p:txBody>
      </p:sp>
      <p:sp>
        <p:nvSpPr>
          <p:cNvPr id="8" name="Titelplatzhalter 14">
            <a:extLst>
              <a:ext uri="{FF2B5EF4-FFF2-40B4-BE49-F238E27FC236}">
                <a16:creationId xmlns:a16="http://schemas.microsoft.com/office/drawing/2014/main" id="{5170EE32-28A9-F84A-AD01-7B8166009F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  <p:sp>
        <p:nvSpPr>
          <p:cNvPr id="2" name="Rechteck 1"/>
          <p:cNvSpPr/>
          <p:nvPr userDrawn="1"/>
        </p:nvSpPr>
        <p:spPr>
          <a:xfrm>
            <a:off x="0" y="154751"/>
            <a:ext cx="756000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251902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ite Grafi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3977259"/>
            <a:ext cx="9144000" cy="1032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238250"/>
            <a:ext cx="9144000" cy="2485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40000" y="1491631"/>
            <a:ext cx="7992440" cy="2383328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1338" indent="-261938">
              <a:spcBef>
                <a:spcPts val="600"/>
              </a:spcBef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1"/>
            <a:r>
              <a:rPr lang="de-DE" dirty="0"/>
              <a:t>2. Ebene 18pt.</a:t>
            </a:r>
          </a:p>
          <a:p>
            <a:pPr lvl="2"/>
            <a:r>
              <a:rPr lang="de-DE"/>
              <a:t>3. Ebene 16pt.</a:t>
            </a:r>
            <a:endParaRPr lang="de-DE" dirty="0"/>
          </a:p>
          <a:p>
            <a:pPr lvl="3"/>
            <a:r>
              <a:rPr lang="de-DE"/>
              <a:t>4. Ebene 14pt</a:t>
            </a:r>
            <a:r>
              <a:rPr lang="de-DE" dirty="0"/>
              <a:t>.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  <a:endParaRPr lang="de-CH" dirty="0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51732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81FC3BBB-A060-D84D-A85B-A61AE52B9C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0000" y="2190750"/>
            <a:ext cx="7992440" cy="2610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342900" marR="0" indent="-34290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783" indent="-228594">
              <a:buFont typeface="Symbol" panose="05050102010706020507" pitchFamily="18" charset="2"/>
              <a:buChar char="-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>
              <a:buFont typeface="Symbol" panose="05050102010706020507" pitchFamily="18" charset="2"/>
              <a:buChar char="-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>
              <a:buFont typeface="Symbol" panose="05050102010706020507" pitchFamily="18" charset="2"/>
              <a:buChar char="-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1. Ebene 20pt.</a:t>
            </a:r>
          </a:p>
          <a:p>
            <a:pPr lvl="1"/>
            <a:r>
              <a:rPr lang="de-DE" dirty="0"/>
              <a:t>2. Ebene 18pt.</a:t>
            </a:r>
          </a:p>
          <a:p>
            <a:pPr lvl="2"/>
            <a:r>
              <a:rPr lang="de-DE" dirty="0"/>
              <a:t>3. Ebene 16pt.</a:t>
            </a:r>
          </a:p>
          <a:p>
            <a:pPr lvl="3"/>
            <a:r>
              <a:rPr lang="de-DE" dirty="0"/>
              <a:t>4. Ebene 14pt.</a:t>
            </a:r>
          </a:p>
          <a:p>
            <a:pPr lvl="3"/>
            <a:r>
              <a:rPr lang="de-DE" dirty="0"/>
              <a:t>4. Ebene</a:t>
            </a:r>
          </a:p>
          <a:p>
            <a:pPr lvl="3"/>
            <a:r>
              <a:rPr lang="de-DE" dirty="0"/>
              <a:t>4. Ebene</a:t>
            </a:r>
            <a:endParaRPr lang="de-CH" dirty="0"/>
          </a:p>
          <a:p>
            <a:pPr lvl="3"/>
            <a:endParaRPr lang="de-CH" dirty="0"/>
          </a:p>
        </p:txBody>
      </p:sp>
      <p:sp>
        <p:nvSpPr>
          <p:cNvPr id="10" name="Titelplatzhalter 14">
            <a:extLst>
              <a:ext uri="{FF2B5EF4-FFF2-40B4-BE49-F238E27FC236}">
                <a16:creationId xmlns:a16="http://schemas.microsoft.com/office/drawing/2014/main" id="{F49DC73E-0ADC-CB4B-B483-695B44661B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17048072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hr grosse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238250"/>
            <a:ext cx="9144000" cy="3747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83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0"/>
            <a:ext cx="9144000" cy="4985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565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war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114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238250"/>
            <a:ext cx="9144000" cy="37477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40000" y="1491630"/>
            <a:ext cx="7992440" cy="326637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1338" indent="-261938">
              <a:spcBef>
                <a:spcPts val="600"/>
              </a:spcBef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1"/>
            <a:r>
              <a:rPr lang="de-DE" dirty="0"/>
              <a:t>2. Ebene 18pt.</a:t>
            </a:r>
          </a:p>
          <a:p>
            <a:pPr lvl="2"/>
            <a:r>
              <a:rPr lang="de-DE"/>
              <a:t>3. Ebene 16pt.</a:t>
            </a:r>
            <a:endParaRPr lang="de-DE" dirty="0"/>
          </a:p>
          <a:p>
            <a:pPr lvl="3"/>
            <a:r>
              <a:rPr lang="de-DE"/>
              <a:t>4. Ebene 14pt</a:t>
            </a:r>
            <a:r>
              <a:rPr lang="de-DE" dirty="0"/>
              <a:t>.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  <a:endParaRPr lang="de-CH" dirty="0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51348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spaltige Standard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238250"/>
            <a:ext cx="9144000" cy="37477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540000" y="1491630"/>
            <a:ext cx="3796800" cy="326637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1338" indent="-261938">
              <a:spcBef>
                <a:spcPts val="600"/>
              </a:spcBef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1"/>
            <a:r>
              <a:rPr lang="de-DE" dirty="0"/>
              <a:t>2. Ebene 18pt.</a:t>
            </a:r>
          </a:p>
          <a:p>
            <a:pPr lvl="2"/>
            <a:r>
              <a:rPr lang="de-DE"/>
              <a:t>3. Ebene 16pt.</a:t>
            </a:r>
            <a:endParaRPr lang="de-DE" dirty="0"/>
          </a:p>
          <a:p>
            <a:pPr lvl="3"/>
            <a:r>
              <a:rPr lang="de-DE"/>
              <a:t>4. Ebene 14pt</a:t>
            </a:r>
            <a:r>
              <a:rPr lang="de-DE" dirty="0"/>
              <a:t>.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  <a:endParaRPr lang="de-CH" dirty="0"/>
          </a:p>
          <a:p>
            <a:pPr lvl="3"/>
            <a:endParaRPr lang="de-CH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4876800" y="1498099"/>
            <a:ext cx="3796800" cy="326637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1338" indent="-261938">
              <a:spcBef>
                <a:spcPts val="600"/>
              </a:spcBef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1"/>
            <a:r>
              <a:rPr lang="de-DE" dirty="0"/>
              <a:t>2. Ebene 18pt.</a:t>
            </a:r>
          </a:p>
          <a:p>
            <a:pPr lvl="2"/>
            <a:r>
              <a:rPr lang="de-DE"/>
              <a:t>3. Ebene 16pt.</a:t>
            </a:r>
            <a:endParaRPr lang="de-DE" dirty="0"/>
          </a:p>
          <a:p>
            <a:pPr lvl="3"/>
            <a:r>
              <a:rPr lang="de-DE"/>
              <a:t>4. Ebene 14pt</a:t>
            </a:r>
            <a:r>
              <a:rPr lang="de-DE" dirty="0"/>
              <a:t>.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  <a:endParaRPr lang="de-CH" dirty="0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4321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spaltige Standard-Folie mit zwei Auss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238250"/>
            <a:ext cx="9144000" cy="37477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723164D8-30C4-CA40-B858-A93802E24BA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0000" y="1491630"/>
            <a:ext cx="3726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Aussage 1: Arial Fett 16pt.</a:t>
            </a:r>
          </a:p>
        </p:txBody>
      </p:sp>
      <p:sp>
        <p:nvSpPr>
          <p:cNvPr id="9" name="Textplatzhalter 16">
            <a:extLst>
              <a:ext uri="{FF2B5EF4-FFF2-40B4-BE49-F238E27FC236}">
                <a16:creationId xmlns:a16="http://schemas.microsoft.com/office/drawing/2014/main" id="{B040411C-234A-814D-906D-923A34543F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0000" y="1761630"/>
            <a:ext cx="3726000" cy="304236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Fliesstext</a:t>
            </a:r>
            <a:r>
              <a:rPr lang="de-DE" dirty="0"/>
              <a:t> 1: </a:t>
            </a:r>
            <a:r>
              <a:rPr lang="de-DE"/>
              <a:t>Arial 16pt</a:t>
            </a:r>
            <a:r>
              <a:rPr lang="de-DE" dirty="0"/>
              <a:t>.</a:t>
            </a:r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BA9C34C3-74C1-1046-BC15-F9C16906BA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8000" y="1491630"/>
            <a:ext cx="3726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Aussage 2: Arial Fett 16pt.</a:t>
            </a:r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4D60A118-8FB6-A640-B56D-40FCAF7BFBF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78000" y="1761630"/>
            <a:ext cx="3726000" cy="304236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Fliesstext</a:t>
            </a:r>
            <a:r>
              <a:rPr lang="de-DE" dirty="0"/>
              <a:t> 2: </a:t>
            </a:r>
            <a:r>
              <a:rPr lang="de-DE"/>
              <a:t>Arial 16pt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1204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-Folie mit Grafi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238250"/>
            <a:ext cx="6876256" cy="37477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6876256" y="1238250"/>
            <a:ext cx="2267744" cy="3747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540000" y="1491630"/>
            <a:ext cx="6192240" cy="326637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1338" indent="-261938">
              <a:spcBef>
                <a:spcPts val="600"/>
              </a:spcBef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1"/>
            <a:r>
              <a:rPr lang="de-DE" dirty="0"/>
              <a:t>2. Ebene 18pt.</a:t>
            </a:r>
          </a:p>
          <a:p>
            <a:pPr lvl="2"/>
            <a:r>
              <a:rPr lang="de-DE"/>
              <a:t>3. Ebene 16pt.</a:t>
            </a:r>
            <a:endParaRPr lang="de-DE" dirty="0"/>
          </a:p>
          <a:p>
            <a:pPr lvl="3"/>
            <a:r>
              <a:rPr lang="de-DE"/>
              <a:t>4. Ebene 14pt</a:t>
            </a:r>
            <a:r>
              <a:rPr lang="de-DE" dirty="0"/>
              <a:t>.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  <a:endParaRPr lang="de-CH" dirty="0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5535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-Folie mit Grafi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238250"/>
            <a:ext cx="5652000" cy="37477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5652000" y="1238250"/>
            <a:ext cx="3492000" cy="3747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540000" y="1491630"/>
            <a:ext cx="4968104" cy="326637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1338" indent="-261938">
              <a:spcBef>
                <a:spcPts val="600"/>
              </a:spcBef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1"/>
            <a:r>
              <a:rPr lang="de-DE" dirty="0"/>
              <a:t>2. Ebene 18pt.</a:t>
            </a:r>
          </a:p>
          <a:p>
            <a:pPr lvl="2"/>
            <a:r>
              <a:rPr lang="de-DE"/>
              <a:t>3. Ebene 16pt.</a:t>
            </a:r>
            <a:endParaRPr lang="de-DE" dirty="0"/>
          </a:p>
          <a:p>
            <a:pPr lvl="3"/>
            <a:r>
              <a:rPr lang="de-DE"/>
              <a:t>4. Ebene 14pt</a:t>
            </a:r>
            <a:r>
              <a:rPr lang="de-DE" dirty="0"/>
              <a:t>.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  <a:endParaRPr lang="de-CH" dirty="0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16125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-Folie mit Grafi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238250"/>
            <a:ext cx="4572000" cy="37477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4572000" y="1238250"/>
            <a:ext cx="4572000" cy="3747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540000" y="1491630"/>
            <a:ext cx="3959992" cy="326637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1338" indent="-261938">
              <a:spcBef>
                <a:spcPts val="600"/>
              </a:spcBef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1"/>
            <a:r>
              <a:rPr lang="de-DE" dirty="0"/>
              <a:t>2. Ebene 18pt.</a:t>
            </a:r>
          </a:p>
          <a:p>
            <a:pPr lvl="2"/>
            <a:r>
              <a:rPr lang="de-DE" dirty="0"/>
              <a:t>3. Ebene 16pt.</a:t>
            </a:r>
          </a:p>
          <a:p>
            <a:pPr lvl="3"/>
            <a:r>
              <a:rPr lang="de-DE" dirty="0"/>
              <a:t>4. Ebene 14pt.</a:t>
            </a:r>
          </a:p>
          <a:p>
            <a:pPr lvl="3"/>
            <a:r>
              <a:rPr lang="de-DE" dirty="0"/>
              <a:t>4. Ebene</a:t>
            </a:r>
          </a:p>
          <a:p>
            <a:pPr lvl="3"/>
            <a:r>
              <a:rPr lang="de-DE" dirty="0"/>
              <a:t>4. Ebene</a:t>
            </a:r>
            <a:endParaRPr lang="de-CH" dirty="0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42818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-Folie mit Grafi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3275856" y="1238250"/>
            <a:ext cx="5868144" cy="3747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-1" y="1238250"/>
            <a:ext cx="3471831" cy="37477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540000" y="1491630"/>
            <a:ext cx="2735856" cy="3266370"/>
          </a:xfrm>
          <a:prstGeom prst="rect">
            <a:avLst/>
          </a:prstGeom>
        </p:spPr>
        <p:txBody>
          <a:bodyPr lIns="0" tIns="0" rIns="0" bIns="0"/>
          <a:lstStyle>
            <a:lvl1pPr marL="265113" indent="-258763">
              <a:lnSpc>
                <a:spcPct val="100000"/>
              </a:lnSpc>
              <a:spcBef>
                <a:spcPts val="600"/>
              </a:spcBef>
              <a:buFont typeface="Symbol" panose="05050102010706020507" pitchFamily="18" charset="2"/>
              <a:buChar char="-"/>
              <a:tabLst/>
              <a:defRPr lang="de-DE" sz="20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41338" indent="-261938">
              <a:spcBef>
                <a:spcPts val="600"/>
              </a:spcBef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1. Ebene 20pt.</a:t>
            </a:r>
          </a:p>
          <a:p>
            <a:pPr lvl="1"/>
            <a:r>
              <a:rPr lang="de-DE"/>
              <a:t>2. Ebene 18pt.</a:t>
            </a:r>
          </a:p>
          <a:p>
            <a:pPr lvl="2"/>
            <a:r>
              <a:rPr lang="de-DE"/>
              <a:t>3. Ebene 16pt.</a:t>
            </a:r>
          </a:p>
          <a:p>
            <a:pPr lvl="3"/>
            <a:r>
              <a:rPr lang="de-DE"/>
              <a:t>4. Ebene 14pt.</a:t>
            </a:r>
          </a:p>
          <a:p>
            <a:pPr lvl="3"/>
            <a:r>
              <a:rPr lang="de-DE"/>
              <a:t>4. Ebene</a:t>
            </a:r>
          </a:p>
          <a:p>
            <a:pPr lvl="3"/>
            <a:r>
              <a:rPr lang="de-DE"/>
              <a:t>4. Ebene</a:t>
            </a:r>
            <a:endParaRPr lang="de-CH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7719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ite Grafi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3219823"/>
            <a:ext cx="9144000" cy="1790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238250"/>
            <a:ext cx="9144000" cy="19815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40000" y="1491631"/>
            <a:ext cx="7992440" cy="1584175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1338" indent="-261938">
              <a:spcBef>
                <a:spcPts val="600"/>
              </a:spcBef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1"/>
            <a:r>
              <a:rPr lang="de-DE" dirty="0"/>
              <a:t>2. Ebene 18pt.</a:t>
            </a:r>
          </a:p>
          <a:p>
            <a:pPr lvl="2"/>
            <a:r>
              <a:rPr lang="de-DE"/>
              <a:t>3. Ebene 16pt.</a:t>
            </a:r>
            <a:endParaRPr lang="de-DE" dirty="0"/>
          </a:p>
          <a:p>
            <a:pPr lvl="3"/>
            <a:r>
              <a:rPr lang="de-DE"/>
              <a:t>4. Ebene 14pt</a:t>
            </a:r>
            <a:r>
              <a:rPr lang="de-DE" dirty="0"/>
              <a:t>.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  <a:endParaRPr lang="de-CH" dirty="0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7811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E756D428-BAD7-3447-9927-B6A9FCF07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768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 dirty="0"/>
              <a:t>Titel A (Arial 28pt., rot, max. 1 Zeile)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925998"/>
            <a:ext cx="9144000" cy="30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Bild 5">
            <a:extLst>
              <a:ext uri="{FF2B5EF4-FFF2-40B4-BE49-F238E27FC236}">
                <a16:creationId xmlns:a16="http://schemas.microsoft.com/office/drawing/2014/main" id="{F06A9DEA-0FB9-8F47-9F85-6FBBED932B69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1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D46E2520-6889-A743-9B33-C33B30D332DC}"/>
              </a:ext>
            </a:extLst>
          </p:cNvPr>
          <p:cNvSpPr txBox="1">
            <a:spLocks/>
          </p:cNvSpPr>
          <p:nvPr userDrawn="1"/>
        </p:nvSpPr>
        <p:spPr>
          <a:xfrm>
            <a:off x="533400" y="4984750"/>
            <a:ext cx="1440000" cy="1587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EE4E90-A1E4-1B42-8CCE-F5D8D3FE1ED0}" type="slidenum">
              <a:rPr lang="de-DE" smtClean="0">
                <a:solidFill>
                  <a:schemeClr val="tx1"/>
                </a:solidFill>
              </a:rPr>
              <a:pPr/>
              <a:t>‹Nr.›</a:t>
            </a:fld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Textplatzhalter 21">
            <a:extLst>
              <a:ext uri="{FF2B5EF4-FFF2-40B4-BE49-F238E27FC236}">
                <a16:creationId xmlns:a16="http://schemas.microsoft.com/office/drawing/2014/main" id="{16AC8D8E-CDF7-E043-997B-4F40A5E71F94}"/>
              </a:ext>
            </a:extLst>
          </p:cNvPr>
          <p:cNvSpPr txBox="1">
            <a:spLocks/>
          </p:cNvSpPr>
          <p:nvPr userDrawn="1"/>
        </p:nvSpPr>
        <p:spPr>
          <a:xfrm>
            <a:off x="540000" y="280800"/>
            <a:ext cx="7020000" cy="1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CH" sz="1200" noProof="0" dirty="0">
                <a:latin typeface="Arial" panose="020B0604020202020204" pitchFamily="34" charset="0"/>
                <a:cs typeface="Arial" panose="020B0604020202020204" pitchFamily="34" charset="0"/>
              </a:rPr>
              <a:t>Gruppe 18: </a:t>
            </a:r>
            <a:r>
              <a:rPr lang="de-CH" dirty="0"/>
              <a:t>Sicherheit bei Open Source Projekten</a:t>
            </a:r>
          </a:p>
          <a:p>
            <a:endParaRPr lang="de-DE" sz="12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50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0" r:id="rId2"/>
    <p:sldLayoutId id="2147483783" r:id="rId3"/>
    <p:sldLayoutId id="2147483785" r:id="rId4"/>
    <p:sldLayoutId id="2147483793" r:id="rId5"/>
    <p:sldLayoutId id="2147483782" r:id="rId6"/>
    <p:sldLayoutId id="2147483795" r:id="rId7"/>
    <p:sldLayoutId id="2147483796" r:id="rId8"/>
    <p:sldLayoutId id="2147483788" r:id="rId9"/>
    <p:sldLayoutId id="2147483797" r:id="rId10"/>
    <p:sldLayoutId id="2147483792" r:id="rId11"/>
    <p:sldLayoutId id="2147483781" r:id="rId12"/>
    <p:sldLayoutId id="2147483798" r:id="rId13"/>
    <p:sldLayoutId id="2147483799" r:id="rId14"/>
  </p:sldLayoutIdLst>
  <p:hf hdr="0" dt="0"/>
  <p:txStyles>
    <p:titleStyle>
      <a:lvl1pPr algn="l" defTabSz="914377" rtl="0" eaLnBrk="1" latinLnBrk="0" hangingPunct="1">
        <a:lnSpc>
          <a:spcPts val="3200"/>
        </a:lnSpc>
        <a:spcBef>
          <a:spcPct val="0"/>
        </a:spcBef>
        <a:buNone/>
        <a:defRPr sz="2800" kern="1200">
          <a:solidFill>
            <a:srgbClr val="E6002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36" userDrawn="1">
          <p15:clr>
            <a:srgbClr val="F26B43"/>
          </p15:clr>
        </p15:guide>
        <p15:guide id="4" orient="horz" pos="1380" userDrawn="1">
          <p15:clr>
            <a:srgbClr val="F26B43"/>
          </p15:clr>
        </p15:guide>
        <p15:guide id="9" pos="2688" userDrawn="1">
          <p15:clr>
            <a:srgbClr val="F26B43"/>
          </p15:clr>
        </p15:guide>
        <p15:guide id="10" pos="3072" userDrawn="1">
          <p15:clr>
            <a:srgbClr val="F26B43"/>
          </p15:clr>
        </p15:guide>
        <p15:guide id="11" pos="2880" userDrawn="1">
          <p15:clr>
            <a:srgbClr val="F26B43"/>
          </p15:clr>
        </p15:guide>
        <p15:guide id="12" pos="5424" userDrawn="1">
          <p15:clr>
            <a:srgbClr val="F26B43"/>
          </p15:clr>
        </p15:guide>
        <p15:guide id="19" orient="horz" pos="780" userDrawn="1">
          <p15:clr>
            <a:srgbClr val="F26B43"/>
          </p15:clr>
        </p15:guide>
        <p15:guide id="20" orient="horz" pos="189" userDrawn="1">
          <p15:clr>
            <a:srgbClr val="F26B43"/>
          </p15:clr>
        </p15:guide>
        <p15:guide id="24" orient="horz" pos="1213" userDrawn="1">
          <p15:clr>
            <a:srgbClr val="F26B43"/>
          </p15:clr>
        </p15:guide>
        <p15:guide id="25" orient="horz" pos="634" userDrawn="1">
          <p15:clr>
            <a:srgbClr val="F26B43"/>
          </p15:clr>
        </p15:guide>
        <p15:guide id="26" orient="horz" pos="472" userDrawn="1">
          <p15:clr>
            <a:srgbClr val="F26B43"/>
          </p15:clr>
        </p15:guide>
        <p15:guide id="29" orient="horz" pos="2981" userDrawn="1">
          <p15:clr>
            <a:srgbClr val="F26B43"/>
          </p15:clr>
        </p15:guide>
        <p15:guide id="30" orient="horz" pos="31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22424596_Software_security_in_open_source_development_A_systematic_literature_review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22424596_Software_security_in_open_source_development_A_systematic_literature_review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22424596_Software_security_in_open_source_development_A_systematic_literature_review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1"/>
          </p:nvPr>
        </p:nvSpPr>
        <p:spPr>
          <a:xfrm>
            <a:off x="540000" y="1170000"/>
            <a:ext cx="7776416" cy="410369"/>
          </a:xfrm>
        </p:spPr>
        <p:txBody>
          <a:bodyPr/>
          <a:lstStyle/>
          <a:p>
            <a:r>
              <a:rPr lang="de-CH" dirty="0"/>
              <a:t>Sicherheit bei Open Source Projekten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6"/>
          </p:nvPr>
        </p:nvSpPr>
        <p:spPr>
          <a:xfrm>
            <a:off x="540000" y="2160000"/>
            <a:ext cx="4104008" cy="843798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de-CH" b="0" dirty="0"/>
              <a:t>Gruppe 18 </a:t>
            </a:r>
            <a:br>
              <a:rPr lang="de-CH" b="0" dirty="0"/>
            </a:br>
            <a:r>
              <a:rPr lang="de-CH" b="0" dirty="0"/>
              <a:t>Vorlesung Digitale Nachhaltigkeit 2022</a:t>
            </a:r>
          </a:p>
          <a:p>
            <a:r>
              <a:rPr lang="de-CH" dirty="0"/>
              <a:t>14./21. Dezember 2022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7"/>
          </p:nvPr>
        </p:nvSpPr>
        <p:spPr>
          <a:xfrm>
            <a:off x="540000" y="3237800"/>
            <a:ext cx="3726000" cy="1532200"/>
          </a:xfrm>
        </p:spPr>
        <p:txBody>
          <a:bodyPr/>
          <a:lstStyle/>
          <a:p>
            <a:r>
              <a:rPr lang="de-CH" b="1" dirty="0">
                <a:solidFill>
                  <a:sysClr val="windowText" lastClr="000000"/>
                </a:solidFill>
              </a:rPr>
              <a:t>Paco Eggimann</a:t>
            </a:r>
          </a:p>
          <a:p>
            <a:r>
              <a:rPr lang="de-CH" b="1" dirty="0">
                <a:solidFill>
                  <a:sysClr val="windowText" lastClr="000000"/>
                </a:solidFill>
              </a:rPr>
              <a:t>Flavio Gerber</a:t>
            </a:r>
          </a:p>
          <a:p>
            <a:r>
              <a:rPr lang="de-CH" b="1" dirty="0">
                <a:solidFill>
                  <a:sysClr val="windowText" lastClr="000000"/>
                </a:solidFill>
              </a:rPr>
              <a:t>Tobias Brunner</a:t>
            </a:r>
          </a:p>
          <a:p>
            <a:endParaRPr lang="de-CH" dirty="0">
              <a:solidFill>
                <a:sysClr val="windowText" lastClr="000000"/>
              </a:solidFill>
            </a:endParaRPr>
          </a:p>
          <a:p>
            <a:r>
              <a:rPr lang="de-CH" dirty="0"/>
              <a:t>Forschungsstelle Digitale Nachhaltigkeit</a:t>
            </a:r>
          </a:p>
          <a:p>
            <a:r>
              <a:rPr lang="de-CH" dirty="0"/>
              <a:t>Institut für Informatik</a:t>
            </a:r>
          </a:p>
          <a:p>
            <a:r>
              <a:rPr lang="de-CH" dirty="0"/>
              <a:t>Universität Bern</a:t>
            </a:r>
          </a:p>
          <a:p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40000" y="680400"/>
            <a:ext cx="7020000" cy="410369"/>
          </a:xfrm>
        </p:spPr>
        <p:txBody>
          <a:bodyPr/>
          <a:lstStyle/>
          <a:p>
            <a:r>
              <a:rPr lang="de-CH" dirty="0"/>
              <a:t>Open-Source Communities 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24257B0-D4DB-57CA-1E67-0AE189292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298986"/>
            <a:ext cx="3290209" cy="247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715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8CC5B59-6DB9-4E72-92F8-A65984EF3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Puzzle ICT: Construction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1099394-CDAA-4FEE-93E2-C5CF2F5A1B51}"/>
              </a:ext>
            </a:extLst>
          </p:cNvPr>
          <p:cNvSpPr>
            <a:spLocks noGrp="1"/>
          </p:cNvSpPr>
          <p:nvPr>
            <p:ph sz="half" idx="22"/>
          </p:nvPr>
        </p:nvSpPr>
        <p:spPr/>
        <p:txBody>
          <a:bodyPr/>
          <a:lstStyle/>
          <a:p>
            <a:r>
              <a:rPr lang="de-CH" dirty="0"/>
              <a:t>Die Verwendung bekannter und bewährter Frameworks mindert Sicherheitsrisiken</a:t>
            </a:r>
          </a:p>
          <a:p>
            <a:r>
              <a:rPr lang="de-CH" dirty="0"/>
              <a:t>Code-Reviews mit der Sicherheitsabteilung in späteren Phasen der Entwicklung</a:t>
            </a:r>
          </a:p>
          <a:p>
            <a:endParaRPr lang="de-CH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E32DB78-792F-45F1-9DFA-EC87A5399669}"/>
              </a:ext>
            </a:extLst>
          </p:cNvPr>
          <p:cNvSpPr/>
          <p:nvPr/>
        </p:nvSpPr>
        <p:spPr>
          <a:xfrm>
            <a:off x="990650" y="5002568"/>
            <a:ext cx="665247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de-CH" sz="800" dirty="0">
                <a:effectLst/>
              </a:rPr>
              <a:t>QUELLE/LINK</a:t>
            </a:r>
            <a:endParaRPr lang="de-CH" sz="8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E7A742D-3979-726C-0033-AA37CD209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298986"/>
            <a:ext cx="3290209" cy="247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609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8CC5B59-6DB9-4E72-92F8-A65984EF3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Puzzle ICT: </a:t>
            </a:r>
            <a:r>
              <a:rPr lang="de-CH" dirty="0" err="1"/>
              <a:t>Governance</a:t>
            </a:r>
            <a:endParaRPr lang="de-CH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1099394-CDAA-4FEE-93E2-C5CF2F5A1B51}"/>
              </a:ext>
            </a:extLst>
          </p:cNvPr>
          <p:cNvSpPr>
            <a:spLocks noGrp="1"/>
          </p:cNvSpPr>
          <p:nvPr>
            <p:ph sz="half" idx="22"/>
          </p:nvPr>
        </p:nvSpPr>
        <p:spPr/>
        <p:txBody>
          <a:bodyPr/>
          <a:lstStyle/>
          <a:p>
            <a:r>
              <a:rPr lang="de-CH" dirty="0"/>
              <a:t>Regelmässige Sicherheitsschulungen </a:t>
            </a:r>
          </a:p>
          <a:p>
            <a:r>
              <a:rPr lang="de-CH" dirty="0"/>
              <a:t>Vorhandenes Knowhow wird in allen Stages des </a:t>
            </a:r>
            <a:r>
              <a:rPr lang="de-CH" dirty="0" err="1"/>
              <a:t>Developements</a:t>
            </a:r>
            <a:r>
              <a:rPr lang="de-CH" dirty="0"/>
              <a:t> eingesetzt</a:t>
            </a:r>
          </a:p>
          <a:p>
            <a:r>
              <a:rPr lang="de-CH" dirty="0"/>
              <a:t>Fehlerkultur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E32DB78-792F-45F1-9DFA-EC87A5399669}"/>
              </a:ext>
            </a:extLst>
          </p:cNvPr>
          <p:cNvSpPr/>
          <p:nvPr/>
        </p:nvSpPr>
        <p:spPr>
          <a:xfrm>
            <a:off x="990650" y="5002568"/>
            <a:ext cx="665247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de-CH" sz="800">
                <a:effectLst/>
              </a:rPr>
              <a:t>QUELLE/LINK</a:t>
            </a:r>
            <a:endParaRPr lang="de-CH" sz="80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3F52DAC-2A24-4134-E7E0-7CCCBEEC7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298986"/>
            <a:ext cx="3290209" cy="247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065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8CC5B59-6DB9-4E72-92F8-A65984EF3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Puzzle ICT: </a:t>
            </a:r>
            <a:r>
              <a:rPr lang="de-CH" dirty="0" err="1"/>
              <a:t>Deployement</a:t>
            </a:r>
            <a:endParaRPr lang="de-CH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1099394-CDAA-4FEE-93E2-C5CF2F5A1B51}"/>
              </a:ext>
            </a:extLst>
          </p:cNvPr>
          <p:cNvSpPr>
            <a:spLocks noGrp="1"/>
          </p:cNvSpPr>
          <p:nvPr>
            <p:ph sz="half" idx="22"/>
          </p:nvPr>
        </p:nvSpPr>
        <p:spPr/>
        <p:txBody>
          <a:bodyPr/>
          <a:lstStyle/>
          <a:p>
            <a:r>
              <a:rPr lang="de-CH" dirty="0"/>
              <a:t>Eigene Abteilung für </a:t>
            </a:r>
            <a:r>
              <a:rPr lang="de-CH" dirty="0" err="1"/>
              <a:t>deployement</a:t>
            </a:r>
            <a:endParaRPr lang="de-CH" dirty="0"/>
          </a:p>
          <a:p>
            <a:r>
              <a:rPr lang="de-CH" dirty="0"/>
              <a:t>Enge Zusammenarbeit mit </a:t>
            </a:r>
            <a:r>
              <a:rPr lang="de-CH" dirty="0" err="1"/>
              <a:t>Securityabteilung</a:t>
            </a:r>
            <a:endParaRPr lang="de-CH" dirty="0"/>
          </a:p>
          <a:p>
            <a:r>
              <a:rPr lang="de-CH" dirty="0"/>
              <a:t>Verwendung von «</a:t>
            </a:r>
            <a:r>
              <a:rPr lang="de-CH" dirty="0" err="1"/>
              <a:t>proven</a:t>
            </a:r>
            <a:r>
              <a:rPr lang="de-CH" dirty="0"/>
              <a:t>» Frameworks</a:t>
            </a:r>
          </a:p>
          <a:p>
            <a:pPr lvl="1"/>
            <a:r>
              <a:rPr lang="de-CH" dirty="0" err="1"/>
              <a:t>Openshift</a:t>
            </a:r>
            <a:endParaRPr lang="de-CH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E32DB78-792F-45F1-9DFA-EC87A5399669}"/>
              </a:ext>
            </a:extLst>
          </p:cNvPr>
          <p:cNvSpPr/>
          <p:nvPr/>
        </p:nvSpPr>
        <p:spPr>
          <a:xfrm>
            <a:off x="990650" y="5002568"/>
            <a:ext cx="665247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de-CH" sz="800">
                <a:effectLst/>
              </a:rPr>
              <a:t>QUELLE/LINK</a:t>
            </a:r>
            <a:endParaRPr lang="de-CH" sz="80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16D21F7-9099-9358-6B24-8579A02FD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298986"/>
            <a:ext cx="3290209" cy="247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725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537E73-A44C-4DB2-BBBA-D81519AAD1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de-DE"/>
              <a:t>WISSENSCHAFTLICHER TEIL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de-DE"/>
              <a:t>PRAKTISCHER TEIL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de-DE" b="1"/>
              <a:t>PERSÖNLICHES FAZIT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Agenda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16350B-66F9-636E-E2D5-F347DB73F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298986"/>
            <a:ext cx="3290209" cy="247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171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8CC5B59-6DB9-4E72-92F8-A65984EF3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UNSER FAZIT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1099394-CDAA-4FEE-93E2-C5CF2F5A1B51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540000" y="1491630"/>
            <a:ext cx="4968104" cy="3456384"/>
          </a:xfrm>
        </p:spPr>
        <p:txBody>
          <a:bodyPr/>
          <a:lstStyle/>
          <a:p>
            <a:r>
              <a:rPr lang="de-CH" dirty="0" err="1">
                <a:sym typeface="Wingdings" panose="05000000000000000000" pitchFamily="2" charset="2"/>
              </a:rPr>
              <a:t>W</a:t>
            </a:r>
            <a:r>
              <a:rPr lang="de-CH" sz="2000" dirty="0" err="1">
                <a:sym typeface="Wingdings" panose="05000000000000000000" pitchFamily="2" charset="2"/>
              </a:rPr>
              <a:t>ith</a:t>
            </a:r>
            <a:r>
              <a:rPr lang="de-CH" sz="2000" dirty="0">
                <a:sym typeface="Wingdings" panose="05000000000000000000" pitchFamily="2" charset="2"/>
              </a:rPr>
              <a:t> </a:t>
            </a:r>
            <a:r>
              <a:rPr lang="de-CH" sz="2000" dirty="0" err="1">
                <a:sym typeface="Wingdings" panose="05000000000000000000" pitchFamily="2" charset="2"/>
              </a:rPr>
              <a:t>great</a:t>
            </a:r>
            <a:r>
              <a:rPr lang="de-CH" sz="2000" dirty="0">
                <a:sym typeface="Wingdings" panose="05000000000000000000" pitchFamily="2" charset="2"/>
              </a:rPr>
              <a:t> power </a:t>
            </a:r>
            <a:r>
              <a:rPr lang="de-CH" sz="2000" dirty="0" err="1">
                <a:sym typeface="Wingdings" panose="05000000000000000000" pitchFamily="2" charset="2"/>
              </a:rPr>
              <a:t>comes</a:t>
            </a:r>
            <a:r>
              <a:rPr lang="de-CH" sz="2000" dirty="0">
                <a:sym typeface="Wingdings" panose="05000000000000000000" pitchFamily="2" charset="2"/>
              </a:rPr>
              <a:t> </a:t>
            </a:r>
            <a:r>
              <a:rPr lang="de-CH" sz="2000" dirty="0" err="1">
                <a:sym typeface="Wingdings" panose="05000000000000000000" pitchFamily="2" charset="2"/>
              </a:rPr>
              <a:t>great</a:t>
            </a:r>
            <a:r>
              <a:rPr lang="de-CH" sz="2000" dirty="0">
                <a:sym typeface="Wingdings" panose="05000000000000000000" pitchFamily="2" charset="2"/>
              </a:rPr>
              <a:t> </a:t>
            </a:r>
            <a:r>
              <a:rPr lang="de-CH" sz="2000" dirty="0" err="1">
                <a:sym typeface="Wingdings" panose="05000000000000000000" pitchFamily="2" charset="2"/>
              </a:rPr>
              <a:t>responsibility</a:t>
            </a:r>
            <a:endParaRPr lang="de-CH" dirty="0">
              <a:sym typeface="Wingdings" panose="05000000000000000000" pitchFamily="2" charset="2"/>
            </a:endParaRPr>
          </a:p>
          <a:p>
            <a:r>
              <a:rPr lang="de-CH" dirty="0">
                <a:effectLst/>
                <a:latin typeface="Arial" panose="020B0604020202020204" pitchFamily="34" charset="0"/>
              </a:rPr>
              <a:t>OSS leichtes Ziel, wenn es ungeschützt bleibt (offener Code)</a:t>
            </a:r>
          </a:p>
          <a:p>
            <a:r>
              <a:rPr lang="de-CH" dirty="0">
                <a:effectLst/>
                <a:latin typeface="Arial" panose="020B0604020202020204" pitchFamily="34" charset="0"/>
              </a:rPr>
              <a:t>Sicherheitsrichtlinien während des gesamten LifeCycle der Softwareentwicklung</a:t>
            </a:r>
            <a:endParaRPr lang="de-CH" dirty="0"/>
          </a:p>
          <a:p>
            <a:r>
              <a:rPr lang="de-CH" dirty="0"/>
              <a:t>Open vs. </a:t>
            </a:r>
            <a:r>
              <a:rPr lang="de-CH" dirty="0" err="1"/>
              <a:t>closed</a:t>
            </a:r>
            <a:r>
              <a:rPr lang="de-CH" dirty="0"/>
              <a:t> source:</a:t>
            </a:r>
          </a:p>
          <a:p>
            <a:pPr lvl="1"/>
            <a:r>
              <a:rPr lang="de-DE" dirty="0"/>
              <a:t>Sicherheitsstandards &amp; Best Practices bester Ansatz für robuste Software</a:t>
            </a:r>
            <a:endParaRPr lang="de-C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C9AEB3-CE30-2386-D212-EC6C3D26D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298986"/>
            <a:ext cx="3290209" cy="247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290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537E73-A44C-4DB2-BBBA-D81519AAD1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de-DE" b="1" dirty="0"/>
              <a:t>WISSENSCHAFTLICHER TEIL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de-DE" dirty="0"/>
              <a:t>PRAKTISCHER TEIL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de-DE" dirty="0"/>
              <a:t>PERSÖNLICHES FAZIT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Agenda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215A401-BB06-6FBD-80E3-C777C7995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298986"/>
            <a:ext cx="3290209" cy="247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330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8CC5B59-6DB9-4E72-92F8-A65984EF3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76800"/>
            <a:ext cx="7020000" cy="366126"/>
          </a:xfrm>
        </p:spPr>
        <p:txBody>
          <a:bodyPr/>
          <a:lstStyle/>
          <a:p>
            <a:r>
              <a:rPr lang="de-CH" sz="2000" dirty="0"/>
              <a:t>Software </a:t>
            </a:r>
            <a:r>
              <a:rPr lang="de-CH" sz="2000" dirty="0" err="1"/>
              <a:t>security</a:t>
            </a:r>
            <a:r>
              <a:rPr lang="de-CH" sz="2000" dirty="0"/>
              <a:t> in OSS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1099394-CDAA-4FEE-93E2-C5CF2F5A1B51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540000" y="1491629"/>
            <a:ext cx="5040112" cy="3510939"/>
          </a:xfrm>
        </p:spPr>
        <p:txBody>
          <a:bodyPr/>
          <a:lstStyle/>
          <a:p>
            <a:pPr marL="6350" indent="0">
              <a:buNone/>
            </a:pPr>
            <a:endParaRPr lang="de-CH" dirty="0"/>
          </a:p>
          <a:p>
            <a:pPr marL="6350" indent="0">
              <a:buNone/>
            </a:pPr>
            <a:endParaRPr lang="de-CH" dirty="0"/>
          </a:p>
          <a:p>
            <a:pPr marL="6350" indent="0">
              <a:buNone/>
            </a:pPr>
            <a:endParaRPr lang="de-CH" dirty="0"/>
          </a:p>
          <a:p>
            <a:pPr marL="6350" indent="0">
              <a:buNone/>
            </a:pPr>
            <a:r>
              <a:rPr lang="de-CH" dirty="0"/>
              <a:t>«Given </a:t>
            </a:r>
            <a:r>
              <a:rPr lang="de-CH" dirty="0" err="1"/>
              <a:t>enough</a:t>
            </a:r>
            <a:r>
              <a:rPr lang="de-CH" dirty="0"/>
              <a:t> </a:t>
            </a:r>
            <a:r>
              <a:rPr lang="de-CH" dirty="0" err="1"/>
              <a:t>eyeballs</a:t>
            </a:r>
            <a:r>
              <a:rPr lang="de-CH" dirty="0"/>
              <a:t>, all </a:t>
            </a:r>
            <a:r>
              <a:rPr lang="de-CH" dirty="0" err="1"/>
              <a:t>bugs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shallow</a:t>
            </a:r>
            <a:r>
              <a:rPr lang="de-CH" dirty="0"/>
              <a:t>»</a:t>
            </a:r>
          </a:p>
          <a:p>
            <a:pPr marL="6350" indent="0">
              <a:buNone/>
            </a:pPr>
            <a:endParaRPr lang="de-CH" dirty="0"/>
          </a:p>
          <a:p>
            <a:pPr marL="6350" indent="0">
              <a:buNone/>
            </a:pPr>
            <a:r>
              <a:rPr lang="de-CH" dirty="0"/>
              <a:t>- Eric S. Raymond 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AEAE062-F32C-C64C-F98B-9ED9A71DB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298986"/>
            <a:ext cx="3290209" cy="247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013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Software Development: Security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9E8EB2E-13BC-071E-3295-7175C30577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23678"/>
            <a:ext cx="7772400" cy="266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589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8CC5B59-6DB9-4E72-92F8-A65984EF3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76800"/>
            <a:ext cx="7020000" cy="366126"/>
          </a:xfrm>
        </p:spPr>
        <p:txBody>
          <a:bodyPr/>
          <a:lstStyle/>
          <a:p>
            <a:r>
              <a:rPr lang="de-CH" sz="2000"/>
              <a:t>Software </a:t>
            </a:r>
            <a:r>
              <a:rPr lang="de-CH" sz="2000" err="1"/>
              <a:t>security</a:t>
            </a:r>
            <a:r>
              <a:rPr lang="de-CH" sz="2000"/>
              <a:t> in open source </a:t>
            </a:r>
            <a:r>
              <a:rPr lang="de-CH" sz="2000" err="1"/>
              <a:t>development</a:t>
            </a:r>
            <a:endParaRPr lang="de-CH" sz="200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1099394-CDAA-4FEE-93E2-C5CF2F5A1B51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540000" y="1491629"/>
            <a:ext cx="5040112" cy="3510939"/>
          </a:xfrm>
        </p:spPr>
        <p:txBody>
          <a:bodyPr/>
          <a:lstStyle/>
          <a:p>
            <a:r>
              <a:rPr lang="de-CH" dirty="0"/>
              <a:t>Auswertung von </a:t>
            </a:r>
            <a:r>
              <a:rPr lang="de-CH" b="1" dirty="0"/>
              <a:t>42 Publikationen </a:t>
            </a:r>
            <a:r>
              <a:rPr lang="de-CH" dirty="0"/>
              <a:t>im Hinblick auf die Sicherheitsbereiche der ausgewählten Studien</a:t>
            </a:r>
          </a:p>
          <a:p>
            <a:r>
              <a:rPr lang="de-CH" dirty="0"/>
              <a:t>Einzigartige Merkmale der OSS (z.B. gemeinschaftsbasierte, verteilte Entwicklung, Online-Informationsaustausch usw.) tragen zur </a:t>
            </a:r>
            <a:r>
              <a:rPr lang="de-CH" b="1" dirty="0"/>
              <a:t>hohen soziotechnischen Komplexität der OSS Sicherheit </a:t>
            </a:r>
            <a:r>
              <a:rPr lang="de-CH" dirty="0"/>
              <a:t>bei</a:t>
            </a:r>
          </a:p>
          <a:p>
            <a:pPr lvl="1"/>
            <a:endParaRPr lang="de-CH" dirty="0"/>
          </a:p>
          <a:p>
            <a:endParaRPr lang="de-CH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E32DB78-792F-45F1-9DFA-EC87A5399669}"/>
              </a:ext>
            </a:extLst>
          </p:cNvPr>
          <p:cNvSpPr/>
          <p:nvPr/>
        </p:nvSpPr>
        <p:spPr>
          <a:xfrm>
            <a:off x="990650" y="5002569"/>
            <a:ext cx="5957614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CH" sz="800" dirty="0">
                <a:effectLst/>
              </a:rPr>
              <a:t>Shao-Fang Wen (2017) </a:t>
            </a:r>
            <a:r>
              <a:rPr lang="de-CH" sz="800" dirty="0">
                <a:effectLst/>
                <a:hlinkClick r:id="rId3"/>
              </a:rPr>
              <a:t>Software security in open source development: A systematic literature review</a:t>
            </a:r>
            <a:endParaRPr lang="de-CH" sz="8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02A6BC4-3852-F94F-9FAC-C699D8A8F40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47"/>
          <a:stretch/>
        </p:blipFill>
        <p:spPr>
          <a:xfrm>
            <a:off x="5724128" y="1347614"/>
            <a:ext cx="3218078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28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8CC5B59-6DB9-4E72-92F8-A65984EF3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76800"/>
            <a:ext cx="7020000" cy="366126"/>
          </a:xfrm>
        </p:spPr>
        <p:txBody>
          <a:bodyPr/>
          <a:lstStyle/>
          <a:p>
            <a:r>
              <a:rPr lang="de-CH" sz="2000"/>
              <a:t>Software </a:t>
            </a:r>
            <a:r>
              <a:rPr lang="de-CH" sz="2000" err="1"/>
              <a:t>security</a:t>
            </a:r>
            <a:r>
              <a:rPr lang="de-CH" sz="2000"/>
              <a:t> in open source </a:t>
            </a:r>
            <a:r>
              <a:rPr lang="de-CH" sz="2000" err="1"/>
              <a:t>development</a:t>
            </a:r>
            <a:endParaRPr lang="de-CH" sz="200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1099394-CDAA-4FEE-93E2-C5CF2F5A1B51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540000" y="1491629"/>
            <a:ext cx="5040112" cy="3510939"/>
          </a:xfrm>
        </p:spPr>
        <p:txBody>
          <a:bodyPr/>
          <a:lstStyle/>
          <a:p>
            <a:r>
              <a:rPr lang="de-CH" b="1" dirty="0" err="1"/>
              <a:t>Verification</a:t>
            </a:r>
            <a:endParaRPr lang="de-CH" b="1" dirty="0"/>
          </a:p>
          <a:p>
            <a:pPr lvl="1"/>
            <a:r>
              <a:rPr lang="de-DE" sz="1600" dirty="0"/>
              <a:t>Schwachstellen im Entwurf werden sich bei der Codeüberprüfung oder den Sicherheitstests zeigen, wenn sie nicht früher entdeckt werden</a:t>
            </a:r>
            <a:endParaRPr lang="de-CH" sz="1600" dirty="0"/>
          </a:p>
          <a:p>
            <a:r>
              <a:rPr lang="de-CH" b="1" dirty="0"/>
              <a:t>Construction</a:t>
            </a:r>
          </a:p>
          <a:p>
            <a:pPr lvl="1"/>
            <a:r>
              <a:rPr lang="de-CH" sz="1600" dirty="0"/>
              <a:t>Sicheres Systemdesign</a:t>
            </a:r>
          </a:p>
          <a:p>
            <a:r>
              <a:rPr lang="de-CH" b="1" dirty="0" err="1"/>
              <a:t>Deployment</a:t>
            </a:r>
            <a:endParaRPr lang="de-CH" b="1" dirty="0"/>
          </a:p>
          <a:p>
            <a:pPr lvl="1"/>
            <a:r>
              <a:rPr lang="de-CH" sz="1600" dirty="0"/>
              <a:t>Bei </a:t>
            </a:r>
            <a:r>
              <a:rPr lang="de-CH" sz="1600" dirty="0" err="1"/>
              <a:t>OpenSource</a:t>
            </a:r>
            <a:r>
              <a:rPr lang="de-CH" sz="1600" dirty="0"/>
              <a:t> fehlt die Unternehmensführung</a:t>
            </a:r>
          </a:p>
          <a:p>
            <a:r>
              <a:rPr lang="de-CH" b="1" dirty="0" err="1"/>
              <a:t>Governance</a:t>
            </a:r>
            <a:endParaRPr lang="de-CH" b="1" dirty="0"/>
          </a:p>
          <a:p>
            <a:pPr lvl="1"/>
            <a:r>
              <a:rPr lang="de-DE" sz="1600" dirty="0"/>
              <a:t>Bei </a:t>
            </a:r>
            <a:r>
              <a:rPr lang="de-DE" sz="1600" dirty="0" err="1"/>
              <a:t>OpenSource</a:t>
            </a:r>
            <a:r>
              <a:rPr lang="de-DE" sz="1600" dirty="0"/>
              <a:t> ist mangelndes Sicherheitswissen verbreitet</a:t>
            </a:r>
            <a:endParaRPr lang="de-CH" dirty="0"/>
          </a:p>
          <a:p>
            <a:endParaRPr lang="de-CH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E32DB78-792F-45F1-9DFA-EC87A5399669}"/>
              </a:ext>
            </a:extLst>
          </p:cNvPr>
          <p:cNvSpPr/>
          <p:nvPr/>
        </p:nvSpPr>
        <p:spPr>
          <a:xfrm>
            <a:off x="990650" y="5002569"/>
            <a:ext cx="5957614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CH" sz="800" dirty="0">
                <a:effectLst/>
              </a:rPr>
              <a:t>Shao-Fang Wen (2017) </a:t>
            </a:r>
            <a:r>
              <a:rPr lang="de-CH" sz="800" dirty="0">
                <a:effectLst/>
                <a:hlinkClick r:id="rId3"/>
              </a:rPr>
              <a:t>Software security in open source development: A systematic literature review</a:t>
            </a:r>
            <a:endParaRPr lang="de-CH" sz="8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B7FB328-B4AA-7898-100B-D3F630751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028" y="1517948"/>
            <a:ext cx="3303016" cy="249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246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8CC5B59-6DB9-4E72-92F8-A65984EF3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76800"/>
            <a:ext cx="7020000" cy="366126"/>
          </a:xfrm>
        </p:spPr>
        <p:txBody>
          <a:bodyPr/>
          <a:lstStyle/>
          <a:p>
            <a:r>
              <a:rPr lang="de-CH" sz="2000"/>
              <a:t>Software </a:t>
            </a:r>
            <a:r>
              <a:rPr lang="de-CH" sz="2000" err="1"/>
              <a:t>security</a:t>
            </a:r>
            <a:r>
              <a:rPr lang="de-CH" sz="2000"/>
              <a:t> in open source </a:t>
            </a:r>
            <a:r>
              <a:rPr lang="de-CH" sz="2000" err="1"/>
              <a:t>development</a:t>
            </a:r>
            <a:endParaRPr lang="de-CH" sz="200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1099394-CDAA-4FEE-93E2-C5CF2F5A1B51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540000" y="1491629"/>
            <a:ext cx="5040112" cy="3510939"/>
          </a:xfrm>
        </p:spPr>
        <p:txBody>
          <a:bodyPr/>
          <a:lstStyle/>
          <a:p>
            <a:r>
              <a:rPr lang="de-CH" b="1" dirty="0"/>
              <a:t>Construction &amp; </a:t>
            </a:r>
            <a:r>
              <a:rPr lang="de-CH" b="1" dirty="0" err="1"/>
              <a:t>Verification</a:t>
            </a:r>
            <a:r>
              <a:rPr lang="de-CH" b="1" dirty="0"/>
              <a:t> </a:t>
            </a:r>
            <a:r>
              <a:rPr lang="de-CH" dirty="0"/>
              <a:t>werden mit </a:t>
            </a:r>
            <a:r>
              <a:rPr lang="de-CH" b="1" dirty="0"/>
              <a:t>grösserem Interesse </a:t>
            </a:r>
            <a:r>
              <a:rPr lang="de-CH" dirty="0"/>
              <a:t>Untersucht als die anderen beiden Bereiche</a:t>
            </a:r>
          </a:p>
          <a:p>
            <a:r>
              <a:rPr lang="de-DE" dirty="0"/>
              <a:t>Studien, die sich auf die Entwicklung konzentrieren, sind technisch orientiert und </a:t>
            </a:r>
            <a:r>
              <a:rPr lang="de-DE" b="1" dirty="0"/>
              <a:t>vernachlässigen</a:t>
            </a:r>
            <a:r>
              <a:rPr lang="de-DE" dirty="0"/>
              <a:t> häufig </a:t>
            </a:r>
            <a:r>
              <a:rPr lang="de-DE" b="1" dirty="0"/>
              <a:t>soziale Aspekte</a:t>
            </a:r>
          </a:p>
          <a:p>
            <a:r>
              <a:rPr lang="de-DE" b="1" dirty="0"/>
              <a:t>Mangelndes Wissensmanagement </a:t>
            </a:r>
            <a:r>
              <a:rPr lang="de-DE" dirty="0"/>
              <a:t>im Bereich der OSS-Sicherheit</a:t>
            </a:r>
            <a:endParaRPr lang="de-CH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E32DB78-792F-45F1-9DFA-EC87A5399669}"/>
              </a:ext>
            </a:extLst>
          </p:cNvPr>
          <p:cNvSpPr/>
          <p:nvPr/>
        </p:nvSpPr>
        <p:spPr>
          <a:xfrm>
            <a:off x="990650" y="5002569"/>
            <a:ext cx="5957614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CH" sz="800" dirty="0">
                <a:effectLst/>
              </a:rPr>
              <a:t>Shao-Fang Wen (2017) </a:t>
            </a:r>
            <a:r>
              <a:rPr lang="de-CH" sz="800" dirty="0">
                <a:effectLst/>
                <a:hlinkClick r:id="rId3"/>
              </a:rPr>
              <a:t>Software security in open source development: A systematic literature review</a:t>
            </a:r>
            <a:endParaRPr lang="de-CH" sz="80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A95CC18-7105-93CC-F40C-B14BD8FBBCA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47"/>
          <a:stretch/>
        </p:blipFill>
        <p:spPr>
          <a:xfrm>
            <a:off x="5652120" y="1203598"/>
            <a:ext cx="3218078" cy="187220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2A10E779-0BFC-D80C-7E6E-70FD7AAE1B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4128" y="3229484"/>
            <a:ext cx="3371320" cy="144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837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537E73-A44C-4DB2-BBBA-D81519AAD1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de-DE"/>
              <a:t>WISSENSCHAFTLICHER TEIL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de-DE" b="1"/>
              <a:t>PRAKTISCHER TEIL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de-DE"/>
              <a:t>PERSÖNLICHES FAZIT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Agenda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147D19-0123-1C49-D786-5D58A27B7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298986"/>
            <a:ext cx="3290209" cy="247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526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8CC5B59-6DB9-4E72-92F8-A65984EF3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Puzzle ICT: </a:t>
            </a:r>
            <a:r>
              <a:rPr lang="de-CH" dirty="0" err="1"/>
              <a:t>Verification</a:t>
            </a:r>
            <a:endParaRPr lang="de-CH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1099394-CDAA-4FEE-93E2-C5CF2F5A1B51}"/>
              </a:ext>
            </a:extLst>
          </p:cNvPr>
          <p:cNvSpPr>
            <a:spLocks noGrp="1"/>
          </p:cNvSpPr>
          <p:nvPr>
            <p:ph sz="half" idx="22"/>
          </p:nvPr>
        </p:nvSpPr>
        <p:spPr/>
        <p:txBody>
          <a:bodyPr/>
          <a:lstStyle/>
          <a:p>
            <a:r>
              <a:rPr lang="de-CH" dirty="0"/>
              <a:t>Security Abteilung</a:t>
            </a:r>
          </a:p>
          <a:p>
            <a:endParaRPr lang="de-CH" dirty="0"/>
          </a:p>
          <a:p>
            <a:pPr marL="6350" indent="0">
              <a:buNone/>
            </a:pPr>
            <a:endParaRPr lang="de-CH" dirty="0"/>
          </a:p>
          <a:p>
            <a:r>
              <a:rPr lang="de-DE" dirty="0"/>
              <a:t>Überprüfung der Software vor der Bereitstellung</a:t>
            </a:r>
            <a:endParaRPr lang="de-CH" dirty="0"/>
          </a:p>
          <a:p>
            <a:r>
              <a:rPr lang="de-DE" dirty="0"/>
              <a:t>Überprüfung der Software im laufenden Einsatz</a:t>
            </a:r>
            <a:endParaRPr lang="de-CH" dirty="0"/>
          </a:p>
          <a:p>
            <a:r>
              <a:rPr lang="de-CH" dirty="0"/>
              <a:t>Untersuchung von Sicherheitsbedrohungen</a:t>
            </a:r>
          </a:p>
          <a:p>
            <a:endParaRPr lang="de-CH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E32DB78-792F-45F1-9DFA-EC87A5399669}"/>
              </a:ext>
            </a:extLst>
          </p:cNvPr>
          <p:cNvSpPr/>
          <p:nvPr/>
        </p:nvSpPr>
        <p:spPr>
          <a:xfrm>
            <a:off x="990650" y="5002568"/>
            <a:ext cx="665247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de-CH" sz="800" dirty="0">
                <a:effectLst/>
              </a:rPr>
              <a:t>QUELLE/LINK</a:t>
            </a:r>
            <a:endParaRPr lang="de-CH" sz="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8D2371-FA44-3CAB-76D9-A2DB052EB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298986"/>
            <a:ext cx="3290209" cy="247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0276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heme/theme1.xml><?xml version="1.0" encoding="utf-8"?>
<a:theme xmlns:a="http://schemas.openxmlformats.org/drawingml/2006/main" name="Universität Bern Vorlage">
  <a:themeElements>
    <a:clrScheme name="Benutzerdefiniert 1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E6002E"/>
      </a:hlink>
      <a:folHlink>
        <a:srgbClr val="E6002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3585EBC0-9BD4-4B94-BA7E-D99659FFC551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UniBe_Vorlage_PP_unirot_02112018</Template>
  <TotalTime>0</TotalTime>
  <Words>396</Words>
  <Application>Microsoft Macintosh PowerPoint</Application>
  <PresentationFormat>Bildschirmpräsentation (16:9)</PresentationFormat>
  <Paragraphs>90</Paragraphs>
  <Slides>14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Symbol</vt:lpstr>
      <vt:lpstr>Universität Bern Vorlage</vt:lpstr>
      <vt:lpstr>Open-Source Communities </vt:lpstr>
      <vt:lpstr>Agenda</vt:lpstr>
      <vt:lpstr>Software security in OSS</vt:lpstr>
      <vt:lpstr>Software Development: Security</vt:lpstr>
      <vt:lpstr>Software security in open source development</vt:lpstr>
      <vt:lpstr>Software security in open source development</vt:lpstr>
      <vt:lpstr>Software security in open source development</vt:lpstr>
      <vt:lpstr>Agenda</vt:lpstr>
      <vt:lpstr>Puzzle ICT: Verification</vt:lpstr>
      <vt:lpstr>Puzzle ICT: Construction</vt:lpstr>
      <vt:lpstr>Puzzle ICT: Governance</vt:lpstr>
      <vt:lpstr>Puzzle ICT: Deployement</vt:lpstr>
      <vt:lpstr>Agenda</vt:lpstr>
      <vt:lpstr>UNSER FAZIT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Informationsanlass</dc:title>
  <dc:creator>Matthias Stürmer</dc:creator>
  <cp:lastModifiedBy>Brunner, Tobias</cp:lastModifiedBy>
  <cp:revision>269</cp:revision>
  <cp:lastPrinted>2020-10-21T06:50:14Z</cp:lastPrinted>
  <dcterms:created xsi:type="dcterms:W3CDTF">2019-10-13T03:33:36Z</dcterms:created>
  <dcterms:modified xsi:type="dcterms:W3CDTF">2022-12-05T13:11:35Z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2016-05-19T00:00:00Z</vt:filetime>
  </property>
  <property fmtid="{D5CDD505-2E9C-101B-9397-08002B2CF9AE}" pid="3" name="Creator">
    <vt:lpwstr>Adobe InDesign CC 2015 (Macintosh)</vt:lpwstr>
  </property>
  <property fmtid="{D5CDD505-2E9C-101B-9397-08002B2CF9AE}" pid="4" name="LastSaved">
    <vt:filetime>2016-05-19T00:00:00Z</vt:filetime>
  </property>
</Properties>
</file>