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41"/>
  </p:notesMasterIdLst>
  <p:handoutMasterIdLst>
    <p:handoutMasterId r:id="rId42"/>
  </p:handoutMasterIdLst>
  <p:sldIdLst>
    <p:sldId id="488" r:id="rId2"/>
    <p:sldId id="312" r:id="rId3"/>
    <p:sldId id="590" r:id="rId4"/>
    <p:sldId id="601" r:id="rId5"/>
    <p:sldId id="406" r:id="rId6"/>
    <p:sldId id="602" r:id="rId7"/>
    <p:sldId id="407" r:id="rId8"/>
    <p:sldId id="615" r:id="rId9"/>
    <p:sldId id="453" r:id="rId10"/>
    <p:sldId id="454" r:id="rId11"/>
    <p:sldId id="455" r:id="rId12"/>
    <p:sldId id="456" r:id="rId13"/>
    <p:sldId id="408" r:id="rId14"/>
    <p:sldId id="483" r:id="rId15"/>
    <p:sldId id="425" r:id="rId16"/>
    <p:sldId id="424" r:id="rId17"/>
    <p:sldId id="593" r:id="rId18"/>
    <p:sldId id="431" r:id="rId19"/>
    <p:sldId id="598" r:id="rId20"/>
    <p:sldId id="479" r:id="rId21"/>
    <p:sldId id="599" r:id="rId22"/>
    <p:sldId id="433" r:id="rId23"/>
    <p:sldId id="614" r:id="rId24"/>
    <p:sldId id="605" r:id="rId25"/>
    <p:sldId id="487" r:id="rId26"/>
    <p:sldId id="484" r:id="rId27"/>
    <p:sldId id="594" r:id="rId28"/>
    <p:sldId id="606" r:id="rId29"/>
    <p:sldId id="441" r:id="rId30"/>
    <p:sldId id="444" r:id="rId31"/>
    <p:sldId id="616" r:id="rId32"/>
    <p:sldId id="443" r:id="rId33"/>
    <p:sldId id="445" r:id="rId34"/>
    <p:sldId id="446" r:id="rId35"/>
    <p:sldId id="603" r:id="rId36"/>
    <p:sldId id="595" r:id="rId37"/>
    <p:sldId id="448" r:id="rId38"/>
    <p:sldId id="449" r:id="rId39"/>
    <p:sldId id="452" r:id="rId40"/>
  </p:sldIdLst>
  <p:sldSz cx="9144000" cy="5143500" type="screen16x9"/>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D9D9D9"/>
    <a:srgbClr val="000000"/>
    <a:srgbClr val="E6002F"/>
    <a:srgbClr val="EE1F3C"/>
    <a:srgbClr val="7F7F7F"/>
    <a:srgbClr val="DB3943"/>
    <a:srgbClr val="EF1D3B"/>
    <a:srgbClr val="DB3842"/>
    <a:srgbClr val="414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7" autoAdjust="0"/>
    <p:restoredTop sz="79553" autoAdjust="0"/>
  </p:normalViewPr>
  <p:slideViewPr>
    <p:cSldViewPr>
      <p:cViewPr varScale="1">
        <p:scale>
          <a:sx n="119" d="100"/>
          <a:sy n="119" d="100"/>
        </p:scale>
        <p:origin x="1056" y="42"/>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12" d="100"/>
        <a:sy n="112" d="100"/>
      </p:scale>
      <p:origin x="0" y="-4806"/>
    </p:cViewPr>
  </p:sorterViewPr>
  <p:notesViewPr>
    <p:cSldViewPr>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0" y="9720515"/>
            <a:ext cx="7098068" cy="514099"/>
          </a:xfrm>
          <a:prstGeom prst="rect">
            <a:avLst/>
          </a:prstGeom>
        </p:spPr>
        <p:txBody>
          <a:bodyPr vert="horz" lIns="99048" tIns="49524" rIns="99048" bIns="49524" rtlCol="0" anchor="b"/>
          <a:lstStyle>
            <a:lvl1pPr algn="r">
              <a:defRPr sz="1300"/>
            </a:lvl1pPr>
          </a:lstStyle>
          <a:p>
            <a:pPr algn="ctr"/>
            <a:fld id="{78E837A5-4E29-AD49-B1D8-E1C9E0E444DD}" type="slidenum">
              <a:rPr lang="de-DE" smtClean="0"/>
              <a:pPr algn="ctr"/>
              <a:t>‹Nr.›</a:t>
            </a:fld>
            <a:endParaRPr lang="de-DE" dirty="0"/>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CH" dirty="0"/>
          </a:p>
        </p:txBody>
      </p:sp>
      <p:sp>
        <p:nvSpPr>
          <p:cNvPr id="3" name="Datumsplatzhalter 2"/>
          <p:cNvSpPr>
            <a:spLocks noGrp="1"/>
          </p:cNvSpPr>
          <p:nvPr>
            <p:ph type="dt" idx="1"/>
          </p:nvPr>
        </p:nvSpPr>
        <p:spPr>
          <a:xfrm>
            <a:off x="4021705" y="0"/>
            <a:ext cx="3076363" cy="511731"/>
          </a:xfrm>
          <a:prstGeom prst="rect">
            <a:avLst/>
          </a:prstGeom>
        </p:spPr>
        <p:txBody>
          <a:bodyPr vert="horz" lIns="99048" tIns="49524" rIns="99048" bIns="49524" rtlCol="0"/>
          <a:lstStyle>
            <a:lvl1pPr algn="r">
              <a:defRPr sz="1300"/>
            </a:lvl1pPr>
          </a:lstStyle>
          <a:p>
            <a:fld id="{B77602DA-7CEE-4298-AF4B-1C87D65BAB06}" type="datetimeFigureOut">
              <a:rPr lang="de-CH" smtClean="0"/>
              <a:t>08.11.2022</a:t>
            </a:fld>
            <a:endParaRPr lang="de-CH"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de-CH"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0514"/>
            <a:ext cx="3076363" cy="511731"/>
          </a:xfrm>
          <a:prstGeom prst="rect">
            <a:avLst/>
          </a:prstGeom>
        </p:spPr>
        <p:txBody>
          <a:bodyPr vert="horz" lIns="99048" tIns="49524" rIns="99048" bIns="49524" rtlCol="0" anchor="b"/>
          <a:lstStyle>
            <a:lvl1pPr algn="l">
              <a:defRPr sz="1300"/>
            </a:lvl1pPr>
          </a:lstStyle>
          <a:p>
            <a:endParaRPr lang="de-CH" dirty="0"/>
          </a:p>
        </p:txBody>
      </p:sp>
      <p:sp>
        <p:nvSpPr>
          <p:cNvPr id="7" name="Foliennummernplatzhalter 6"/>
          <p:cNvSpPr>
            <a:spLocks noGrp="1"/>
          </p:cNvSpPr>
          <p:nvPr>
            <p:ph type="sldNum" sz="quarter" idx="5"/>
          </p:nvPr>
        </p:nvSpPr>
        <p:spPr>
          <a:xfrm>
            <a:off x="4021705" y="9720514"/>
            <a:ext cx="3076363" cy="511731"/>
          </a:xfrm>
          <a:prstGeom prst="rect">
            <a:avLst/>
          </a:prstGeom>
        </p:spPr>
        <p:txBody>
          <a:bodyPr vert="horz" lIns="99048" tIns="49524" rIns="99048" bIns="49524" rtlCol="0" anchor="b"/>
          <a:lstStyle>
            <a:lvl1pPr algn="r">
              <a:defRPr sz="1300"/>
            </a:lvl1pPr>
          </a:lstStyle>
          <a:p>
            <a:fld id="{B2B24C57-7758-4EF8-8A0E-FE171C8C1817}" type="slidenum">
              <a:rPr lang="de-CH" smtClean="0"/>
              <a:t>‹Nr.›</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elt.de/wirtschaft/webwelt/article126814584/Heartbleed-Programmierer-spricht-von-Versehen.html#Comments" TargetMode="External"/><Relationship Id="rId7" Type="http://schemas.openxmlformats.org/officeDocument/2006/relationships/hyperlink" Target="http://link.springer.com/chapter/10.1007/978-3-642-25959-3_33"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git.openssl.org/gitweb/?p=openssl.git;a=commit;h=4817504d069b4c5082161b02a22116ad75f822b1" TargetMode="External"/><Relationship Id="rId5" Type="http://schemas.openxmlformats.org/officeDocument/2006/relationships/hyperlink" Target="https://stellenmarkt.welt.de/jobs-welt/Jobs-Programmierer-Muenster.html" TargetMode="External"/><Relationship Id="rId4" Type="http://schemas.openxmlformats.org/officeDocument/2006/relationships/hyperlink" Target="https://www.welt.de/wirtschaft/webwelt/article126790546/Diese-Passwoerter-sollten-Sie-jetzt-aendern.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15289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effectLst/>
                <a:latin typeface="ffmark"/>
              </a:rPr>
              <a:t>Dieses Video macht Cyberbedrohungen greifbar: In der 3D-animierten „</a:t>
            </a:r>
            <a:r>
              <a:rPr lang="de-DE" b="0" i="0" dirty="0" err="1">
                <a:effectLst/>
                <a:latin typeface="ffmark"/>
              </a:rPr>
              <a:t>Cyberthreat</a:t>
            </a:r>
            <a:r>
              <a:rPr lang="de-DE" b="0" i="0" dirty="0">
                <a:effectLst/>
                <a:latin typeface="ffmark"/>
              </a:rPr>
              <a:t> Real-Time-</a:t>
            </a:r>
            <a:r>
              <a:rPr lang="de-DE" b="0" i="0" dirty="0" err="1">
                <a:effectLst/>
                <a:latin typeface="ffmark"/>
              </a:rPr>
              <a:t>Map</a:t>
            </a:r>
            <a:r>
              <a:rPr lang="de-DE" b="0" i="0" dirty="0">
                <a:effectLst/>
                <a:latin typeface="ffmark"/>
              </a:rPr>
              <a:t>“ können sich User die Bedrohungen via Internet in Echtzeit anschauen.</a:t>
            </a:r>
          </a:p>
          <a:p>
            <a:pPr algn="l"/>
            <a:r>
              <a:rPr lang="de-DE" b="0" i="0" dirty="0">
                <a:solidFill>
                  <a:srgbClr val="393939"/>
                </a:solidFill>
                <a:effectLst/>
                <a:latin typeface="ffmark"/>
              </a:rPr>
              <a:t>Quelle: Die Welt</a:t>
            </a:r>
          </a:p>
          <a:p>
            <a:r>
              <a:rPr lang="de-DE" b="0" i="0" cap="all" dirty="0">
                <a:effectLst/>
                <a:latin typeface="ffmark"/>
              </a:rPr>
              <a:t>AUTOPLAY</a:t>
            </a:r>
            <a:endParaRPr lang="de-DE" dirty="0">
              <a:effectLst/>
            </a:endParaRPr>
          </a:p>
          <a:p>
            <a:r>
              <a:rPr lang="de-DE" b="0" i="0" dirty="0">
                <a:solidFill>
                  <a:srgbClr val="1D1D1D"/>
                </a:solidFill>
                <a:effectLst/>
                <a:latin typeface="ffmark"/>
              </a:rPr>
              <a:t>Der „Heartbleed“-Verursacher ist ein Programmierer aus Deutschland. Die User im Web unterstellen ihm eine gezielte Attacke. Doch böse Absicht weist er zurück: Es sei ein Versehen gewesen.</a:t>
            </a:r>
          </a:p>
          <a:p>
            <a:pPr algn="l"/>
            <a:r>
              <a:rPr lang="de-DE" b="0" i="0" u="none" strike="noStrike" dirty="0">
                <a:solidFill>
                  <a:srgbClr val="E4E4E4"/>
                </a:solidFill>
                <a:effectLst/>
                <a:latin typeface="ffmark"/>
                <a:hlinkClick r:id="rId3"/>
              </a:rPr>
              <a:t>0</a:t>
            </a:r>
            <a:endParaRPr lang="de-DE" b="0" i="0" dirty="0">
              <a:solidFill>
                <a:srgbClr val="000000"/>
              </a:solidFill>
              <a:effectLst/>
              <a:latin typeface="ffmark"/>
            </a:endParaRPr>
          </a:p>
          <a:p>
            <a:pPr algn="l"/>
            <a:r>
              <a:rPr lang="de-DE" b="0" i="0" dirty="0">
                <a:solidFill>
                  <a:srgbClr val="787878"/>
                </a:solidFill>
                <a:effectLst/>
                <a:latin typeface="ffmark"/>
              </a:rPr>
              <a:t>Anzeige</a:t>
            </a:r>
            <a:endParaRPr lang="de-DE" b="0" i="0" dirty="0">
              <a:solidFill>
                <a:srgbClr val="1D1D1D"/>
              </a:solidFill>
              <a:effectLst/>
              <a:latin typeface="freight"/>
            </a:endParaRPr>
          </a:p>
          <a:p>
            <a:pPr algn="l"/>
            <a:r>
              <a:rPr lang="de-DE" b="0" i="0" dirty="0">
                <a:solidFill>
                  <a:srgbClr val="1D1D1D"/>
                </a:solidFill>
                <a:effectLst/>
                <a:latin typeface="ffmark"/>
              </a:rPr>
              <a:t>D</a:t>
            </a:r>
            <a:r>
              <a:rPr lang="de-DE" b="0" i="0" dirty="0">
                <a:solidFill>
                  <a:srgbClr val="1D1D1D"/>
                </a:solidFill>
                <a:effectLst/>
                <a:latin typeface="freight"/>
              </a:rPr>
              <a:t>er </a:t>
            </a:r>
            <a:r>
              <a:rPr lang="de-DE" b="0" i="0" u="none" strike="noStrike" dirty="0">
                <a:solidFill>
                  <a:srgbClr val="1D1D1D"/>
                </a:solidFill>
                <a:effectLst/>
                <a:latin typeface="freight"/>
                <a:hlinkClick r:id="rId4"/>
              </a:rPr>
              <a:t>„Heartbleed“-Fehler im Verschlüsselungsprotokoll OpenSSL</a:t>
            </a:r>
            <a:r>
              <a:rPr lang="de-DE" b="0" i="0" dirty="0">
                <a:solidFill>
                  <a:srgbClr val="1D1D1D"/>
                </a:solidFill>
                <a:effectLst/>
                <a:latin typeface="freight"/>
              </a:rPr>
              <a:t>, der die Sicherheit von Millionen Webservern kompromittierte, wurde von einem Programmierer aus dem westfälischen Münster verursacht: Der Sicherheitsexperte Robin </a:t>
            </a:r>
            <a:r>
              <a:rPr lang="de-DE" b="0" i="0" dirty="0" err="1">
                <a:solidFill>
                  <a:srgbClr val="1D1D1D"/>
                </a:solidFill>
                <a:effectLst/>
                <a:latin typeface="freight"/>
              </a:rPr>
              <a:t>Seggelmann</a:t>
            </a:r>
            <a:r>
              <a:rPr lang="de-DE" b="0" i="0" dirty="0">
                <a:solidFill>
                  <a:srgbClr val="1D1D1D"/>
                </a:solidFill>
                <a:effectLst/>
                <a:latin typeface="freight"/>
              </a:rPr>
              <a:t> arbeitete 2011 in seiner Freizeit an dem offenen Softwareprojekt OpenSSL mit.</a:t>
            </a:r>
          </a:p>
          <a:p>
            <a:pPr algn="l"/>
            <a:r>
              <a:rPr lang="de-DE" b="0" i="0" dirty="0">
                <a:solidFill>
                  <a:srgbClr val="1D1D1D"/>
                </a:solidFill>
                <a:effectLst/>
                <a:latin typeface="freight"/>
              </a:rPr>
              <a:t>Er übersah beim Hinzufügen der </a:t>
            </a:r>
            <a:r>
              <a:rPr lang="de-DE" b="0" i="0" dirty="0" err="1">
                <a:solidFill>
                  <a:srgbClr val="1D1D1D"/>
                </a:solidFill>
                <a:effectLst/>
                <a:latin typeface="freight"/>
              </a:rPr>
              <a:t>sogenqannten</a:t>
            </a:r>
            <a:r>
              <a:rPr lang="de-DE" b="0" i="0" dirty="0">
                <a:solidFill>
                  <a:srgbClr val="1D1D1D"/>
                </a:solidFill>
                <a:effectLst/>
                <a:latin typeface="freight"/>
              </a:rPr>
              <a:t> </a:t>
            </a:r>
            <a:r>
              <a:rPr lang="de-DE" b="0" i="0" dirty="0" err="1">
                <a:solidFill>
                  <a:srgbClr val="1D1D1D"/>
                </a:solidFill>
                <a:effectLst/>
                <a:latin typeface="freight"/>
              </a:rPr>
              <a:t>Heartbeat</a:t>
            </a:r>
            <a:r>
              <a:rPr lang="de-DE" b="0" i="0" dirty="0">
                <a:solidFill>
                  <a:srgbClr val="1D1D1D"/>
                </a:solidFill>
                <a:effectLst/>
                <a:latin typeface="freight"/>
              </a:rPr>
              <a:t>-Funktion eine entscheidende Kleinigkeit: „Ich habe eine neue Funktion hinzugefügt und dabei die Überprüfung einer Längenangabe übersehen“, sagte </a:t>
            </a:r>
            <a:r>
              <a:rPr lang="de-DE" b="0" i="0" dirty="0" err="1">
                <a:solidFill>
                  <a:srgbClr val="1D1D1D"/>
                </a:solidFill>
                <a:effectLst/>
                <a:latin typeface="freight"/>
              </a:rPr>
              <a:t>Seggelmann</a:t>
            </a:r>
            <a:r>
              <a:rPr lang="de-DE" b="0" i="0" dirty="0">
                <a:solidFill>
                  <a:srgbClr val="1D1D1D"/>
                </a:solidFill>
                <a:effectLst/>
                <a:latin typeface="freight"/>
              </a:rPr>
              <a:t> der „Welt“.</a:t>
            </a:r>
          </a:p>
          <a:p>
            <a:pPr algn="l"/>
            <a:r>
              <a:rPr lang="de-DE" b="1" i="0" cap="all" dirty="0">
                <a:solidFill>
                  <a:srgbClr val="1D1D1D"/>
                </a:solidFill>
                <a:effectLst/>
                <a:latin typeface="ffmark"/>
              </a:rPr>
              <a:t>LESEN SIE AUCH</a:t>
            </a:r>
          </a:p>
          <a:p>
            <a:pPr algn="l"/>
            <a:r>
              <a:rPr lang="de-DE" b="0" i="0" cap="all" dirty="0">
                <a:solidFill>
                  <a:srgbClr val="003A5A"/>
                </a:solidFill>
                <a:effectLst/>
                <a:latin typeface="ffmark"/>
              </a:rPr>
              <a:t>WELT-STELLENMARKT</a:t>
            </a:r>
            <a:endParaRPr lang="de-DE" b="0" i="0" dirty="0">
              <a:solidFill>
                <a:srgbClr val="1D1D1D"/>
              </a:solidFill>
              <a:effectLst/>
              <a:latin typeface="ffmark"/>
            </a:endParaRPr>
          </a:p>
          <a:p>
            <a:pPr algn="l"/>
            <a:r>
              <a:rPr lang="de-DE" b="1" i="0" u="none" strike="noStrike" dirty="0">
                <a:solidFill>
                  <a:srgbClr val="1D1D1D"/>
                </a:solidFill>
                <a:effectLst/>
                <a:latin typeface="ffmark"/>
                <a:hlinkClick r:id="rId5" tooltip="Traumjobs für Programmierer in Münster"/>
              </a:rPr>
              <a:t>Traumjobs für Programmierer in Münster</a:t>
            </a:r>
            <a:endParaRPr lang="de-DE" b="1" i="0" dirty="0">
              <a:solidFill>
                <a:srgbClr val="1D1D1D"/>
              </a:solidFill>
              <a:effectLst/>
              <a:latin typeface="ffmark"/>
            </a:endParaRPr>
          </a:p>
          <a:p>
            <a:pPr algn="l"/>
            <a:r>
              <a:rPr lang="de-DE" b="0" i="0" dirty="0">
                <a:solidFill>
                  <a:srgbClr val="1D1D1D"/>
                </a:solidFill>
                <a:effectLst/>
                <a:latin typeface="freight"/>
              </a:rPr>
              <a:t>OpenSSL ist offene Software, viele Experten tragen in ihrer Freizeit zur Weiterentwicklung bei. Wie bei fast jedem sicherheitsrelevanten Projekt gilt auch bei OpenSSL das Vieraugenprinzip: </a:t>
            </a:r>
            <a:r>
              <a:rPr lang="de-DE" b="0" i="0" dirty="0" err="1">
                <a:solidFill>
                  <a:srgbClr val="1D1D1D"/>
                </a:solidFill>
                <a:effectLst/>
                <a:latin typeface="freight"/>
              </a:rPr>
              <a:t>Seggelmanns</a:t>
            </a:r>
            <a:r>
              <a:rPr lang="de-DE" b="0" i="0" dirty="0">
                <a:solidFill>
                  <a:srgbClr val="1D1D1D"/>
                </a:solidFill>
                <a:effectLst/>
                <a:latin typeface="freight"/>
              </a:rPr>
              <a:t> Beiträge zum Code wurden von einem weiteren Programmierer, dem US-Experten Stephen Henson, überprüft. Doch auch Henson fand </a:t>
            </a:r>
            <a:r>
              <a:rPr lang="de-DE" b="0" i="0" dirty="0" err="1">
                <a:solidFill>
                  <a:srgbClr val="1D1D1D"/>
                </a:solidFill>
                <a:effectLst/>
                <a:latin typeface="freight"/>
              </a:rPr>
              <a:t>Seggelmanns</a:t>
            </a:r>
            <a:r>
              <a:rPr lang="de-DE" b="0" i="0" dirty="0">
                <a:solidFill>
                  <a:srgbClr val="1D1D1D"/>
                </a:solidFill>
                <a:effectLst/>
                <a:latin typeface="freight"/>
              </a:rPr>
              <a:t> Fehler nicht, er stellte den fehlerhaften Code am ersten Januar 2012 als korrekt in die Codebasis des </a:t>
            </a:r>
            <a:r>
              <a:rPr lang="de-DE" b="0" i="0" u="none" strike="noStrike" dirty="0">
                <a:solidFill>
                  <a:srgbClr val="1D1D1D"/>
                </a:solidFill>
                <a:effectLst/>
                <a:latin typeface="freight"/>
                <a:hlinkClick r:id="rId6"/>
              </a:rPr>
              <a:t>OpenSSL-Projekts</a:t>
            </a:r>
            <a:r>
              <a:rPr lang="de-DE" b="0" i="0" dirty="0">
                <a:solidFill>
                  <a:srgbClr val="1D1D1D"/>
                </a:solidFill>
                <a:effectLst/>
                <a:latin typeface="freight"/>
              </a:rPr>
              <a:t> ein.</a:t>
            </a:r>
          </a:p>
          <a:p>
            <a:pPr algn="l"/>
            <a:r>
              <a:rPr lang="de-DE" b="0" i="0" dirty="0">
                <a:solidFill>
                  <a:srgbClr val="787878"/>
                </a:solidFill>
                <a:effectLst/>
                <a:latin typeface="ffmark"/>
              </a:rPr>
              <a:t>Anzeige</a:t>
            </a:r>
            <a:endParaRPr lang="de-DE" b="0" i="0" dirty="0">
              <a:solidFill>
                <a:srgbClr val="1D1D1D"/>
              </a:solidFill>
              <a:effectLst/>
              <a:latin typeface="freight"/>
            </a:endParaRPr>
          </a:p>
          <a:p>
            <a:pPr algn="l"/>
            <a:r>
              <a:rPr lang="de-DE" b="0" i="0" dirty="0">
                <a:solidFill>
                  <a:srgbClr val="1D1D1D"/>
                </a:solidFill>
                <a:effectLst/>
                <a:latin typeface="freight"/>
              </a:rPr>
              <a:t>Damit nahm das Unheil seinen Lauf: </a:t>
            </a:r>
            <a:r>
              <a:rPr lang="de-DE" b="0" i="0" dirty="0" err="1">
                <a:solidFill>
                  <a:srgbClr val="1D1D1D"/>
                </a:solidFill>
                <a:effectLst/>
                <a:latin typeface="freight"/>
              </a:rPr>
              <a:t>Seggelmanns</a:t>
            </a:r>
            <a:r>
              <a:rPr lang="de-DE" b="0" i="0" dirty="0">
                <a:solidFill>
                  <a:srgbClr val="1D1D1D"/>
                </a:solidFill>
                <a:effectLst/>
                <a:latin typeface="freight"/>
              </a:rPr>
              <a:t> Code wurde in die fertige Software übernommen, mehr als zwei Jahre lang blieb der Flüchtigkeitsfehler des Münsteraners unentdeckt – bevor er als Heartbleed-Fehler Furore machte und die Sicherheit von Millionen Nutzerkonten im Netz kompromittierte.</a:t>
            </a:r>
          </a:p>
          <a:p>
            <a:pPr algn="l"/>
            <a:r>
              <a:rPr lang="de-DE" b="1" i="0" dirty="0">
                <a:solidFill>
                  <a:srgbClr val="1D1D1D"/>
                </a:solidFill>
                <a:effectLst/>
                <a:latin typeface="ffmark"/>
              </a:rPr>
              <a:t>Verschwörungstheorien im Netz</a:t>
            </a:r>
          </a:p>
          <a:p>
            <a:pPr algn="l"/>
            <a:r>
              <a:rPr lang="de-DE" b="0" i="0" dirty="0">
                <a:solidFill>
                  <a:srgbClr val="1D1D1D"/>
                </a:solidFill>
                <a:effectLst/>
                <a:latin typeface="freight"/>
              </a:rPr>
              <a:t>Nun werden erste Verschwörungstheorien im Netz debattiert – hat </a:t>
            </a:r>
            <a:r>
              <a:rPr lang="de-DE" b="0" i="0" dirty="0" err="1">
                <a:solidFill>
                  <a:srgbClr val="1D1D1D"/>
                </a:solidFill>
                <a:effectLst/>
                <a:latin typeface="freight"/>
              </a:rPr>
              <a:t>Seggelmann</a:t>
            </a:r>
            <a:r>
              <a:rPr lang="de-DE" b="0" i="0" dirty="0">
                <a:solidFill>
                  <a:srgbClr val="1D1D1D"/>
                </a:solidFill>
                <a:effectLst/>
                <a:latin typeface="freight"/>
              </a:rPr>
              <a:t> den Fehler eventuell absichtlich verursacht, um Geheimdiensten wie der NSA einen Vorteil bei der Entschlüsselung von mit SSL geschützten Internetverbindungen zu verschaffen?</a:t>
            </a:r>
          </a:p>
          <a:p>
            <a:pPr algn="l"/>
            <a:r>
              <a:rPr lang="de-DE" b="0" i="0" dirty="0">
                <a:solidFill>
                  <a:srgbClr val="1D1D1D"/>
                </a:solidFill>
                <a:effectLst/>
                <a:latin typeface="freight"/>
              </a:rPr>
              <a:t>„</a:t>
            </a:r>
            <a:r>
              <a:rPr lang="de-DE" b="0" i="0" dirty="0" err="1">
                <a:solidFill>
                  <a:srgbClr val="1D1D1D"/>
                </a:solidFill>
                <a:effectLst/>
                <a:latin typeface="freight"/>
              </a:rPr>
              <a:t>Bullrun</a:t>
            </a:r>
            <a:r>
              <a:rPr lang="de-DE" b="0" i="0" dirty="0">
                <a:solidFill>
                  <a:srgbClr val="1D1D1D"/>
                </a:solidFill>
                <a:effectLst/>
                <a:latin typeface="freight"/>
              </a:rPr>
              <a:t>“ heißt das NSA-Projekt zum Unterlaufen von </a:t>
            </a:r>
            <a:r>
              <a:rPr lang="de-DE" b="0" i="0" u="none" strike="noStrike" dirty="0">
                <a:solidFill>
                  <a:srgbClr val="1D1D1D"/>
                </a:solidFill>
                <a:effectLst/>
                <a:latin typeface="freight"/>
                <a:hlinkClick r:id="rId4"/>
              </a:rPr>
              <a:t>SSL-Verschlüsselung</a:t>
            </a:r>
            <a:r>
              <a:rPr lang="de-DE" b="0" i="0" dirty="0">
                <a:solidFill>
                  <a:srgbClr val="1D1D1D"/>
                </a:solidFill>
                <a:effectLst/>
                <a:latin typeface="freight"/>
              </a:rPr>
              <a:t>, das durch die Enthüllungen von Whistleblower Edward Snowden offengelegt wurde.</a:t>
            </a:r>
          </a:p>
          <a:p>
            <a:pPr algn="l"/>
            <a:r>
              <a:rPr lang="de-DE" b="0" i="0" dirty="0">
                <a:solidFill>
                  <a:srgbClr val="1D1D1D"/>
                </a:solidFill>
                <a:effectLst/>
                <a:latin typeface="freight"/>
              </a:rPr>
              <a:t>In den Snowden-Dokumenten wird ausdrücklich auch das absichtliche Einbringen von Fehlern in Verschlüsselungssoftware als Möglichkeit zum Knacken von SSL genannt. „Aus meiner Sicht riecht das wie eine Backdoor, es schmeckt wie eine Backdoor, es hat die Konsistenz einer Backdoor, und es sieht aus wie eine Backdoor“, kommentiert etwa der deutsche Sicherheitsexperte Felix von Leitner in seinem Blog.</a:t>
            </a:r>
          </a:p>
          <a:p>
            <a:pPr algn="l"/>
            <a:r>
              <a:rPr lang="de-DE" b="0" i="0" dirty="0">
                <a:solidFill>
                  <a:srgbClr val="1D1D1D"/>
                </a:solidFill>
                <a:effectLst/>
                <a:latin typeface="freight"/>
              </a:rPr>
              <a:t>Auch in US-Medien wird darüber diskutiert, dass der Fehler allzu perfekt versteckt war, als dass er durch bloßen Zufall hätte entstehen können.</a:t>
            </a:r>
          </a:p>
          <a:p>
            <a:pPr algn="l"/>
            <a:r>
              <a:rPr lang="de-DE" b="1" i="0" dirty="0">
                <a:solidFill>
                  <a:srgbClr val="1D1D1D"/>
                </a:solidFill>
                <a:effectLst/>
                <a:latin typeface="ffmark"/>
              </a:rPr>
              <a:t>„</a:t>
            </a:r>
            <a:r>
              <a:rPr lang="de-DE" b="1" i="0" dirty="0" err="1">
                <a:solidFill>
                  <a:srgbClr val="1D1D1D"/>
                </a:solidFill>
                <a:effectLst/>
                <a:latin typeface="ffmark"/>
              </a:rPr>
              <a:t>Heartbeat</a:t>
            </a:r>
            <a:r>
              <a:rPr lang="de-DE" b="1" i="0" dirty="0">
                <a:solidFill>
                  <a:srgbClr val="1D1D1D"/>
                </a:solidFill>
                <a:effectLst/>
                <a:latin typeface="ffmark"/>
              </a:rPr>
              <a:t>“-Befehl absichtlich kompliziert?</a:t>
            </a:r>
          </a:p>
          <a:p>
            <a:pPr algn="l"/>
            <a:r>
              <a:rPr lang="de-DE" b="0" i="0" dirty="0">
                <a:solidFill>
                  <a:srgbClr val="1D1D1D"/>
                </a:solidFill>
                <a:effectLst/>
                <a:latin typeface="freight"/>
              </a:rPr>
              <a:t>Doch im Gespräch mit der „Welt“ versichert </a:t>
            </a:r>
            <a:r>
              <a:rPr lang="de-DE" b="0" i="0" dirty="0" err="1">
                <a:solidFill>
                  <a:srgbClr val="1D1D1D"/>
                </a:solidFill>
                <a:effectLst/>
                <a:latin typeface="freight"/>
              </a:rPr>
              <a:t>Seggelmann</a:t>
            </a:r>
            <a:r>
              <a:rPr lang="de-DE" b="0" i="0" dirty="0">
                <a:solidFill>
                  <a:srgbClr val="1D1D1D"/>
                </a:solidFill>
                <a:effectLst/>
                <a:latin typeface="freight"/>
              </a:rPr>
              <a:t>: „Es handelt sich um einen völlig zufälligen Fehler.“ Die Spekulationen darüber, dass der Fehler absichtlich eingefügt sein könnte, überraschen ihn dennoch nicht: „Das war vor dem Hintergrund der NSA-Enthüllungen abzusehen.“</a:t>
            </a:r>
          </a:p>
          <a:p>
            <a:pPr algn="l"/>
            <a:r>
              <a:rPr lang="de-DE" b="0" i="0" dirty="0">
                <a:solidFill>
                  <a:srgbClr val="787878"/>
                </a:solidFill>
                <a:effectLst/>
                <a:latin typeface="ffmark"/>
              </a:rPr>
              <a:t>Anzeige</a:t>
            </a:r>
            <a:endParaRPr lang="de-DE" b="0" i="0" dirty="0">
              <a:solidFill>
                <a:srgbClr val="1D1D1D"/>
              </a:solidFill>
              <a:effectLst/>
              <a:latin typeface="freight"/>
            </a:endParaRPr>
          </a:p>
          <a:p>
            <a:pPr algn="l"/>
            <a:r>
              <a:rPr lang="de-DE" b="0" i="0" dirty="0" err="1">
                <a:solidFill>
                  <a:srgbClr val="1D1D1D"/>
                </a:solidFill>
                <a:effectLst/>
                <a:latin typeface="freight"/>
              </a:rPr>
              <a:t>Seggelmanns</a:t>
            </a:r>
            <a:r>
              <a:rPr lang="de-DE" b="0" i="0" dirty="0">
                <a:solidFill>
                  <a:srgbClr val="1D1D1D"/>
                </a:solidFill>
                <a:effectLst/>
                <a:latin typeface="freight"/>
              </a:rPr>
              <a:t> Fehler lag darin, den sogenannten "</a:t>
            </a:r>
            <a:r>
              <a:rPr lang="de-DE" b="0" i="0" dirty="0" err="1">
                <a:solidFill>
                  <a:srgbClr val="1D1D1D"/>
                </a:solidFill>
                <a:effectLst/>
                <a:latin typeface="freight"/>
              </a:rPr>
              <a:t>Heartbeat</a:t>
            </a:r>
            <a:r>
              <a:rPr lang="de-DE" b="0" i="0" dirty="0">
                <a:solidFill>
                  <a:srgbClr val="1D1D1D"/>
                </a:solidFill>
                <a:effectLst/>
                <a:latin typeface="freight"/>
              </a:rPr>
              <a:t>"-Befehl in OpenSSL mit einer Zusatzfunktion integriert zu haben, die wiederrum fehlerhaft war. </a:t>
            </a:r>
            <a:r>
              <a:rPr lang="de-DE" b="0" i="0" dirty="0" err="1">
                <a:solidFill>
                  <a:srgbClr val="1D1D1D"/>
                </a:solidFill>
                <a:effectLst/>
                <a:latin typeface="freight"/>
              </a:rPr>
              <a:t>Heartbeat</a:t>
            </a:r>
            <a:r>
              <a:rPr lang="de-DE" b="0" i="0" dirty="0">
                <a:solidFill>
                  <a:srgbClr val="1D1D1D"/>
                </a:solidFill>
                <a:effectLst/>
                <a:latin typeface="freight"/>
              </a:rPr>
              <a:t> dient dazu, dass zwei miteinander per SSL verbundene Computer sich gegenseitig Lebenszeichen schicken - so signalisieren sie, dass die Verbindung weiter besteht, auch wenn zu dem Zeitpunkt keine Daten verschickt werden.</a:t>
            </a:r>
          </a:p>
          <a:p>
            <a:pPr algn="l"/>
            <a:r>
              <a:rPr lang="de-DE" b="0" i="0" dirty="0">
                <a:solidFill>
                  <a:srgbClr val="1D1D1D"/>
                </a:solidFill>
                <a:effectLst/>
                <a:latin typeface="freight"/>
              </a:rPr>
              <a:t>Die Zusatzfunktion ermöglicht es, mit dem </a:t>
            </a:r>
            <a:r>
              <a:rPr lang="de-DE" b="0" i="0" dirty="0" err="1">
                <a:solidFill>
                  <a:srgbClr val="1D1D1D"/>
                </a:solidFill>
                <a:effectLst/>
                <a:latin typeface="freight"/>
              </a:rPr>
              <a:t>Heartbeat</a:t>
            </a:r>
            <a:r>
              <a:rPr lang="de-DE" b="0" i="0" dirty="0">
                <a:solidFill>
                  <a:srgbClr val="1D1D1D"/>
                </a:solidFill>
                <a:effectLst/>
                <a:latin typeface="freight"/>
              </a:rPr>
              <a:t>-Datenpaket auch Zusatzinformationen, eine sogenannte Payload, an die Gegenseite zu verschicken. Durch den Fehler kann es jedoch passieren, dass nicht nur ausgewählte Daten verschickt werden, sondern auch sinnlose, 64 Kilobit große Auszüge aus dem Arbeitsspeicher des Servers.</a:t>
            </a:r>
          </a:p>
          <a:p>
            <a:pPr algn="l"/>
            <a:r>
              <a:rPr lang="de-DE" b="0" i="0" dirty="0">
                <a:solidFill>
                  <a:srgbClr val="1D1D1D"/>
                </a:solidFill>
                <a:effectLst/>
                <a:latin typeface="freight"/>
              </a:rPr>
              <a:t>Aus denen wiederrum können Hacker die wertvollen Schlüsselinformationen extrahieren. Gegen Anwürfe, den </a:t>
            </a:r>
            <a:r>
              <a:rPr lang="de-DE" b="0" i="0" dirty="0" err="1">
                <a:solidFill>
                  <a:srgbClr val="1D1D1D"/>
                </a:solidFill>
                <a:effectLst/>
                <a:latin typeface="freight"/>
              </a:rPr>
              <a:t>Heartbeat</a:t>
            </a:r>
            <a:r>
              <a:rPr lang="de-DE" b="0" i="0" dirty="0">
                <a:solidFill>
                  <a:srgbClr val="1D1D1D"/>
                </a:solidFill>
                <a:effectLst/>
                <a:latin typeface="freight"/>
              </a:rPr>
              <a:t>-Befehl absichtlich kompliziert und mit der an sich unnötigen und für den Fehler ursächlichen "Payload"-Zusatzfunktion eingebaut zu haben, verteidigt er sich ebenfalls: "In dem Kontext, in dem der Bug aufgetreten ist, ist der Payload in der Tat nicht notwendig. Aber die </a:t>
            </a:r>
            <a:r>
              <a:rPr lang="de-DE" b="0" i="0" dirty="0" err="1">
                <a:solidFill>
                  <a:srgbClr val="1D1D1D"/>
                </a:solidFill>
                <a:effectLst/>
                <a:latin typeface="freight"/>
              </a:rPr>
              <a:t>Heartbeat</a:t>
            </a:r>
            <a:r>
              <a:rPr lang="de-DE" b="0" i="0" dirty="0">
                <a:solidFill>
                  <a:srgbClr val="1D1D1D"/>
                </a:solidFill>
                <a:effectLst/>
                <a:latin typeface="freight"/>
              </a:rPr>
              <a:t> Extension hat diverse Einsatzmöglichkeiten, und wird auch für eine DTLS Mobility Extension </a:t>
            </a:r>
            <a:r>
              <a:rPr lang="de-DE" b="0" i="0" u="none" strike="noStrike" dirty="0">
                <a:solidFill>
                  <a:srgbClr val="1D1D1D"/>
                </a:solidFill>
                <a:effectLst/>
                <a:latin typeface="freight"/>
                <a:hlinkClick r:id="rId7"/>
              </a:rPr>
              <a:t>(hier beschrieben)</a:t>
            </a:r>
            <a:r>
              <a:rPr lang="de-DE" b="0" i="0" dirty="0">
                <a:solidFill>
                  <a:srgbClr val="1D1D1D"/>
                </a:solidFill>
                <a:effectLst/>
                <a:latin typeface="freight"/>
              </a:rPr>
              <a:t> benötigt. Dafür wird der Payload benötigt."</a:t>
            </a:r>
          </a:p>
          <a:p>
            <a:pPr algn="l"/>
            <a:r>
              <a:rPr lang="de-DE" b="0" i="0" dirty="0">
                <a:solidFill>
                  <a:srgbClr val="1D1D1D"/>
                </a:solidFill>
                <a:effectLst/>
                <a:latin typeface="freight"/>
              </a:rPr>
              <a:t>Übersetzt aus dem Technik-Deutsch heißt dass: </a:t>
            </a:r>
            <a:r>
              <a:rPr lang="de-DE" b="0" i="0" dirty="0" err="1">
                <a:solidFill>
                  <a:srgbClr val="1D1D1D"/>
                </a:solidFill>
                <a:effectLst/>
                <a:latin typeface="freight"/>
              </a:rPr>
              <a:t>Seggelmann</a:t>
            </a:r>
            <a:r>
              <a:rPr lang="de-DE" b="0" i="0" dirty="0">
                <a:solidFill>
                  <a:srgbClr val="1D1D1D"/>
                </a:solidFill>
                <a:effectLst/>
                <a:latin typeface="freight"/>
              </a:rPr>
              <a:t> hat den </a:t>
            </a:r>
            <a:r>
              <a:rPr lang="de-DE" b="0" i="0" dirty="0" err="1">
                <a:solidFill>
                  <a:srgbClr val="1D1D1D"/>
                </a:solidFill>
                <a:effectLst/>
                <a:latin typeface="freight"/>
              </a:rPr>
              <a:t>Heartbeatbefehl</a:t>
            </a:r>
            <a:r>
              <a:rPr lang="de-DE" b="0" i="0" dirty="0">
                <a:solidFill>
                  <a:srgbClr val="1D1D1D"/>
                </a:solidFill>
                <a:effectLst/>
                <a:latin typeface="freight"/>
              </a:rPr>
              <a:t> so eingebaut, dass er sich auch noch für weitere Anwendungen eignet - doch ohne diese Komplikation wäre der Heartbleed-Fehler nie aufgetreten.</a:t>
            </a:r>
          </a:p>
          <a:p>
            <a:pPr algn="l"/>
            <a:r>
              <a:rPr lang="de-DE" b="1" i="0" dirty="0">
                <a:solidFill>
                  <a:srgbClr val="1D1D1D"/>
                </a:solidFill>
                <a:effectLst/>
                <a:latin typeface="ffmark"/>
              </a:rPr>
              <a:t>Mangelnde Beteiligung</a:t>
            </a:r>
          </a:p>
          <a:p>
            <a:pPr algn="l"/>
            <a:r>
              <a:rPr lang="de-DE" b="0" i="0" dirty="0" err="1">
                <a:solidFill>
                  <a:srgbClr val="1D1D1D"/>
                </a:solidFill>
                <a:effectLst/>
                <a:latin typeface="freight"/>
              </a:rPr>
              <a:t>Seggelmann</a:t>
            </a:r>
            <a:r>
              <a:rPr lang="de-DE" b="0" i="0" dirty="0">
                <a:solidFill>
                  <a:srgbClr val="1D1D1D"/>
                </a:solidFill>
                <a:effectLst/>
                <a:latin typeface="freight"/>
              </a:rPr>
              <a:t> merkt im Gespräch an, dass selbst so sicherheitsrelevante Projekte wie OpenSSL unter mangelnder Beteiligung leiden: „Je mehr Leute sich den Code angucken, umso besser. Leider gibt es viel zu wenig Leute, sei es privat oder beruflich, die sich an der Verbesserung von OpenSSL beteiligen.“</a:t>
            </a:r>
          </a:p>
          <a:p>
            <a:pPr algn="l"/>
            <a:r>
              <a:rPr lang="de-DE" b="0" i="0" dirty="0">
                <a:solidFill>
                  <a:srgbClr val="1D1D1D"/>
                </a:solidFill>
                <a:effectLst/>
                <a:latin typeface="freight"/>
              </a:rPr>
              <a:t>Investierten mehr Programmierer ihre Freizeit, könnten Fehler wie Heartbleed künftig vermieden werden, so der Programmierer. „Wenn es mehr Beteiligung gäbe, dann könnte man wahrscheinlich auch umfangreichere Review-Prozesse einführen.“</a:t>
            </a:r>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8</a:t>
            </a:fld>
            <a:endParaRPr lang="de-CH" dirty="0"/>
          </a:p>
        </p:txBody>
      </p:sp>
    </p:spTree>
    <p:extLst>
      <p:ext uri="{BB962C8B-B14F-4D97-AF65-F5344CB8AC3E}">
        <p14:creationId xmlns:p14="http://schemas.microsoft.com/office/powerpoint/2010/main" val="112578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17</a:t>
            </a:fld>
            <a:endParaRPr lang="de-CH" dirty="0"/>
          </a:p>
        </p:txBody>
      </p:sp>
    </p:spTree>
    <p:extLst>
      <p:ext uri="{BB962C8B-B14F-4D97-AF65-F5344CB8AC3E}">
        <p14:creationId xmlns:p14="http://schemas.microsoft.com/office/powerpoint/2010/main" val="158749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27</a:t>
            </a:fld>
            <a:endParaRPr lang="de-CH" dirty="0"/>
          </a:p>
        </p:txBody>
      </p:sp>
    </p:spTree>
    <p:extLst>
      <p:ext uri="{BB962C8B-B14F-4D97-AF65-F5344CB8AC3E}">
        <p14:creationId xmlns:p14="http://schemas.microsoft.com/office/powerpoint/2010/main" val="1781279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36</a:t>
            </a:fld>
            <a:endParaRPr lang="de-CH" dirty="0"/>
          </a:p>
        </p:txBody>
      </p:sp>
    </p:spTree>
    <p:extLst>
      <p:ext uri="{BB962C8B-B14F-4D97-AF65-F5344CB8AC3E}">
        <p14:creationId xmlns:p14="http://schemas.microsoft.com/office/powerpoint/2010/main" val="172965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843798"/>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a:t>Arial </a:t>
            </a:r>
            <a:r>
              <a:rPr lang="de-DE" dirty="0"/>
              <a:t>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3147814"/>
            <a:ext cx="3726000" cy="1622186"/>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a:t>Arial </a:t>
            </a:r>
            <a:r>
              <a:rPr lang="de-DE" dirty="0"/>
              <a:t>16/20pt.</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2" name="Rechteck 1"/>
          <p:cNvSpPr/>
          <p:nvPr userDrawn="1"/>
        </p:nvSpPr>
        <p:spPr>
          <a:xfrm>
            <a:off x="0" y="154751"/>
            <a:ext cx="75600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251902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genda-Folie">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7992440" cy="2610000"/>
          </a:xfrm>
          <a:prstGeom prst="rect">
            <a:avLst/>
          </a:prstGeom>
        </p:spPr>
        <p:txBody>
          <a:bodyPr wrap="square" lIns="0" tIns="0" rIns="0" bIns="0">
            <a:noAutofit/>
          </a:bodyPr>
          <a:lstStyle>
            <a:lvl1pPr marL="342900" marR="0" indent="-342900" algn="l" defTabSz="914377" rtl="0" eaLnBrk="1" fontAlgn="auto" latinLnBrk="0" hangingPunct="1">
              <a:lnSpc>
                <a:spcPct val="100000"/>
              </a:lnSpc>
              <a:spcBef>
                <a:spcPts val="0"/>
              </a:spcBef>
              <a:spcAft>
                <a:spcPts val="0"/>
              </a:spcAft>
              <a:buClrTx/>
              <a:buSzTx/>
              <a:buFont typeface="Symbol" panose="05050102010706020507" pitchFamily="18" charset="2"/>
              <a:buChar char="-"/>
              <a:tabLst/>
              <a:defRPr sz="2000">
                <a:latin typeface="Arial" panose="020B0604020202020204" pitchFamily="34" charset="0"/>
                <a:cs typeface="Arial" panose="020B0604020202020204" pitchFamily="34" charset="0"/>
              </a:defRPr>
            </a:lvl1pPr>
            <a:lvl2pPr marL="685783" indent="-228594">
              <a:buFont typeface="Symbol" panose="05050102010706020507" pitchFamily="18" charset="2"/>
              <a:buChar char="-"/>
              <a:defRPr sz="1600">
                <a:latin typeface="Arial" panose="020B0604020202020204" pitchFamily="34" charset="0"/>
                <a:cs typeface="Arial" panose="020B0604020202020204" pitchFamily="34" charset="0"/>
              </a:defRPr>
            </a:lvl2pPr>
            <a:lvl3pPr marL="1142971" indent="-228594">
              <a:buFont typeface="Symbol" panose="05050102010706020507" pitchFamily="18" charset="2"/>
              <a:buChar char="-"/>
              <a:defRPr sz="1600">
                <a:latin typeface="Arial" panose="020B0604020202020204" pitchFamily="34" charset="0"/>
                <a:cs typeface="Arial" panose="020B0604020202020204" pitchFamily="34" charset="0"/>
              </a:defRPr>
            </a:lvl3pPr>
            <a:lvl4pPr marL="1600160" indent="-228594">
              <a:buFont typeface="Symbol" panose="05050102010706020507" pitchFamily="18" charset="2"/>
              <a:buChar cha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1. Ebene 20pt.</a:t>
            </a:r>
          </a:p>
          <a:p>
            <a:pPr lvl="1"/>
            <a:r>
              <a:rPr lang="de-DE" dirty="0"/>
              <a:t>2. Ebene 18pt.</a:t>
            </a:r>
          </a:p>
          <a:p>
            <a:pPr lvl="2"/>
            <a:r>
              <a:rPr lang="de-DE" dirty="0"/>
              <a:t>3. Ebene 16pt.</a:t>
            </a:r>
          </a:p>
          <a:p>
            <a:pPr lvl="3"/>
            <a:r>
              <a:rPr lang="de-DE" dirty="0"/>
              <a:t>4. Ebene 14pt.</a:t>
            </a:r>
          </a:p>
          <a:p>
            <a:pPr lvl="3"/>
            <a:r>
              <a:rPr lang="de-DE" dirty="0"/>
              <a:t>4. Ebene</a:t>
            </a:r>
          </a:p>
          <a:p>
            <a:pPr lvl="3"/>
            <a:r>
              <a:rPr lang="de-DE" dirty="0"/>
              <a:t>4. Ebene</a:t>
            </a:r>
            <a:endParaRPr lang="de-CH" dirty="0"/>
          </a:p>
          <a:p>
            <a:pPr lvl="3"/>
            <a:endParaRPr lang="de-CH" dirty="0"/>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70480725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tandard-Folie mit Grafik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6876256"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6876256" y="1238250"/>
            <a:ext cx="2267744"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619224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709544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Folie mit Grafik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5652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5652000" y="1238250"/>
            <a:ext cx="3492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4968104"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8959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0"/>
            <a:ext cx="799244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17513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spaltige Standar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8"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379680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23" hasCustomPrompt="1"/>
          </p:nvPr>
        </p:nvSpPr>
        <p:spPr>
          <a:xfrm>
            <a:off x="4876800" y="1498099"/>
            <a:ext cx="379680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0432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spaltige Standard-Folie mit zwei Aussag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8"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1491630"/>
            <a:ext cx="3726000" cy="180000"/>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9"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1761630"/>
            <a:ext cx="3726000" cy="3042368"/>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t>
            </a:r>
            <a:r>
              <a:rPr lang="de-DE"/>
              <a:t>Arial 16pt</a:t>
            </a:r>
            <a:r>
              <a:rPr lang="de-DE" dirty="0"/>
              <a:t>.</a:t>
            </a:r>
          </a:p>
        </p:txBody>
      </p:sp>
      <p:sp>
        <p:nvSpPr>
          <p:cNvPr id="10"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1491630"/>
            <a:ext cx="3726000" cy="180000"/>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11"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1761630"/>
            <a:ext cx="3726000" cy="3042368"/>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t>
            </a:r>
            <a:r>
              <a:rPr lang="de-DE"/>
              <a:t>Arial 16pt</a:t>
            </a:r>
            <a:r>
              <a:rPr lang="de-DE" dirty="0"/>
              <a:t>.</a:t>
            </a:r>
          </a:p>
        </p:txBody>
      </p:sp>
    </p:spTree>
    <p:extLst>
      <p:ext uri="{BB962C8B-B14F-4D97-AF65-F5344CB8AC3E}">
        <p14:creationId xmlns:p14="http://schemas.microsoft.com/office/powerpoint/2010/main" val="23412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Folie mit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5652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5652000" y="1238250"/>
            <a:ext cx="3492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4968104"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91612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hr grosse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15678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Folie">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t>
            </a:r>
            <a:r>
              <a:rPr lang="de-DE"/>
              <a:t>Arial 20pt</a:t>
            </a:r>
            <a:r>
              <a:rPr lang="de-DE" dirty="0"/>
              <a: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t>
            </a:r>
            <a:r>
              <a:rPr lang="de-DE"/>
              <a:t>Arial 20pt</a:t>
            </a:r>
            <a:r>
              <a:rPr lang="de-DE" dirty="0"/>
              <a:t>.</a:t>
            </a:r>
          </a:p>
          <a:p>
            <a:pPr lvl="0"/>
            <a:endParaRPr lang="de-DE" dirty="0"/>
          </a:p>
          <a:p>
            <a:pPr lvl="0"/>
            <a:r>
              <a:rPr lang="de-DE" dirty="0"/>
              <a:t>Inhalt Nr. 4</a:t>
            </a:r>
          </a:p>
          <a:p>
            <a:pPr lvl="0"/>
            <a:endParaRPr lang="de-DE" dirty="0"/>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168663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ite Grafik">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EBF98FB-2886-B941-8FDB-3481055A357B}"/>
              </a:ext>
            </a:extLst>
          </p:cNvPr>
          <p:cNvSpPr/>
          <p:nvPr userDrawn="1"/>
        </p:nvSpPr>
        <p:spPr>
          <a:xfrm>
            <a:off x="0" y="3219823"/>
            <a:ext cx="9144000" cy="1790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19815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1"/>
            <a:ext cx="7992440" cy="1584175"/>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217811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Gross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6" name="Rechteck 5">
            <a:extLst>
              <a:ext uri="{FF2B5EF4-FFF2-40B4-BE49-F238E27FC236}">
                <a16:creationId xmlns:a16="http://schemas.microsoft.com/office/drawing/2014/main" id="{4EBF98FB-2886-B941-8FDB-3481055A357B}"/>
              </a:ext>
            </a:extLst>
          </p:cNvPr>
          <p:cNvSpPr/>
          <p:nvPr userDrawn="1"/>
        </p:nvSpPr>
        <p:spPr>
          <a:xfrm>
            <a:off x="3275856" y="1238250"/>
            <a:ext cx="5868144"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4" name="Rechteck 3">
            <a:extLst>
              <a:ext uri="{FF2B5EF4-FFF2-40B4-BE49-F238E27FC236}">
                <a16:creationId xmlns:a16="http://schemas.microsoft.com/office/drawing/2014/main" id="{4EBF98FB-2886-B941-8FDB-3481055A357B}"/>
              </a:ext>
            </a:extLst>
          </p:cNvPr>
          <p:cNvSpPr/>
          <p:nvPr userDrawn="1"/>
        </p:nvSpPr>
        <p:spPr>
          <a:xfrm>
            <a:off x="-1" y="1238250"/>
            <a:ext cx="3471831"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2735856" cy="3266370"/>
          </a:xfrm>
          <a:prstGeom prst="rect">
            <a:avLst/>
          </a:prstGeom>
        </p:spPr>
        <p:txBody>
          <a:bodyPr lIns="0" tIns="0" rIns="0" bIns="0"/>
          <a:lstStyle>
            <a:lvl1pPr marL="265113" indent="-258763">
              <a:lnSpc>
                <a:spcPct val="100000"/>
              </a:lnSpc>
              <a:spcBef>
                <a:spcPts val="600"/>
              </a:spcBef>
              <a:buFont typeface="Symbol" panose="05050102010706020507" pitchFamily="18" charset="2"/>
              <a:buChar char="-"/>
              <a:tabLst/>
              <a:defRPr lang="de-DE" sz="2000" kern="1200" smtClean="0">
                <a:solidFill>
                  <a:schemeClr val="tx1"/>
                </a:solidFill>
                <a:latin typeface="Arial" panose="020B0604020202020204" pitchFamily="34" charset="0"/>
                <a:ea typeface="+mn-ea"/>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a:t>1. Ebene 20pt.</a:t>
            </a:r>
          </a:p>
          <a:p>
            <a:pPr lvl="1"/>
            <a:r>
              <a:rPr lang="de-DE"/>
              <a:t>2. Ebene 18pt.</a:t>
            </a:r>
          </a:p>
          <a:p>
            <a:pPr lvl="2"/>
            <a:r>
              <a:rPr lang="de-DE"/>
              <a:t>3. Ebene 16pt.</a:t>
            </a:r>
          </a:p>
          <a:p>
            <a:pPr lvl="3"/>
            <a:r>
              <a:rPr lang="de-DE"/>
              <a:t>4. Ebene 14pt.</a:t>
            </a:r>
          </a:p>
          <a:p>
            <a:pPr lvl="3"/>
            <a:r>
              <a:rPr lang="de-DE"/>
              <a:t>4. Ebene</a:t>
            </a:r>
          </a:p>
          <a:p>
            <a:pPr lvl="3"/>
            <a:r>
              <a:rPr lang="de-DE"/>
              <a:t>4. Ebene</a:t>
            </a:r>
            <a:endParaRPr lang="de-CH"/>
          </a:p>
          <a:p>
            <a:pPr lvl="3"/>
            <a:endParaRPr lang="de-CH" dirty="0"/>
          </a:p>
        </p:txBody>
      </p:sp>
    </p:spTree>
    <p:extLst>
      <p:ext uri="{BB962C8B-B14F-4D97-AF65-F5344CB8AC3E}">
        <p14:creationId xmlns:p14="http://schemas.microsoft.com/office/powerpoint/2010/main" val="284284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
        <p:nvSpPr>
          <p:cNvPr id="9" name="Textplatzhalter 21">
            <a:extLst>
              <a:ext uri="{FF2B5EF4-FFF2-40B4-BE49-F238E27FC236}">
                <a16:creationId xmlns:a16="http://schemas.microsoft.com/office/drawing/2014/main" id="{16AC8D8E-CDF7-E043-997B-4F40A5E71F94}"/>
              </a:ext>
            </a:extLst>
          </p:cNvPr>
          <p:cNvSpPr txBox="1">
            <a:spLocks/>
          </p:cNvSpPr>
          <p:nvPr userDrawn="1"/>
        </p:nvSpPr>
        <p:spPr>
          <a:xfrm>
            <a:off x="540000" y="280800"/>
            <a:ext cx="7020000" cy="180000"/>
          </a:xfrm>
          <a:prstGeom prst="rect">
            <a:avLst/>
          </a:prstGeom>
        </p:spPr>
        <p:txBody>
          <a:bodyPr lIns="0" tIns="0" rIns="0" bIns="0">
            <a:noAutofit/>
          </a:bodyPr>
          <a:lstStyle>
            <a:lvl1pPr marL="0" indent="0" algn="l" defTabSz="914377" rtl="0" eaLnBrk="1" latinLnBrk="0" hangingPunct="1">
              <a:lnSpc>
                <a:spcPct val="9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200" noProof="0" dirty="0">
                <a:latin typeface="Arial" panose="020B0604020202020204" pitchFamily="34" charset="0"/>
                <a:cs typeface="Arial" panose="020B0604020202020204" pitchFamily="34" charset="0"/>
              </a:rPr>
              <a:t>Vorlesung Digitale Nachhaltigkeit 2022 – Termin 8: Open Source Lizenzen</a:t>
            </a: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84" r:id="rId1"/>
    <p:sldLayoutId id="2147483780" r:id="rId2"/>
    <p:sldLayoutId id="2147483783" r:id="rId3"/>
    <p:sldLayoutId id="2147483785" r:id="rId4"/>
    <p:sldLayoutId id="2147483782" r:id="rId5"/>
    <p:sldLayoutId id="2147483781" r:id="rId6"/>
    <p:sldLayoutId id="2147483752" r:id="rId7"/>
    <p:sldLayoutId id="2147483788" r:id="rId8"/>
    <p:sldLayoutId id="2147483791" r:id="rId9"/>
    <p:sldLayoutId id="2147483792" r:id="rId10"/>
    <p:sldLayoutId id="2147483794" r:id="rId11"/>
    <p:sldLayoutId id="2147483795" r:id="rId12"/>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source.org/licenses/" TargetMode="External"/><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k.admin.ch/bk/de/home/digitale-transformation-ikt-lenkung/ikt-vorgaben/strategien-teilstrategien/sb004-ikt-teilstrategie-open-source.html" TargetMode="Externa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deconet/how-to-get-paid-for-open-source-6e13bb238a7f" TargetMode="External"/><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fossa.com/" TargetMode="External"/><Relationship Id="rId2" Type="http://schemas.openxmlformats.org/officeDocument/2006/relationships/hyperlink" Target="http://www.blackducksoftware.com/" TargetMode="Externa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hyperlink" Target="https://www.fossology.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gpl-violations.org/news/20041024-linux-tomtom/"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hyperlink" Target="https://github.com/OpenChain-Project/License-Compliance-Specification/blob/master/Official/en/2.1/openchainspec-2.1.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pache.org/licenses/icla.pdf" TargetMode="External"/><Relationship Id="rId2" Type="http://schemas.openxmlformats.org/officeDocument/2006/relationships/hyperlink" Target="http://oss-watch.ac.uk/resources/cla" TargetMode="Externa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gpl-violations.org/" TargetMode="External"/><Relationship Id="rId13" Type="http://schemas.openxmlformats.org/officeDocument/2006/relationships/hyperlink" Target="http://www.whitesourcesoftware.com/" TargetMode="External"/><Relationship Id="rId3" Type="http://schemas.openxmlformats.org/officeDocument/2006/relationships/hyperlink" Target="http://www.opensource.org/" TargetMode="External"/><Relationship Id="rId7" Type="http://schemas.openxmlformats.org/officeDocument/2006/relationships/hyperlink" Target="https://timreview.ca/article/416" TargetMode="External"/><Relationship Id="rId12" Type="http://schemas.openxmlformats.org/officeDocument/2006/relationships/hyperlink" Target="http://www.blackducksoftware.com/" TargetMode="External"/><Relationship Id="rId2" Type="http://schemas.openxmlformats.org/officeDocument/2006/relationships/hyperlink" Target="http://www.fsf.org/" TargetMode="External"/><Relationship Id="rId1" Type="http://schemas.openxmlformats.org/officeDocument/2006/relationships/slideLayout" Target="../slideLayouts/slideLayout3.xml"/><Relationship Id="rId6" Type="http://schemas.openxmlformats.org/officeDocument/2006/relationships/hyperlink" Target="https://choosealicense.com/licenses/" TargetMode="External"/><Relationship Id="rId11" Type="http://schemas.openxmlformats.org/officeDocument/2006/relationships/hyperlink" Target="http://www.fossology.org/" TargetMode="External"/><Relationship Id="rId5" Type="http://schemas.openxmlformats.org/officeDocument/2006/relationships/hyperlink" Target="http://www.ch-open.ch/" TargetMode="External"/><Relationship Id="rId15" Type="http://schemas.openxmlformats.org/officeDocument/2006/relationships/hyperlink" Target="http://www.it-recht.ch/" TargetMode="External"/><Relationship Id="rId10" Type="http://schemas.openxmlformats.org/officeDocument/2006/relationships/hyperlink" Target="http://www.fossa.com/" TargetMode="External"/><Relationship Id="rId4" Type="http://schemas.openxmlformats.org/officeDocument/2006/relationships/hyperlink" Target="http://www.ossdirectory.com/" TargetMode="External"/><Relationship Id="rId9" Type="http://schemas.openxmlformats.org/officeDocument/2006/relationships/hyperlink" Target="https://spdx.dev/" TargetMode="External"/><Relationship Id="rId14" Type="http://schemas.openxmlformats.org/officeDocument/2006/relationships/hyperlink" Target="https://projects.eclipse.org/proposals/sw36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pensource.org/licenses/alphabetica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org/osd" TargetMode="External"/><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en.wikipedia.org/wiki/Log4Shell" TargetMode="External"/><Relationship Id="rId5" Type="http://schemas.openxmlformats.org/officeDocument/2006/relationships/hyperlink" Target="https://en.wikipedia.org/wiki/Heartbleed"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1"/>
          </p:nvPr>
        </p:nvSpPr>
        <p:spPr>
          <a:xfrm>
            <a:off x="540000" y="1170000"/>
            <a:ext cx="7776416" cy="410369"/>
          </a:xfrm>
        </p:spPr>
        <p:txBody>
          <a:bodyPr/>
          <a:lstStyle/>
          <a:p>
            <a:r>
              <a:rPr lang="de-CH" dirty="0">
                <a:solidFill>
                  <a:sysClr val="windowText" lastClr="000000"/>
                </a:solidFill>
              </a:rPr>
              <a:t>Termin 8: Open Source Lizenzen</a:t>
            </a:r>
          </a:p>
        </p:txBody>
      </p:sp>
      <p:sp>
        <p:nvSpPr>
          <p:cNvPr id="17" name="Textplatzhalter 16"/>
          <p:cNvSpPr>
            <a:spLocks noGrp="1"/>
          </p:cNvSpPr>
          <p:nvPr>
            <p:ph type="body" sz="quarter" idx="16"/>
          </p:nvPr>
        </p:nvSpPr>
        <p:spPr>
          <a:xfrm>
            <a:off x="540000" y="2160000"/>
            <a:ext cx="4104008" cy="843798"/>
          </a:xfrm>
        </p:spPr>
        <p:txBody>
          <a:bodyPr/>
          <a:lstStyle/>
          <a:p>
            <a:r>
              <a:rPr lang="de-CH" dirty="0"/>
              <a:t>9. November 2022</a:t>
            </a:r>
          </a:p>
        </p:txBody>
      </p:sp>
      <p:sp>
        <p:nvSpPr>
          <p:cNvPr id="19" name="Textplatzhalter 18"/>
          <p:cNvSpPr>
            <a:spLocks noGrp="1"/>
          </p:cNvSpPr>
          <p:nvPr>
            <p:ph type="body" sz="quarter" idx="17"/>
          </p:nvPr>
        </p:nvSpPr>
        <p:spPr>
          <a:xfrm>
            <a:off x="540000" y="3147814"/>
            <a:ext cx="3726000" cy="1622186"/>
          </a:xfrm>
        </p:spPr>
        <p:txBody>
          <a:bodyPr/>
          <a:lstStyle/>
          <a:p>
            <a:pPr>
              <a:spcAft>
                <a:spcPts val="1200"/>
              </a:spcAft>
            </a:pPr>
            <a:r>
              <a:rPr lang="de-CH" b="1" dirty="0">
                <a:solidFill>
                  <a:sysClr val="windowText" lastClr="000000"/>
                </a:solidFill>
              </a:rPr>
              <a:t>Dr. Wolfgang Straub</a:t>
            </a:r>
          </a:p>
          <a:p>
            <a:pPr>
              <a:spcAft>
                <a:spcPts val="1200"/>
              </a:spcAft>
            </a:pPr>
            <a:r>
              <a:rPr lang="de-CH" b="1">
                <a:solidFill>
                  <a:sysClr val="windowText" lastClr="000000"/>
                </a:solidFill>
              </a:rPr>
              <a:t>PD </a:t>
            </a:r>
            <a:r>
              <a:rPr lang="de-CH" b="1" dirty="0">
                <a:solidFill>
                  <a:sysClr val="windowText" lastClr="000000"/>
                </a:solidFill>
              </a:rPr>
              <a:t>Dr. Matthias Stürmer</a:t>
            </a:r>
            <a:endParaRPr lang="de-CH" dirty="0">
              <a:solidFill>
                <a:sysClr val="windowText" lastClr="000000"/>
              </a:solidFill>
            </a:endParaRPr>
          </a:p>
          <a:p>
            <a:r>
              <a:rPr lang="de-CH" dirty="0"/>
              <a:t>Forschungsstelle Digitale Nachhaltigkeit</a:t>
            </a:r>
          </a:p>
          <a:p>
            <a:r>
              <a:rPr lang="de-CH" dirty="0"/>
              <a:t>Institut für Informatik</a:t>
            </a:r>
          </a:p>
          <a:p>
            <a:r>
              <a:rPr lang="de-CH" dirty="0"/>
              <a:t>Universität Bern</a:t>
            </a:r>
          </a:p>
          <a:p>
            <a:endParaRPr lang="de-CH" dirty="0"/>
          </a:p>
        </p:txBody>
      </p:sp>
      <p:sp>
        <p:nvSpPr>
          <p:cNvPr id="8" name="Titel 7"/>
          <p:cNvSpPr>
            <a:spLocks noGrp="1"/>
          </p:cNvSpPr>
          <p:nvPr>
            <p:ph type="title"/>
          </p:nvPr>
        </p:nvSpPr>
        <p:spPr>
          <a:xfrm>
            <a:off x="540000" y="680400"/>
            <a:ext cx="7020000" cy="410369"/>
          </a:xfrm>
        </p:spPr>
        <p:txBody>
          <a:bodyPr/>
          <a:lstStyle/>
          <a:p>
            <a:r>
              <a:rPr lang="de-CH" dirty="0"/>
              <a:t>Vorlesung Digitale Nachhaltigkeit</a:t>
            </a:r>
          </a:p>
        </p:txBody>
      </p:sp>
      <p:pic>
        <p:nvPicPr>
          <p:cNvPr id="1026" name="Picture 2" descr="Titelbild: Forschungsstelle Digitale Nachhaltigkeit">
            <a:extLst>
              <a:ext uri="{FF2B5EF4-FFF2-40B4-BE49-F238E27FC236}">
                <a16:creationId xmlns:a16="http://schemas.microsoft.com/office/drawing/2014/main" id="{1FFA8EA8-F58D-4ED4-97F4-6B923204ABE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818687" y="1925638"/>
            <a:ext cx="4078625"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61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el 1"/>
          <p:cNvSpPr>
            <a:spLocks noGrp="1"/>
          </p:cNvSpPr>
          <p:nvPr>
            <p:ph type="title"/>
          </p:nvPr>
        </p:nvSpPr>
        <p:spPr/>
        <p:txBody>
          <a:bodyPr/>
          <a:lstStyle/>
          <a:p>
            <a:pPr eaLnBrk="1" hangingPunct="1"/>
            <a:r>
              <a:rPr lang="de-CH" altLang="de-DE"/>
              <a:t>Open Source Lizenz ähnlich wie AGB</a:t>
            </a:r>
          </a:p>
        </p:txBody>
      </p:sp>
      <p:sp>
        <p:nvSpPr>
          <p:cNvPr id="3" name="Inhaltsplatzhalter 2"/>
          <p:cNvSpPr>
            <a:spLocks noGrp="1"/>
          </p:cNvSpPr>
          <p:nvPr>
            <p:ph sz="half" idx="22"/>
          </p:nvPr>
        </p:nvSpPr>
        <p:spPr/>
        <p:txBody>
          <a:bodyPr>
            <a:noAutofit/>
          </a:bodyPr>
          <a:lstStyle/>
          <a:p>
            <a:pPr>
              <a:spcBef>
                <a:spcPts val="1200"/>
              </a:spcBef>
              <a:defRPr/>
            </a:pPr>
            <a:r>
              <a:rPr lang="de-CH" dirty="0"/>
              <a:t>OSS Lizenzen haben den Charakter von </a:t>
            </a:r>
            <a:r>
              <a:rPr lang="de-CH" b="1"/>
              <a:t>Allgemeinen Geschäftsbedingungen (AGB) </a:t>
            </a:r>
            <a:r>
              <a:rPr lang="de-CH" altLang="de-DE">
                <a:sym typeface="Wingdings" pitchFamily="2" charset="2"/>
              </a:rPr>
              <a:t></a:t>
            </a:r>
            <a:r>
              <a:rPr lang="de-CH"/>
              <a:t> </a:t>
            </a:r>
            <a:r>
              <a:rPr lang="de-CH" dirty="0"/>
              <a:t>Die Regeln zur Auslegung von AGBs sind auf sie anwendbar</a:t>
            </a:r>
          </a:p>
          <a:p>
            <a:pPr>
              <a:spcBef>
                <a:spcPts val="1200"/>
              </a:spcBef>
              <a:defRPr/>
            </a:pPr>
            <a:r>
              <a:rPr lang="de-CH" dirty="0"/>
              <a:t>OSS Lizenzen dürfen in der Regeln nicht abgeändert werden, können aber </a:t>
            </a:r>
            <a:r>
              <a:rPr lang="de-CH" b="1" dirty="0"/>
              <a:t>mit zusätzlichen vertraglichen Vereinbarungen verbunden </a:t>
            </a:r>
            <a:r>
              <a:rPr lang="de-CH" dirty="0"/>
              <a:t>werden (z.B. Werkverträgen für die Erstellung der </a:t>
            </a:r>
            <a:r>
              <a:rPr lang="de-CH"/>
              <a:t>Software)</a:t>
            </a:r>
            <a:endParaRPr lang="de-CH" dirty="0"/>
          </a:p>
        </p:txBody>
      </p:sp>
      <p:pic>
        <p:nvPicPr>
          <p:cNvPr id="5122" name="Picture 2" descr="Allgemeine Geschäftsbedingungen - Kanzlei Siebert Lexow">
            <a:extLst>
              <a:ext uri="{FF2B5EF4-FFF2-40B4-BE49-F238E27FC236}">
                <a16:creationId xmlns:a16="http://schemas.microsoft.com/office/drawing/2014/main" id="{9F58F6B2-C549-4ACD-B9A8-24ECFABD3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923678"/>
            <a:ext cx="3024336"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682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el 1"/>
          <p:cNvSpPr>
            <a:spLocks noGrp="1"/>
          </p:cNvSpPr>
          <p:nvPr>
            <p:ph type="title"/>
          </p:nvPr>
        </p:nvSpPr>
        <p:spPr/>
        <p:txBody>
          <a:bodyPr/>
          <a:lstStyle/>
          <a:p>
            <a:pPr eaLnBrk="1" hangingPunct="1"/>
            <a:r>
              <a:rPr lang="de-CH" altLang="de-DE"/>
              <a:t>Nutzung und Modifikation</a:t>
            </a:r>
            <a:endParaRPr lang="de-CH" altLang="de-DE" dirty="0"/>
          </a:p>
        </p:txBody>
      </p:sp>
      <p:sp>
        <p:nvSpPr>
          <p:cNvPr id="3" name="Inhaltsplatzhalter 2"/>
          <p:cNvSpPr>
            <a:spLocks noGrp="1"/>
          </p:cNvSpPr>
          <p:nvPr>
            <p:ph sz="half" idx="1"/>
          </p:nvPr>
        </p:nvSpPr>
        <p:spPr/>
        <p:txBody>
          <a:bodyPr>
            <a:normAutofit/>
          </a:bodyPr>
          <a:lstStyle/>
          <a:p>
            <a:pPr>
              <a:defRPr/>
            </a:pPr>
            <a:r>
              <a:rPr lang="de-CH" dirty="0"/>
              <a:t>Das </a:t>
            </a:r>
            <a:r>
              <a:rPr lang="de-CH" b="1" dirty="0"/>
              <a:t>Nutzungsrecht</a:t>
            </a:r>
            <a:r>
              <a:rPr lang="de-CH" dirty="0"/>
              <a:t> an OSS ergibt sich aus </a:t>
            </a:r>
            <a:br>
              <a:rPr lang="de-CH" dirty="0"/>
            </a:br>
            <a:r>
              <a:rPr lang="de-CH" dirty="0"/>
              <a:t>Art. 12 Abs. 2 URG</a:t>
            </a:r>
          </a:p>
          <a:p>
            <a:pPr>
              <a:defRPr/>
            </a:pPr>
            <a:r>
              <a:rPr lang="de-CH" dirty="0"/>
              <a:t>Das </a:t>
            </a:r>
            <a:r>
              <a:rPr lang="de-CH" b="1" dirty="0"/>
              <a:t>Recht zur Modifikation </a:t>
            </a:r>
            <a:r>
              <a:rPr lang="de-CH" dirty="0"/>
              <a:t>der Software ergibt sich jedoch aus der OSS Lizenz</a:t>
            </a:r>
          </a:p>
        </p:txBody>
      </p:sp>
    </p:spTree>
    <p:extLst>
      <p:ext uri="{BB962C8B-B14F-4D97-AF65-F5344CB8AC3E}">
        <p14:creationId xmlns:p14="http://schemas.microsoft.com/office/powerpoint/2010/main" val="5545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el 1"/>
          <p:cNvSpPr>
            <a:spLocks noGrp="1"/>
          </p:cNvSpPr>
          <p:nvPr>
            <p:ph type="title"/>
          </p:nvPr>
        </p:nvSpPr>
        <p:spPr/>
        <p:txBody>
          <a:bodyPr/>
          <a:lstStyle/>
          <a:p>
            <a:pPr eaLnBrk="1" hangingPunct="1"/>
            <a:r>
              <a:rPr lang="de-CH" altLang="de-DE"/>
              <a:t>Lizenzverletzungen</a:t>
            </a:r>
          </a:p>
        </p:txBody>
      </p:sp>
      <p:sp>
        <p:nvSpPr>
          <p:cNvPr id="3" name="Inhaltsplatzhalter 2"/>
          <p:cNvSpPr>
            <a:spLocks noGrp="1"/>
          </p:cNvSpPr>
          <p:nvPr>
            <p:ph sz="half" idx="1"/>
          </p:nvPr>
        </p:nvSpPr>
        <p:spPr/>
        <p:txBody>
          <a:bodyPr>
            <a:normAutofit/>
          </a:bodyPr>
          <a:lstStyle/>
          <a:p>
            <a:pPr>
              <a:defRPr/>
            </a:pPr>
            <a:r>
              <a:rPr lang="de-CH"/>
              <a:t>OSS </a:t>
            </a:r>
            <a:r>
              <a:rPr lang="de-CH" dirty="0"/>
              <a:t>Lizenzen enthalten oft </a:t>
            </a:r>
            <a:r>
              <a:rPr lang="de-CH" b="1" dirty="0"/>
              <a:t>auflösende Bedingungen für den Fall einer Lizenzverletzung </a:t>
            </a:r>
            <a:r>
              <a:rPr lang="de-CH" altLang="de-DE" dirty="0">
                <a:sym typeface="Wingdings" pitchFamily="2" charset="2"/>
              </a:rPr>
              <a:t> </a:t>
            </a:r>
            <a:r>
              <a:rPr lang="de-CH" dirty="0"/>
              <a:t>das Modifikationsrecht erlischt</a:t>
            </a:r>
          </a:p>
          <a:p>
            <a:pPr>
              <a:defRPr/>
            </a:pPr>
            <a:r>
              <a:rPr lang="de-CH" dirty="0"/>
              <a:t>Lizenzgeber können ihre </a:t>
            </a:r>
            <a:r>
              <a:rPr lang="de-CH" b="1" dirty="0"/>
              <a:t>Rechtsansprüche</a:t>
            </a:r>
            <a:r>
              <a:rPr lang="de-CH" dirty="0"/>
              <a:t> an eine Institution abtreten </a:t>
            </a:r>
          </a:p>
          <a:p>
            <a:pPr>
              <a:defRPr/>
            </a:pPr>
            <a:r>
              <a:rPr lang="de-CH" dirty="0"/>
              <a:t>Wenn der Nutzer die Rechtsverletzung beendet hat, kann ein </a:t>
            </a:r>
            <a:r>
              <a:rPr lang="de-CH" b="1" dirty="0"/>
              <a:t>neuer Lizenzvertrag </a:t>
            </a:r>
            <a:r>
              <a:rPr lang="de-CH" dirty="0"/>
              <a:t>abgeschlossen werden. Die Folgen der Rechtsverletzung werden dadurch aber nicht beseitigt </a:t>
            </a:r>
            <a:r>
              <a:rPr lang="de-CH" altLang="de-DE" dirty="0">
                <a:sym typeface="Wingdings" pitchFamily="2" charset="2"/>
              </a:rPr>
              <a:t></a:t>
            </a:r>
            <a:r>
              <a:rPr lang="de-CH" dirty="0"/>
              <a:t>Schadenersatzansprüche</a:t>
            </a:r>
          </a:p>
        </p:txBody>
      </p:sp>
    </p:spTree>
    <p:extLst>
      <p:ext uri="{BB962C8B-B14F-4D97-AF65-F5344CB8AC3E}">
        <p14:creationId xmlns:p14="http://schemas.microsoft.com/office/powerpoint/2010/main" val="3503566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el 1"/>
          <p:cNvSpPr>
            <a:spLocks noGrp="1"/>
          </p:cNvSpPr>
          <p:nvPr>
            <p:ph type="title"/>
          </p:nvPr>
        </p:nvSpPr>
        <p:spPr/>
        <p:txBody>
          <a:bodyPr/>
          <a:lstStyle/>
          <a:p>
            <a:r>
              <a:rPr lang="de-CH" altLang="de-DE"/>
              <a:t>Lizenzverhältnisse zu allen Urhebern</a:t>
            </a:r>
            <a:endParaRPr lang="de-CH" altLang="de-DE" dirty="0"/>
          </a:p>
        </p:txBody>
      </p:sp>
      <p:sp>
        <p:nvSpPr>
          <p:cNvPr id="3" name="Inhaltsplatzhalter 2"/>
          <p:cNvSpPr>
            <a:spLocks noGrp="1"/>
          </p:cNvSpPr>
          <p:nvPr>
            <p:ph sz="half" idx="22"/>
          </p:nvPr>
        </p:nvSpPr>
        <p:spPr/>
        <p:txBody>
          <a:bodyPr/>
          <a:lstStyle/>
          <a:p>
            <a:pPr marL="6350" indent="0">
              <a:buNone/>
              <a:defRPr/>
            </a:pPr>
            <a:r>
              <a:rPr lang="de-CH" dirty="0"/>
              <a:t>In der Regel </a:t>
            </a:r>
            <a:r>
              <a:rPr lang="de-CH" b="1" dirty="0"/>
              <a:t>direkte Lizenzverhältnisse zu allen Urhebern </a:t>
            </a:r>
          </a:p>
          <a:p>
            <a:pPr marL="6350" indent="0">
              <a:buNone/>
              <a:defRPr/>
            </a:pPr>
            <a:r>
              <a:rPr lang="de-CH" altLang="de-DE" dirty="0">
                <a:sym typeface="Wingdings" panose="05000000000000000000" pitchFamily="2" charset="2"/>
              </a:rPr>
              <a:t> </a:t>
            </a:r>
            <a:r>
              <a:rPr lang="de-CH" dirty="0"/>
              <a:t>fehlende Rechte in Veräusserungskette unproblematisch</a:t>
            </a:r>
          </a:p>
          <a:p>
            <a:pPr eaLnBrk="1" hangingPunct="1">
              <a:buFont typeface="Helvetica CE" charset="-18"/>
              <a:buChar char="&gt;"/>
              <a:defRPr/>
            </a:pPr>
            <a:endParaRPr lang="de-CH" dirty="0"/>
          </a:p>
        </p:txBody>
      </p:sp>
      <p:pic>
        <p:nvPicPr>
          <p:cNvPr id="198660" name="Grafik 2" descr="GPL Lizenzierung.wmf"/>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779911" y="1489645"/>
            <a:ext cx="5012583" cy="331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07226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el 1"/>
          <p:cNvSpPr>
            <a:spLocks noGrp="1"/>
          </p:cNvSpPr>
          <p:nvPr>
            <p:ph type="title"/>
          </p:nvPr>
        </p:nvSpPr>
        <p:spPr/>
        <p:txBody>
          <a:bodyPr/>
          <a:lstStyle/>
          <a:p>
            <a:r>
              <a:rPr lang="de-CH" altLang="de-DE"/>
              <a:t>Urheberrechtsschutz der Lizenztexte</a:t>
            </a:r>
            <a:endParaRPr lang="de-CH" altLang="de-DE" dirty="0"/>
          </a:p>
        </p:txBody>
      </p:sp>
      <p:sp>
        <p:nvSpPr>
          <p:cNvPr id="3" name="Inhaltsplatzhalter 2"/>
          <p:cNvSpPr>
            <a:spLocks noGrp="1"/>
          </p:cNvSpPr>
          <p:nvPr>
            <p:ph sz="half" idx="1"/>
          </p:nvPr>
        </p:nvSpPr>
        <p:spPr/>
        <p:txBody>
          <a:bodyPr/>
          <a:lstStyle/>
          <a:p>
            <a:pPr marL="0" lvl="1" indent="0">
              <a:buClr>
                <a:schemeClr val="hlink"/>
              </a:buClr>
              <a:buSzPct val="85000"/>
              <a:buNone/>
              <a:defRPr/>
            </a:pPr>
            <a:r>
              <a:rPr lang="de-DE" sz="2000" b="1" dirty="0"/>
              <a:t>Lizenztexte</a:t>
            </a:r>
            <a:r>
              <a:rPr lang="de-DE" sz="2000" dirty="0"/>
              <a:t> sind ebenfalls urheberrechtlich geschützt.</a:t>
            </a:r>
          </a:p>
          <a:p>
            <a:pPr marL="349250" lvl="1" indent="-342900">
              <a:lnSpc>
                <a:spcPct val="100000"/>
              </a:lnSpc>
              <a:buSzPct val="85000"/>
              <a:defRPr/>
            </a:pPr>
            <a:r>
              <a:rPr lang="de-DE" sz="2000" dirty="0"/>
              <a:t>Oft bestehen </a:t>
            </a:r>
            <a:r>
              <a:rPr lang="de-DE" sz="2000" b="1" dirty="0"/>
              <a:t>Abänderungsverbote</a:t>
            </a:r>
            <a:r>
              <a:rPr lang="de-DE" sz="2000" dirty="0"/>
              <a:t> für Lizenzen.</a:t>
            </a:r>
          </a:p>
          <a:p>
            <a:pPr marL="349250" lvl="1" indent="-342900">
              <a:lnSpc>
                <a:spcPct val="100000"/>
              </a:lnSpc>
              <a:buSzPct val="85000"/>
              <a:defRPr/>
            </a:pPr>
            <a:r>
              <a:rPr lang="de-DE" sz="2000" dirty="0"/>
              <a:t>Es können jedoch zusätzliche Vereinbarungen zwischen den Parteien getroffen werden.</a:t>
            </a:r>
          </a:p>
          <a:p>
            <a:pPr marL="349250" lvl="1" indent="-342900">
              <a:lnSpc>
                <a:spcPct val="100000"/>
              </a:lnSpc>
              <a:buSzPct val="85000"/>
              <a:defRPr/>
            </a:pPr>
            <a:r>
              <a:rPr lang="de-DE" sz="2000" dirty="0"/>
              <a:t>Zudem können individuelle Ausnahmen bei der betreffenden Organisation beantragt werden.</a:t>
            </a:r>
            <a:endParaRPr lang="de-CH" sz="2000" dirty="0"/>
          </a:p>
        </p:txBody>
      </p:sp>
    </p:spTree>
    <p:extLst>
      <p:ext uri="{BB962C8B-B14F-4D97-AF65-F5344CB8AC3E}">
        <p14:creationId xmlns:p14="http://schemas.microsoft.com/office/powerpoint/2010/main" val="38996656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ltLang="de-DE"/>
              <a:t>Modularität</a:t>
            </a:r>
            <a:endParaRPr lang="de-CH" dirty="0"/>
          </a:p>
        </p:txBody>
      </p:sp>
      <p:sp>
        <p:nvSpPr>
          <p:cNvPr id="3" name="Inhaltsplatzhalter 2"/>
          <p:cNvSpPr>
            <a:spLocks noGrp="1"/>
          </p:cNvSpPr>
          <p:nvPr>
            <p:ph sz="half" idx="1"/>
          </p:nvPr>
        </p:nvSpPr>
        <p:spPr/>
        <p:txBody>
          <a:bodyPr/>
          <a:lstStyle/>
          <a:p>
            <a:pPr marL="6350" indent="0">
              <a:buNone/>
            </a:pPr>
            <a:r>
              <a:rPr lang="de-CH"/>
              <a:t>OSS </a:t>
            </a:r>
            <a:r>
              <a:rPr lang="de-CH" dirty="0"/>
              <a:t>verwendet oft </a:t>
            </a:r>
            <a:r>
              <a:rPr lang="de-CH"/>
              <a:t>modulare Strukturen:</a:t>
            </a:r>
            <a:endParaRPr lang="de-CH" dirty="0"/>
          </a:p>
          <a:p>
            <a:pPr>
              <a:defRPr/>
            </a:pPr>
            <a:r>
              <a:rPr lang="de-CH" dirty="0"/>
              <a:t>Die Wiederverwendung von fertigen Komponenten </a:t>
            </a:r>
            <a:r>
              <a:rPr lang="de-CH" b="1" dirty="0"/>
              <a:t>beschleunigt die Softwareentwicklung</a:t>
            </a:r>
          </a:p>
          <a:p>
            <a:pPr>
              <a:defRPr/>
            </a:pPr>
            <a:r>
              <a:rPr lang="de-CH" dirty="0"/>
              <a:t>Da es keinen Preiswettbewerb gibt, entsteht ein </a:t>
            </a:r>
            <a:r>
              <a:rPr lang="de-CH" b="1" dirty="0"/>
              <a:t>Qualitätswettbewerb</a:t>
            </a:r>
            <a:r>
              <a:rPr lang="de-CH" dirty="0"/>
              <a:t> zwischen Open </a:t>
            </a:r>
            <a:r>
              <a:rPr lang="de-CH"/>
              <a:t>Source Komponenten</a:t>
            </a:r>
          </a:p>
          <a:p>
            <a:pPr>
              <a:defRPr/>
            </a:pPr>
            <a:r>
              <a:rPr lang="de-CH"/>
              <a:t>Alle Komponenten haben eine </a:t>
            </a:r>
            <a:r>
              <a:rPr lang="de-CH" b="1"/>
              <a:t>eigene Open Source Lizenz</a:t>
            </a:r>
            <a:endParaRPr lang="de-CH" b="1" dirty="0"/>
          </a:p>
        </p:txBody>
      </p:sp>
    </p:spTree>
    <p:extLst>
      <p:ext uri="{BB962C8B-B14F-4D97-AF65-F5344CB8AC3E}">
        <p14:creationId xmlns:p14="http://schemas.microsoft.com/office/powerpoint/2010/main" val="271172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tuermer\Documents\Privat\ETHZ\Teaching\SMI Poster\packgraph_firefox_highRe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05" r="2441" b="5033"/>
          <a:stretch/>
        </p:blipFill>
        <p:spPr bwMode="auto">
          <a:xfrm>
            <a:off x="-540568" y="1483326"/>
            <a:ext cx="9289032" cy="38247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pieren 4"/>
          <p:cNvGrpSpPr/>
          <p:nvPr/>
        </p:nvGrpSpPr>
        <p:grpSpPr>
          <a:xfrm rot="1762998">
            <a:off x="6285050" y="1880054"/>
            <a:ext cx="2633436" cy="2639095"/>
            <a:chOff x="16028906" y="288082"/>
            <a:chExt cx="5121108" cy="5271098"/>
          </a:xfrm>
        </p:grpSpPr>
        <p:sp>
          <p:nvSpPr>
            <p:cNvPr id="6" name="Ellipse 5"/>
            <p:cNvSpPr/>
            <p:nvPr/>
          </p:nvSpPr>
          <p:spPr>
            <a:xfrm>
              <a:off x="16028906" y="288082"/>
              <a:ext cx="432048" cy="432048"/>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cxnSp>
          <p:nvCxnSpPr>
            <p:cNvPr id="7" name="Gerade Verbindung 6"/>
            <p:cNvCxnSpPr>
              <a:stCxn id="6" idx="7"/>
            </p:cNvCxnSpPr>
            <p:nvPr/>
          </p:nvCxnSpPr>
          <p:spPr>
            <a:xfrm>
              <a:off x="16397682" y="351354"/>
              <a:ext cx="3692700" cy="232750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a:stCxn id="6" idx="3"/>
            </p:cNvCxnSpPr>
            <p:nvPr/>
          </p:nvCxnSpPr>
          <p:spPr>
            <a:xfrm>
              <a:off x="16092178" y="656858"/>
              <a:ext cx="2151854" cy="389421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4" descr="https://upload.wikimedia.org/wikipedia/de/thumb/8/89/FirefoxLogo.svg/1072px-Firefox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515" y="2503823"/>
              <a:ext cx="3198499" cy="305535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el 1"/>
          <p:cNvSpPr>
            <a:spLocks noGrp="1"/>
          </p:cNvSpPr>
          <p:nvPr>
            <p:ph type="title"/>
          </p:nvPr>
        </p:nvSpPr>
        <p:spPr>
          <a:xfrm>
            <a:off x="540000" y="676801"/>
            <a:ext cx="7020000" cy="410369"/>
          </a:xfrm>
        </p:spPr>
        <p:txBody>
          <a:bodyPr/>
          <a:lstStyle/>
          <a:p>
            <a:r>
              <a:rPr lang="de-CH"/>
              <a:t>Beispiel: Modularität beim Firefox Browser</a:t>
            </a:r>
            <a:endParaRPr lang="de-CH" dirty="0"/>
          </a:p>
        </p:txBody>
      </p:sp>
    </p:spTree>
    <p:extLst>
      <p:ext uri="{BB962C8B-B14F-4D97-AF65-F5344CB8AC3E}">
        <p14:creationId xmlns:p14="http://schemas.microsoft.com/office/powerpoint/2010/main" val="143616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A537E73-A44C-4DB2-BBBA-D81519AAD1AF}"/>
              </a:ext>
            </a:extLst>
          </p:cNvPr>
          <p:cNvSpPr>
            <a:spLocks noGrp="1"/>
          </p:cNvSpPr>
          <p:nvPr>
            <p:ph type="body" sz="quarter" idx="12"/>
          </p:nvPr>
        </p:nvSpPr>
        <p:spPr/>
        <p:txBody>
          <a:bodyPr/>
          <a:lstStyle/>
          <a:p>
            <a:pPr marL="457200" indent="-457200">
              <a:lnSpc>
                <a:spcPct val="100000"/>
              </a:lnSpc>
              <a:spcBef>
                <a:spcPts val="600"/>
              </a:spcBef>
              <a:buFont typeface="+mj-lt"/>
              <a:buAutoNum type="arabicPeriod"/>
            </a:pPr>
            <a:r>
              <a:rPr lang="de-DE" dirty="0"/>
              <a:t>Was ist Open Source Software?</a:t>
            </a:r>
          </a:p>
          <a:p>
            <a:pPr marL="457200" indent="-457200">
              <a:lnSpc>
                <a:spcPct val="100000"/>
              </a:lnSpc>
              <a:spcBef>
                <a:spcPts val="600"/>
              </a:spcBef>
              <a:buFont typeface="+mj-lt"/>
              <a:buAutoNum type="arabicPeriod"/>
            </a:pPr>
            <a:r>
              <a:rPr lang="de-DE" b="1" dirty="0"/>
              <a:t>Copyright vs. Copyleft</a:t>
            </a:r>
          </a:p>
          <a:p>
            <a:pPr marL="457200" indent="-457200">
              <a:lnSpc>
                <a:spcPct val="100000"/>
              </a:lnSpc>
              <a:spcBef>
                <a:spcPts val="600"/>
              </a:spcBef>
              <a:buFont typeface="+mj-lt"/>
              <a:buAutoNum type="arabicPeriod"/>
            </a:pPr>
            <a:r>
              <a:rPr lang="de-DE" dirty="0"/>
              <a:t>OSS Compliance</a:t>
            </a:r>
          </a:p>
          <a:p>
            <a:pPr marL="457200" indent="-457200">
              <a:lnSpc>
                <a:spcPct val="100000"/>
              </a:lnSpc>
              <a:spcBef>
                <a:spcPts val="600"/>
              </a:spcBef>
              <a:buFont typeface="+mj-lt"/>
              <a:buAutoNum type="arabicPeriod"/>
            </a:pPr>
            <a:r>
              <a:rPr lang="de-DE"/>
              <a:t>Lizenzwahl und die langfristige Weiterentwicklung</a:t>
            </a:r>
            <a:endParaRPr lang="de-DE" dirty="0"/>
          </a:p>
        </p:txBody>
      </p:sp>
      <p:sp>
        <p:nvSpPr>
          <p:cNvPr id="7" name="Titel 6"/>
          <p:cNvSpPr>
            <a:spLocks noGrp="1"/>
          </p:cNvSpPr>
          <p:nvPr>
            <p:ph type="title"/>
          </p:nvPr>
        </p:nvSpPr>
        <p:spPr/>
        <p:txBody>
          <a:bodyPr/>
          <a:lstStyle/>
          <a:p>
            <a:r>
              <a:rPr lang="de-CH" dirty="0"/>
              <a:t>Agenda</a:t>
            </a:r>
          </a:p>
        </p:txBody>
      </p:sp>
      <p:grpSp>
        <p:nvGrpSpPr>
          <p:cNvPr id="22" name="Gruppieren 21">
            <a:extLst>
              <a:ext uri="{FF2B5EF4-FFF2-40B4-BE49-F238E27FC236}">
                <a16:creationId xmlns:a16="http://schemas.microsoft.com/office/drawing/2014/main" id="{E334D9C0-B6AB-4B79-84AA-EF5FA34229EF}"/>
              </a:ext>
            </a:extLst>
          </p:cNvPr>
          <p:cNvGrpSpPr/>
          <p:nvPr/>
        </p:nvGrpSpPr>
        <p:grpSpPr>
          <a:xfrm>
            <a:off x="7137970" y="3003798"/>
            <a:ext cx="1682502" cy="1682502"/>
            <a:chOff x="6660232" y="2427734"/>
            <a:chExt cx="2258566" cy="2258566"/>
          </a:xfrm>
        </p:grpSpPr>
        <p:sp>
          <p:nvSpPr>
            <p:cNvPr id="20" name="Ellipse 19">
              <a:extLst>
                <a:ext uri="{FF2B5EF4-FFF2-40B4-BE49-F238E27FC236}">
                  <a16:creationId xmlns:a16="http://schemas.microsoft.com/office/drawing/2014/main" id="{EE98D291-1893-421C-849F-014F47F2224D}"/>
                </a:ext>
              </a:extLst>
            </p:cNvPr>
            <p:cNvSpPr/>
            <p:nvPr/>
          </p:nvSpPr>
          <p:spPr bwMode="auto">
            <a:xfrm>
              <a:off x="6660232" y="2428080"/>
              <a:ext cx="2258220" cy="2258220"/>
            </a:xfrm>
            <a:prstGeom prst="ellipse">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CH" sz="2400" b="0" i="0" u="none" strike="noStrike" kern="0" cap="none" spc="0" normalizeH="0" baseline="0" noProof="0">
                <a:ln>
                  <a:noFill/>
                </a:ln>
                <a:solidFill>
                  <a:srgbClr val="333333"/>
                </a:solidFill>
                <a:effectLst/>
                <a:uLnTx/>
                <a:uFillTx/>
                <a:latin typeface="Times"/>
                <a:ea typeface="+mn-ea"/>
                <a:cs typeface="+mn-cs"/>
              </a:endParaRPr>
            </a:p>
          </p:txBody>
        </p:sp>
        <p:pic>
          <p:nvPicPr>
            <p:cNvPr id="21" name="Picture 2" descr="Icon Digitale Nachhaltigkeit Farbig.svg">
              <a:extLst>
                <a:ext uri="{FF2B5EF4-FFF2-40B4-BE49-F238E27FC236}">
                  <a16:creationId xmlns:a16="http://schemas.microsoft.com/office/drawing/2014/main" id="{6DDA0AAD-19CC-4196-883F-7D8DED79D5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7734"/>
              <a:ext cx="2258566" cy="22585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1275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el 1"/>
          <p:cNvSpPr>
            <a:spLocks noGrp="1"/>
          </p:cNvSpPr>
          <p:nvPr>
            <p:ph type="title"/>
          </p:nvPr>
        </p:nvSpPr>
        <p:spPr/>
        <p:txBody>
          <a:bodyPr/>
          <a:lstStyle/>
          <a:p>
            <a:pPr eaLnBrk="1" hangingPunct="1"/>
            <a:r>
              <a:rPr lang="de-CH" altLang="de-DE"/>
              <a:t>Copyright vs. Copyleft</a:t>
            </a:r>
            <a:endParaRPr lang="de-DE" altLang="de-DE" dirty="0"/>
          </a:p>
        </p:txBody>
      </p:sp>
      <p:sp>
        <p:nvSpPr>
          <p:cNvPr id="3" name="Inhaltsplatzhalter 2"/>
          <p:cNvSpPr>
            <a:spLocks noGrp="1"/>
          </p:cNvSpPr>
          <p:nvPr>
            <p:ph sz="half" idx="22"/>
          </p:nvPr>
        </p:nvSpPr>
        <p:spPr/>
        <p:txBody>
          <a:bodyPr>
            <a:normAutofit/>
          </a:bodyPr>
          <a:lstStyle/>
          <a:p>
            <a:pPr marL="6350" indent="0">
              <a:buNone/>
              <a:defRPr/>
            </a:pPr>
            <a:r>
              <a:rPr lang="de-CH" dirty="0"/>
              <a:t>Wortspiel: </a:t>
            </a:r>
            <a:r>
              <a:rPr lang="de-CH" b="1" dirty="0"/>
              <a:t>Copyright vs</a:t>
            </a:r>
            <a:r>
              <a:rPr lang="de-CH" b="1"/>
              <a:t>. Copyleft</a:t>
            </a:r>
            <a:endParaRPr lang="de-CH" b="1" dirty="0"/>
          </a:p>
          <a:p>
            <a:pPr marL="6350" indent="0">
              <a:buNone/>
              <a:defRPr/>
            </a:pPr>
            <a:endParaRPr lang="de-DE" altLang="de-DE" b="1" dirty="0"/>
          </a:p>
          <a:p>
            <a:pPr marL="463550" indent="-457200">
              <a:buAutoNum type="alphaUcParenR"/>
              <a:defRPr/>
            </a:pPr>
            <a:r>
              <a:rPr lang="de-DE" altLang="de-DE" b="1"/>
              <a:t>Copyright</a:t>
            </a:r>
            <a:r>
              <a:rPr lang="de-DE" altLang="de-DE" dirty="0"/>
              <a:t>: Urheberrechtlich relevante Nutzungshandlungen (Kopieren, Ändern etc.) setzen Zustimmung des Berechtigten </a:t>
            </a:r>
            <a:r>
              <a:rPr lang="de-DE" altLang="de-DE"/>
              <a:t>voraus.</a:t>
            </a:r>
          </a:p>
          <a:p>
            <a:pPr marL="463550" indent="-457200">
              <a:buAutoNum type="alphaUcParenR"/>
              <a:defRPr/>
            </a:pPr>
            <a:endParaRPr lang="de-DE" altLang="de-DE"/>
          </a:p>
          <a:p>
            <a:pPr marL="463550" indent="-457200">
              <a:buAutoNum type="alphaUcParenR"/>
              <a:defRPr/>
            </a:pPr>
            <a:r>
              <a:rPr lang="de-DE" altLang="de-DE" b="1"/>
              <a:t>Copyleft</a:t>
            </a:r>
            <a:r>
              <a:rPr lang="de-DE" altLang="de-DE" dirty="0"/>
              <a:t>: Modifikationen von OSS müssen unter der gleichen OSS Lizenz weiterverbreitet werden.</a:t>
            </a:r>
            <a:br>
              <a:rPr lang="de-DE" altLang="de-DE" dirty="0"/>
            </a:br>
            <a:r>
              <a:rPr lang="de-DE" altLang="de-DE" dirty="0"/>
              <a:t>Beispiel: GNU GPL</a:t>
            </a:r>
          </a:p>
          <a:p>
            <a:pPr marL="6350" indent="0">
              <a:buNone/>
              <a:defRPr/>
            </a:pPr>
            <a:endParaRPr lang="de-DE" altLang="de-DE" dirty="0"/>
          </a:p>
        </p:txBody>
      </p:sp>
      <p:pic>
        <p:nvPicPr>
          <p:cNvPr id="4" name="Picture 2" descr="http://upload.wikimedia.org/wikipedia/commons/thumb/8/8b/Copyleft.svg/1024px-Copyleft.svg.png">
            <a:extLst>
              <a:ext uri="{FF2B5EF4-FFF2-40B4-BE49-F238E27FC236}">
                <a16:creationId xmlns:a16="http://schemas.microsoft.com/office/drawing/2014/main" id="{A663D626-5DC2-47E1-8963-F380774CA8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3315813"/>
            <a:ext cx="1632201" cy="16322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upload.wikimedia.org/wikipedia/commons/thumb/8/8b/Copyleft.svg/1024px-Copyleft.svg.png">
            <a:extLst>
              <a:ext uri="{FF2B5EF4-FFF2-40B4-BE49-F238E27FC236}">
                <a16:creationId xmlns:a16="http://schemas.microsoft.com/office/drawing/2014/main" id="{FD5F874C-9E8B-484A-A89C-BDDAA8999B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164287" y="1347614"/>
            <a:ext cx="1632201" cy="16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929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ltLang="de-DE"/>
              <a:t>Copyleft</a:t>
            </a:r>
            <a:endParaRPr lang="de-CH" dirty="0"/>
          </a:p>
        </p:txBody>
      </p:sp>
      <p:sp>
        <p:nvSpPr>
          <p:cNvPr id="5" name="Inhaltsplatzhalter 4"/>
          <p:cNvSpPr>
            <a:spLocks noGrp="1"/>
          </p:cNvSpPr>
          <p:nvPr>
            <p:ph sz="half" idx="22"/>
          </p:nvPr>
        </p:nvSpPr>
        <p:spPr/>
        <p:txBody>
          <a:bodyPr/>
          <a:lstStyle/>
          <a:p>
            <a:pPr marL="6350" indent="0">
              <a:spcBef>
                <a:spcPts val="900"/>
              </a:spcBef>
              <a:buNone/>
            </a:pPr>
            <a:r>
              <a:rPr lang="de-CH" sz="1800" b="1" dirty="0"/>
              <a:t>Copyleft</a:t>
            </a:r>
          </a:p>
          <a:p>
            <a:pPr>
              <a:spcBef>
                <a:spcPts val="900"/>
              </a:spcBef>
            </a:pPr>
            <a:r>
              <a:rPr lang="de-CH" sz="1800" dirty="0"/>
              <a:t>Wahrung der Freiheit als grundlegende Idee: </a:t>
            </a:r>
            <a:r>
              <a:rPr lang="de-CH" sz="1800" b="1" dirty="0"/>
              <a:t>Freie Software bleibt für immer Freie Software</a:t>
            </a:r>
          </a:p>
          <a:p>
            <a:pPr>
              <a:spcBef>
                <a:spcPts val="900"/>
              </a:spcBef>
            </a:pPr>
            <a:r>
              <a:rPr lang="de-CH" sz="1800" b="1" dirty="0"/>
              <a:t>Vorgabe: </a:t>
            </a:r>
            <a:r>
              <a:rPr lang="de-CH" sz="1800" dirty="0"/>
              <a:t>Veränderte Software muss unter gleichen Bedingungen freigegeben werden</a:t>
            </a:r>
          </a:p>
          <a:p>
            <a:pPr>
              <a:spcBef>
                <a:spcPts val="900"/>
              </a:spcBef>
            </a:pPr>
            <a:r>
              <a:rPr lang="de-CH" sz="1800" b="1" dirty="0"/>
              <a:t>Viraler Effekt: </a:t>
            </a:r>
            <a:r>
              <a:rPr lang="de-CH" sz="1800" dirty="0"/>
              <a:t>alle abgeleiteten Werke werden von </a:t>
            </a:r>
            <a:r>
              <a:rPr lang="de-CH" sz="1800" dirty="0" err="1"/>
              <a:t>Copyleft</a:t>
            </a:r>
            <a:r>
              <a:rPr lang="de-CH" sz="1800" dirty="0"/>
              <a:t> «infiziert»</a:t>
            </a:r>
          </a:p>
          <a:p>
            <a:pPr>
              <a:spcBef>
                <a:spcPts val="900"/>
              </a:spcBef>
            </a:pPr>
            <a:r>
              <a:rPr lang="de-CH" sz="1800" dirty="0"/>
              <a:t>Aber </a:t>
            </a:r>
            <a:r>
              <a:rPr lang="de-CH" sz="1800" b="1" dirty="0"/>
              <a:t>nicht alle Open Source Lizenzen</a:t>
            </a:r>
            <a:br>
              <a:rPr lang="de-CH" sz="1800" b="1" dirty="0"/>
            </a:br>
            <a:r>
              <a:rPr lang="de-CH" sz="1800" dirty="0"/>
              <a:t>haben </a:t>
            </a:r>
            <a:r>
              <a:rPr lang="de-CH" sz="1800" dirty="0" err="1"/>
              <a:t>Copyleft</a:t>
            </a:r>
            <a:r>
              <a:rPr lang="de-CH" sz="1800" dirty="0"/>
              <a:t>-Eigenschaft</a:t>
            </a:r>
          </a:p>
        </p:txBody>
      </p:sp>
      <p:pic>
        <p:nvPicPr>
          <p:cNvPr id="12290" name="Picture 2" descr="http://upload.wikimedia.org/wikipedia/commons/thumb/8/8b/Copyleft.svg/1024px-Copyleft.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308714"/>
            <a:ext cx="1632201" cy="16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5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0D2E3756-C85B-4D5E-AA53-BE808BD32014}"/>
              </a:ext>
            </a:extLst>
          </p:cNvPr>
          <p:cNvSpPr/>
          <p:nvPr/>
        </p:nvSpPr>
        <p:spPr>
          <a:xfrm>
            <a:off x="0" y="3154958"/>
            <a:ext cx="6876256" cy="2320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spcAft>
                <a:spcPts val="600"/>
              </a:spcAft>
            </a:pPr>
            <a:endParaRPr lang="de-CH" sz="1400" b="1">
              <a:solidFill>
                <a:schemeClr val="tx1"/>
              </a:solidFill>
            </a:endParaRPr>
          </a:p>
        </p:txBody>
      </p:sp>
      <p:cxnSp>
        <p:nvCxnSpPr>
          <p:cNvPr id="2" name="Gerader Verbinder 1">
            <a:extLst>
              <a:ext uri="{FF2B5EF4-FFF2-40B4-BE49-F238E27FC236}">
                <a16:creationId xmlns:a16="http://schemas.microsoft.com/office/drawing/2014/main" id="{5AC622C4-AF17-480C-8A1C-A63A7982299B}"/>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6" name="Titel 5"/>
          <p:cNvSpPr>
            <a:spLocks noGrp="1"/>
          </p:cNvSpPr>
          <p:nvPr>
            <p:ph type="title"/>
          </p:nvPr>
        </p:nvSpPr>
        <p:spPr/>
        <p:txBody>
          <a:bodyPr/>
          <a:lstStyle/>
          <a:p>
            <a:r>
              <a:rPr lang="de-CH" dirty="0"/>
              <a:t>Termine</a:t>
            </a:r>
          </a:p>
        </p:txBody>
      </p:sp>
      <p:sp>
        <p:nvSpPr>
          <p:cNvPr id="7" name="Inhaltsplatzhalter 6"/>
          <p:cNvSpPr>
            <a:spLocks noGrp="1"/>
          </p:cNvSpPr>
          <p:nvPr>
            <p:ph sz="half" idx="22"/>
          </p:nvPr>
        </p:nvSpPr>
        <p:spPr/>
        <p:txBody>
          <a:bodyPr/>
          <a:lstStyle/>
          <a:p>
            <a:pPr marL="463550" indent="-457200">
              <a:spcBef>
                <a:spcPts val="200"/>
              </a:spcBef>
              <a:buFont typeface="+mj-lt"/>
              <a:buAutoNum type="arabicPeriod"/>
              <a:tabLst>
                <a:tab pos="2330450" algn="l"/>
              </a:tabLst>
            </a:pPr>
            <a:r>
              <a:rPr lang="de-CH" sz="1400" b="1" dirty="0"/>
              <a:t>21. September 2022:</a:t>
            </a:r>
            <a:r>
              <a:rPr lang="de-CH" sz="1400" dirty="0"/>
              <a:t>	Einführung und Überblick</a:t>
            </a:r>
          </a:p>
          <a:p>
            <a:pPr marL="463550" indent="-457200">
              <a:spcBef>
                <a:spcPts val="200"/>
              </a:spcBef>
              <a:buFont typeface="+mj-lt"/>
              <a:buAutoNum type="arabicPeriod"/>
              <a:tabLst>
                <a:tab pos="2330450" algn="l"/>
              </a:tabLst>
            </a:pPr>
            <a:r>
              <a:rPr lang="de-CH" sz="1400" b="1" dirty="0"/>
              <a:t>28. September 2022:	</a:t>
            </a:r>
            <a:r>
              <a:rPr lang="de-CH" sz="1400" dirty="0"/>
              <a:t>Ökologische Nachhaltigkeit und Digitalisierung</a:t>
            </a:r>
          </a:p>
          <a:p>
            <a:pPr marL="463550" indent="-457200">
              <a:spcBef>
                <a:spcPts val="200"/>
              </a:spcBef>
              <a:buFont typeface="+mj-lt"/>
              <a:buAutoNum type="arabicPeriod"/>
              <a:tabLst>
                <a:tab pos="2330450" algn="l"/>
              </a:tabLst>
            </a:pPr>
            <a:r>
              <a:rPr lang="de-CH" sz="1400" b="1" dirty="0"/>
              <a:t>5. Oktober 2022:</a:t>
            </a:r>
            <a:r>
              <a:rPr lang="de-CH" sz="1400" dirty="0"/>
              <a:t>	Soziale Nachhaltigkeit und Digitalisierung</a:t>
            </a:r>
          </a:p>
          <a:p>
            <a:pPr marL="463550" indent="-457200">
              <a:spcBef>
                <a:spcPts val="200"/>
              </a:spcBef>
              <a:buFont typeface="+mj-lt"/>
              <a:buAutoNum type="arabicPeriod"/>
              <a:tabLst>
                <a:tab pos="2330450" algn="l"/>
              </a:tabLst>
            </a:pPr>
            <a:r>
              <a:rPr lang="de-CH" sz="1400" b="1" dirty="0"/>
              <a:t>12. Oktober 2022:</a:t>
            </a:r>
            <a:r>
              <a:rPr lang="de-CH" sz="1400" dirty="0"/>
              <a:t>	Konzept der digitalen Nachhaltigkeit</a:t>
            </a:r>
          </a:p>
          <a:p>
            <a:pPr marL="463550" indent="-457200">
              <a:spcBef>
                <a:spcPts val="200"/>
              </a:spcBef>
              <a:buFont typeface="+mj-lt"/>
              <a:buAutoNum type="arabicPeriod"/>
              <a:tabLst>
                <a:tab pos="2330450" algn="l"/>
              </a:tabLst>
            </a:pPr>
            <a:r>
              <a:rPr lang="de-CH" sz="1400" b="1" dirty="0"/>
              <a:t>19. Oktober 2022:</a:t>
            </a:r>
            <a:r>
              <a:rPr lang="de-CH" sz="1400" dirty="0"/>
              <a:t>	Datenschutz und Privatsphäre</a:t>
            </a:r>
          </a:p>
          <a:p>
            <a:pPr marL="463550" indent="-457200">
              <a:spcBef>
                <a:spcPts val="200"/>
              </a:spcBef>
              <a:buFont typeface="+mj-lt"/>
              <a:buAutoNum type="arabicPeriod"/>
              <a:tabLst>
                <a:tab pos="2330450" algn="l"/>
              </a:tabLst>
            </a:pPr>
            <a:r>
              <a:rPr lang="de-CH" sz="1400" b="1" dirty="0"/>
              <a:t>26. Oktober 2022:</a:t>
            </a:r>
            <a:r>
              <a:rPr lang="de-CH" sz="1400" dirty="0"/>
              <a:t>	Ethische Fragestellungen bei KI</a:t>
            </a:r>
          </a:p>
          <a:p>
            <a:pPr marL="463550" indent="-457200">
              <a:spcBef>
                <a:spcPts val="200"/>
              </a:spcBef>
              <a:buFont typeface="+mj-lt"/>
              <a:buAutoNum type="arabicPeriod"/>
              <a:tabLst>
                <a:tab pos="2330450" algn="l"/>
              </a:tabLst>
            </a:pPr>
            <a:r>
              <a:rPr lang="de-CH" sz="1400" b="1" dirty="0"/>
              <a:t>2. November 2022:</a:t>
            </a:r>
            <a:r>
              <a:rPr lang="de-CH" sz="1400" dirty="0"/>
              <a:t>	Urheberrecht und Lizenzen</a:t>
            </a:r>
          </a:p>
          <a:p>
            <a:pPr marL="463550" indent="-457200">
              <a:spcBef>
                <a:spcPts val="200"/>
              </a:spcBef>
              <a:buFont typeface="+mj-lt"/>
              <a:buAutoNum type="arabicPeriod"/>
              <a:tabLst>
                <a:tab pos="2330450" algn="l"/>
              </a:tabLst>
            </a:pPr>
            <a:r>
              <a:rPr lang="de-CH" sz="1400" b="1" dirty="0"/>
              <a:t>9. November 2022:</a:t>
            </a:r>
            <a:r>
              <a:rPr lang="de-CH" sz="1400" dirty="0"/>
              <a:t>	Open Source Software Lizenzen</a:t>
            </a:r>
          </a:p>
          <a:p>
            <a:pPr marL="463550" indent="-457200">
              <a:spcBef>
                <a:spcPts val="200"/>
              </a:spcBef>
              <a:buFont typeface="+mj-lt"/>
              <a:buAutoNum type="arabicPeriod"/>
              <a:tabLst>
                <a:tab pos="2330450" algn="l"/>
              </a:tabLst>
            </a:pPr>
            <a:r>
              <a:rPr lang="de-CH" sz="1400" b="1" dirty="0"/>
              <a:t>16. November 2022:	</a:t>
            </a:r>
            <a:r>
              <a:rPr lang="de-CH" sz="1400" dirty="0"/>
              <a:t>Open Source Communities</a:t>
            </a:r>
          </a:p>
          <a:p>
            <a:pPr marL="463550" indent="-457200">
              <a:spcBef>
                <a:spcPts val="200"/>
              </a:spcBef>
              <a:buFont typeface="+mj-lt"/>
              <a:buAutoNum type="arabicPeriod"/>
              <a:tabLst>
                <a:tab pos="2330450" algn="l"/>
              </a:tabLst>
            </a:pPr>
            <a:r>
              <a:rPr lang="de-CH" sz="1400" b="1" dirty="0"/>
              <a:t>23. November 2022:	</a:t>
            </a:r>
            <a:r>
              <a:rPr lang="de-CH" sz="1400" dirty="0"/>
              <a:t>Geschäftsmodelle in der IT-Branche</a:t>
            </a:r>
          </a:p>
          <a:p>
            <a:pPr marL="463550" indent="-457200">
              <a:spcBef>
                <a:spcPts val="200"/>
              </a:spcBef>
              <a:buFont typeface="+mj-lt"/>
              <a:buAutoNum type="arabicPeriod"/>
              <a:tabLst>
                <a:tab pos="2330450" algn="l"/>
              </a:tabLst>
            </a:pPr>
            <a:r>
              <a:rPr lang="de-CH" sz="1400" b="1" dirty="0"/>
              <a:t>30. November 2022:</a:t>
            </a:r>
            <a:r>
              <a:rPr lang="de-CH" sz="1400" dirty="0"/>
              <a:t>	Digital nachhaltige Unternehmens-IT</a:t>
            </a:r>
          </a:p>
          <a:p>
            <a:pPr marL="463550" indent="-457200">
              <a:spcBef>
                <a:spcPts val="200"/>
              </a:spcBef>
              <a:buFont typeface="+mj-lt"/>
              <a:buAutoNum type="arabicPeriod"/>
              <a:tabLst>
                <a:tab pos="2330450" algn="l"/>
              </a:tabLst>
            </a:pPr>
            <a:r>
              <a:rPr lang="de-CH" sz="1400" b="1" dirty="0"/>
              <a:t>7. Dezember 2022:</a:t>
            </a:r>
            <a:r>
              <a:rPr lang="de-CH" sz="1400" dirty="0"/>
              <a:t>	Digitale Transformation in der Schweiz</a:t>
            </a:r>
          </a:p>
          <a:p>
            <a:pPr marL="463550" indent="-457200">
              <a:spcBef>
                <a:spcPts val="200"/>
              </a:spcBef>
              <a:buFont typeface="+mj-lt"/>
              <a:buAutoNum type="arabicPeriod"/>
              <a:tabLst>
                <a:tab pos="2330450" algn="l"/>
              </a:tabLst>
            </a:pPr>
            <a:r>
              <a:rPr lang="de-CH" sz="1400" b="1" dirty="0"/>
              <a:t>14. Dezember 2022:</a:t>
            </a:r>
            <a:r>
              <a:rPr lang="de-CH" sz="1400" dirty="0"/>
              <a:t>	Mündliche Präsentationen Teil 1</a:t>
            </a:r>
          </a:p>
          <a:p>
            <a:pPr marL="463550" indent="-457200">
              <a:spcBef>
                <a:spcPts val="200"/>
              </a:spcBef>
              <a:buFont typeface="+mj-lt"/>
              <a:buAutoNum type="arabicPeriod"/>
              <a:tabLst>
                <a:tab pos="2330450" algn="l"/>
              </a:tabLst>
            </a:pPr>
            <a:r>
              <a:rPr lang="de-CH" sz="1400" b="1" dirty="0"/>
              <a:t>21. Dezember 2022:</a:t>
            </a:r>
            <a:r>
              <a:rPr lang="de-CH" sz="1400" dirty="0"/>
              <a:t>	Mündliche Präsentationen Teil 2</a:t>
            </a:r>
          </a:p>
        </p:txBody>
      </p:sp>
      <p:pic>
        <p:nvPicPr>
          <p:cNvPr id="4" name="Picture 2" descr="Agile Requirements Engineering Framework - SwissQ Consulting AG">
            <a:extLst>
              <a:ext uri="{FF2B5EF4-FFF2-40B4-BE49-F238E27FC236}">
                <a16:creationId xmlns:a16="http://schemas.microsoft.com/office/drawing/2014/main" id="{449C4763-E954-463C-B4DC-6203A7E1ED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53" t="6436" r="40866"/>
          <a:stretch/>
        </p:blipFill>
        <p:spPr bwMode="auto">
          <a:xfrm>
            <a:off x="7067113" y="1235739"/>
            <a:ext cx="1877761" cy="374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29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el 1"/>
          <p:cNvSpPr>
            <a:spLocks noGrp="1"/>
          </p:cNvSpPr>
          <p:nvPr>
            <p:ph type="title"/>
          </p:nvPr>
        </p:nvSpPr>
        <p:spPr/>
        <p:txBody>
          <a:bodyPr/>
          <a:lstStyle/>
          <a:p>
            <a:r>
              <a:rPr lang="de-CH" altLang="de-DE"/>
              <a:t>Eintritt des Copyleft-Effekts</a:t>
            </a:r>
            <a:endParaRPr lang="de-CH" altLang="de-DE" dirty="0"/>
          </a:p>
        </p:txBody>
      </p:sp>
      <p:sp>
        <p:nvSpPr>
          <p:cNvPr id="3" name="Inhaltsplatzhalter 2"/>
          <p:cNvSpPr>
            <a:spLocks noGrp="1"/>
          </p:cNvSpPr>
          <p:nvPr>
            <p:ph sz="half" idx="1"/>
          </p:nvPr>
        </p:nvSpPr>
        <p:spPr>
          <a:xfrm>
            <a:off x="540000" y="1491630"/>
            <a:ext cx="8136456" cy="3266370"/>
          </a:xfrm>
        </p:spPr>
        <p:txBody>
          <a:bodyPr/>
          <a:lstStyle/>
          <a:p>
            <a:pPr marL="6350" indent="0">
              <a:buNone/>
              <a:defRPr/>
            </a:pPr>
            <a:r>
              <a:rPr lang="de-CH" sz="1800" dirty="0"/>
              <a:t>Der </a:t>
            </a:r>
            <a:r>
              <a:rPr lang="de-CH" sz="1800" b="1" dirty="0"/>
              <a:t>Copyleft-Effekt</a:t>
            </a:r>
            <a:r>
              <a:rPr lang="de-CH" sz="1800" dirty="0"/>
              <a:t> kann in folgenden Konstellationen eintreten:</a:t>
            </a:r>
          </a:p>
          <a:p>
            <a:pPr>
              <a:defRPr/>
            </a:pPr>
            <a:r>
              <a:rPr lang="de-CH" sz="1800" dirty="0"/>
              <a:t>OSS wird </a:t>
            </a:r>
            <a:r>
              <a:rPr lang="de-CH" sz="1800" b="1" dirty="0"/>
              <a:t>modifiziert</a:t>
            </a:r>
          </a:p>
          <a:p>
            <a:pPr>
              <a:defRPr/>
            </a:pPr>
            <a:r>
              <a:rPr lang="de-CH" sz="1800" dirty="0"/>
              <a:t>Urheberrechtlich geschützte OSS Codeteile werden in neue Programme </a:t>
            </a:r>
            <a:r>
              <a:rPr lang="de-CH" sz="1800" b="1" dirty="0"/>
              <a:t>übernommen</a:t>
            </a:r>
            <a:endParaRPr lang="de-CH" sz="1800" dirty="0"/>
          </a:p>
          <a:p>
            <a:pPr>
              <a:defRPr/>
            </a:pPr>
            <a:r>
              <a:rPr lang="de-CH" sz="1800" dirty="0"/>
              <a:t>OSS wird mit neuer Software in einer bestimmten Weise </a:t>
            </a:r>
            <a:r>
              <a:rPr lang="de-CH" sz="1800" b="1" dirty="0"/>
              <a:t>verbunden</a:t>
            </a:r>
            <a:r>
              <a:rPr lang="de-CH" sz="1800" dirty="0"/>
              <a:t> </a:t>
            </a:r>
          </a:p>
          <a:p>
            <a:pPr>
              <a:defRPr/>
            </a:pPr>
            <a:r>
              <a:rPr lang="de-CH" sz="1800" dirty="0"/>
              <a:t>Die neue Software wird </a:t>
            </a:r>
            <a:r>
              <a:rPr lang="de-CH" sz="1800" b="1" dirty="0"/>
              <a:t>zusammen</a:t>
            </a:r>
            <a:r>
              <a:rPr lang="de-CH" sz="1800" dirty="0"/>
              <a:t> </a:t>
            </a:r>
            <a:r>
              <a:rPr lang="de-CH" sz="1800" b="1" dirty="0"/>
              <a:t>mit OSS</a:t>
            </a:r>
            <a:r>
              <a:rPr lang="de-CH" sz="1800" dirty="0"/>
              <a:t> in einer bestimmten </a:t>
            </a:r>
            <a:r>
              <a:rPr lang="de-CH" sz="1800"/>
              <a:t>Weise </a:t>
            </a:r>
            <a:r>
              <a:rPr lang="de-CH" sz="1800" b="1"/>
              <a:t>verbreitet</a:t>
            </a:r>
          </a:p>
          <a:p>
            <a:pPr marL="6350" indent="0">
              <a:buNone/>
            </a:pPr>
            <a:r>
              <a:rPr lang="de-CH" altLang="de-DE" sz="1800" b="1"/>
              <a:t>Der Copyleft-Effekt </a:t>
            </a:r>
            <a:r>
              <a:rPr lang="de-CH" altLang="de-DE" sz="1800"/>
              <a:t>tritt nur ein, wenn modifizierte Software </a:t>
            </a:r>
            <a:r>
              <a:rPr lang="de-CH" altLang="de-DE" sz="1800" b="1"/>
              <a:t>verbreitet</a:t>
            </a:r>
            <a:r>
              <a:rPr lang="de-CH" altLang="de-DE" sz="1800"/>
              <a:t> wird, d.h. wenn es zu einer Weitergabe ausserhalb der eigenen Organisation kommt.</a:t>
            </a:r>
          </a:p>
          <a:p>
            <a:r>
              <a:rPr lang="de-CH" altLang="de-DE" sz="1800"/>
              <a:t>Nutzung bei</a:t>
            </a:r>
            <a:r>
              <a:rPr lang="de-CH" altLang="de-DE" sz="1800" b="1"/>
              <a:t> IT-Outsourcings </a:t>
            </a:r>
            <a:r>
              <a:rPr lang="de-CH" altLang="de-DE" sz="1800"/>
              <a:t>gilt grundsätzlich nicht als Weitergabe.</a:t>
            </a:r>
          </a:p>
          <a:p>
            <a:pPr marL="6350" indent="0">
              <a:buNone/>
              <a:defRPr/>
            </a:pPr>
            <a:endParaRPr lang="de-CH" sz="1800" dirty="0"/>
          </a:p>
        </p:txBody>
      </p:sp>
    </p:spTree>
    <p:extLst>
      <p:ext uri="{BB962C8B-B14F-4D97-AF65-F5344CB8AC3E}">
        <p14:creationId xmlns:p14="http://schemas.microsoft.com/office/powerpoint/2010/main" val="39586665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Unterteilung der Open Source Lizenzen</a:t>
            </a:r>
            <a:endParaRPr lang="de-CH" dirty="0"/>
          </a:p>
        </p:txBody>
      </p:sp>
      <p:sp>
        <p:nvSpPr>
          <p:cNvPr id="5" name="Inhaltsplatzhalter 4"/>
          <p:cNvSpPr>
            <a:spLocks noGrp="1"/>
          </p:cNvSpPr>
          <p:nvPr>
            <p:ph sz="half" idx="22"/>
          </p:nvPr>
        </p:nvSpPr>
        <p:spPr/>
        <p:txBody>
          <a:bodyPr/>
          <a:lstStyle/>
          <a:p>
            <a:pPr marL="0" indent="0">
              <a:spcBef>
                <a:spcPts val="900"/>
              </a:spcBef>
              <a:spcAft>
                <a:spcPts val="1200"/>
              </a:spcAft>
              <a:buNone/>
            </a:pPr>
            <a:r>
              <a:rPr lang="de-CH" b="1" dirty="0"/>
              <a:t>Kategorien von Open Source Lizenzen:</a:t>
            </a:r>
            <a:endParaRPr lang="de-CH" dirty="0"/>
          </a:p>
          <a:p>
            <a:pPr marL="342900" indent="-342900">
              <a:spcBef>
                <a:spcPts val="900"/>
              </a:spcBef>
              <a:buFont typeface="+mj-lt"/>
              <a:buAutoNum type="arabicPeriod"/>
            </a:pPr>
            <a:r>
              <a:rPr lang="de-CH" b="1" dirty="0"/>
              <a:t>Starkes Copyleft: </a:t>
            </a:r>
            <a:r>
              <a:rPr lang="de-CH" dirty="0"/>
              <a:t>GNU General Public License (GPL), Affero GPL, </a:t>
            </a:r>
            <a:r>
              <a:rPr lang="de-CH" altLang="de-DE" dirty="0"/>
              <a:t>SIK GPL</a:t>
            </a:r>
            <a:endParaRPr lang="de-CH" dirty="0"/>
          </a:p>
          <a:p>
            <a:pPr marL="342900" indent="-342900">
              <a:spcBef>
                <a:spcPts val="900"/>
              </a:spcBef>
              <a:buFont typeface="+mj-lt"/>
              <a:buAutoNum type="arabicPeriod"/>
            </a:pPr>
            <a:r>
              <a:rPr lang="de-CH" b="1" dirty="0"/>
              <a:t>Schwaches </a:t>
            </a:r>
            <a:r>
              <a:rPr lang="de-CH" b="1" dirty="0" err="1"/>
              <a:t>Copyleft</a:t>
            </a:r>
            <a:r>
              <a:rPr lang="de-CH" b="1" dirty="0"/>
              <a:t>: </a:t>
            </a:r>
            <a:r>
              <a:rPr lang="de-CH" dirty="0"/>
              <a:t>GNU Lesser General Public </a:t>
            </a:r>
            <a:r>
              <a:rPr lang="de-CH" dirty="0" err="1"/>
              <a:t>License</a:t>
            </a:r>
            <a:r>
              <a:rPr lang="de-CH" dirty="0"/>
              <a:t> (LGPL) und Mozilla Public </a:t>
            </a:r>
            <a:r>
              <a:rPr lang="de-CH" dirty="0" err="1"/>
              <a:t>License</a:t>
            </a:r>
            <a:r>
              <a:rPr lang="de-CH" dirty="0"/>
              <a:t> MPL</a:t>
            </a:r>
          </a:p>
          <a:p>
            <a:pPr marL="342900" indent="-342900">
              <a:spcBef>
                <a:spcPts val="900"/>
              </a:spcBef>
              <a:buFont typeface="+mj-lt"/>
              <a:buAutoNum type="arabicPeriod"/>
            </a:pPr>
            <a:r>
              <a:rPr lang="de-CH" b="1" dirty="0"/>
              <a:t>Permissive Lizenzen (kein </a:t>
            </a:r>
            <a:r>
              <a:rPr lang="de-CH" b="1" dirty="0" err="1"/>
              <a:t>Copyleft</a:t>
            </a:r>
            <a:r>
              <a:rPr lang="de-CH" b="1" dirty="0"/>
              <a:t>): </a:t>
            </a:r>
            <a:br>
              <a:rPr lang="de-CH" b="1" dirty="0"/>
            </a:br>
            <a:r>
              <a:rPr lang="de-CH" dirty="0" err="1"/>
              <a:t>Berkley</a:t>
            </a:r>
            <a:r>
              <a:rPr lang="de-CH" dirty="0"/>
              <a:t> Software Distribution BSD, </a:t>
            </a:r>
            <a:br>
              <a:rPr lang="de-CH" dirty="0"/>
            </a:br>
            <a:r>
              <a:rPr lang="de-CH" dirty="0"/>
              <a:t>MIT </a:t>
            </a:r>
            <a:r>
              <a:rPr lang="de-CH" dirty="0" err="1"/>
              <a:t>License</a:t>
            </a:r>
            <a:r>
              <a:rPr lang="de-CH" dirty="0"/>
              <a:t>, Apache Software </a:t>
            </a:r>
            <a:r>
              <a:rPr lang="de-CH" dirty="0" err="1"/>
              <a:t>License</a:t>
            </a:r>
            <a:r>
              <a:rPr lang="de-CH" dirty="0"/>
              <a:t> etc.</a:t>
            </a:r>
          </a:p>
          <a:p>
            <a:endParaRPr lang="de-C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0498" y="1995686"/>
            <a:ext cx="1734522" cy="1620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hteck 2">
            <a:extLst>
              <a:ext uri="{FF2B5EF4-FFF2-40B4-BE49-F238E27FC236}">
                <a16:creationId xmlns:a16="http://schemas.microsoft.com/office/drawing/2014/main" id="{C37229B6-8865-4436-95AC-186503903041}"/>
              </a:ext>
            </a:extLst>
          </p:cNvPr>
          <p:cNvSpPr/>
          <p:nvPr/>
        </p:nvSpPr>
        <p:spPr>
          <a:xfrm>
            <a:off x="900000" y="4958118"/>
            <a:ext cx="7848464" cy="215444"/>
          </a:xfrm>
          <a:prstGeom prst="rect">
            <a:avLst/>
          </a:prstGeom>
        </p:spPr>
        <p:txBody>
          <a:bodyPr wrap="square">
            <a:spAutoFit/>
          </a:bodyPr>
          <a:lstStyle/>
          <a:p>
            <a:r>
              <a:rPr lang="de-CH" sz="800" kern="0" dirty="0">
                <a:solidFill>
                  <a:srgbClr val="333333"/>
                </a:solidFill>
              </a:rPr>
              <a:t>Link: </a:t>
            </a:r>
            <a:r>
              <a:rPr lang="de-CH" sz="800" kern="0" dirty="0">
                <a:solidFill>
                  <a:srgbClr val="333333"/>
                </a:solidFill>
                <a:hlinkClick r:id="rId3"/>
              </a:rPr>
              <a:t>https://opensource.org/licenses/</a:t>
            </a:r>
            <a:r>
              <a:rPr lang="de-CH" sz="800" kern="0" dirty="0">
                <a:solidFill>
                  <a:srgbClr val="333333"/>
                </a:solidFill>
              </a:rPr>
              <a:t> </a:t>
            </a:r>
            <a:endParaRPr lang="de-CH" sz="800" kern="0" dirty="0">
              <a:solidFill>
                <a:srgbClr val="333333"/>
              </a:solidFill>
              <a:latin typeface="Helvetica"/>
            </a:endParaRPr>
          </a:p>
        </p:txBody>
      </p:sp>
    </p:spTree>
    <p:extLst>
      <p:ext uri="{BB962C8B-B14F-4D97-AF65-F5344CB8AC3E}">
        <p14:creationId xmlns:p14="http://schemas.microsoft.com/office/powerpoint/2010/main" val="376672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Kompatibilität von Open Source Lizenzen</a:t>
            </a:r>
          </a:p>
        </p:txBody>
      </p:sp>
      <p:sp>
        <p:nvSpPr>
          <p:cNvPr id="3" name="Inhaltsplatzhalter 2"/>
          <p:cNvSpPr>
            <a:spLocks noGrp="1"/>
          </p:cNvSpPr>
          <p:nvPr>
            <p:ph sz="half" idx="1"/>
          </p:nvPr>
        </p:nvSpPr>
        <p:spPr/>
        <p:txBody>
          <a:bodyPr/>
          <a:lstStyle/>
          <a:p>
            <a:pPr marL="6350" indent="0">
              <a:buNone/>
              <a:defRPr/>
            </a:pPr>
            <a:r>
              <a:rPr lang="de-CH" b="1"/>
              <a:t>Mögliche Kompatibilitätsprobleme:</a:t>
            </a:r>
          </a:p>
          <a:p>
            <a:pPr>
              <a:defRPr/>
            </a:pPr>
            <a:r>
              <a:rPr lang="de-CH"/>
              <a:t>Einzelne </a:t>
            </a:r>
            <a:r>
              <a:rPr lang="de-CH" dirty="0"/>
              <a:t>OSS Lizenzen sind </a:t>
            </a:r>
            <a:r>
              <a:rPr lang="de-CH" b="1" dirty="0"/>
              <a:t>nicht mit einander kompatibel </a:t>
            </a:r>
            <a:r>
              <a:rPr lang="de-CH" dirty="0"/>
              <a:t>(insbesondere solche mit und ohne Copyleft-Effekt).</a:t>
            </a:r>
          </a:p>
          <a:p>
            <a:pPr>
              <a:defRPr/>
            </a:pPr>
            <a:r>
              <a:rPr lang="de-CH" dirty="0"/>
              <a:t>Beispielsweise enthält </a:t>
            </a:r>
            <a:r>
              <a:rPr lang="de-CH" b="1" dirty="0"/>
              <a:t>GNU</a:t>
            </a:r>
            <a:r>
              <a:rPr lang="de-CH" dirty="0"/>
              <a:t> </a:t>
            </a:r>
            <a:r>
              <a:rPr lang="de-CH" b="1" dirty="0"/>
              <a:t>GPLv3</a:t>
            </a:r>
            <a:r>
              <a:rPr lang="de-CH" dirty="0"/>
              <a:t> zusätzliche Optionen und Restriktionen </a:t>
            </a:r>
            <a:r>
              <a:rPr lang="de-CH" b="1" dirty="0"/>
              <a:t>gegenüber </a:t>
            </a:r>
            <a:r>
              <a:rPr lang="de-CH" b="1"/>
              <a:t>GPLv2</a:t>
            </a:r>
            <a:r>
              <a:rPr lang="de-CH"/>
              <a:t>.</a:t>
            </a:r>
          </a:p>
          <a:p>
            <a:pPr>
              <a:defRPr/>
            </a:pPr>
            <a:r>
              <a:rPr lang="de-CH"/>
              <a:t>Dies </a:t>
            </a:r>
            <a:r>
              <a:rPr lang="de-CH" dirty="0"/>
              <a:t>ist aber nur dann ein Problem, wenn der Lizenzgeber eine </a:t>
            </a:r>
            <a:r>
              <a:rPr lang="de-CH" b="1" dirty="0"/>
              <a:t>bestimmte Version der GPL </a:t>
            </a:r>
            <a:r>
              <a:rPr lang="de-CH" dirty="0"/>
              <a:t>für seinen Code vorgegeben hat</a:t>
            </a:r>
          </a:p>
          <a:p>
            <a:pPr>
              <a:defRPr/>
            </a:pPr>
            <a:r>
              <a:rPr lang="de-CH" dirty="0"/>
              <a:t>Eventuell kann eine </a:t>
            </a:r>
            <a:r>
              <a:rPr lang="de-CH" b="1" dirty="0"/>
              <a:t>parallele Lizenz </a:t>
            </a:r>
            <a:r>
              <a:rPr lang="de-CH" dirty="0"/>
              <a:t>bei allen Rechtsinhaber eingeholt werden.</a:t>
            </a:r>
          </a:p>
        </p:txBody>
      </p:sp>
    </p:spTree>
    <p:extLst>
      <p:ext uri="{BB962C8B-B14F-4D97-AF65-F5344CB8AC3E}">
        <p14:creationId xmlns:p14="http://schemas.microsoft.com/office/powerpoint/2010/main" val="35765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E619657-0FB0-477E-91D5-CBCA321FF7E2}"/>
              </a:ext>
            </a:extLst>
          </p:cNvPr>
          <p:cNvSpPr>
            <a:spLocks noGrp="1"/>
          </p:cNvSpPr>
          <p:nvPr>
            <p:ph type="title"/>
          </p:nvPr>
        </p:nvSpPr>
        <p:spPr/>
        <p:txBody>
          <a:bodyPr/>
          <a:lstStyle/>
          <a:p>
            <a:r>
              <a:rPr lang="de-CH" dirty="0"/>
              <a:t>Kompatibilität von Open Source Lizenzen</a:t>
            </a:r>
          </a:p>
        </p:txBody>
      </p:sp>
      <p:pic>
        <p:nvPicPr>
          <p:cNvPr id="6" name="Grafik 5">
            <a:extLst>
              <a:ext uri="{FF2B5EF4-FFF2-40B4-BE49-F238E27FC236}">
                <a16:creationId xmlns:a16="http://schemas.microsoft.com/office/drawing/2014/main" id="{7DEC7C29-E7F4-4F49-8ECC-57890DCA5544}"/>
              </a:ext>
            </a:extLst>
          </p:cNvPr>
          <p:cNvPicPr>
            <a:picLocks noChangeAspect="1"/>
          </p:cNvPicPr>
          <p:nvPr/>
        </p:nvPicPr>
        <p:blipFill>
          <a:blip r:embed="rId2"/>
          <a:stretch>
            <a:fillRect/>
          </a:stretch>
        </p:blipFill>
        <p:spPr>
          <a:xfrm>
            <a:off x="251521" y="1339647"/>
            <a:ext cx="8471017" cy="3427580"/>
          </a:xfrm>
          <a:prstGeom prst="rect">
            <a:avLst/>
          </a:prstGeom>
        </p:spPr>
      </p:pic>
      <p:sp>
        <p:nvSpPr>
          <p:cNvPr id="8" name="Rechteck 7">
            <a:extLst>
              <a:ext uri="{FF2B5EF4-FFF2-40B4-BE49-F238E27FC236}">
                <a16:creationId xmlns:a16="http://schemas.microsoft.com/office/drawing/2014/main" id="{E27CB860-DFCA-4FB8-8A26-1485BA973483}"/>
              </a:ext>
            </a:extLst>
          </p:cNvPr>
          <p:cNvSpPr/>
          <p:nvPr/>
        </p:nvSpPr>
        <p:spPr>
          <a:xfrm>
            <a:off x="990650" y="5002569"/>
            <a:ext cx="6831998" cy="123111"/>
          </a:xfrm>
          <a:prstGeom prst="rect">
            <a:avLst/>
          </a:prstGeom>
        </p:spPr>
        <p:txBody>
          <a:bodyPr wrap="none" lIns="0" tIns="0" rIns="0" bIns="0">
            <a:spAutoFit/>
          </a:bodyPr>
          <a:lstStyle/>
          <a:p>
            <a:r>
              <a:rPr lang="de-CH" sz="800">
                <a:hlinkClick r:id="rId3"/>
              </a:rPr>
              <a:t>https://www.bk.admin.ch/bk/de/home/digitale-transformation-ikt-lenkung/ikt-vorgaben/strategien-teilstrategien/sb004-ikt-teilstrategie-open-source.html</a:t>
            </a:r>
            <a:r>
              <a:rPr lang="de-CH" sz="800"/>
              <a:t> </a:t>
            </a:r>
            <a:endParaRPr lang="de-CH" sz="800" dirty="0"/>
          </a:p>
        </p:txBody>
      </p:sp>
    </p:spTree>
    <p:extLst>
      <p:ext uri="{BB962C8B-B14F-4D97-AF65-F5344CB8AC3E}">
        <p14:creationId xmlns:p14="http://schemas.microsoft.com/office/powerpoint/2010/main" val="476407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BC2413-48FB-4F4D-AF23-5A9919AC9D7C}"/>
              </a:ext>
            </a:extLst>
          </p:cNvPr>
          <p:cNvSpPr>
            <a:spLocks noGrp="1"/>
          </p:cNvSpPr>
          <p:nvPr>
            <p:ph type="title"/>
          </p:nvPr>
        </p:nvSpPr>
        <p:spPr/>
        <p:txBody>
          <a:bodyPr/>
          <a:lstStyle/>
          <a:p>
            <a:r>
              <a:rPr lang="en-US">
                <a:sym typeface="Wingdings" panose="05000000000000000000" pitchFamily="2" charset="2"/>
              </a:rPr>
              <a:t>Multi Licensing</a:t>
            </a:r>
            <a:endParaRPr lang="en-US" dirty="0"/>
          </a:p>
        </p:txBody>
      </p:sp>
      <p:sp>
        <p:nvSpPr>
          <p:cNvPr id="4" name="Inhaltsplatzhalter 3">
            <a:extLst>
              <a:ext uri="{FF2B5EF4-FFF2-40B4-BE49-F238E27FC236}">
                <a16:creationId xmlns:a16="http://schemas.microsoft.com/office/drawing/2014/main" id="{E452CFF0-D812-43D7-AE17-1A1FE7B559BA}"/>
              </a:ext>
            </a:extLst>
          </p:cNvPr>
          <p:cNvSpPr>
            <a:spLocks noGrp="1"/>
          </p:cNvSpPr>
          <p:nvPr>
            <p:ph sz="half" idx="22"/>
          </p:nvPr>
        </p:nvSpPr>
        <p:spPr/>
        <p:txBody>
          <a:bodyPr/>
          <a:lstStyle/>
          <a:p>
            <a:pPr marL="6350" indent="0">
              <a:buNone/>
            </a:pPr>
            <a:r>
              <a:rPr lang="de-CH" b="1" dirty="0"/>
              <a:t>Mehrfachlizenzierung / Dual Licensing</a:t>
            </a:r>
          </a:p>
          <a:p>
            <a:pPr marL="6350" indent="0">
              <a:buNone/>
            </a:pPr>
            <a:br>
              <a:rPr lang="de-CH" dirty="0"/>
            </a:br>
            <a:r>
              <a:rPr lang="de-CH" dirty="0"/>
              <a:t>Zwei parallele Lizenzen durch denselben Eigentümer des Urheberrechts:</a:t>
            </a:r>
          </a:p>
          <a:p>
            <a:pPr marL="463550" indent="-457200">
              <a:buFont typeface="+mj-lt"/>
              <a:buAutoNum type="arabicPeriod"/>
            </a:pPr>
            <a:r>
              <a:rPr lang="en-US" b="1" dirty="0"/>
              <a:t>GPL</a:t>
            </a:r>
            <a:r>
              <a:rPr lang="en-US" dirty="0"/>
              <a:t> </a:t>
            </a:r>
            <a:r>
              <a:rPr lang="en-US" dirty="0" err="1"/>
              <a:t>für</a:t>
            </a:r>
            <a:r>
              <a:rPr lang="en-US" dirty="0"/>
              <a:t> OSS-</a:t>
            </a:r>
            <a:r>
              <a:rPr lang="en-US" dirty="0" err="1"/>
              <a:t>Anwendungen</a:t>
            </a:r>
            <a:endParaRPr lang="en-US" dirty="0"/>
          </a:p>
          <a:p>
            <a:pPr marL="463550" indent="-457200">
              <a:buFont typeface="+mj-lt"/>
              <a:buAutoNum type="arabicPeriod"/>
            </a:pPr>
            <a:r>
              <a:rPr lang="en-US" b="1" dirty="0"/>
              <a:t>Enterprise License </a:t>
            </a:r>
            <a:r>
              <a:rPr lang="en-US" dirty="0" err="1"/>
              <a:t>für</a:t>
            </a:r>
            <a:r>
              <a:rPr lang="en-US" dirty="0"/>
              <a:t> </a:t>
            </a:r>
            <a:br>
              <a:rPr lang="en-US" dirty="0"/>
            </a:br>
            <a:r>
              <a:rPr lang="en-US" dirty="0" err="1"/>
              <a:t>proprietäre</a:t>
            </a:r>
            <a:r>
              <a:rPr lang="en-US" dirty="0"/>
              <a:t> </a:t>
            </a:r>
            <a:r>
              <a:rPr lang="en-US" dirty="0" err="1"/>
              <a:t>Anwendungen</a:t>
            </a:r>
            <a:endParaRPr lang="en-US" dirty="0"/>
          </a:p>
          <a:p>
            <a:pPr marL="6350" indent="0">
              <a:buNone/>
            </a:pPr>
            <a:endParaRPr lang="en-US" dirty="0">
              <a:sym typeface="Wingdings" panose="05000000000000000000" pitchFamily="2" charset="2"/>
            </a:endParaRPr>
          </a:p>
          <a:p>
            <a:pPr marL="6350" indent="0">
              <a:buNone/>
            </a:pPr>
            <a:r>
              <a:rPr lang="en-US" dirty="0">
                <a:sym typeface="Wingdings" panose="05000000000000000000" pitchFamily="2" charset="2"/>
              </a:rPr>
              <a:t> </a:t>
            </a:r>
            <a:r>
              <a:rPr lang="en-US" dirty="0" err="1">
                <a:sym typeface="Wingdings" panose="05000000000000000000" pitchFamily="2" charset="2"/>
              </a:rPr>
              <a:t>Geschäftsmodell</a:t>
            </a:r>
            <a:r>
              <a:rPr lang="en-US" dirty="0">
                <a:sym typeface="Wingdings" panose="05000000000000000000" pitchFamily="2" charset="2"/>
              </a:rPr>
              <a:t> </a:t>
            </a:r>
            <a:r>
              <a:rPr lang="en-US" dirty="0" err="1">
                <a:sym typeface="Wingdings" panose="05000000000000000000" pitchFamily="2" charset="2"/>
              </a:rPr>
              <a:t>mit</a:t>
            </a:r>
            <a:r>
              <a:rPr lang="en-US" dirty="0">
                <a:sym typeface="Wingdings" panose="05000000000000000000" pitchFamily="2" charset="2"/>
              </a:rPr>
              <a:t> Multi Licensing</a:t>
            </a:r>
            <a:endParaRPr lang="en-US" dirty="0"/>
          </a:p>
        </p:txBody>
      </p:sp>
      <p:pic>
        <p:nvPicPr>
          <p:cNvPr id="2050" name="Picture 2" descr="How to Get Paid for Open Source. Use Deco.Network to dual license code | by  David Sneider | Deconet | Medium">
            <a:extLst>
              <a:ext uri="{FF2B5EF4-FFF2-40B4-BE49-F238E27FC236}">
                <a16:creationId xmlns:a16="http://schemas.microsoft.com/office/drawing/2014/main" id="{48A1BB8E-D0F3-4390-ACF6-D58B514EDEF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858" r="8219"/>
          <a:stretch/>
        </p:blipFill>
        <p:spPr bwMode="auto">
          <a:xfrm>
            <a:off x="5728343" y="1394950"/>
            <a:ext cx="3415657" cy="3071750"/>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C23C3C7D-097A-47B6-A1B1-844910A1B8EB}"/>
              </a:ext>
            </a:extLst>
          </p:cNvPr>
          <p:cNvSpPr/>
          <p:nvPr/>
        </p:nvSpPr>
        <p:spPr>
          <a:xfrm>
            <a:off x="900000" y="4958118"/>
            <a:ext cx="7848464" cy="215444"/>
          </a:xfrm>
          <a:prstGeom prst="rect">
            <a:avLst/>
          </a:prstGeom>
        </p:spPr>
        <p:txBody>
          <a:bodyPr wrap="square">
            <a:spAutoFit/>
          </a:bodyPr>
          <a:lstStyle/>
          <a:p>
            <a:r>
              <a:rPr lang="de-CH" sz="800" kern="0" dirty="0">
                <a:solidFill>
                  <a:srgbClr val="333333"/>
                </a:solidFill>
                <a:hlinkClick r:id="rId3"/>
              </a:rPr>
              <a:t>https://medium.com/deconet/how-to-get-paid-for-open-source-6e13bb238a7f</a:t>
            </a:r>
            <a:r>
              <a:rPr lang="de-CH" sz="800" kern="0" dirty="0">
                <a:solidFill>
                  <a:srgbClr val="333333"/>
                </a:solidFill>
              </a:rPr>
              <a:t> </a:t>
            </a:r>
            <a:endParaRPr lang="de-CH" sz="800" kern="0" dirty="0">
              <a:solidFill>
                <a:srgbClr val="333333"/>
              </a:solidFill>
              <a:latin typeface="Helvetica"/>
            </a:endParaRPr>
          </a:p>
        </p:txBody>
      </p:sp>
    </p:spTree>
    <p:extLst>
      <p:ext uri="{BB962C8B-B14F-4D97-AF65-F5344CB8AC3E}">
        <p14:creationId xmlns:p14="http://schemas.microsoft.com/office/powerpoint/2010/main" val="248728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el 1"/>
          <p:cNvSpPr>
            <a:spLocks noGrp="1"/>
          </p:cNvSpPr>
          <p:nvPr>
            <p:ph type="title"/>
          </p:nvPr>
        </p:nvSpPr>
        <p:spPr/>
        <p:txBody>
          <a:bodyPr/>
          <a:lstStyle/>
          <a:p>
            <a:r>
              <a:rPr lang="de-CH" altLang="de-DE"/>
              <a:t>GNU GPL kompatible Lizenzen</a:t>
            </a:r>
          </a:p>
        </p:txBody>
      </p:sp>
      <p:sp>
        <p:nvSpPr>
          <p:cNvPr id="205827" name="Inhaltsplatzhalter 2"/>
          <p:cNvSpPr>
            <a:spLocks noGrp="1"/>
          </p:cNvSpPr>
          <p:nvPr>
            <p:ph sz="half" idx="22"/>
          </p:nvPr>
        </p:nvSpPr>
        <p:spPr/>
        <p:txBody>
          <a:bodyPr/>
          <a:lstStyle/>
          <a:p>
            <a:r>
              <a:rPr lang="de-CH" altLang="de-DE" dirty="0"/>
              <a:t>Die </a:t>
            </a:r>
            <a:r>
              <a:rPr lang="de-CH" altLang="de-DE" b="1" dirty="0"/>
              <a:t>Free Software Foundation </a:t>
            </a:r>
            <a:r>
              <a:rPr lang="de-CH" altLang="de-DE" dirty="0"/>
              <a:t>(</a:t>
            </a:r>
            <a:r>
              <a:rPr lang="de-CH" altLang="de-DE" i="1" dirty="0"/>
              <a:t>www.fsf.org) </a:t>
            </a:r>
            <a:r>
              <a:rPr lang="de-CH" altLang="de-DE" dirty="0"/>
              <a:t>publiziert eine Liste der mit der GNU GPL kompatiblen Lizenzen</a:t>
            </a:r>
          </a:p>
          <a:p>
            <a:endParaRPr lang="de-CH" altLang="de-DE" dirty="0"/>
          </a:p>
          <a:p>
            <a:r>
              <a:rPr lang="de-CH" altLang="de-DE" b="1" dirty="0"/>
              <a:t>Lizenzkompatibilitäten</a:t>
            </a:r>
            <a:r>
              <a:rPr lang="de-CH" altLang="de-DE" dirty="0"/>
              <a:t> </a:t>
            </a:r>
            <a:r>
              <a:rPr lang="de-CH" altLang="de-DE"/>
              <a:t>können </a:t>
            </a:r>
            <a:br>
              <a:rPr lang="de-CH" altLang="de-DE"/>
            </a:br>
            <a:r>
              <a:rPr lang="de-CH" altLang="de-DE"/>
              <a:t>z</a:t>
            </a:r>
            <a:r>
              <a:rPr lang="de-CH" altLang="de-DE" dirty="0"/>
              <a:t>.B. bei Black Duck (</a:t>
            </a:r>
            <a:r>
              <a:rPr lang="de-CH" altLang="de-DE" i="1" dirty="0">
                <a:hlinkClick r:id="rId2"/>
              </a:rPr>
              <a:t>www.blackducksoftware.com</a:t>
            </a:r>
            <a:r>
              <a:rPr lang="de-CH" altLang="de-DE" i="1" dirty="0"/>
              <a:t>), </a:t>
            </a:r>
            <a:r>
              <a:rPr lang="de-CH" altLang="de-DE" dirty="0"/>
              <a:t>FOSSA</a:t>
            </a:r>
            <a:r>
              <a:rPr lang="de-CH" altLang="de-DE" i="1" dirty="0"/>
              <a:t> (</a:t>
            </a:r>
            <a:r>
              <a:rPr lang="de-CH" altLang="de-DE" i="1" dirty="0">
                <a:hlinkClick r:id="rId3"/>
              </a:rPr>
              <a:t>www.fossa.com</a:t>
            </a:r>
            <a:r>
              <a:rPr lang="de-CH" altLang="de-DE" i="1" dirty="0"/>
              <a:t>) oder </a:t>
            </a:r>
            <a:r>
              <a:rPr lang="de-CH" altLang="de-DE" dirty="0" err="1"/>
              <a:t>FOSSology</a:t>
            </a:r>
            <a:r>
              <a:rPr lang="de-CH" altLang="de-DE" i="1" dirty="0"/>
              <a:t> (</a:t>
            </a:r>
            <a:r>
              <a:rPr lang="de-CH" altLang="de-DE" i="1" dirty="0">
                <a:hlinkClick r:id="rId4"/>
              </a:rPr>
              <a:t>https://www.fossology.org</a:t>
            </a:r>
            <a:r>
              <a:rPr lang="de-CH" altLang="de-DE" i="1" dirty="0"/>
              <a:t>) </a:t>
            </a:r>
            <a:r>
              <a:rPr lang="de-CH" altLang="de-DE" dirty="0"/>
              <a:t>geprüft werden. </a:t>
            </a:r>
            <a:endParaRPr lang="de-CH" altLang="de-DE" i="1" dirty="0"/>
          </a:p>
        </p:txBody>
      </p:sp>
      <p:pic>
        <p:nvPicPr>
          <p:cNvPr id="4" name="Picture 2" descr="http://upload.wikimedia.org/wikipedia/commons/thumb/9/93/GPLv3_Logo.svg/720px-GPLv3_Logo.svg.png">
            <a:extLst>
              <a:ext uri="{FF2B5EF4-FFF2-40B4-BE49-F238E27FC236}">
                <a16:creationId xmlns:a16="http://schemas.microsoft.com/office/drawing/2014/main" id="{73427C01-7F1B-4FA0-99CA-71BB37952D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1540871"/>
            <a:ext cx="2073275" cy="103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501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el 1"/>
          <p:cNvSpPr>
            <a:spLocks noGrp="1"/>
          </p:cNvSpPr>
          <p:nvPr>
            <p:ph type="title"/>
          </p:nvPr>
        </p:nvSpPr>
        <p:spPr/>
        <p:txBody>
          <a:bodyPr/>
          <a:lstStyle/>
          <a:p>
            <a:r>
              <a:rPr lang="de-CH" altLang="de-DE"/>
              <a:t>Copyleft-Vermeidungsstrategien</a:t>
            </a:r>
          </a:p>
        </p:txBody>
      </p:sp>
      <p:sp>
        <p:nvSpPr>
          <p:cNvPr id="3" name="Inhaltsplatzhalter 2"/>
          <p:cNvSpPr>
            <a:spLocks noGrp="1"/>
          </p:cNvSpPr>
          <p:nvPr>
            <p:ph sz="half" idx="1"/>
          </p:nvPr>
        </p:nvSpPr>
        <p:spPr/>
        <p:txBody>
          <a:bodyPr/>
          <a:lstStyle/>
          <a:p>
            <a:pPr marL="349250" lvl="1" indent="-342900">
              <a:lnSpc>
                <a:spcPct val="100000"/>
              </a:lnSpc>
              <a:buSzPct val="85000"/>
              <a:defRPr/>
            </a:pPr>
            <a:r>
              <a:rPr lang="de-CH" altLang="de-DE" sz="2000" b="1"/>
              <a:t>Parallele </a:t>
            </a:r>
            <a:r>
              <a:rPr lang="de-CH" altLang="de-DE" sz="2000" b="1" dirty="0"/>
              <a:t>Lizenzen </a:t>
            </a:r>
            <a:r>
              <a:rPr lang="de-CH" altLang="de-DE" sz="2000" dirty="0"/>
              <a:t>bei allen Rechtsinhabern einholen (Achtung: Programmschöpfer und Rechtsinhaber können auseinanderfallen!). Bei zahlreichen Contributors nicht praktikabel</a:t>
            </a:r>
          </a:p>
          <a:p>
            <a:pPr marL="349250" lvl="1" indent="-342900">
              <a:lnSpc>
                <a:spcPct val="100000"/>
              </a:lnSpc>
              <a:buSzPct val="85000"/>
              <a:defRPr/>
            </a:pPr>
            <a:r>
              <a:rPr lang="de-CH" altLang="de-DE" sz="2000" b="1" dirty="0"/>
              <a:t>Änderungen</a:t>
            </a:r>
            <a:r>
              <a:rPr lang="de-CH" altLang="de-DE" sz="2000" dirty="0"/>
              <a:t> durch </a:t>
            </a:r>
            <a:r>
              <a:rPr lang="de-CH" altLang="de-DE" sz="2000" b="1" dirty="0"/>
              <a:t>Endbenutzer vornehmen </a:t>
            </a:r>
            <a:r>
              <a:rPr lang="de-CH" altLang="de-DE" sz="2000" dirty="0"/>
              <a:t>lassen. Statt eines modifizierten Codes wird eine Anleitung zur Programmänderung geliefert</a:t>
            </a:r>
          </a:p>
          <a:p>
            <a:pPr marL="349250" lvl="1" indent="-342900">
              <a:lnSpc>
                <a:spcPct val="100000"/>
              </a:lnSpc>
              <a:buSzPct val="85000"/>
              <a:defRPr/>
            </a:pPr>
            <a:r>
              <a:rPr lang="de-CH" altLang="de-DE" sz="2000" b="1" dirty="0"/>
              <a:t>Technische Distanzierungsstrategien</a:t>
            </a:r>
          </a:p>
        </p:txBody>
      </p:sp>
    </p:spTree>
    <p:extLst>
      <p:ext uri="{BB962C8B-B14F-4D97-AF65-F5344CB8AC3E}">
        <p14:creationId xmlns:p14="http://schemas.microsoft.com/office/powerpoint/2010/main" val="3572133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A537E73-A44C-4DB2-BBBA-D81519AAD1AF}"/>
              </a:ext>
            </a:extLst>
          </p:cNvPr>
          <p:cNvSpPr>
            <a:spLocks noGrp="1"/>
          </p:cNvSpPr>
          <p:nvPr>
            <p:ph type="body" sz="quarter" idx="12"/>
          </p:nvPr>
        </p:nvSpPr>
        <p:spPr/>
        <p:txBody>
          <a:bodyPr/>
          <a:lstStyle/>
          <a:p>
            <a:pPr marL="457200" indent="-457200">
              <a:lnSpc>
                <a:spcPct val="100000"/>
              </a:lnSpc>
              <a:spcBef>
                <a:spcPts val="600"/>
              </a:spcBef>
              <a:buFont typeface="+mj-lt"/>
              <a:buAutoNum type="arabicPeriod"/>
            </a:pPr>
            <a:r>
              <a:rPr lang="de-DE" dirty="0"/>
              <a:t>Was ist Open Source Software?</a:t>
            </a:r>
          </a:p>
          <a:p>
            <a:pPr marL="457200" indent="-457200">
              <a:lnSpc>
                <a:spcPct val="100000"/>
              </a:lnSpc>
              <a:spcBef>
                <a:spcPts val="600"/>
              </a:spcBef>
              <a:buFont typeface="+mj-lt"/>
              <a:buAutoNum type="arabicPeriod"/>
            </a:pPr>
            <a:r>
              <a:rPr lang="de-DE" dirty="0"/>
              <a:t>Copyright vs. Copyleft</a:t>
            </a:r>
          </a:p>
          <a:p>
            <a:pPr marL="457200" indent="-457200">
              <a:lnSpc>
                <a:spcPct val="100000"/>
              </a:lnSpc>
              <a:spcBef>
                <a:spcPts val="600"/>
              </a:spcBef>
              <a:buFont typeface="+mj-lt"/>
              <a:buAutoNum type="arabicPeriod"/>
            </a:pPr>
            <a:r>
              <a:rPr lang="de-DE" b="1" dirty="0"/>
              <a:t>OSS Compliance</a:t>
            </a:r>
          </a:p>
          <a:p>
            <a:pPr marL="457200" indent="-457200">
              <a:lnSpc>
                <a:spcPct val="100000"/>
              </a:lnSpc>
              <a:spcBef>
                <a:spcPts val="600"/>
              </a:spcBef>
              <a:buFont typeface="+mj-lt"/>
              <a:buAutoNum type="arabicPeriod"/>
            </a:pPr>
            <a:r>
              <a:rPr lang="de-DE"/>
              <a:t>Lizenzwahl und die langfristige Weiterentwicklung</a:t>
            </a:r>
            <a:endParaRPr lang="de-DE" dirty="0"/>
          </a:p>
        </p:txBody>
      </p:sp>
      <p:sp>
        <p:nvSpPr>
          <p:cNvPr id="7" name="Titel 6"/>
          <p:cNvSpPr>
            <a:spLocks noGrp="1"/>
          </p:cNvSpPr>
          <p:nvPr>
            <p:ph type="title"/>
          </p:nvPr>
        </p:nvSpPr>
        <p:spPr/>
        <p:txBody>
          <a:bodyPr/>
          <a:lstStyle/>
          <a:p>
            <a:r>
              <a:rPr lang="de-CH" dirty="0"/>
              <a:t>Agenda</a:t>
            </a:r>
          </a:p>
        </p:txBody>
      </p:sp>
      <p:grpSp>
        <p:nvGrpSpPr>
          <p:cNvPr id="22" name="Gruppieren 21">
            <a:extLst>
              <a:ext uri="{FF2B5EF4-FFF2-40B4-BE49-F238E27FC236}">
                <a16:creationId xmlns:a16="http://schemas.microsoft.com/office/drawing/2014/main" id="{E334D9C0-B6AB-4B79-84AA-EF5FA34229EF}"/>
              </a:ext>
            </a:extLst>
          </p:cNvPr>
          <p:cNvGrpSpPr/>
          <p:nvPr/>
        </p:nvGrpSpPr>
        <p:grpSpPr>
          <a:xfrm>
            <a:off x="7137970" y="3003798"/>
            <a:ext cx="1682502" cy="1682502"/>
            <a:chOff x="6660232" y="2427734"/>
            <a:chExt cx="2258566" cy="2258566"/>
          </a:xfrm>
        </p:grpSpPr>
        <p:sp>
          <p:nvSpPr>
            <p:cNvPr id="20" name="Ellipse 19">
              <a:extLst>
                <a:ext uri="{FF2B5EF4-FFF2-40B4-BE49-F238E27FC236}">
                  <a16:creationId xmlns:a16="http://schemas.microsoft.com/office/drawing/2014/main" id="{EE98D291-1893-421C-849F-014F47F2224D}"/>
                </a:ext>
              </a:extLst>
            </p:cNvPr>
            <p:cNvSpPr/>
            <p:nvPr/>
          </p:nvSpPr>
          <p:spPr bwMode="auto">
            <a:xfrm>
              <a:off x="6660232" y="2428080"/>
              <a:ext cx="2258220" cy="2258220"/>
            </a:xfrm>
            <a:prstGeom prst="ellipse">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CH" sz="2400" b="0" i="0" u="none" strike="noStrike" kern="0" cap="none" spc="0" normalizeH="0" baseline="0" noProof="0">
                <a:ln>
                  <a:noFill/>
                </a:ln>
                <a:solidFill>
                  <a:srgbClr val="333333"/>
                </a:solidFill>
                <a:effectLst/>
                <a:uLnTx/>
                <a:uFillTx/>
                <a:latin typeface="Times"/>
                <a:ea typeface="+mn-ea"/>
                <a:cs typeface="+mn-cs"/>
              </a:endParaRPr>
            </a:p>
          </p:txBody>
        </p:sp>
        <p:pic>
          <p:nvPicPr>
            <p:cNvPr id="21" name="Picture 2" descr="Icon Digitale Nachhaltigkeit Farbig.svg">
              <a:extLst>
                <a:ext uri="{FF2B5EF4-FFF2-40B4-BE49-F238E27FC236}">
                  <a16:creationId xmlns:a16="http://schemas.microsoft.com/office/drawing/2014/main" id="{6DDA0AAD-19CC-4196-883F-7D8DED79D5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7734"/>
              <a:ext cx="2258566" cy="22585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4285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789EE0-4023-422D-B51C-351822E41BD8}"/>
              </a:ext>
            </a:extLst>
          </p:cNvPr>
          <p:cNvSpPr>
            <a:spLocks noGrp="1"/>
          </p:cNvSpPr>
          <p:nvPr>
            <p:ph type="title"/>
          </p:nvPr>
        </p:nvSpPr>
        <p:spPr/>
        <p:txBody>
          <a:bodyPr/>
          <a:lstStyle/>
          <a:p>
            <a:r>
              <a:rPr lang="de-CH"/>
              <a:t>Gerichtsfälle wegen GPL-Verletzungen</a:t>
            </a:r>
            <a:endParaRPr lang="en-US" dirty="0"/>
          </a:p>
        </p:txBody>
      </p:sp>
      <p:pic>
        <p:nvPicPr>
          <p:cNvPr id="5" name="Grafik 4">
            <a:extLst>
              <a:ext uri="{FF2B5EF4-FFF2-40B4-BE49-F238E27FC236}">
                <a16:creationId xmlns:a16="http://schemas.microsoft.com/office/drawing/2014/main" id="{85F8A634-CF5A-46C1-86C7-AE415069CB05}"/>
              </a:ext>
            </a:extLst>
          </p:cNvPr>
          <p:cNvPicPr>
            <a:picLocks noChangeAspect="1"/>
          </p:cNvPicPr>
          <p:nvPr/>
        </p:nvPicPr>
        <p:blipFill>
          <a:blip r:embed="rId2"/>
          <a:stretch>
            <a:fillRect/>
          </a:stretch>
        </p:blipFill>
        <p:spPr>
          <a:xfrm>
            <a:off x="0" y="1347614"/>
            <a:ext cx="9144000" cy="3388202"/>
          </a:xfrm>
          <a:prstGeom prst="rect">
            <a:avLst/>
          </a:prstGeom>
        </p:spPr>
      </p:pic>
      <p:sp>
        <p:nvSpPr>
          <p:cNvPr id="7" name="Rechteck 6">
            <a:extLst>
              <a:ext uri="{FF2B5EF4-FFF2-40B4-BE49-F238E27FC236}">
                <a16:creationId xmlns:a16="http://schemas.microsoft.com/office/drawing/2014/main" id="{8917A82D-517A-4898-8E4B-05B8471838B1}"/>
              </a:ext>
            </a:extLst>
          </p:cNvPr>
          <p:cNvSpPr/>
          <p:nvPr/>
        </p:nvSpPr>
        <p:spPr>
          <a:xfrm>
            <a:off x="900000" y="4958118"/>
            <a:ext cx="7848464" cy="215444"/>
          </a:xfrm>
          <a:prstGeom prst="rect">
            <a:avLst/>
          </a:prstGeom>
        </p:spPr>
        <p:txBody>
          <a:bodyPr wrap="square">
            <a:spAutoFit/>
          </a:bodyPr>
          <a:lstStyle/>
          <a:p>
            <a:r>
              <a:rPr lang="de-CH" sz="800" kern="0" dirty="0">
                <a:solidFill>
                  <a:srgbClr val="333333"/>
                </a:solidFill>
                <a:hlinkClick r:id="rId3"/>
              </a:rPr>
              <a:t>https://gpl-violations.org/news/20041024-linux-tomtom/</a:t>
            </a:r>
            <a:r>
              <a:rPr lang="de-CH" sz="800" kern="0" dirty="0">
                <a:solidFill>
                  <a:srgbClr val="333333"/>
                </a:solidFill>
              </a:rPr>
              <a:t> </a:t>
            </a:r>
            <a:endParaRPr lang="de-CH" sz="800" kern="0" dirty="0">
              <a:solidFill>
                <a:srgbClr val="333333"/>
              </a:solidFill>
              <a:latin typeface="Helvetica"/>
            </a:endParaRPr>
          </a:p>
        </p:txBody>
      </p:sp>
    </p:spTree>
    <p:extLst>
      <p:ext uri="{BB962C8B-B14F-4D97-AF65-F5344CB8AC3E}">
        <p14:creationId xmlns:p14="http://schemas.microsoft.com/office/powerpoint/2010/main" val="1372192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Erwerb von Urheberrechten</a:t>
            </a:r>
            <a:endParaRPr lang="de-CH" dirty="0"/>
          </a:p>
        </p:txBody>
      </p:sp>
      <p:sp>
        <p:nvSpPr>
          <p:cNvPr id="3" name="Inhaltsplatzhalter 2"/>
          <p:cNvSpPr>
            <a:spLocks noGrp="1"/>
          </p:cNvSpPr>
          <p:nvPr>
            <p:ph sz="half" idx="1"/>
          </p:nvPr>
        </p:nvSpPr>
        <p:spPr/>
        <p:txBody>
          <a:bodyPr/>
          <a:lstStyle/>
          <a:p>
            <a:pPr marL="6350" indent="0">
              <a:buNone/>
            </a:pPr>
            <a:r>
              <a:rPr lang="de-CH" b="1" dirty="0"/>
              <a:t>Es gibt keinen gutgläubigen Erwerb von </a:t>
            </a:r>
            <a:r>
              <a:rPr lang="de-CH" b="1"/>
              <a:t>Urheberrechten!</a:t>
            </a:r>
            <a:endParaRPr lang="de-CH" b="1" dirty="0"/>
          </a:p>
          <a:p>
            <a:pPr>
              <a:defRPr/>
            </a:pPr>
            <a:r>
              <a:rPr lang="de-CH" dirty="0"/>
              <a:t>Jede nicht durch Art. 12 Abs. 2 URG oder die OSS Lizenz abgedeckte Nutzung ist grundsätzlich eine Urheberrechtsverletzung. </a:t>
            </a:r>
          </a:p>
          <a:p>
            <a:pPr>
              <a:defRPr/>
            </a:pPr>
            <a:r>
              <a:rPr lang="de-CH" dirty="0"/>
              <a:t>Auch die unbewusste Nutzung von versteckten OSS Komponenten in einem Softwarepaket kann zu einer Urheberrechtsverletzung </a:t>
            </a:r>
            <a:r>
              <a:rPr lang="de-CH"/>
              <a:t>führen.</a:t>
            </a:r>
          </a:p>
          <a:p>
            <a:pPr marL="6350" indent="0">
              <a:buNone/>
              <a:defRPr/>
            </a:pPr>
            <a:r>
              <a:rPr lang="de-CH" b="1"/>
              <a:t>Deshalb Inventarisierung der Software-Komponenten:</a:t>
            </a:r>
          </a:p>
          <a:p>
            <a:pPr>
              <a:defRPr/>
            </a:pPr>
            <a:r>
              <a:rPr lang="de-CH"/>
              <a:t>Welche Software wird verwendet?</a:t>
            </a:r>
          </a:p>
          <a:p>
            <a:pPr>
              <a:defRPr/>
            </a:pPr>
            <a:r>
              <a:rPr lang="de-CH"/>
              <a:t>Welche Building Instructions, Installationsskripts Compiler etc. werden verwendet? </a:t>
            </a:r>
          </a:p>
          <a:p>
            <a:pPr marL="6350" indent="0">
              <a:buNone/>
              <a:defRPr/>
            </a:pPr>
            <a:endParaRPr lang="de-CH" dirty="0"/>
          </a:p>
        </p:txBody>
      </p:sp>
    </p:spTree>
    <p:extLst>
      <p:ext uri="{BB962C8B-B14F-4D97-AF65-F5344CB8AC3E}">
        <p14:creationId xmlns:p14="http://schemas.microsoft.com/office/powerpoint/2010/main" val="13911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A537E73-A44C-4DB2-BBBA-D81519AAD1AF}"/>
              </a:ext>
            </a:extLst>
          </p:cNvPr>
          <p:cNvSpPr>
            <a:spLocks noGrp="1"/>
          </p:cNvSpPr>
          <p:nvPr>
            <p:ph type="body" sz="quarter" idx="12"/>
          </p:nvPr>
        </p:nvSpPr>
        <p:spPr/>
        <p:txBody>
          <a:bodyPr/>
          <a:lstStyle/>
          <a:p>
            <a:pPr marL="457200" indent="-457200">
              <a:lnSpc>
                <a:spcPct val="100000"/>
              </a:lnSpc>
              <a:spcBef>
                <a:spcPts val="600"/>
              </a:spcBef>
              <a:buFont typeface="+mj-lt"/>
              <a:buAutoNum type="arabicPeriod"/>
            </a:pPr>
            <a:r>
              <a:rPr lang="de-DE" b="1" dirty="0"/>
              <a:t>Was ist Open Source Software?</a:t>
            </a:r>
          </a:p>
          <a:p>
            <a:pPr marL="457200" indent="-457200">
              <a:lnSpc>
                <a:spcPct val="100000"/>
              </a:lnSpc>
              <a:spcBef>
                <a:spcPts val="600"/>
              </a:spcBef>
              <a:buFont typeface="+mj-lt"/>
              <a:buAutoNum type="arabicPeriod"/>
            </a:pPr>
            <a:r>
              <a:rPr lang="de-DE" dirty="0"/>
              <a:t>Copyright vs. Copyleft</a:t>
            </a:r>
          </a:p>
          <a:p>
            <a:pPr marL="457200" indent="-457200">
              <a:lnSpc>
                <a:spcPct val="100000"/>
              </a:lnSpc>
              <a:spcBef>
                <a:spcPts val="600"/>
              </a:spcBef>
              <a:buFont typeface="+mj-lt"/>
              <a:buAutoNum type="arabicPeriod"/>
            </a:pPr>
            <a:r>
              <a:rPr lang="de-DE" dirty="0"/>
              <a:t>OSS Compliance</a:t>
            </a:r>
          </a:p>
          <a:p>
            <a:pPr marL="457200" indent="-457200">
              <a:lnSpc>
                <a:spcPct val="100000"/>
              </a:lnSpc>
              <a:spcBef>
                <a:spcPts val="600"/>
              </a:spcBef>
              <a:buFont typeface="+mj-lt"/>
              <a:buAutoNum type="arabicPeriod"/>
            </a:pPr>
            <a:r>
              <a:rPr lang="de-DE"/>
              <a:t>Lizenzwahl und die langfristige Weiterentwicklung</a:t>
            </a:r>
            <a:endParaRPr lang="de-DE" dirty="0"/>
          </a:p>
        </p:txBody>
      </p:sp>
      <p:sp>
        <p:nvSpPr>
          <p:cNvPr id="7" name="Titel 6"/>
          <p:cNvSpPr>
            <a:spLocks noGrp="1"/>
          </p:cNvSpPr>
          <p:nvPr>
            <p:ph type="title"/>
          </p:nvPr>
        </p:nvSpPr>
        <p:spPr/>
        <p:txBody>
          <a:bodyPr/>
          <a:lstStyle/>
          <a:p>
            <a:r>
              <a:rPr lang="de-CH" dirty="0"/>
              <a:t>Agenda</a:t>
            </a:r>
          </a:p>
        </p:txBody>
      </p:sp>
      <p:grpSp>
        <p:nvGrpSpPr>
          <p:cNvPr id="22" name="Gruppieren 21">
            <a:extLst>
              <a:ext uri="{FF2B5EF4-FFF2-40B4-BE49-F238E27FC236}">
                <a16:creationId xmlns:a16="http://schemas.microsoft.com/office/drawing/2014/main" id="{E334D9C0-B6AB-4B79-84AA-EF5FA34229EF}"/>
              </a:ext>
            </a:extLst>
          </p:cNvPr>
          <p:cNvGrpSpPr/>
          <p:nvPr/>
        </p:nvGrpSpPr>
        <p:grpSpPr>
          <a:xfrm>
            <a:off x="7137970" y="3003798"/>
            <a:ext cx="1682502" cy="1682502"/>
            <a:chOff x="6660232" y="2427734"/>
            <a:chExt cx="2258566" cy="2258566"/>
          </a:xfrm>
        </p:grpSpPr>
        <p:sp>
          <p:nvSpPr>
            <p:cNvPr id="20" name="Ellipse 19">
              <a:extLst>
                <a:ext uri="{FF2B5EF4-FFF2-40B4-BE49-F238E27FC236}">
                  <a16:creationId xmlns:a16="http://schemas.microsoft.com/office/drawing/2014/main" id="{EE98D291-1893-421C-849F-014F47F2224D}"/>
                </a:ext>
              </a:extLst>
            </p:cNvPr>
            <p:cNvSpPr/>
            <p:nvPr/>
          </p:nvSpPr>
          <p:spPr bwMode="auto">
            <a:xfrm>
              <a:off x="6660232" y="2428080"/>
              <a:ext cx="2258220" cy="2258220"/>
            </a:xfrm>
            <a:prstGeom prst="ellipse">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CH" sz="2400" b="0" i="0" u="none" strike="noStrike" kern="0" cap="none" spc="0" normalizeH="0" baseline="0" noProof="0">
                <a:ln>
                  <a:noFill/>
                </a:ln>
                <a:solidFill>
                  <a:srgbClr val="333333"/>
                </a:solidFill>
                <a:effectLst/>
                <a:uLnTx/>
                <a:uFillTx/>
                <a:latin typeface="Times"/>
                <a:ea typeface="+mn-ea"/>
                <a:cs typeface="+mn-cs"/>
              </a:endParaRPr>
            </a:p>
          </p:txBody>
        </p:sp>
        <p:pic>
          <p:nvPicPr>
            <p:cNvPr id="21" name="Picture 2" descr="Icon Digitale Nachhaltigkeit Farbig.svg">
              <a:extLst>
                <a:ext uri="{FF2B5EF4-FFF2-40B4-BE49-F238E27FC236}">
                  <a16:creationId xmlns:a16="http://schemas.microsoft.com/office/drawing/2014/main" id="{6DDA0AAD-19CC-4196-883F-7D8DED79D5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7734"/>
              <a:ext cx="2258566" cy="22585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633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Lizenzmanagement</a:t>
            </a:r>
          </a:p>
        </p:txBody>
      </p:sp>
      <p:sp>
        <p:nvSpPr>
          <p:cNvPr id="3" name="Inhaltsplatzhalter 2"/>
          <p:cNvSpPr>
            <a:spLocks noGrp="1"/>
          </p:cNvSpPr>
          <p:nvPr>
            <p:ph sz="half" idx="22"/>
          </p:nvPr>
        </p:nvSpPr>
        <p:spPr/>
        <p:txBody>
          <a:bodyPr>
            <a:noAutofit/>
          </a:bodyPr>
          <a:lstStyle/>
          <a:p>
            <a:pPr>
              <a:defRPr/>
            </a:pPr>
            <a:r>
              <a:rPr lang="de-CH" sz="1800" b="1"/>
              <a:t>Welche </a:t>
            </a:r>
            <a:r>
              <a:rPr lang="de-CH" sz="1800" b="1" dirty="0"/>
              <a:t>Lizenzen </a:t>
            </a:r>
            <a:r>
              <a:rPr lang="de-CH" sz="1800" dirty="0"/>
              <a:t>sind auf die verwendeten Softwarekomponenten anwendbar?</a:t>
            </a:r>
          </a:p>
          <a:p>
            <a:pPr>
              <a:defRPr/>
            </a:pPr>
            <a:r>
              <a:rPr lang="de-CH" sz="1800" dirty="0"/>
              <a:t>Sind diese mit einander </a:t>
            </a:r>
            <a:r>
              <a:rPr lang="de-CH" sz="1800" b="1" dirty="0"/>
              <a:t>kompatibel</a:t>
            </a:r>
            <a:r>
              <a:rPr lang="de-CH" sz="1800" dirty="0"/>
              <a:t>? </a:t>
            </a:r>
          </a:p>
          <a:p>
            <a:pPr>
              <a:defRPr/>
            </a:pPr>
            <a:r>
              <a:rPr lang="de-CH" sz="1800" dirty="0"/>
              <a:t>Bei komplexem Code eventuell </a:t>
            </a:r>
            <a:r>
              <a:rPr lang="de-CH" sz="1800" b="1" dirty="0"/>
              <a:t>externe Analyse des Codes </a:t>
            </a:r>
            <a:br>
              <a:rPr lang="de-CH" sz="1800" dirty="0"/>
            </a:br>
            <a:r>
              <a:rPr lang="de-CH" sz="1800" dirty="0"/>
              <a:t>(z.B. via </a:t>
            </a:r>
            <a:r>
              <a:rPr lang="de-CH" sz="1800" dirty="0" err="1"/>
              <a:t>Fossa</a:t>
            </a:r>
            <a:r>
              <a:rPr lang="de-CH" sz="1800" dirty="0"/>
              <a:t>, Black Duck</a:t>
            </a:r>
            <a:r>
              <a:rPr lang="de-CH" sz="1800"/>
              <a:t>, </a:t>
            </a:r>
            <a:r>
              <a:rPr lang="de-CH" altLang="de-DE" sz="1800"/>
              <a:t>FOSSology</a:t>
            </a:r>
            <a:r>
              <a:rPr lang="de-CH" sz="1800"/>
              <a:t>, </a:t>
            </a:r>
            <a:r>
              <a:rPr lang="de-CH" sz="1800" dirty="0" err="1"/>
              <a:t>Whitesource</a:t>
            </a:r>
            <a:r>
              <a:rPr lang="de-CH" sz="1800" dirty="0"/>
              <a:t>, </a:t>
            </a:r>
            <a:r>
              <a:rPr lang="de-CH" sz="1800" dirty="0" err="1"/>
              <a:t>Eclipse</a:t>
            </a:r>
            <a:r>
              <a:rPr lang="de-CH" sz="1800" dirty="0"/>
              <a:t>)</a:t>
            </a:r>
          </a:p>
          <a:p>
            <a:pPr>
              <a:defRPr/>
            </a:pPr>
            <a:r>
              <a:rPr lang="de-CH" sz="1800" dirty="0"/>
              <a:t>Wie können allfällige </a:t>
            </a:r>
            <a:r>
              <a:rPr lang="de-CH" sz="1800" b="1" dirty="0"/>
              <a:t>Kompatibilitätsprobleme vermieden </a:t>
            </a:r>
            <a:r>
              <a:rPr lang="de-CH" sz="1800" dirty="0"/>
              <a:t>werden (z.B. Einholung einer weitergehenden Lizenz bei allen Rechtsinhabern)</a:t>
            </a:r>
          </a:p>
        </p:txBody>
      </p:sp>
      <p:pic>
        <p:nvPicPr>
          <p:cNvPr id="7170" name="Picture 2" descr="FOSSA - Bain Capital Ventures">
            <a:extLst>
              <a:ext uri="{FF2B5EF4-FFF2-40B4-BE49-F238E27FC236}">
                <a16:creationId xmlns:a16="http://schemas.microsoft.com/office/drawing/2014/main" id="{2960B10B-A9D3-4446-A088-33830F951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1635646"/>
            <a:ext cx="3059832" cy="8568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lack Duck Software - OpenExpo Virtual Experience 2021">
            <a:extLst>
              <a:ext uri="{FF2B5EF4-FFF2-40B4-BE49-F238E27FC236}">
                <a16:creationId xmlns:a16="http://schemas.microsoft.com/office/drawing/2014/main" id="{177F748F-1EC6-4B9B-89D2-1A5E7F9C3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199" y="2841050"/>
            <a:ext cx="2100383" cy="181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8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958C04-6575-4D89-9552-BC47F1C56054}"/>
              </a:ext>
            </a:extLst>
          </p:cNvPr>
          <p:cNvSpPr>
            <a:spLocks noGrp="1"/>
          </p:cNvSpPr>
          <p:nvPr>
            <p:ph type="title"/>
          </p:nvPr>
        </p:nvSpPr>
        <p:spPr>
          <a:xfrm>
            <a:off x="540000" y="676800"/>
            <a:ext cx="7020000" cy="410369"/>
          </a:xfrm>
        </p:spPr>
        <p:txBody>
          <a:bodyPr/>
          <a:lstStyle/>
          <a:p>
            <a:r>
              <a:rPr lang="de-CH" dirty="0"/>
              <a:t>ISO-Standard 5230 und </a:t>
            </a:r>
            <a:r>
              <a:rPr lang="de-CH" dirty="0" err="1"/>
              <a:t>OpenChain</a:t>
            </a:r>
            <a:endParaRPr lang="de-CH" dirty="0"/>
          </a:p>
        </p:txBody>
      </p:sp>
      <p:sp>
        <p:nvSpPr>
          <p:cNvPr id="3" name="Inhaltsplatzhalter 2">
            <a:extLst>
              <a:ext uri="{FF2B5EF4-FFF2-40B4-BE49-F238E27FC236}">
                <a16:creationId xmlns:a16="http://schemas.microsoft.com/office/drawing/2014/main" id="{BE2F55CE-6D14-425C-BECF-1265194911BC}"/>
              </a:ext>
            </a:extLst>
          </p:cNvPr>
          <p:cNvSpPr>
            <a:spLocks noGrp="1"/>
          </p:cNvSpPr>
          <p:nvPr>
            <p:ph sz="half" idx="22"/>
          </p:nvPr>
        </p:nvSpPr>
        <p:spPr/>
        <p:txBody>
          <a:bodyPr/>
          <a:lstStyle/>
          <a:p>
            <a:r>
              <a:rPr lang="de-CH" dirty="0"/>
              <a:t>ISO/IEC 5230:2020 Standard basiert auf </a:t>
            </a:r>
            <a:r>
              <a:rPr lang="de-CH" b="1" dirty="0" err="1"/>
              <a:t>OpenChain</a:t>
            </a:r>
            <a:r>
              <a:rPr lang="de-CH" b="1" dirty="0"/>
              <a:t> </a:t>
            </a:r>
            <a:r>
              <a:rPr lang="de-CH" b="1" dirty="0" err="1"/>
              <a:t>Specification</a:t>
            </a:r>
            <a:r>
              <a:rPr lang="de-CH" b="1" dirty="0"/>
              <a:t> 2.1</a:t>
            </a:r>
          </a:p>
          <a:p>
            <a:r>
              <a:rPr lang="de-CH" dirty="0"/>
              <a:t>Fokus auf </a:t>
            </a:r>
            <a:r>
              <a:rPr lang="de-CH" b="1" i="0" dirty="0">
                <a:solidFill>
                  <a:srgbClr val="202122"/>
                </a:solidFill>
                <a:effectLst/>
                <a:latin typeface="Arial" panose="020B0604020202020204" pitchFamily="34" charset="0"/>
              </a:rPr>
              <a:t>Software-Lieferketten, Software-Beschaffung und Lizenz-Compliance</a:t>
            </a:r>
          </a:p>
          <a:p>
            <a:r>
              <a:rPr lang="de-CH" b="1" dirty="0"/>
              <a:t>Vorgegeben </a:t>
            </a:r>
            <a:r>
              <a:rPr lang="de-CH" dirty="0"/>
              <a:t>sind u.a. Open Source Policy, Kompetenzen und Awareness der Mitarbeitenden, Bill </a:t>
            </a:r>
            <a:r>
              <a:rPr lang="de-CH" dirty="0" err="1"/>
              <a:t>of</a:t>
            </a:r>
            <a:r>
              <a:rPr lang="de-CH" dirty="0"/>
              <a:t> Material (Open Source Inventar), Prozess für License Compliance etc.</a:t>
            </a:r>
          </a:p>
        </p:txBody>
      </p:sp>
      <p:pic>
        <p:nvPicPr>
          <p:cNvPr id="5" name="Grafik 4">
            <a:extLst>
              <a:ext uri="{FF2B5EF4-FFF2-40B4-BE49-F238E27FC236}">
                <a16:creationId xmlns:a16="http://schemas.microsoft.com/office/drawing/2014/main" id="{87D70022-B267-44E5-9273-6D4B0CB725BD}"/>
              </a:ext>
            </a:extLst>
          </p:cNvPr>
          <p:cNvPicPr>
            <a:picLocks noChangeAspect="1"/>
          </p:cNvPicPr>
          <p:nvPr/>
        </p:nvPicPr>
        <p:blipFill>
          <a:blip r:embed="rId2"/>
          <a:stretch>
            <a:fillRect/>
          </a:stretch>
        </p:blipFill>
        <p:spPr>
          <a:xfrm>
            <a:off x="5724128" y="1275606"/>
            <a:ext cx="3374808" cy="3374808"/>
          </a:xfrm>
          <a:prstGeom prst="rect">
            <a:avLst/>
          </a:prstGeom>
        </p:spPr>
      </p:pic>
      <p:sp>
        <p:nvSpPr>
          <p:cNvPr id="6" name="Rechteck 5">
            <a:extLst>
              <a:ext uri="{FF2B5EF4-FFF2-40B4-BE49-F238E27FC236}">
                <a16:creationId xmlns:a16="http://schemas.microsoft.com/office/drawing/2014/main" id="{E4D05C38-09B3-4DC1-B4FF-142D433B1C7B}"/>
              </a:ext>
            </a:extLst>
          </p:cNvPr>
          <p:cNvSpPr/>
          <p:nvPr/>
        </p:nvSpPr>
        <p:spPr>
          <a:xfrm>
            <a:off x="900000" y="4958118"/>
            <a:ext cx="7848464" cy="215444"/>
          </a:xfrm>
          <a:prstGeom prst="rect">
            <a:avLst/>
          </a:prstGeom>
        </p:spPr>
        <p:txBody>
          <a:bodyPr wrap="square">
            <a:spAutoFit/>
          </a:bodyPr>
          <a:lstStyle/>
          <a:p>
            <a:r>
              <a:rPr lang="de-CH" sz="800" kern="0" dirty="0">
                <a:solidFill>
                  <a:srgbClr val="333333"/>
                </a:solidFill>
                <a:hlinkClick r:id="rId3"/>
              </a:rPr>
              <a:t>https://www.openchainproject.org</a:t>
            </a:r>
            <a:r>
              <a:rPr lang="de-CH" sz="800" kern="0" dirty="0">
                <a:solidFill>
                  <a:srgbClr val="333333"/>
                </a:solidFill>
              </a:rPr>
              <a:t>    </a:t>
            </a:r>
            <a:r>
              <a:rPr lang="de-CH" sz="800" kern="0" dirty="0">
                <a:solidFill>
                  <a:srgbClr val="333333"/>
                </a:solidFill>
                <a:hlinkClick r:id="rId4"/>
              </a:rPr>
              <a:t>https://github.com/OpenChain-Project/License-Compliance-Specification/blob/master/Official/en/2.1/openchainspec-2.1.pdf</a:t>
            </a:r>
            <a:r>
              <a:rPr lang="de-CH" sz="800" kern="0" dirty="0">
                <a:solidFill>
                  <a:srgbClr val="333333"/>
                </a:solidFill>
              </a:rPr>
              <a:t> </a:t>
            </a:r>
            <a:endParaRPr lang="de-CH" sz="800" kern="0" dirty="0">
              <a:solidFill>
                <a:srgbClr val="333333"/>
              </a:solidFill>
              <a:latin typeface="Helvetica"/>
            </a:endParaRPr>
          </a:p>
        </p:txBody>
      </p:sp>
    </p:spTree>
    <p:extLst>
      <p:ext uri="{BB962C8B-B14F-4D97-AF65-F5344CB8AC3E}">
        <p14:creationId xmlns:p14="http://schemas.microsoft.com/office/powerpoint/2010/main" val="175523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Release Management</a:t>
            </a:r>
          </a:p>
        </p:txBody>
      </p:sp>
      <p:sp>
        <p:nvSpPr>
          <p:cNvPr id="3" name="Inhaltsplatzhalter 2"/>
          <p:cNvSpPr>
            <a:spLocks noGrp="1"/>
          </p:cNvSpPr>
          <p:nvPr>
            <p:ph sz="half" idx="1"/>
          </p:nvPr>
        </p:nvSpPr>
        <p:spPr/>
        <p:txBody>
          <a:bodyPr>
            <a:normAutofit/>
          </a:bodyPr>
          <a:lstStyle/>
          <a:p>
            <a:pPr>
              <a:defRPr/>
            </a:pPr>
            <a:r>
              <a:rPr lang="de-CH" dirty="0"/>
              <a:t>Dokumentation aller verwendeter OSS Versionen, eventuell unter Verwendung eines </a:t>
            </a:r>
            <a:r>
              <a:rPr lang="de-CH" b="1" dirty="0"/>
              <a:t>Repository</a:t>
            </a:r>
            <a:r>
              <a:rPr lang="de-CH" dirty="0"/>
              <a:t> (z.B. eigener </a:t>
            </a:r>
            <a:r>
              <a:rPr lang="de-CH" dirty="0" err="1"/>
              <a:t>Github</a:t>
            </a:r>
            <a:r>
              <a:rPr lang="de-CH" dirty="0"/>
              <a:t> Account)</a:t>
            </a:r>
          </a:p>
          <a:p>
            <a:pPr>
              <a:defRPr/>
            </a:pPr>
            <a:r>
              <a:rPr lang="de-CH" dirty="0"/>
              <a:t>Je nach Lizenz unterschiedliche </a:t>
            </a:r>
            <a:r>
              <a:rPr lang="de-CH" b="1" dirty="0"/>
              <a:t>Verfügbarkeitsdauern</a:t>
            </a:r>
            <a:r>
              <a:rPr lang="de-CH" dirty="0"/>
              <a:t> aller Versionen</a:t>
            </a:r>
          </a:p>
        </p:txBody>
      </p:sp>
    </p:spTree>
    <p:extLst>
      <p:ext uri="{BB962C8B-B14F-4D97-AF65-F5344CB8AC3E}">
        <p14:creationId xmlns:p14="http://schemas.microsoft.com/office/powerpoint/2010/main" val="398278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Weitergabe von OSS</a:t>
            </a:r>
          </a:p>
        </p:txBody>
      </p:sp>
      <p:sp>
        <p:nvSpPr>
          <p:cNvPr id="3" name="Inhaltsplatzhalter 2"/>
          <p:cNvSpPr>
            <a:spLocks noGrp="1"/>
          </p:cNvSpPr>
          <p:nvPr>
            <p:ph sz="half" idx="1"/>
          </p:nvPr>
        </p:nvSpPr>
        <p:spPr/>
        <p:txBody>
          <a:bodyPr>
            <a:normAutofit/>
          </a:bodyPr>
          <a:lstStyle/>
          <a:p>
            <a:pPr>
              <a:defRPr/>
            </a:pPr>
            <a:r>
              <a:rPr lang="de-CH"/>
              <a:t>Wird </a:t>
            </a:r>
            <a:r>
              <a:rPr lang="de-CH" dirty="0"/>
              <a:t>die Software organisationsextern weitergegeben? </a:t>
            </a:r>
          </a:p>
          <a:p>
            <a:pPr>
              <a:defRPr/>
            </a:pPr>
            <a:r>
              <a:rPr lang="de-CH" dirty="0"/>
              <a:t>In welcher Form wird </a:t>
            </a:r>
            <a:r>
              <a:rPr lang="de-CH" b="1" dirty="0"/>
              <a:t>OSS mit eigener Software oder Drittsoftware verbunden </a:t>
            </a:r>
            <a:r>
              <a:rPr lang="de-CH" dirty="0"/>
              <a:t>(dynamische oder statische Verlinkung)?</a:t>
            </a:r>
          </a:p>
          <a:p>
            <a:pPr>
              <a:defRPr/>
            </a:pPr>
            <a:r>
              <a:rPr lang="de-CH" b="1" dirty="0"/>
              <a:t>Wie wird die Software weitergegeben </a:t>
            </a:r>
            <a:br>
              <a:rPr lang="de-CH" b="1" dirty="0"/>
            </a:br>
            <a:r>
              <a:rPr lang="de-CH" dirty="0"/>
              <a:t>(z.B. Distribution von Softwarepaketen)?</a:t>
            </a:r>
          </a:p>
          <a:p>
            <a:pPr>
              <a:defRPr/>
            </a:pPr>
            <a:r>
              <a:rPr lang="de-CH" b="1" dirty="0"/>
              <a:t>Weitergabe der Lizenztexte</a:t>
            </a:r>
            <a:r>
              <a:rPr lang="de-CH" dirty="0"/>
              <a:t>: Ist für Empfänger klar, welche Komponenten unter der OSS Lizenz stehen?</a:t>
            </a:r>
          </a:p>
          <a:p>
            <a:pPr>
              <a:defRPr/>
            </a:pPr>
            <a:r>
              <a:rPr lang="de-CH" dirty="0"/>
              <a:t>Bei welchen Komponenten wurde </a:t>
            </a:r>
            <a:r>
              <a:rPr lang="de-CH" b="1" dirty="0"/>
              <a:t>ein Copyleft-Effekt </a:t>
            </a:r>
            <a:r>
              <a:rPr lang="de-CH" dirty="0"/>
              <a:t>ausgelöst?</a:t>
            </a:r>
          </a:p>
        </p:txBody>
      </p:sp>
    </p:spTree>
    <p:extLst>
      <p:ext uri="{BB962C8B-B14F-4D97-AF65-F5344CB8AC3E}">
        <p14:creationId xmlns:p14="http://schemas.microsoft.com/office/powerpoint/2010/main" val="330852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Empfehlungen für Open Source Compliance</a:t>
            </a:r>
          </a:p>
        </p:txBody>
      </p:sp>
      <p:sp>
        <p:nvSpPr>
          <p:cNvPr id="3" name="Inhaltsplatzhalter 2"/>
          <p:cNvSpPr>
            <a:spLocks noGrp="1"/>
          </p:cNvSpPr>
          <p:nvPr>
            <p:ph sz="half" idx="1"/>
          </p:nvPr>
        </p:nvSpPr>
        <p:spPr/>
        <p:txBody>
          <a:bodyPr>
            <a:normAutofit/>
          </a:bodyPr>
          <a:lstStyle/>
          <a:p>
            <a:pPr>
              <a:defRPr/>
            </a:pPr>
            <a:r>
              <a:rPr lang="de-CH" dirty="0"/>
              <a:t>Korrektes </a:t>
            </a:r>
            <a:r>
              <a:rPr lang="de-CH" b="1" dirty="0"/>
              <a:t>Publizieren</a:t>
            </a:r>
            <a:r>
              <a:rPr lang="de-CH" dirty="0"/>
              <a:t> der Sourcecodes</a:t>
            </a:r>
          </a:p>
          <a:p>
            <a:pPr>
              <a:defRPr/>
            </a:pPr>
            <a:r>
              <a:rPr lang="de-CH" dirty="0"/>
              <a:t>Sicherstellen, dass alle Software Versionen (inkl. Building Instructions etc.) </a:t>
            </a:r>
            <a:r>
              <a:rPr lang="de-CH" b="1" dirty="0"/>
              <a:t>während der erforderlichen Zeitdauer zur Verfügung </a:t>
            </a:r>
            <a:r>
              <a:rPr lang="de-CH" dirty="0"/>
              <a:t>stehen (z.B. Publikation auf GitHub)</a:t>
            </a:r>
          </a:p>
          <a:p>
            <a:pPr>
              <a:defRPr/>
            </a:pPr>
            <a:r>
              <a:rPr lang="de-CH" dirty="0"/>
              <a:t>Eigene Anstrengungen zur Compliance </a:t>
            </a:r>
            <a:r>
              <a:rPr lang="de-CH" b="1" dirty="0"/>
              <a:t>dokumentieren</a:t>
            </a:r>
          </a:p>
          <a:p>
            <a:pPr>
              <a:defRPr/>
            </a:pPr>
            <a:r>
              <a:rPr lang="de-CH" dirty="0"/>
              <a:t>Sich im Fall eines Verletzungsvorwurfs </a:t>
            </a:r>
            <a:r>
              <a:rPr lang="de-CH" b="1" dirty="0"/>
              <a:t>proaktiv um eine Lösung bemühen</a:t>
            </a:r>
          </a:p>
        </p:txBody>
      </p:sp>
    </p:spTree>
    <p:extLst>
      <p:ext uri="{BB962C8B-B14F-4D97-AF65-F5344CB8AC3E}">
        <p14:creationId xmlns:p14="http://schemas.microsoft.com/office/powerpoint/2010/main" val="289473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Was sind CLAs?</a:t>
            </a:r>
            <a:endParaRPr lang="de-CH" dirty="0"/>
          </a:p>
        </p:txBody>
      </p:sp>
      <p:sp>
        <p:nvSpPr>
          <p:cNvPr id="3" name="Inhaltsplatzhalter 2"/>
          <p:cNvSpPr>
            <a:spLocks noGrp="1"/>
          </p:cNvSpPr>
          <p:nvPr>
            <p:ph sz="half" idx="22"/>
          </p:nvPr>
        </p:nvSpPr>
        <p:spPr>
          <a:xfrm>
            <a:off x="540000" y="1491630"/>
            <a:ext cx="4896096" cy="3266370"/>
          </a:xfrm>
        </p:spPr>
        <p:txBody>
          <a:bodyPr/>
          <a:lstStyle/>
          <a:p>
            <a:pPr marL="6350" indent="0">
              <a:buNone/>
            </a:pPr>
            <a:r>
              <a:rPr lang="de-CH" b="1" err="1"/>
              <a:t>Contributor</a:t>
            </a:r>
            <a:r>
              <a:rPr lang="de-CH" b="1"/>
              <a:t> License Agreements </a:t>
            </a:r>
            <a:r>
              <a:rPr lang="de-CH" b="1" dirty="0"/>
              <a:t>(</a:t>
            </a:r>
            <a:r>
              <a:rPr lang="de-CH" b="1"/>
              <a:t>CLA):</a:t>
            </a:r>
            <a:endParaRPr lang="de-CH" b="1" dirty="0"/>
          </a:p>
          <a:p>
            <a:r>
              <a:rPr lang="de-CH" dirty="0"/>
              <a:t>Zur Vermeidung von Lizenzstreitigkeiten</a:t>
            </a:r>
          </a:p>
          <a:p>
            <a:r>
              <a:rPr lang="de-CH" dirty="0"/>
              <a:t>Überträgt Rechte der Code-</a:t>
            </a:r>
            <a:r>
              <a:rPr lang="de-CH" dirty="0" err="1"/>
              <a:t>Contribution</a:t>
            </a:r>
            <a:r>
              <a:rPr lang="de-CH" dirty="0"/>
              <a:t> an Hauptentwickler</a:t>
            </a:r>
          </a:p>
          <a:p>
            <a:r>
              <a:rPr lang="de-CH" dirty="0"/>
              <a:t>Hauptentwickler kann bspw. später Änderung der Lizenz bestimmen</a:t>
            </a:r>
          </a:p>
          <a:p>
            <a:r>
              <a:rPr lang="de-CH" dirty="0"/>
              <a:t>Beispiel: «</a:t>
            </a:r>
            <a:r>
              <a:rPr lang="en-US" dirty="0"/>
              <a:t>The Apache Software Foundation Individual Contributor License Agreement</a:t>
            </a:r>
            <a:r>
              <a:rPr lang="de-CH" dirty="0"/>
              <a:t>»</a:t>
            </a:r>
          </a:p>
        </p:txBody>
      </p:sp>
      <p:sp>
        <p:nvSpPr>
          <p:cNvPr id="9" name="Rechteck 8">
            <a:extLst>
              <a:ext uri="{FF2B5EF4-FFF2-40B4-BE49-F238E27FC236}">
                <a16:creationId xmlns:a16="http://schemas.microsoft.com/office/drawing/2014/main" id="{FB2A6ADF-B2BA-4847-918C-3E3253BF0A6C}"/>
              </a:ext>
            </a:extLst>
          </p:cNvPr>
          <p:cNvSpPr/>
          <p:nvPr/>
        </p:nvSpPr>
        <p:spPr>
          <a:xfrm>
            <a:off x="900000" y="4958118"/>
            <a:ext cx="7848464" cy="215444"/>
          </a:xfrm>
          <a:prstGeom prst="rect">
            <a:avLst/>
          </a:prstGeom>
        </p:spPr>
        <p:txBody>
          <a:bodyPr wrap="square">
            <a:spAutoFit/>
          </a:bodyPr>
          <a:lstStyle/>
          <a:p>
            <a:r>
              <a:rPr lang="de-CH" sz="800" kern="0" dirty="0">
                <a:solidFill>
                  <a:srgbClr val="333333"/>
                </a:solidFill>
                <a:hlinkClick r:id="rId2"/>
              </a:rPr>
              <a:t>http://oss-watch.ac.uk/resources/cla</a:t>
            </a:r>
            <a:r>
              <a:rPr lang="de-CH" sz="800" kern="0" dirty="0">
                <a:solidFill>
                  <a:srgbClr val="333333"/>
                </a:solidFill>
              </a:rPr>
              <a:t>    </a:t>
            </a:r>
            <a:r>
              <a:rPr lang="de-CH" sz="800" kern="0" dirty="0">
                <a:solidFill>
                  <a:srgbClr val="333333"/>
                </a:solidFill>
                <a:hlinkClick r:id="rId3"/>
              </a:rPr>
              <a:t>http://apache.org/licenses/icla.pdf</a:t>
            </a:r>
            <a:r>
              <a:rPr lang="de-CH" sz="800" kern="0" dirty="0">
                <a:solidFill>
                  <a:srgbClr val="333333"/>
                </a:solidFill>
              </a:rPr>
              <a:t> </a:t>
            </a:r>
            <a:endParaRPr lang="de-CH" sz="800" kern="0" dirty="0">
              <a:solidFill>
                <a:srgbClr val="333333"/>
              </a:solidFill>
              <a:latin typeface="Helvetica"/>
            </a:endParaRPr>
          </a:p>
        </p:txBody>
      </p:sp>
      <p:pic>
        <p:nvPicPr>
          <p:cNvPr id="11" name="Grafik 10">
            <a:extLst>
              <a:ext uri="{FF2B5EF4-FFF2-40B4-BE49-F238E27FC236}">
                <a16:creationId xmlns:a16="http://schemas.microsoft.com/office/drawing/2014/main" id="{1845E56E-0A93-49FF-B951-85861541EA88}"/>
              </a:ext>
            </a:extLst>
          </p:cNvPr>
          <p:cNvPicPr>
            <a:picLocks noChangeAspect="1"/>
          </p:cNvPicPr>
          <p:nvPr/>
        </p:nvPicPr>
        <p:blipFill>
          <a:blip r:embed="rId4"/>
          <a:stretch>
            <a:fillRect/>
          </a:stretch>
        </p:blipFill>
        <p:spPr>
          <a:xfrm>
            <a:off x="5940152" y="1242111"/>
            <a:ext cx="2893608" cy="3735013"/>
          </a:xfrm>
          <a:prstGeom prst="rect">
            <a:avLst/>
          </a:prstGeom>
          <a:ln>
            <a:solidFill>
              <a:schemeClr val="tx1"/>
            </a:solidFill>
          </a:ln>
        </p:spPr>
      </p:pic>
    </p:spTree>
    <p:extLst>
      <p:ext uri="{BB962C8B-B14F-4D97-AF65-F5344CB8AC3E}">
        <p14:creationId xmlns:p14="http://schemas.microsoft.com/office/powerpoint/2010/main" val="44153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A537E73-A44C-4DB2-BBBA-D81519AAD1AF}"/>
              </a:ext>
            </a:extLst>
          </p:cNvPr>
          <p:cNvSpPr>
            <a:spLocks noGrp="1"/>
          </p:cNvSpPr>
          <p:nvPr>
            <p:ph type="body" sz="quarter" idx="12"/>
          </p:nvPr>
        </p:nvSpPr>
        <p:spPr/>
        <p:txBody>
          <a:bodyPr/>
          <a:lstStyle/>
          <a:p>
            <a:pPr marL="457200" indent="-457200">
              <a:lnSpc>
                <a:spcPct val="100000"/>
              </a:lnSpc>
              <a:spcBef>
                <a:spcPts val="600"/>
              </a:spcBef>
              <a:buFont typeface="+mj-lt"/>
              <a:buAutoNum type="arabicPeriod"/>
            </a:pPr>
            <a:r>
              <a:rPr lang="de-DE" dirty="0"/>
              <a:t>Was ist Open Source Software?</a:t>
            </a:r>
          </a:p>
          <a:p>
            <a:pPr marL="457200" indent="-457200">
              <a:lnSpc>
                <a:spcPct val="100000"/>
              </a:lnSpc>
              <a:spcBef>
                <a:spcPts val="600"/>
              </a:spcBef>
              <a:buFont typeface="+mj-lt"/>
              <a:buAutoNum type="arabicPeriod"/>
            </a:pPr>
            <a:r>
              <a:rPr lang="de-DE" dirty="0"/>
              <a:t>Copyright vs. Copyleft</a:t>
            </a:r>
          </a:p>
          <a:p>
            <a:pPr marL="457200" indent="-457200">
              <a:lnSpc>
                <a:spcPct val="100000"/>
              </a:lnSpc>
              <a:spcBef>
                <a:spcPts val="600"/>
              </a:spcBef>
              <a:buFont typeface="+mj-lt"/>
              <a:buAutoNum type="arabicPeriod"/>
            </a:pPr>
            <a:r>
              <a:rPr lang="de-DE" dirty="0"/>
              <a:t>OSS Compliance</a:t>
            </a:r>
          </a:p>
          <a:p>
            <a:pPr marL="457200" indent="-457200">
              <a:lnSpc>
                <a:spcPct val="100000"/>
              </a:lnSpc>
              <a:spcBef>
                <a:spcPts val="600"/>
              </a:spcBef>
              <a:buFont typeface="+mj-lt"/>
              <a:buAutoNum type="arabicPeriod"/>
            </a:pPr>
            <a:r>
              <a:rPr lang="de-DE" b="1"/>
              <a:t>Lizenzwahl und die langfristige Weiterentwicklung</a:t>
            </a:r>
            <a:endParaRPr lang="de-DE" b="1" dirty="0"/>
          </a:p>
        </p:txBody>
      </p:sp>
      <p:sp>
        <p:nvSpPr>
          <p:cNvPr id="7" name="Titel 6"/>
          <p:cNvSpPr>
            <a:spLocks noGrp="1"/>
          </p:cNvSpPr>
          <p:nvPr>
            <p:ph type="title"/>
          </p:nvPr>
        </p:nvSpPr>
        <p:spPr/>
        <p:txBody>
          <a:bodyPr/>
          <a:lstStyle/>
          <a:p>
            <a:r>
              <a:rPr lang="de-CH" dirty="0"/>
              <a:t>Agenda</a:t>
            </a:r>
          </a:p>
        </p:txBody>
      </p:sp>
      <p:grpSp>
        <p:nvGrpSpPr>
          <p:cNvPr id="22" name="Gruppieren 21">
            <a:extLst>
              <a:ext uri="{FF2B5EF4-FFF2-40B4-BE49-F238E27FC236}">
                <a16:creationId xmlns:a16="http://schemas.microsoft.com/office/drawing/2014/main" id="{E334D9C0-B6AB-4B79-84AA-EF5FA34229EF}"/>
              </a:ext>
            </a:extLst>
          </p:cNvPr>
          <p:cNvGrpSpPr/>
          <p:nvPr/>
        </p:nvGrpSpPr>
        <p:grpSpPr>
          <a:xfrm>
            <a:off x="7137970" y="3003798"/>
            <a:ext cx="1682502" cy="1682502"/>
            <a:chOff x="6660232" y="2427734"/>
            <a:chExt cx="2258566" cy="2258566"/>
          </a:xfrm>
        </p:grpSpPr>
        <p:sp>
          <p:nvSpPr>
            <p:cNvPr id="20" name="Ellipse 19">
              <a:extLst>
                <a:ext uri="{FF2B5EF4-FFF2-40B4-BE49-F238E27FC236}">
                  <a16:creationId xmlns:a16="http://schemas.microsoft.com/office/drawing/2014/main" id="{EE98D291-1893-421C-849F-014F47F2224D}"/>
                </a:ext>
              </a:extLst>
            </p:cNvPr>
            <p:cNvSpPr/>
            <p:nvPr/>
          </p:nvSpPr>
          <p:spPr bwMode="auto">
            <a:xfrm>
              <a:off x="6660232" y="2428080"/>
              <a:ext cx="2258220" cy="2258220"/>
            </a:xfrm>
            <a:prstGeom prst="ellipse">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CH" sz="2400" b="0" i="0" u="none" strike="noStrike" kern="0" cap="none" spc="0" normalizeH="0" baseline="0" noProof="0">
                <a:ln>
                  <a:noFill/>
                </a:ln>
                <a:solidFill>
                  <a:srgbClr val="333333"/>
                </a:solidFill>
                <a:effectLst/>
                <a:uLnTx/>
                <a:uFillTx/>
                <a:latin typeface="Times"/>
                <a:ea typeface="+mn-ea"/>
                <a:cs typeface="+mn-cs"/>
              </a:endParaRPr>
            </a:p>
          </p:txBody>
        </p:sp>
        <p:pic>
          <p:nvPicPr>
            <p:cNvPr id="21" name="Picture 2" descr="Icon Digitale Nachhaltigkeit Farbig.svg">
              <a:extLst>
                <a:ext uri="{FF2B5EF4-FFF2-40B4-BE49-F238E27FC236}">
                  <a16:creationId xmlns:a16="http://schemas.microsoft.com/office/drawing/2014/main" id="{6DDA0AAD-19CC-4196-883F-7D8DED79D5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7734"/>
              <a:ext cx="2258566" cy="22585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4645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6350" indent="0">
              <a:buNone/>
            </a:pPr>
            <a:r>
              <a:rPr lang="de-CH"/>
              <a:t>Wahl der geeigneten OSS Lizenz</a:t>
            </a:r>
            <a:endParaRPr lang="de-CH" b="1" dirty="0"/>
          </a:p>
        </p:txBody>
      </p:sp>
      <p:sp>
        <p:nvSpPr>
          <p:cNvPr id="3" name="Inhaltsplatzhalter 2"/>
          <p:cNvSpPr>
            <a:spLocks noGrp="1"/>
          </p:cNvSpPr>
          <p:nvPr>
            <p:ph sz="half" idx="1"/>
          </p:nvPr>
        </p:nvSpPr>
        <p:spPr/>
        <p:txBody>
          <a:bodyPr>
            <a:normAutofit lnSpcReduction="10000"/>
          </a:bodyPr>
          <a:lstStyle/>
          <a:p>
            <a:pPr marL="6350" indent="0">
              <a:buNone/>
            </a:pPr>
            <a:r>
              <a:rPr lang="de-CH" dirty="0"/>
              <a:t>Kriterien zur Wahl der geeigneten OSS Lizenz</a:t>
            </a:r>
            <a:endParaRPr lang="de-CH" b="1" dirty="0"/>
          </a:p>
          <a:p>
            <a:pPr marL="463550" indent="-457200">
              <a:buFont typeface="+mj-lt"/>
              <a:buAutoNum type="arabicPeriod"/>
              <a:tabLst>
                <a:tab pos="2214563" algn="l"/>
              </a:tabLst>
              <a:defRPr/>
            </a:pPr>
            <a:r>
              <a:rPr lang="de-CH" b="1"/>
              <a:t>Hohe Verbreitungsmöglichkeiten </a:t>
            </a:r>
            <a:r>
              <a:rPr lang="de-CH"/>
              <a:t>(kein Copyleft) vs. </a:t>
            </a:r>
            <a:br>
              <a:rPr lang="de-CH" b="1"/>
            </a:br>
            <a:r>
              <a:rPr lang="de-CH" b="1"/>
              <a:t>hoher Schutz der Freigabe </a:t>
            </a:r>
            <a:r>
              <a:rPr lang="de-CH"/>
              <a:t>von Weiterentwicklungen (Copyleft)</a:t>
            </a:r>
          </a:p>
          <a:p>
            <a:pPr marL="463550" indent="-457200">
              <a:buFont typeface="+mj-lt"/>
              <a:buAutoNum type="arabicPeriod"/>
              <a:tabLst>
                <a:tab pos="2214563" algn="l"/>
              </a:tabLst>
              <a:defRPr/>
            </a:pPr>
            <a:r>
              <a:rPr lang="de-CH" b="1"/>
              <a:t>Kompatibilität </a:t>
            </a:r>
            <a:r>
              <a:rPr lang="de-CH" b="1" dirty="0"/>
              <a:t>mit anderen Lizenzen </a:t>
            </a:r>
            <a:r>
              <a:rPr lang="de-CH" dirty="0"/>
              <a:t>(insbesondere mit Lizenzen von zu verbindender Software)?</a:t>
            </a:r>
          </a:p>
          <a:p>
            <a:pPr marL="463550" indent="-457200">
              <a:buFont typeface="+mj-lt"/>
              <a:buAutoNum type="arabicPeriod"/>
              <a:tabLst>
                <a:tab pos="2214563" algn="l"/>
              </a:tabLst>
              <a:defRPr/>
            </a:pPr>
            <a:r>
              <a:rPr lang="de-CH" b="1" dirty="0"/>
              <a:t>Akzeptanz</a:t>
            </a:r>
            <a:r>
              <a:rPr lang="de-CH" dirty="0"/>
              <a:t> der Lizenz </a:t>
            </a:r>
            <a:r>
              <a:rPr lang="de-CH" b="1" dirty="0"/>
              <a:t>bei der Entwickler Community</a:t>
            </a:r>
          </a:p>
          <a:p>
            <a:pPr marL="463550" indent="-457200">
              <a:buFont typeface="+mj-lt"/>
              <a:buAutoNum type="arabicPeriod"/>
              <a:tabLst>
                <a:tab pos="2214563" algn="l"/>
              </a:tabLst>
              <a:defRPr/>
            </a:pPr>
            <a:r>
              <a:rPr lang="de-CH" b="1" dirty="0"/>
              <a:t>Aufwand für die Compliance </a:t>
            </a:r>
            <a:r>
              <a:rPr lang="de-CH" dirty="0"/>
              <a:t>mit der Lizenz </a:t>
            </a:r>
            <a:br>
              <a:rPr lang="de-CH" dirty="0"/>
            </a:br>
            <a:r>
              <a:rPr lang="de-CH" dirty="0"/>
              <a:t>(z.B. Software Repository aller Software Versionen)</a:t>
            </a:r>
          </a:p>
          <a:p>
            <a:pPr marL="463550" indent="-457200">
              <a:buFont typeface="+mj-lt"/>
              <a:buAutoNum type="arabicPeriod"/>
              <a:tabLst>
                <a:tab pos="2214563" algn="l"/>
              </a:tabLst>
              <a:defRPr/>
            </a:pPr>
            <a:r>
              <a:rPr lang="de-CH" dirty="0"/>
              <a:t>Vorhandensein einer </a:t>
            </a:r>
            <a:r>
              <a:rPr lang="de-CH" b="1" dirty="0"/>
              <a:t>Institution zur Durchsetzung</a:t>
            </a:r>
            <a:r>
              <a:rPr lang="de-CH" dirty="0"/>
              <a:t> der Rechte im Fall von Lizenzverletzungen</a:t>
            </a:r>
          </a:p>
        </p:txBody>
      </p:sp>
    </p:spTree>
    <p:extLst>
      <p:ext uri="{BB962C8B-B14F-4D97-AF65-F5344CB8AC3E}">
        <p14:creationId xmlns:p14="http://schemas.microsoft.com/office/powerpoint/2010/main" val="16430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40000" y="676800"/>
            <a:ext cx="7020000" cy="410369"/>
          </a:xfrm>
        </p:spPr>
        <p:txBody>
          <a:bodyPr/>
          <a:lstStyle/>
          <a:p>
            <a:r>
              <a:rPr lang="de-CH" altLang="de-DE">
                <a:cs typeface="Times New Roman" panose="02020603050405020304" pitchFamily="18" charset="0"/>
              </a:rPr>
              <a:t>Langfristige Weiterentwicklung von OSS</a:t>
            </a:r>
            <a:endParaRPr lang="de-CH" altLang="de-DE" dirty="0">
              <a:cs typeface="Times New Roman" panose="02020603050405020304" pitchFamily="18" charset="0"/>
            </a:endParaRPr>
          </a:p>
        </p:txBody>
      </p:sp>
      <p:sp>
        <p:nvSpPr>
          <p:cNvPr id="3" name="Inhaltsplatzhalter 2"/>
          <p:cNvSpPr>
            <a:spLocks noGrp="1"/>
          </p:cNvSpPr>
          <p:nvPr>
            <p:ph sz="half" idx="1"/>
          </p:nvPr>
        </p:nvSpPr>
        <p:spPr/>
        <p:txBody>
          <a:bodyPr>
            <a:normAutofit/>
          </a:bodyPr>
          <a:lstStyle/>
          <a:p>
            <a:pPr marL="6350" indent="0">
              <a:buNone/>
            </a:pPr>
            <a:r>
              <a:rPr lang="de-CH" dirty="0"/>
              <a:t>Wie lässt sich sicherstellen, dass Weiterentwicklungen an OSS allen Nutzern zugute kommen?</a:t>
            </a:r>
            <a:endParaRPr lang="de-CH" b="1" dirty="0"/>
          </a:p>
          <a:p>
            <a:pPr>
              <a:tabLst>
                <a:tab pos="2214563" algn="l"/>
              </a:tabLst>
              <a:defRPr/>
            </a:pPr>
            <a:r>
              <a:rPr lang="de-CH" b="1" dirty="0"/>
              <a:t>Verwendung einer Lizenz mit Copyleft</a:t>
            </a:r>
          </a:p>
          <a:p>
            <a:pPr>
              <a:tabLst>
                <a:tab pos="2214563" algn="l"/>
              </a:tabLst>
              <a:defRPr/>
            </a:pPr>
            <a:r>
              <a:rPr lang="de-CH" b="1" dirty="0"/>
              <a:t>Modularisierung</a:t>
            </a:r>
            <a:endParaRPr lang="de-CH" dirty="0"/>
          </a:p>
          <a:p>
            <a:pPr>
              <a:tabLst>
                <a:tab pos="2214563" algn="l"/>
              </a:tabLst>
              <a:defRPr/>
            </a:pPr>
            <a:r>
              <a:rPr lang="de-CH" b="1" dirty="0"/>
              <a:t>Repository</a:t>
            </a:r>
          </a:p>
          <a:p>
            <a:pPr>
              <a:tabLst>
                <a:tab pos="2214563" algn="l"/>
              </a:tabLst>
              <a:defRPr/>
            </a:pPr>
            <a:r>
              <a:rPr lang="de-CH" dirty="0"/>
              <a:t>Eventuell Qualitätskontrolle mit Instanz, welche darüber entscheidet, </a:t>
            </a:r>
            <a:r>
              <a:rPr lang="de-CH" b="1" dirty="0"/>
              <a:t>welche Commits in den Standard aufgenommen </a:t>
            </a:r>
            <a:r>
              <a:rPr lang="de-CH" dirty="0"/>
              <a:t>werden (z.B. Linux)</a:t>
            </a:r>
          </a:p>
          <a:p>
            <a:pPr>
              <a:tabLst>
                <a:tab pos="2214563" algn="l"/>
              </a:tabLst>
              <a:defRPr/>
            </a:pPr>
            <a:r>
              <a:rPr lang="de-CH" dirty="0"/>
              <a:t>Vermeiden von </a:t>
            </a:r>
            <a:r>
              <a:rPr lang="de-CH" b="1" dirty="0" err="1"/>
              <a:t>Unfriendly</a:t>
            </a:r>
            <a:r>
              <a:rPr lang="de-CH" dirty="0"/>
              <a:t> </a:t>
            </a:r>
            <a:r>
              <a:rPr lang="de-CH" b="1" dirty="0"/>
              <a:t>Forks</a:t>
            </a:r>
          </a:p>
        </p:txBody>
      </p:sp>
    </p:spTree>
    <p:extLst>
      <p:ext uri="{BB962C8B-B14F-4D97-AF65-F5344CB8AC3E}">
        <p14:creationId xmlns:p14="http://schemas.microsoft.com/office/powerpoint/2010/main" val="19292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ltLang="de-DE">
                <a:cs typeface="Times New Roman" panose="02020603050405020304" pitchFamily="18" charset="0"/>
              </a:rPr>
              <a:t>Weiterführende Links</a:t>
            </a:r>
          </a:p>
        </p:txBody>
      </p:sp>
      <p:sp>
        <p:nvSpPr>
          <p:cNvPr id="3" name="Inhaltsplatzhalter 2"/>
          <p:cNvSpPr>
            <a:spLocks noGrp="1"/>
          </p:cNvSpPr>
          <p:nvPr>
            <p:ph sz="half" idx="22"/>
          </p:nvPr>
        </p:nvSpPr>
        <p:spPr/>
        <p:txBody>
          <a:bodyPr>
            <a:noAutofit/>
          </a:bodyPr>
          <a:lstStyle/>
          <a:p>
            <a:pPr>
              <a:spcBef>
                <a:spcPts val="300"/>
              </a:spcBef>
              <a:tabLst>
                <a:tab pos="2214563" algn="l"/>
              </a:tabLst>
              <a:defRPr/>
            </a:pPr>
            <a:r>
              <a:rPr lang="de-CH" sz="1400" dirty="0">
                <a:hlinkClick r:id="rId2"/>
              </a:rPr>
              <a:t>www.fsf.org</a:t>
            </a:r>
            <a:r>
              <a:rPr lang="de-CH" sz="1400" dirty="0"/>
              <a:t> </a:t>
            </a:r>
          </a:p>
          <a:p>
            <a:pPr>
              <a:spcBef>
                <a:spcPts val="300"/>
              </a:spcBef>
              <a:tabLst>
                <a:tab pos="2214563" algn="l"/>
              </a:tabLst>
              <a:defRPr/>
            </a:pPr>
            <a:r>
              <a:rPr lang="de-CH" sz="1400" dirty="0">
                <a:hlinkClick r:id="rId3"/>
              </a:rPr>
              <a:t>www.opensource.org</a:t>
            </a:r>
            <a:r>
              <a:rPr lang="de-CH" sz="1400" dirty="0"/>
              <a:t> </a:t>
            </a:r>
          </a:p>
          <a:p>
            <a:pPr>
              <a:spcBef>
                <a:spcPts val="300"/>
              </a:spcBef>
              <a:tabLst>
                <a:tab pos="2214563" algn="l"/>
              </a:tabLst>
              <a:defRPr/>
            </a:pPr>
            <a:r>
              <a:rPr lang="de-CH" sz="1400" dirty="0">
                <a:hlinkClick r:id="rId4"/>
              </a:rPr>
              <a:t>www.ossdirectory.com</a:t>
            </a:r>
            <a:r>
              <a:rPr lang="de-CH" sz="1400" dirty="0"/>
              <a:t> </a:t>
            </a:r>
          </a:p>
          <a:p>
            <a:pPr>
              <a:spcBef>
                <a:spcPts val="300"/>
              </a:spcBef>
              <a:tabLst>
                <a:tab pos="2214563" algn="l"/>
              </a:tabLst>
              <a:defRPr/>
            </a:pPr>
            <a:r>
              <a:rPr lang="de-CH" sz="1400" dirty="0">
                <a:hlinkClick r:id="rId5"/>
              </a:rPr>
              <a:t>www.ch-open.ch</a:t>
            </a:r>
            <a:r>
              <a:rPr lang="de-CH" sz="1400" dirty="0"/>
              <a:t> </a:t>
            </a:r>
          </a:p>
          <a:p>
            <a:pPr>
              <a:spcBef>
                <a:spcPts val="300"/>
              </a:spcBef>
              <a:tabLst>
                <a:tab pos="2214563" algn="l"/>
              </a:tabLst>
              <a:defRPr/>
            </a:pPr>
            <a:r>
              <a:rPr lang="de-CH" sz="1400" dirty="0">
                <a:hlinkClick r:id="rId6"/>
              </a:rPr>
              <a:t>https://choosealicense.com/licenses/</a:t>
            </a:r>
            <a:r>
              <a:rPr lang="de-CH" sz="1400" dirty="0"/>
              <a:t> </a:t>
            </a:r>
            <a:br>
              <a:rPr lang="de-CH" sz="1400" dirty="0"/>
            </a:br>
            <a:r>
              <a:rPr lang="de-CH" sz="1400" dirty="0"/>
              <a:t>(Auswahlkriterien für OSS Lizenzen)</a:t>
            </a:r>
          </a:p>
          <a:p>
            <a:pPr>
              <a:spcBef>
                <a:spcPts val="300"/>
              </a:spcBef>
              <a:tabLst>
                <a:tab pos="2214563" algn="l"/>
              </a:tabLst>
              <a:defRPr/>
            </a:pPr>
            <a:r>
              <a:rPr lang="de-CH" sz="1400" dirty="0">
                <a:hlinkClick r:id="rId7"/>
              </a:rPr>
              <a:t>https://timreview.ca/article/416</a:t>
            </a:r>
            <a:r>
              <a:rPr lang="de-CH" sz="1400" dirty="0"/>
              <a:t> </a:t>
            </a:r>
            <a:br>
              <a:rPr lang="de-CH" sz="1400" dirty="0"/>
            </a:br>
            <a:r>
              <a:rPr lang="de-CH" sz="1400" dirty="0"/>
              <a:t>(gute Übersicht der relevanten OSS Lizenzen) </a:t>
            </a:r>
          </a:p>
          <a:p>
            <a:pPr>
              <a:spcBef>
                <a:spcPts val="300"/>
              </a:spcBef>
              <a:tabLst>
                <a:tab pos="2214563" algn="l"/>
              </a:tabLst>
              <a:defRPr/>
            </a:pPr>
            <a:r>
              <a:rPr lang="de-CH" sz="1400" dirty="0">
                <a:hlinkClick r:id="rId8"/>
              </a:rPr>
              <a:t>https://gpl-violations.org</a:t>
            </a:r>
            <a:r>
              <a:rPr lang="de-CH" sz="1400" dirty="0"/>
              <a:t> </a:t>
            </a:r>
            <a:br>
              <a:rPr lang="de-CH" sz="1400" dirty="0"/>
            </a:br>
            <a:r>
              <a:rPr lang="de-CH" sz="1400" dirty="0"/>
              <a:t>(GPL </a:t>
            </a:r>
            <a:r>
              <a:rPr lang="de-CH" sz="1400" dirty="0" err="1"/>
              <a:t>violations</a:t>
            </a:r>
            <a:r>
              <a:rPr lang="de-CH" sz="1400" dirty="0"/>
              <a:t> Website von Harald Welte) </a:t>
            </a:r>
          </a:p>
          <a:p>
            <a:pPr>
              <a:spcBef>
                <a:spcPts val="300"/>
              </a:spcBef>
              <a:tabLst>
                <a:tab pos="2214563" algn="l"/>
              </a:tabLst>
              <a:defRPr/>
            </a:pPr>
            <a:r>
              <a:rPr lang="de-CH" sz="1400" dirty="0">
                <a:hlinkClick r:id="rId9"/>
              </a:rPr>
              <a:t>https://spdx.dev</a:t>
            </a:r>
            <a:r>
              <a:rPr lang="de-CH" sz="1400" dirty="0"/>
              <a:t> </a:t>
            </a:r>
            <a:br>
              <a:rPr lang="de-CH" sz="1400" dirty="0"/>
            </a:br>
            <a:r>
              <a:rPr lang="de-CH" sz="1400" dirty="0"/>
              <a:t>(Standard für OSS Lizenz-Beschreibungen)</a:t>
            </a:r>
          </a:p>
        </p:txBody>
      </p:sp>
      <p:sp>
        <p:nvSpPr>
          <p:cNvPr id="4" name="Inhaltsplatzhalter 3">
            <a:extLst>
              <a:ext uri="{FF2B5EF4-FFF2-40B4-BE49-F238E27FC236}">
                <a16:creationId xmlns:a16="http://schemas.microsoft.com/office/drawing/2014/main" id="{1B0A8878-3E61-457C-BB81-DD2A51561D72}"/>
              </a:ext>
            </a:extLst>
          </p:cNvPr>
          <p:cNvSpPr>
            <a:spLocks noGrp="1"/>
          </p:cNvSpPr>
          <p:nvPr>
            <p:ph sz="half" idx="23"/>
          </p:nvPr>
        </p:nvSpPr>
        <p:spPr/>
        <p:txBody>
          <a:bodyPr/>
          <a:lstStyle/>
          <a:p>
            <a:pPr marL="6350" marR="0" lvl="0" indent="0" algn="l" defTabSz="914400" rtl="0" eaLnBrk="1" fontAlgn="auto" latinLnBrk="0" hangingPunct="1">
              <a:lnSpc>
                <a:spcPct val="100000"/>
              </a:lnSpc>
              <a:spcBef>
                <a:spcPts val="0"/>
              </a:spcBef>
              <a:spcAft>
                <a:spcPts val="0"/>
              </a:spcAft>
              <a:buClrTx/>
              <a:buSzTx/>
              <a:buFont typeface="Symbol" pitchFamily="2" charset="2"/>
              <a:buNone/>
              <a:tabLst>
                <a:tab pos="2214563" algn="l"/>
              </a:tabLst>
              <a:defRPr/>
            </a:pPr>
            <a:r>
              <a:rPr kumimoji="0" lang="de-CH" sz="1400" b="1" i="0" u="none" strike="noStrike" kern="1200" cap="none" spc="0" normalizeH="0" baseline="0" noProof="0">
                <a:ln>
                  <a:noFill/>
                </a:ln>
                <a:solidFill>
                  <a:prstClr val="black"/>
                </a:solidFill>
                <a:effectLst/>
                <a:uLnTx/>
                <a:uFillTx/>
                <a:latin typeface="Arial" panose="020B0604020202020204"/>
                <a:ea typeface="+mn-ea"/>
                <a:cs typeface="+mn-cs"/>
              </a:rPr>
              <a:t>Tools für OSS Compliance</a:t>
            </a: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hlinkClick r:id="rId10"/>
              </a:rPr>
              <a:t>www.fossa.com</a:t>
            </a: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hlinkClick r:id="rId11"/>
              </a:rPr>
              <a:t>www.fossology.org</a:t>
            </a: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hlinkClick r:id="rId12"/>
              </a:rPr>
              <a:t>www.blackducksoftware.com</a:t>
            </a: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hlinkClick r:id="rId13"/>
              </a:rPr>
              <a:t>www.whitesourcesoftware.com</a:t>
            </a: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hlinkClick r:id="rId14"/>
              </a:rPr>
              <a:t>projects.eclipse.org/proposals/sw360</a:t>
            </a:r>
            <a:endParaRPr kumimoji="0" lang="de-CH" sz="1400" b="0" i="0" u="none" strike="noStrike" kern="1200" cap="none" spc="0" normalizeH="0" baseline="0" noProof="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endParaRPr kumimoji="0" lang="de-CH" sz="1400" b="0" i="0" u="none" strike="noStrike" kern="1200" cap="none" spc="0" normalizeH="0" baseline="0" noProof="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14563" algn="l"/>
              </a:tabLst>
              <a:defRPr/>
            </a:pP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hlinkClick r:id="rId15"/>
              </a:rPr>
              <a:t>www.it-recht.ch</a:t>
            </a:r>
            <a:r>
              <a:rPr kumimoji="0" lang="de-CH" sz="1400" b="0" i="0" u="none" strike="noStrike" kern="1200" cap="none" spc="0" normalizeH="0" baseline="0" noProof="0">
                <a:ln>
                  <a:noFill/>
                </a:ln>
                <a:solidFill>
                  <a:prstClr val="black"/>
                </a:solidFill>
                <a:effectLst/>
                <a:uLnTx/>
                <a:uFillTx/>
                <a:latin typeface="Arial" panose="020B0604020202020204"/>
                <a:ea typeface="+mn-ea"/>
                <a:cs typeface="+mn-cs"/>
              </a:rPr>
              <a:t> (Wolfgang Straub, Übersetzungen Lizenzen und Teil zu OSS aus dem Buch Softwareschutz)</a:t>
            </a:r>
          </a:p>
        </p:txBody>
      </p:sp>
      <p:sp>
        <p:nvSpPr>
          <p:cNvPr id="5" name="Inhaltsplatzhalter 2"/>
          <p:cNvSpPr txBox="1">
            <a:spLocks/>
          </p:cNvSpPr>
          <p:nvPr/>
        </p:nvSpPr>
        <p:spPr>
          <a:xfrm>
            <a:off x="4788024" y="1851670"/>
            <a:ext cx="3815976" cy="2952328"/>
          </a:xfrm>
          <a:prstGeom prst="rect">
            <a:avLst/>
          </a:prstGeom>
        </p:spPr>
        <p:txBody>
          <a:bodyPr lIns="0" tIns="0" rIns="0" bIns="0">
            <a:normAutofit/>
          </a:bodyPr>
          <a:lstStyle>
            <a:lvl1pPr marL="268288" indent="-261938" algn="l" defTabSz="914377" rtl="0" eaLnBrk="1" latinLnBrk="0" hangingPunct="1">
              <a:lnSpc>
                <a:spcPct val="100000"/>
              </a:lnSpc>
              <a:spcBef>
                <a:spcPts val="600"/>
              </a:spcBef>
              <a:buFont typeface="Symbol" pitchFamily="2" charset="2"/>
              <a:buChar char="-"/>
              <a:tabLst/>
              <a:defRPr sz="2000" kern="1200">
                <a:solidFill>
                  <a:schemeClr val="tx1"/>
                </a:solidFill>
                <a:latin typeface="Arial" panose="020B0604020202020204" pitchFamily="34" charset="0"/>
                <a:ea typeface="+mn-ea"/>
                <a:cs typeface="Arial" panose="020B0604020202020204" pitchFamily="34" charset="0"/>
              </a:defRPr>
            </a:lvl1pPr>
            <a:lvl2pPr marL="541338" indent="-261938" algn="l" defTabSz="914377" rtl="0" eaLnBrk="1" latinLnBrk="0" hangingPunct="1">
              <a:lnSpc>
                <a:spcPct val="90000"/>
              </a:lnSpc>
              <a:spcBef>
                <a:spcPts val="600"/>
              </a:spcBef>
              <a:buFont typeface="Symbol" pitchFamily="2" charset="2"/>
              <a:buChar char="-"/>
              <a:tabLst/>
              <a:defRPr sz="1800" kern="1200">
                <a:solidFill>
                  <a:schemeClr val="tx1"/>
                </a:solidFill>
                <a:latin typeface="Arial" panose="020B0604020202020204" pitchFamily="34" charset="0"/>
                <a:ea typeface="+mn-ea"/>
                <a:cs typeface="Arial" panose="020B0604020202020204" pitchFamily="34" charset="0"/>
              </a:defRPr>
            </a:lvl2pPr>
            <a:lvl3pPr marL="666750" indent="-222250" algn="l" defTabSz="914377" rtl="0" eaLnBrk="1" latinLnBrk="0" hangingPunct="1">
              <a:lnSpc>
                <a:spcPct val="100000"/>
              </a:lnSpc>
              <a:spcBef>
                <a:spcPts val="600"/>
              </a:spcBef>
              <a:buFont typeface="Symbol" pitchFamily="2" charset="2"/>
              <a:buChar char="-"/>
              <a:tabLst/>
              <a:defRPr sz="1600" kern="1200">
                <a:solidFill>
                  <a:schemeClr val="tx1"/>
                </a:solidFill>
                <a:latin typeface="Arial" panose="020B0604020202020204" pitchFamily="34" charset="0"/>
                <a:ea typeface="+mn-ea"/>
                <a:cs typeface="Arial" panose="020B0604020202020204" pitchFamily="34" charset="0"/>
              </a:defRPr>
            </a:lvl3pPr>
            <a:lvl4pPr marL="1069975" indent="-180975" algn="l" defTabSz="914377" rtl="0" eaLnBrk="1" latinLnBrk="0" hangingPunct="1">
              <a:lnSpc>
                <a:spcPct val="100000"/>
              </a:lnSpc>
              <a:spcBef>
                <a:spcPts val="600"/>
              </a:spcBef>
              <a:buFont typeface="Symbol" pitchFamily="2" charset="2"/>
              <a:buChar char="-"/>
              <a:tabLst/>
              <a:defRPr sz="1400" kern="1200">
                <a:solidFill>
                  <a:schemeClr val="tx1"/>
                </a:solidFill>
                <a:latin typeface="Arial" panose="020B0604020202020204" pitchFamily="34" charset="0"/>
                <a:ea typeface="+mn-ea"/>
                <a:cs typeface="Arial" panose="020B0604020202020204" pitchFamily="34" charset="0"/>
              </a:defRPr>
            </a:lvl4pPr>
            <a:lvl5pPr marL="1828800"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Helvetica CE" charset="-18"/>
              <a:buChar char="&gt;"/>
              <a:tabLst>
                <a:tab pos="2214563" algn="l"/>
              </a:tabLst>
              <a:defRPr/>
            </a:pPr>
            <a:endParaRPr lang="de-CH" sz="1400" dirty="0"/>
          </a:p>
        </p:txBody>
      </p:sp>
      <p:sp>
        <p:nvSpPr>
          <p:cNvPr id="6" name="Inhaltsplatzhalter 2"/>
          <p:cNvSpPr txBox="1">
            <a:spLocks/>
          </p:cNvSpPr>
          <p:nvPr/>
        </p:nvSpPr>
        <p:spPr>
          <a:xfrm>
            <a:off x="540000" y="1491630"/>
            <a:ext cx="6120232" cy="432048"/>
          </a:xfrm>
          <a:prstGeom prst="rect">
            <a:avLst/>
          </a:prstGeom>
        </p:spPr>
        <p:txBody>
          <a:bodyPr lIns="0" tIns="0" rIns="0" bIns="0"/>
          <a:lstStyle>
            <a:lvl1pPr marL="268288" indent="-261938" algn="l" defTabSz="914377" rtl="0" eaLnBrk="1" latinLnBrk="0" hangingPunct="1">
              <a:lnSpc>
                <a:spcPct val="100000"/>
              </a:lnSpc>
              <a:spcBef>
                <a:spcPts val="600"/>
              </a:spcBef>
              <a:buFont typeface="Symbol" pitchFamily="2" charset="2"/>
              <a:buChar char="-"/>
              <a:tabLst/>
              <a:defRPr sz="2000" kern="1200">
                <a:solidFill>
                  <a:schemeClr val="tx1"/>
                </a:solidFill>
                <a:latin typeface="Arial" panose="020B0604020202020204" pitchFamily="34" charset="0"/>
                <a:ea typeface="+mn-ea"/>
                <a:cs typeface="Arial" panose="020B0604020202020204" pitchFamily="34" charset="0"/>
              </a:defRPr>
            </a:lvl1pPr>
            <a:lvl2pPr marL="541338" indent="-261938" algn="l" defTabSz="914377" rtl="0" eaLnBrk="1" latinLnBrk="0" hangingPunct="1">
              <a:lnSpc>
                <a:spcPct val="90000"/>
              </a:lnSpc>
              <a:spcBef>
                <a:spcPts val="600"/>
              </a:spcBef>
              <a:buFont typeface="Symbol" pitchFamily="2" charset="2"/>
              <a:buChar char="-"/>
              <a:tabLst/>
              <a:defRPr sz="1800" kern="1200">
                <a:solidFill>
                  <a:schemeClr val="tx1"/>
                </a:solidFill>
                <a:latin typeface="Arial" panose="020B0604020202020204" pitchFamily="34" charset="0"/>
                <a:ea typeface="+mn-ea"/>
                <a:cs typeface="Arial" panose="020B0604020202020204" pitchFamily="34" charset="0"/>
              </a:defRPr>
            </a:lvl2pPr>
            <a:lvl3pPr marL="666750" indent="-222250" algn="l" defTabSz="914377" rtl="0" eaLnBrk="1" latinLnBrk="0" hangingPunct="1">
              <a:lnSpc>
                <a:spcPct val="100000"/>
              </a:lnSpc>
              <a:spcBef>
                <a:spcPts val="600"/>
              </a:spcBef>
              <a:buFont typeface="Symbol" pitchFamily="2" charset="2"/>
              <a:buChar char="-"/>
              <a:tabLst/>
              <a:defRPr sz="1600" kern="1200">
                <a:solidFill>
                  <a:schemeClr val="tx1"/>
                </a:solidFill>
                <a:latin typeface="Arial" panose="020B0604020202020204" pitchFamily="34" charset="0"/>
                <a:ea typeface="+mn-ea"/>
                <a:cs typeface="Arial" panose="020B0604020202020204" pitchFamily="34" charset="0"/>
              </a:defRPr>
            </a:lvl3pPr>
            <a:lvl4pPr marL="1069975" indent="-180975" algn="l" defTabSz="914377" rtl="0" eaLnBrk="1" latinLnBrk="0" hangingPunct="1">
              <a:lnSpc>
                <a:spcPct val="100000"/>
              </a:lnSpc>
              <a:spcBef>
                <a:spcPts val="600"/>
              </a:spcBef>
              <a:buFont typeface="Symbol" pitchFamily="2" charset="2"/>
              <a:buChar char="-"/>
              <a:tabLst/>
              <a:defRPr sz="1400" kern="1200">
                <a:solidFill>
                  <a:schemeClr val="tx1"/>
                </a:solidFill>
                <a:latin typeface="Arial" panose="020B0604020202020204" pitchFamily="34" charset="0"/>
                <a:ea typeface="+mn-ea"/>
                <a:cs typeface="Arial" panose="020B0604020202020204" pitchFamily="34" charset="0"/>
              </a:defRPr>
            </a:lvl4pPr>
            <a:lvl5pPr marL="1828800"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Font typeface="Symbol" pitchFamily="2" charset="2"/>
              <a:buNone/>
            </a:pPr>
            <a:endParaRPr lang="de-CH" altLang="de-DE" sz="1800" b="1" i="1" dirty="0"/>
          </a:p>
        </p:txBody>
      </p:sp>
    </p:spTree>
    <p:extLst>
      <p:ext uri="{BB962C8B-B14F-4D97-AF65-F5344CB8AC3E}">
        <p14:creationId xmlns:p14="http://schemas.microsoft.com/office/powerpoint/2010/main" val="218487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bgerundetes Rechteck 18">
            <a:extLst>
              <a:ext uri="{FF2B5EF4-FFF2-40B4-BE49-F238E27FC236}">
                <a16:creationId xmlns:a16="http://schemas.microsoft.com/office/drawing/2014/main" id="{F5D55EAF-FA4A-4A1F-B335-834A5BF758FE}"/>
              </a:ext>
            </a:extLst>
          </p:cNvPr>
          <p:cNvSpPr/>
          <p:nvPr/>
        </p:nvSpPr>
        <p:spPr bwMode="auto">
          <a:xfrm>
            <a:off x="6039379" y="1635646"/>
            <a:ext cx="2786213" cy="1303396"/>
          </a:xfrm>
          <a:prstGeom prst="roundRect">
            <a:avLst>
              <a:gd name="adj" fmla="val 6277"/>
            </a:avLst>
          </a:prstGeom>
          <a:solidFill>
            <a:schemeClr val="accent4">
              <a:lumMod val="75000"/>
              <a:alpha val="29020"/>
            </a:schemeClr>
          </a:solidFill>
          <a:ln w="19050" cap="flat" cmpd="sng" algn="ctr">
            <a:solidFill>
              <a:srgbClr val="E6002E"/>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endParaRPr lang="de-CH" sz="1100" b="1" kern="0" dirty="0">
              <a:solidFill>
                <a:srgbClr val="333333"/>
              </a:solidFill>
            </a:endParaRPr>
          </a:p>
        </p:txBody>
      </p:sp>
      <p:pic>
        <p:nvPicPr>
          <p:cNvPr id="376837" name="Picture 5" descr="Bildergebnis für ap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9122" y="3276144"/>
            <a:ext cx="486062" cy="486062"/>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p:cNvSpPr>
            <a:spLocks noGrp="1"/>
          </p:cNvSpPr>
          <p:nvPr>
            <p:ph type="title"/>
          </p:nvPr>
        </p:nvSpPr>
        <p:spPr/>
        <p:txBody>
          <a:bodyPr/>
          <a:lstStyle/>
          <a:p>
            <a:r>
              <a:rPr lang="de-CH" altLang="de-DE"/>
              <a:t>Proprietäre Software</a:t>
            </a:r>
          </a:p>
        </p:txBody>
      </p:sp>
      <p:sp>
        <p:nvSpPr>
          <p:cNvPr id="11" name="Inhaltsplatzhalter 10"/>
          <p:cNvSpPr>
            <a:spLocks noGrp="1"/>
          </p:cNvSpPr>
          <p:nvPr>
            <p:ph sz="half" idx="22"/>
          </p:nvPr>
        </p:nvSpPr>
        <p:spPr/>
        <p:txBody>
          <a:bodyPr/>
          <a:lstStyle/>
          <a:p>
            <a:pPr>
              <a:spcBef>
                <a:spcPts val="900"/>
              </a:spcBef>
            </a:pPr>
            <a:r>
              <a:rPr lang="de-CH" sz="1600"/>
              <a:t>Anbieter </a:t>
            </a:r>
            <a:r>
              <a:rPr lang="de-CH" sz="1600" dirty="0"/>
              <a:t>entwickelt Software und </a:t>
            </a:r>
            <a:r>
              <a:rPr lang="de-CH" sz="1600" b="1" dirty="0"/>
              <a:t>verkauft Nutzungslizenz an Anwender</a:t>
            </a:r>
          </a:p>
          <a:p>
            <a:pPr>
              <a:spcBef>
                <a:spcPts val="900"/>
              </a:spcBef>
            </a:pPr>
            <a:r>
              <a:rPr lang="de-CH" sz="1600" dirty="0"/>
              <a:t>Anbieter behält </a:t>
            </a:r>
            <a:r>
              <a:rPr lang="de-CH" sz="1600" b="1" dirty="0"/>
              <a:t>Urheberrecht</a:t>
            </a:r>
            <a:r>
              <a:rPr lang="de-CH" sz="1600" dirty="0"/>
              <a:t> an der Software</a:t>
            </a:r>
          </a:p>
          <a:p>
            <a:pPr>
              <a:spcBef>
                <a:spcPts val="900"/>
              </a:spcBef>
            </a:pPr>
            <a:r>
              <a:rPr lang="de-CH" sz="1600" dirty="0"/>
              <a:t>Anwender kann die Software gemäss </a:t>
            </a:r>
            <a:r>
              <a:rPr lang="de-CH" sz="1600" b="1" dirty="0"/>
              <a:t>Lizenzbestimmungen</a:t>
            </a:r>
            <a:r>
              <a:rPr lang="de-CH" sz="1600" dirty="0"/>
              <a:t> nutzen</a:t>
            </a:r>
          </a:p>
          <a:p>
            <a:pPr>
              <a:spcBef>
                <a:spcPts val="900"/>
              </a:spcBef>
            </a:pPr>
            <a:r>
              <a:rPr lang="de-CH" sz="1600" dirty="0"/>
              <a:t>Proprietäre Lizenz gibt vor, dass Software nur von bestimmter </a:t>
            </a:r>
            <a:r>
              <a:rPr lang="de-CH" sz="1600" b="1" dirty="0"/>
              <a:t>Anzahl Nutzer </a:t>
            </a:r>
            <a:r>
              <a:rPr lang="de-CH" sz="1600" dirty="0"/>
              <a:t>verwendet werden kann oder nur für </a:t>
            </a:r>
            <a:r>
              <a:rPr lang="de-CH" sz="1600" b="1" dirty="0"/>
              <a:t>bestimmte Prozessor-Art </a:t>
            </a:r>
            <a:r>
              <a:rPr lang="de-CH" sz="1600" dirty="0"/>
              <a:t>etc.</a:t>
            </a:r>
          </a:p>
          <a:p>
            <a:pPr>
              <a:spcBef>
                <a:spcPts val="900"/>
              </a:spcBef>
            </a:pPr>
            <a:r>
              <a:rPr lang="de-CH" sz="1600" b="1" dirty="0"/>
              <a:t>Anwender kennt Software-Code nicht und darf Software nicht kopieren oder ändern</a:t>
            </a:r>
          </a:p>
        </p:txBody>
      </p:sp>
      <p:cxnSp>
        <p:nvCxnSpPr>
          <p:cNvPr id="9" name="Gerade Verbindung mit Pfeil 8"/>
          <p:cNvCxnSpPr>
            <a:cxnSpLocks/>
            <a:stCxn id="15" idx="0"/>
            <a:endCxn id="13" idx="2"/>
          </p:cNvCxnSpPr>
          <p:nvPr/>
        </p:nvCxnSpPr>
        <p:spPr bwMode="auto">
          <a:xfrm flipV="1">
            <a:off x="7432483" y="2825254"/>
            <a:ext cx="2" cy="1076666"/>
          </a:xfrm>
          <a:prstGeom prst="straightConnector1">
            <a:avLst/>
          </a:prstGeom>
          <a:solidFill>
            <a:schemeClr val="accent1"/>
          </a:solidFill>
          <a:ln w="57150" cap="flat" cmpd="sng" algn="ctr">
            <a:solidFill>
              <a:srgbClr val="E6002E"/>
            </a:solidFill>
            <a:prstDash val="solid"/>
            <a:round/>
            <a:headEnd type="none" w="med" len="med"/>
            <a:tailEnd type="arrow"/>
          </a:ln>
          <a:effectLst/>
        </p:spPr>
      </p:cxnSp>
      <p:sp>
        <p:nvSpPr>
          <p:cNvPr id="18" name="Rechteck 17"/>
          <p:cNvSpPr/>
          <p:nvPr/>
        </p:nvSpPr>
        <p:spPr>
          <a:xfrm>
            <a:off x="6455293" y="1707654"/>
            <a:ext cx="1954381" cy="369332"/>
          </a:xfrm>
          <a:prstGeom prst="rect">
            <a:avLst/>
          </a:prstGeom>
        </p:spPr>
        <p:txBody>
          <a:bodyPr wrap="none">
            <a:spAutoFit/>
          </a:bodyPr>
          <a:lstStyle/>
          <a:p>
            <a:pPr algn="ctr"/>
            <a:r>
              <a:rPr lang="de-CH" b="1" dirty="0">
                <a:latin typeface="Arial" panose="020B0604020202020204" pitchFamily="34" charset="0"/>
                <a:cs typeface="Arial" panose="020B0604020202020204" pitchFamily="34" charset="0"/>
              </a:rPr>
              <a:t>Software-Nutzer</a:t>
            </a:r>
          </a:p>
        </p:txBody>
      </p:sp>
      <p:sp>
        <p:nvSpPr>
          <p:cNvPr id="19" name="Rechteck 18"/>
          <p:cNvSpPr/>
          <p:nvPr/>
        </p:nvSpPr>
        <p:spPr>
          <a:xfrm>
            <a:off x="6210767" y="3276144"/>
            <a:ext cx="1141659" cy="523220"/>
          </a:xfrm>
          <a:prstGeom prst="rect">
            <a:avLst/>
          </a:prstGeom>
        </p:spPr>
        <p:txBody>
          <a:bodyPr wrap="none">
            <a:spAutoFit/>
          </a:bodyPr>
          <a:lstStyle/>
          <a:p>
            <a:r>
              <a:rPr lang="de-CH" sz="1400" b="1" dirty="0">
                <a:latin typeface="Arial" panose="020B0604020202020204" pitchFamily="34" charset="0"/>
                <a:cs typeface="Arial" panose="020B0604020202020204" pitchFamily="34" charset="0"/>
              </a:rPr>
              <a:t>Proprietäre</a:t>
            </a:r>
          </a:p>
          <a:p>
            <a:r>
              <a:rPr lang="de-CH" sz="1400" b="1" dirty="0">
                <a:latin typeface="Arial" panose="020B0604020202020204" pitchFamily="34" charset="0"/>
                <a:cs typeface="Arial" panose="020B0604020202020204" pitchFamily="34" charset="0"/>
              </a:rPr>
              <a:t>Lizenz</a:t>
            </a:r>
            <a:endParaRPr lang="de-CH" sz="1400" dirty="0"/>
          </a:p>
        </p:txBody>
      </p:sp>
      <p:pic>
        <p:nvPicPr>
          <p:cNvPr id="3768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3915" y="3116432"/>
            <a:ext cx="466157" cy="44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Abgerundetes Rechteck 20">
            <a:extLst>
              <a:ext uri="{FF2B5EF4-FFF2-40B4-BE49-F238E27FC236}">
                <a16:creationId xmlns:a16="http://schemas.microsoft.com/office/drawing/2014/main" id="{4C42AB13-5D6D-4142-A625-32360B02E299}"/>
              </a:ext>
            </a:extLst>
          </p:cNvPr>
          <p:cNvSpPr/>
          <p:nvPr/>
        </p:nvSpPr>
        <p:spPr bwMode="auto">
          <a:xfrm>
            <a:off x="6736262" y="2076986"/>
            <a:ext cx="1392445" cy="748268"/>
          </a:xfrm>
          <a:prstGeom prst="roundRect">
            <a:avLst/>
          </a:prstGeom>
          <a:solidFill>
            <a:srgbClr val="E6002E"/>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pPr>
            <a:r>
              <a:rPr lang="de-CH" sz="1400" b="1" kern="0" dirty="0">
                <a:solidFill>
                  <a:schemeClr val="bg1"/>
                </a:solidFill>
              </a:rPr>
              <a:t>Proprietäre Software</a:t>
            </a:r>
          </a:p>
        </p:txBody>
      </p:sp>
      <p:sp>
        <p:nvSpPr>
          <p:cNvPr id="15" name="Abgerundetes Rechteck 18">
            <a:extLst>
              <a:ext uri="{FF2B5EF4-FFF2-40B4-BE49-F238E27FC236}">
                <a16:creationId xmlns:a16="http://schemas.microsoft.com/office/drawing/2014/main" id="{99CC7D4C-02DA-4D5D-BC31-103631039C15}"/>
              </a:ext>
            </a:extLst>
          </p:cNvPr>
          <p:cNvSpPr/>
          <p:nvPr/>
        </p:nvSpPr>
        <p:spPr bwMode="auto">
          <a:xfrm>
            <a:off x="6039376" y="3901920"/>
            <a:ext cx="2786213" cy="856080"/>
          </a:xfrm>
          <a:prstGeom prst="roundRect">
            <a:avLst>
              <a:gd name="adj" fmla="val 6277"/>
            </a:avLst>
          </a:prstGeom>
          <a:solidFill>
            <a:srgbClr val="E70E39">
              <a:alpha val="29020"/>
            </a:srgbClr>
          </a:solidFill>
          <a:ln w="19050" cap="flat" cmpd="sng" algn="ctr">
            <a:solidFill>
              <a:srgbClr val="E6002E"/>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de-CH" sz="1100" b="1" i="0" u="none" strike="noStrike" kern="0" cap="none" spc="0" normalizeH="0" baseline="0" noProof="0" dirty="0">
              <a:ln>
                <a:noFill/>
              </a:ln>
              <a:solidFill>
                <a:srgbClr val="333333"/>
              </a:solidFill>
              <a:effectLst/>
              <a:uLnTx/>
              <a:uFillTx/>
            </a:endParaRPr>
          </a:p>
        </p:txBody>
      </p:sp>
      <p:sp>
        <p:nvSpPr>
          <p:cNvPr id="17" name="Rechteck 16">
            <a:extLst>
              <a:ext uri="{FF2B5EF4-FFF2-40B4-BE49-F238E27FC236}">
                <a16:creationId xmlns:a16="http://schemas.microsoft.com/office/drawing/2014/main" id="{1D21EEA5-EA77-4391-858A-296DFFD7925F}"/>
              </a:ext>
            </a:extLst>
          </p:cNvPr>
          <p:cNvSpPr/>
          <p:nvPr/>
        </p:nvSpPr>
        <p:spPr>
          <a:xfrm>
            <a:off x="6039376" y="4013651"/>
            <a:ext cx="2786213" cy="646331"/>
          </a:xfrm>
          <a:prstGeom prst="rect">
            <a:avLst/>
          </a:prstGeom>
        </p:spPr>
        <p:txBody>
          <a:bodyPr wrap="square">
            <a:spAutoFit/>
          </a:bodyPr>
          <a:lstStyle/>
          <a:p>
            <a:pPr algn="ctr"/>
            <a:r>
              <a:rPr lang="de-CH" b="1" dirty="0">
                <a:latin typeface="Arial" panose="020B0604020202020204" pitchFamily="34" charset="0"/>
                <a:cs typeface="Arial" panose="020B0604020202020204" pitchFamily="34" charset="0"/>
              </a:rPr>
              <a:t>Software-Entwickler</a:t>
            </a:r>
          </a:p>
          <a:p>
            <a:pPr algn="ctr"/>
            <a:r>
              <a:rPr lang="de-CH" dirty="0">
                <a:latin typeface="Arial" panose="020B0604020202020204" pitchFamily="34" charset="0"/>
                <a:cs typeface="Arial" panose="020B0604020202020204" pitchFamily="34" charset="0"/>
              </a:rPr>
              <a:t>(Person oder Firma)</a:t>
            </a:r>
          </a:p>
        </p:txBody>
      </p:sp>
    </p:spTree>
    <p:extLst>
      <p:ext uri="{BB962C8B-B14F-4D97-AF65-F5344CB8AC3E}">
        <p14:creationId xmlns:p14="http://schemas.microsoft.com/office/powerpoint/2010/main" val="263276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el 1"/>
          <p:cNvSpPr>
            <a:spLocks noGrp="1"/>
          </p:cNvSpPr>
          <p:nvPr>
            <p:ph type="title"/>
          </p:nvPr>
        </p:nvSpPr>
        <p:spPr/>
        <p:txBody>
          <a:bodyPr/>
          <a:lstStyle/>
          <a:p>
            <a:r>
              <a:rPr lang="de-CH" altLang="de-DE"/>
              <a:t>Alternativen zu proprietärer Software</a:t>
            </a:r>
            <a:endParaRPr lang="de-CH" altLang="de-DE" dirty="0"/>
          </a:p>
        </p:txBody>
      </p:sp>
      <p:sp>
        <p:nvSpPr>
          <p:cNvPr id="3" name="Inhaltsplatzhalter 2"/>
          <p:cNvSpPr>
            <a:spLocks noGrp="1"/>
          </p:cNvSpPr>
          <p:nvPr>
            <p:ph sz="half" idx="22"/>
          </p:nvPr>
        </p:nvSpPr>
        <p:spPr>
          <a:xfrm>
            <a:off x="540000" y="1491630"/>
            <a:ext cx="4320032" cy="3266370"/>
          </a:xfrm>
        </p:spPr>
        <p:txBody>
          <a:bodyPr/>
          <a:lstStyle/>
          <a:p>
            <a:pPr marL="6350" indent="0">
              <a:buNone/>
              <a:defRPr/>
            </a:pPr>
            <a:r>
              <a:rPr lang="de-CH" sz="1800" dirty="0"/>
              <a:t>Zu proprietärer Software sind verschiedene Alternativen entstanden:</a:t>
            </a:r>
          </a:p>
          <a:p>
            <a:pPr>
              <a:defRPr/>
            </a:pPr>
            <a:r>
              <a:rPr lang="de-CH" sz="1800" b="1" dirty="0"/>
              <a:t>Public Domain</a:t>
            </a:r>
            <a:r>
              <a:rPr lang="de-CH" sz="1800" dirty="0"/>
              <a:t>: Verzicht auf Urheberrechte, eventuell </a:t>
            </a:r>
            <a:r>
              <a:rPr lang="de-CH" sz="1800"/>
              <a:t>auf Objectcode (Binary) </a:t>
            </a:r>
            <a:r>
              <a:rPr lang="de-CH" sz="1800" dirty="0"/>
              <a:t>beschränkt</a:t>
            </a:r>
          </a:p>
          <a:p>
            <a:pPr>
              <a:defRPr/>
            </a:pPr>
            <a:r>
              <a:rPr lang="de-CH" sz="1800" b="1" dirty="0"/>
              <a:t>Freeware/Shareware</a:t>
            </a:r>
            <a:r>
              <a:rPr lang="de-CH" sz="1800" dirty="0"/>
              <a:t>: kostenlose Vervielfältigung und Weiterverbreitung, keine Modifikation</a:t>
            </a:r>
          </a:p>
          <a:p>
            <a:pPr>
              <a:defRPr/>
            </a:pPr>
            <a:r>
              <a:rPr lang="de-CH" sz="1800" b="1" dirty="0"/>
              <a:t>Open Source Software </a:t>
            </a:r>
            <a:r>
              <a:rPr lang="de-CH" sz="1800" dirty="0"/>
              <a:t>(OSS): Offenlegung des Sourcecodes, freie Weitergabe und Weiterentwicklung</a:t>
            </a:r>
          </a:p>
        </p:txBody>
      </p:sp>
      <p:pic>
        <p:nvPicPr>
          <p:cNvPr id="7" name="Grafik 6">
            <a:extLst>
              <a:ext uri="{FF2B5EF4-FFF2-40B4-BE49-F238E27FC236}">
                <a16:creationId xmlns:a16="http://schemas.microsoft.com/office/drawing/2014/main" id="{1917AB99-BA83-4132-B487-BD9DB288D1A3}"/>
              </a:ext>
            </a:extLst>
          </p:cNvPr>
          <p:cNvPicPr>
            <a:picLocks noChangeAspect="1"/>
          </p:cNvPicPr>
          <p:nvPr/>
        </p:nvPicPr>
        <p:blipFill>
          <a:blip r:embed="rId2"/>
          <a:stretch>
            <a:fillRect/>
          </a:stretch>
        </p:blipFill>
        <p:spPr>
          <a:xfrm>
            <a:off x="6300192" y="1550201"/>
            <a:ext cx="2016224" cy="936831"/>
          </a:xfrm>
          <a:prstGeom prst="rect">
            <a:avLst/>
          </a:prstGeom>
        </p:spPr>
      </p:pic>
      <p:pic>
        <p:nvPicPr>
          <p:cNvPr id="1032" name="Picture 8" descr="Skype – Wikipedia">
            <a:extLst>
              <a:ext uri="{FF2B5EF4-FFF2-40B4-BE49-F238E27FC236}">
                <a16:creationId xmlns:a16="http://schemas.microsoft.com/office/drawing/2014/main" id="{142C2118-C87E-452A-91FE-5B84856329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93" y="2778769"/>
            <a:ext cx="1898967" cy="864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o gelingt der Umstieg auf Linux">
            <a:extLst>
              <a:ext uri="{FF2B5EF4-FFF2-40B4-BE49-F238E27FC236}">
                <a16:creationId xmlns:a16="http://schemas.microsoft.com/office/drawing/2014/main" id="{C40D41D1-DD84-4823-88C9-9CE49848381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504" r="29741"/>
          <a:stretch/>
        </p:blipFill>
        <p:spPr bwMode="auto">
          <a:xfrm>
            <a:off x="6948264" y="3934603"/>
            <a:ext cx="888709" cy="106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6694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40000" y="676800"/>
            <a:ext cx="7020000" cy="410369"/>
          </a:xfrm>
        </p:spPr>
        <p:txBody>
          <a:bodyPr/>
          <a:lstStyle/>
          <a:p>
            <a:r>
              <a:rPr lang="de-CH" altLang="de-DE"/>
              <a:t>Open Source Software</a:t>
            </a:r>
            <a:endParaRPr lang="de-CH" dirty="0"/>
          </a:p>
        </p:txBody>
      </p:sp>
      <p:sp>
        <p:nvSpPr>
          <p:cNvPr id="5" name="Inhaltsplatzhalter 4"/>
          <p:cNvSpPr>
            <a:spLocks noGrp="1"/>
          </p:cNvSpPr>
          <p:nvPr>
            <p:ph sz="half" idx="22"/>
          </p:nvPr>
        </p:nvSpPr>
        <p:spPr>
          <a:xfrm>
            <a:off x="540000" y="1491630"/>
            <a:ext cx="4968104" cy="3266370"/>
          </a:xfrm>
        </p:spPr>
        <p:txBody>
          <a:bodyPr/>
          <a:lstStyle/>
          <a:p>
            <a:pPr marL="6350" indent="0">
              <a:buNone/>
            </a:pPr>
            <a:r>
              <a:rPr lang="de-CH" dirty="0"/>
              <a:t>Ein Software-Produkt wird als Open Source Software bezeichnet, wenn es unter einer der rund 100 Lizenzen veröffentlicht ist, welche durch die </a:t>
            </a:r>
            <a:r>
              <a:rPr lang="de-CH" b="1" dirty="0"/>
              <a:t>Open Source Initiative (OSI)</a:t>
            </a:r>
            <a:r>
              <a:rPr lang="de-CH" dirty="0"/>
              <a:t> anerkannt sind.</a:t>
            </a:r>
          </a:p>
        </p:txBody>
      </p:sp>
      <p:sp>
        <p:nvSpPr>
          <p:cNvPr id="3" name="Textfeld 2">
            <a:extLst>
              <a:ext uri="{FF2B5EF4-FFF2-40B4-BE49-F238E27FC236}">
                <a16:creationId xmlns:a16="http://schemas.microsoft.com/office/drawing/2014/main" id="{BE2D2A06-C46C-4994-AC66-62A81D5CD3EC}"/>
              </a:ext>
            </a:extLst>
          </p:cNvPr>
          <p:cNvSpPr txBox="1"/>
          <p:nvPr/>
        </p:nvSpPr>
        <p:spPr>
          <a:xfrm>
            <a:off x="875782" y="4957538"/>
            <a:ext cx="8088706" cy="215444"/>
          </a:xfrm>
          <a:prstGeom prst="rect">
            <a:avLst/>
          </a:prstGeom>
          <a:noFill/>
        </p:spPr>
        <p:txBody>
          <a:bodyPr wrap="square" rtlCol="0">
            <a:spAutoFit/>
          </a:bodyPr>
          <a:lstStyle/>
          <a:p>
            <a:r>
              <a:rPr lang="de-CH" sz="800" dirty="0"/>
              <a:t>Quelle: </a:t>
            </a:r>
            <a:r>
              <a:rPr lang="de-CH" sz="800" dirty="0">
                <a:hlinkClick r:id="rId2"/>
              </a:rPr>
              <a:t>https://opensource.org/licenses/alphabetical</a:t>
            </a:r>
            <a:r>
              <a:rPr lang="de-CH" sz="800" dirty="0"/>
              <a:t> </a:t>
            </a:r>
            <a:endParaRPr lang="de-CH" sz="800" dirty="0">
              <a:latin typeface="Arial" panose="020B0604020202020204" pitchFamily="34" charset="0"/>
              <a:cs typeface="Arial" panose="020B0604020202020204" pitchFamily="34" charset="0"/>
            </a:endParaRPr>
          </a:p>
        </p:txBody>
      </p:sp>
      <p:sp>
        <p:nvSpPr>
          <p:cNvPr id="20" name="Abgerundetes Rechteck 18">
            <a:extLst>
              <a:ext uri="{FF2B5EF4-FFF2-40B4-BE49-F238E27FC236}">
                <a16:creationId xmlns:a16="http://schemas.microsoft.com/office/drawing/2014/main" id="{78C7EE27-6EA6-4A24-B5B2-B464C94406C8}"/>
              </a:ext>
            </a:extLst>
          </p:cNvPr>
          <p:cNvSpPr/>
          <p:nvPr/>
        </p:nvSpPr>
        <p:spPr bwMode="auto">
          <a:xfrm>
            <a:off x="6039379" y="1635646"/>
            <a:ext cx="2786213" cy="1303396"/>
          </a:xfrm>
          <a:prstGeom prst="roundRect">
            <a:avLst>
              <a:gd name="adj" fmla="val 6277"/>
            </a:avLst>
          </a:prstGeom>
          <a:solidFill>
            <a:schemeClr val="accent4">
              <a:lumMod val="75000"/>
              <a:alpha val="29020"/>
            </a:schemeClr>
          </a:solidFill>
          <a:ln w="19050" cap="flat" cmpd="sng" algn="ctr">
            <a:solidFill>
              <a:srgbClr val="E6002E"/>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endParaRPr lang="de-CH" sz="1100" b="1" kern="0" dirty="0">
              <a:solidFill>
                <a:srgbClr val="333333"/>
              </a:solidFill>
            </a:endParaRPr>
          </a:p>
        </p:txBody>
      </p:sp>
      <p:cxnSp>
        <p:nvCxnSpPr>
          <p:cNvPr id="23" name="Gerade Verbindung mit Pfeil 22">
            <a:extLst>
              <a:ext uri="{FF2B5EF4-FFF2-40B4-BE49-F238E27FC236}">
                <a16:creationId xmlns:a16="http://schemas.microsoft.com/office/drawing/2014/main" id="{A02423FE-DFF5-44E3-A3EF-4590B640A755}"/>
              </a:ext>
            </a:extLst>
          </p:cNvPr>
          <p:cNvCxnSpPr>
            <a:cxnSpLocks/>
            <a:stCxn id="29" idx="0"/>
            <a:endCxn id="28" idx="2"/>
          </p:cNvCxnSpPr>
          <p:nvPr/>
        </p:nvCxnSpPr>
        <p:spPr bwMode="auto">
          <a:xfrm flipV="1">
            <a:off x="7432483" y="2825254"/>
            <a:ext cx="2" cy="1076666"/>
          </a:xfrm>
          <a:prstGeom prst="straightConnector1">
            <a:avLst/>
          </a:prstGeom>
          <a:solidFill>
            <a:schemeClr val="accent1"/>
          </a:solidFill>
          <a:ln w="57150" cap="flat" cmpd="sng" algn="ctr">
            <a:solidFill>
              <a:srgbClr val="E6002E"/>
            </a:solidFill>
            <a:prstDash val="solid"/>
            <a:round/>
            <a:headEnd type="none" w="med" len="med"/>
            <a:tailEnd type="arrow"/>
          </a:ln>
          <a:effectLst/>
        </p:spPr>
      </p:cxnSp>
      <p:sp>
        <p:nvSpPr>
          <p:cNvPr id="24" name="Rechteck 23">
            <a:extLst>
              <a:ext uri="{FF2B5EF4-FFF2-40B4-BE49-F238E27FC236}">
                <a16:creationId xmlns:a16="http://schemas.microsoft.com/office/drawing/2014/main" id="{04B402E5-F881-43F8-BF62-77D678F177B9}"/>
              </a:ext>
            </a:extLst>
          </p:cNvPr>
          <p:cNvSpPr/>
          <p:nvPr/>
        </p:nvSpPr>
        <p:spPr>
          <a:xfrm>
            <a:off x="6455293" y="1707654"/>
            <a:ext cx="1954381" cy="369332"/>
          </a:xfrm>
          <a:prstGeom prst="rect">
            <a:avLst/>
          </a:prstGeom>
        </p:spPr>
        <p:txBody>
          <a:bodyPr wrap="none">
            <a:spAutoFit/>
          </a:bodyPr>
          <a:lstStyle/>
          <a:p>
            <a:pPr algn="ctr"/>
            <a:r>
              <a:rPr lang="de-CH" b="1" dirty="0">
                <a:latin typeface="Arial" panose="020B0604020202020204" pitchFamily="34" charset="0"/>
                <a:cs typeface="Arial" panose="020B0604020202020204" pitchFamily="34" charset="0"/>
              </a:rPr>
              <a:t>Software-Nutzer</a:t>
            </a:r>
          </a:p>
        </p:txBody>
      </p:sp>
      <p:sp>
        <p:nvSpPr>
          <p:cNvPr id="25" name="Rechteck 24">
            <a:extLst>
              <a:ext uri="{FF2B5EF4-FFF2-40B4-BE49-F238E27FC236}">
                <a16:creationId xmlns:a16="http://schemas.microsoft.com/office/drawing/2014/main" id="{7A7EACAD-A82A-4EF3-89C8-C94ADCC8606F}"/>
              </a:ext>
            </a:extLst>
          </p:cNvPr>
          <p:cNvSpPr/>
          <p:nvPr/>
        </p:nvSpPr>
        <p:spPr>
          <a:xfrm>
            <a:off x="6007084" y="3178478"/>
            <a:ext cx="1298753" cy="523220"/>
          </a:xfrm>
          <a:prstGeom prst="rect">
            <a:avLst/>
          </a:prstGeom>
        </p:spPr>
        <p:txBody>
          <a:bodyPr wrap="none">
            <a:spAutoFit/>
          </a:bodyPr>
          <a:lstStyle/>
          <a:p>
            <a:r>
              <a:rPr lang="de-CH" sz="1400" b="1" dirty="0">
                <a:latin typeface="Arial" panose="020B0604020202020204" pitchFamily="34" charset="0"/>
                <a:cs typeface="Arial" panose="020B0604020202020204" pitchFamily="34" charset="0"/>
              </a:rPr>
              <a:t>Open Source</a:t>
            </a:r>
          </a:p>
          <a:p>
            <a:r>
              <a:rPr lang="de-CH" sz="1400" b="1" dirty="0">
                <a:latin typeface="Arial" panose="020B0604020202020204" pitchFamily="34" charset="0"/>
                <a:cs typeface="Arial" panose="020B0604020202020204" pitchFamily="34" charset="0"/>
              </a:rPr>
              <a:t>Lizenz</a:t>
            </a:r>
            <a:endParaRPr lang="de-CH" sz="1400" dirty="0"/>
          </a:p>
        </p:txBody>
      </p:sp>
      <p:sp>
        <p:nvSpPr>
          <p:cNvPr id="28" name="Abgerundetes Rechteck 20">
            <a:extLst>
              <a:ext uri="{FF2B5EF4-FFF2-40B4-BE49-F238E27FC236}">
                <a16:creationId xmlns:a16="http://schemas.microsoft.com/office/drawing/2014/main" id="{50B2BACD-2D11-44FB-A069-2585E2FBB81B}"/>
              </a:ext>
            </a:extLst>
          </p:cNvPr>
          <p:cNvSpPr/>
          <p:nvPr/>
        </p:nvSpPr>
        <p:spPr bwMode="auto">
          <a:xfrm>
            <a:off x="6736262" y="2076986"/>
            <a:ext cx="1392445" cy="748268"/>
          </a:xfrm>
          <a:prstGeom prst="roundRect">
            <a:avLst/>
          </a:prstGeom>
          <a:solidFill>
            <a:srgbClr val="E6002E"/>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pPr>
            <a:r>
              <a:rPr lang="de-CH" sz="1400" b="1" kern="0" dirty="0">
                <a:solidFill>
                  <a:schemeClr val="bg1"/>
                </a:solidFill>
              </a:rPr>
              <a:t>Open Source Software inkl. Quellcode</a:t>
            </a:r>
          </a:p>
        </p:txBody>
      </p:sp>
      <p:sp>
        <p:nvSpPr>
          <p:cNvPr id="29" name="Abgerundetes Rechteck 18">
            <a:extLst>
              <a:ext uri="{FF2B5EF4-FFF2-40B4-BE49-F238E27FC236}">
                <a16:creationId xmlns:a16="http://schemas.microsoft.com/office/drawing/2014/main" id="{27E75088-E191-4322-88AA-3622EF67011F}"/>
              </a:ext>
            </a:extLst>
          </p:cNvPr>
          <p:cNvSpPr/>
          <p:nvPr/>
        </p:nvSpPr>
        <p:spPr bwMode="auto">
          <a:xfrm>
            <a:off x="6039376" y="3901920"/>
            <a:ext cx="2786213" cy="856080"/>
          </a:xfrm>
          <a:prstGeom prst="roundRect">
            <a:avLst>
              <a:gd name="adj" fmla="val 6277"/>
            </a:avLst>
          </a:prstGeom>
          <a:solidFill>
            <a:srgbClr val="E70E39">
              <a:alpha val="29020"/>
            </a:srgbClr>
          </a:solidFill>
          <a:ln w="19050" cap="flat" cmpd="sng" algn="ctr">
            <a:solidFill>
              <a:srgbClr val="E6002E"/>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de-CH" sz="1100" b="1" i="0" u="none" strike="noStrike" kern="0" cap="none" spc="0" normalizeH="0" baseline="0" noProof="0" dirty="0">
              <a:ln>
                <a:noFill/>
              </a:ln>
              <a:solidFill>
                <a:srgbClr val="333333"/>
              </a:solidFill>
              <a:effectLst/>
              <a:uLnTx/>
              <a:uFillTx/>
            </a:endParaRPr>
          </a:p>
        </p:txBody>
      </p:sp>
      <p:sp>
        <p:nvSpPr>
          <p:cNvPr id="30" name="Rechteck 29">
            <a:extLst>
              <a:ext uri="{FF2B5EF4-FFF2-40B4-BE49-F238E27FC236}">
                <a16:creationId xmlns:a16="http://schemas.microsoft.com/office/drawing/2014/main" id="{97960839-BD2A-4FDD-AF91-80FFE17A9D09}"/>
              </a:ext>
            </a:extLst>
          </p:cNvPr>
          <p:cNvSpPr/>
          <p:nvPr/>
        </p:nvSpPr>
        <p:spPr>
          <a:xfrm>
            <a:off x="6039376" y="4013651"/>
            <a:ext cx="2786213" cy="646331"/>
          </a:xfrm>
          <a:prstGeom prst="rect">
            <a:avLst/>
          </a:prstGeom>
        </p:spPr>
        <p:txBody>
          <a:bodyPr wrap="square">
            <a:spAutoFit/>
          </a:bodyPr>
          <a:lstStyle/>
          <a:p>
            <a:pPr algn="ctr"/>
            <a:r>
              <a:rPr lang="de-CH" b="1" dirty="0">
                <a:latin typeface="Arial" panose="020B0604020202020204" pitchFamily="34" charset="0"/>
                <a:cs typeface="Arial" panose="020B0604020202020204" pitchFamily="34" charset="0"/>
              </a:rPr>
              <a:t>Software-Entwickler</a:t>
            </a:r>
          </a:p>
          <a:p>
            <a:pPr algn="ctr"/>
            <a:r>
              <a:rPr lang="de-CH" dirty="0">
                <a:latin typeface="Arial" panose="020B0604020202020204" pitchFamily="34" charset="0"/>
                <a:cs typeface="Arial" panose="020B0604020202020204" pitchFamily="34" charset="0"/>
              </a:rPr>
              <a:t>(Person oder Firma)</a:t>
            </a:r>
          </a:p>
        </p:txBody>
      </p:sp>
      <p:cxnSp>
        <p:nvCxnSpPr>
          <p:cNvPr id="32" name="Gerade Verbindung mit Pfeil 31">
            <a:extLst>
              <a:ext uri="{FF2B5EF4-FFF2-40B4-BE49-F238E27FC236}">
                <a16:creationId xmlns:a16="http://schemas.microsoft.com/office/drawing/2014/main" id="{1280B756-F406-4BF7-8FF8-9F06421953B5}"/>
              </a:ext>
            </a:extLst>
          </p:cNvPr>
          <p:cNvCxnSpPr>
            <a:cxnSpLocks/>
            <a:stCxn id="28" idx="3"/>
            <a:endCxn id="13" idx="2"/>
          </p:cNvCxnSpPr>
          <p:nvPr/>
        </p:nvCxnSpPr>
        <p:spPr bwMode="auto">
          <a:xfrm flipV="1">
            <a:off x="8128707" y="1541960"/>
            <a:ext cx="451712" cy="909160"/>
          </a:xfrm>
          <a:prstGeom prst="bentConnector2">
            <a:avLst/>
          </a:prstGeom>
          <a:solidFill>
            <a:schemeClr val="accent1"/>
          </a:solidFill>
          <a:ln w="57150" cap="flat" cmpd="sng" algn="ctr">
            <a:solidFill>
              <a:srgbClr val="E6002E"/>
            </a:solidFill>
            <a:prstDash val="solid"/>
            <a:round/>
            <a:headEnd type="none" w="med" len="med"/>
            <a:tailEnd type="arrow"/>
          </a:ln>
          <a:effectLst/>
        </p:spPr>
      </p:cxnSp>
      <p:sp>
        <p:nvSpPr>
          <p:cNvPr id="13" name="Abgerundetes Rechteck 20">
            <a:extLst>
              <a:ext uri="{FF2B5EF4-FFF2-40B4-BE49-F238E27FC236}">
                <a16:creationId xmlns:a16="http://schemas.microsoft.com/office/drawing/2014/main" id="{9A47072D-0E57-48BB-A547-56CAB0409966}"/>
              </a:ext>
            </a:extLst>
          </p:cNvPr>
          <p:cNvSpPr/>
          <p:nvPr/>
        </p:nvSpPr>
        <p:spPr bwMode="auto">
          <a:xfrm>
            <a:off x="8196349" y="1131590"/>
            <a:ext cx="768139" cy="410370"/>
          </a:xfrm>
          <a:prstGeom prst="roundRect">
            <a:avLst/>
          </a:prstGeom>
          <a:solidFill>
            <a:srgbClr val="E6002E"/>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pPr>
            <a:r>
              <a:rPr lang="de-CH" sz="1400" b="1" kern="0" dirty="0">
                <a:solidFill>
                  <a:schemeClr val="bg1"/>
                </a:solidFill>
              </a:rPr>
              <a:t>OSS</a:t>
            </a:r>
          </a:p>
        </p:txBody>
      </p:sp>
      <p:sp>
        <p:nvSpPr>
          <p:cNvPr id="17" name="Abgerundetes Rechteck 20">
            <a:extLst>
              <a:ext uri="{FF2B5EF4-FFF2-40B4-BE49-F238E27FC236}">
                <a16:creationId xmlns:a16="http://schemas.microsoft.com/office/drawing/2014/main" id="{4563D364-2533-440E-AEBE-8E95F36B23C7}"/>
              </a:ext>
            </a:extLst>
          </p:cNvPr>
          <p:cNvSpPr/>
          <p:nvPr/>
        </p:nvSpPr>
        <p:spPr bwMode="auto">
          <a:xfrm>
            <a:off x="6007084" y="843558"/>
            <a:ext cx="768139" cy="410370"/>
          </a:xfrm>
          <a:prstGeom prst="roundRect">
            <a:avLst/>
          </a:prstGeom>
          <a:solidFill>
            <a:srgbClr val="E6002E"/>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pPr>
            <a:r>
              <a:rPr lang="de-CH" sz="1400" b="1" kern="0" dirty="0">
                <a:solidFill>
                  <a:schemeClr val="bg1"/>
                </a:solidFill>
              </a:rPr>
              <a:t>OSS</a:t>
            </a:r>
          </a:p>
        </p:txBody>
      </p:sp>
      <p:cxnSp>
        <p:nvCxnSpPr>
          <p:cNvPr id="56" name="Gerade Verbindung mit Pfeil 31">
            <a:extLst>
              <a:ext uri="{FF2B5EF4-FFF2-40B4-BE49-F238E27FC236}">
                <a16:creationId xmlns:a16="http://schemas.microsoft.com/office/drawing/2014/main" id="{C2F83958-B87F-4026-BA63-7ABD5CC77146}"/>
              </a:ext>
            </a:extLst>
          </p:cNvPr>
          <p:cNvCxnSpPr>
            <a:cxnSpLocks/>
            <a:stCxn id="28" idx="1"/>
            <a:endCxn id="17" idx="2"/>
          </p:cNvCxnSpPr>
          <p:nvPr/>
        </p:nvCxnSpPr>
        <p:spPr bwMode="auto">
          <a:xfrm rot="10800000">
            <a:off x="6391154" y="1253928"/>
            <a:ext cx="345108" cy="1197192"/>
          </a:xfrm>
          <a:prstGeom prst="bentConnector2">
            <a:avLst/>
          </a:prstGeom>
          <a:solidFill>
            <a:schemeClr val="accent1"/>
          </a:solidFill>
          <a:ln w="57150" cap="flat" cmpd="sng" algn="ctr">
            <a:solidFill>
              <a:srgbClr val="E6002E"/>
            </a:solidFill>
            <a:prstDash val="solid"/>
            <a:round/>
            <a:headEnd type="none" w="med" len="med"/>
            <a:tailEnd type="arrow"/>
          </a:ln>
          <a:effectLst/>
        </p:spPr>
      </p:cxnSp>
      <p:pic>
        <p:nvPicPr>
          <p:cNvPr id="7" name="Picture 4">
            <a:extLst>
              <a:ext uri="{FF2B5EF4-FFF2-40B4-BE49-F238E27FC236}">
                <a16:creationId xmlns:a16="http://schemas.microsoft.com/office/drawing/2014/main" id="{49B887A6-9238-488C-BB29-6589E96159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4886" y="3096310"/>
            <a:ext cx="703054" cy="70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3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el 1"/>
          <p:cNvSpPr>
            <a:spLocks noGrp="1"/>
          </p:cNvSpPr>
          <p:nvPr>
            <p:ph type="title"/>
          </p:nvPr>
        </p:nvSpPr>
        <p:spPr/>
        <p:txBody>
          <a:bodyPr/>
          <a:lstStyle/>
          <a:p>
            <a:r>
              <a:rPr lang="de-CH" altLang="de-DE"/>
              <a:t>Open Source Definition</a:t>
            </a:r>
            <a:endParaRPr lang="de-CH" altLang="de-DE" dirty="0"/>
          </a:p>
        </p:txBody>
      </p:sp>
      <p:sp>
        <p:nvSpPr>
          <p:cNvPr id="3" name="Inhaltsplatzhalter 2"/>
          <p:cNvSpPr>
            <a:spLocks noGrp="1"/>
          </p:cNvSpPr>
          <p:nvPr>
            <p:ph sz="half" idx="22"/>
          </p:nvPr>
        </p:nvSpPr>
        <p:spPr/>
        <p:txBody>
          <a:bodyPr/>
          <a:lstStyle/>
          <a:p>
            <a:pPr marL="6350" indent="0">
              <a:buNone/>
              <a:defRPr/>
            </a:pPr>
            <a:r>
              <a:rPr lang="de-CH" b="1" dirty="0"/>
              <a:t>Open Source Definition </a:t>
            </a:r>
            <a:r>
              <a:rPr lang="de-CH" dirty="0"/>
              <a:t>der Open Source Initiative (Zusammenfassung):</a:t>
            </a:r>
          </a:p>
          <a:p>
            <a:pPr>
              <a:defRPr/>
            </a:pPr>
            <a:r>
              <a:rPr lang="de-CH" b="1" dirty="0"/>
              <a:t>Freie Nutzung </a:t>
            </a:r>
            <a:r>
              <a:rPr lang="de-CH" dirty="0"/>
              <a:t>und Weiterverbreitung</a:t>
            </a:r>
          </a:p>
          <a:p>
            <a:pPr>
              <a:defRPr/>
            </a:pPr>
            <a:r>
              <a:rPr lang="de-CH" b="1" dirty="0"/>
              <a:t>Offenlegung des Sourcecodes</a:t>
            </a:r>
          </a:p>
          <a:p>
            <a:pPr>
              <a:defRPr/>
            </a:pPr>
            <a:r>
              <a:rPr lang="de-CH" b="1" dirty="0"/>
              <a:t>Recht zu Modifikationen</a:t>
            </a:r>
            <a:r>
              <a:rPr lang="de-CH" dirty="0"/>
              <a:t>, wenn diese gekennzeichnet werden</a:t>
            </a:r>
          </a:p>
          <a:p>
            <a:pPr>
              <a:defRPr/>
            </a:pPr>
            <a:r>
              <a:rPr lang="de-CH" b="1" dirty="0"/>
              <a:t>Keine Diskriminierung </a:t>
            </a:r>
            <a:r>
              <a:rPr lang="de-CH" dirty="0"/>
              <a:t>bestimmter Personengruppen oder Nutzungsarten</a:t>
            </a:r>
          </a:p>
          <a:p>
            <a:pPr>
              <a:defRPr/>
            </a:pPr>
            <a:r>
              <a:rPr lang="de-CH" b="1" dirty="0"/>
              <a:t>Weitergabe der Lizenzbedingungen </a:t>
            </a:r>
            <a:r>
              <a:rPr lang="de-CH" dirty="0"/>
              <a:t>sowie des </a:t>
            </a:r>
            <a:r>
              <a:rPr lang="de-CH" b="1" dirty="0"/>
              <a:t>Haftungsausschlusses</a:t>
            </a:r>
            <a:r>
              <a:rPr lang="de-CH" dirty="0"/>
              <a:t> bei der Weitergabe</a:t>
            </a:r>
          </a:p>
        </p:txBody>
      </p:sp>
      <p:pic>
        <p:nvPicPr>
          <p:cNvPr id="4" name="Picture 4">
            <a:extLst>
              <a:ext uri="{FF2B5EF4-FFF2-40B4-BE49-F238E27FC236}">
                <a16:creationId xmlns:a16="http://schemas.microsoft.com/office/drawing/2014/main" id="{0961307E-577D-4471-99EA-3D8B3D606E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7219" y="2067694"/>
            <a:ext cx="1755700" cy="1755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444C3D42-DDB0-4979-8E51-46A7101E0161}"/>
              </a:ext>
            </a:extLst>
          </p:cNvPr>
          <p:cNvSpPr txBox="1"/>
          <p:nvPr/>
        </p:nvSpPr>
        <p:spPr>
          <a:xfrm>
            <a:off x="875782" y="4957538"/>
            <a:ext cx="8088706" cy="215444"/>
          </a:xfrm>
          <a:prstGeom prst="rect">
            <a:avLst/>
          </a:prstGeom>
          <a:noFill/>
        </p:spPr>
        <p:txBody>
          <a:bodyPr wrap="square" rtlCol="0">
            <a:spAutoFit/>
          </a:bodyPr>
          <a:lstStyle/>
          <a:p>
            <a:r>
              <a:rPr lang="de-CH" sz="800" dirty="0"/>
              <a:t>Quelle</a:t>
            </a:r>
            <a:r>
              <a:rPr lang="de-CH" sz="800"/>
              <a:t>: </a:t>
            </a:r>
            <a:r>
              <a:rPr lang="de-CH" sz="800">
                <a:hlinkClick r:id="rId3"/>
              </a:rPr>
              <a:t>https://opensource.org/osd</a:t>
            </a:r>
            <a:r>
              <a:rPr lang="de-CH" sz="800"/>
              <a:t> </a:t>
            </a:r>
            <a:endParaRPr lang="de-CH"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653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4Shell Logo - Fractional CISO - Virtual CISO">
            <a:extLst>
              <a:ext uri="{FF2B5EF4-FFF2-40B4-BE49-F238E27FC236}">
                <a16:creationId xmlns:a16="http://schemas.microsoft.com/office/drawing/2014/main" id="{A3579688-7B4B-4C74-BF06-0B203193C70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588" t="17801" r="26805" b="18695"/>
          <a:stretch/>
        </p:blipFill>
        <p:spPr bwMode="auto">
          <a:xfrm>
            <a:off x="6637541" y="3124815"/>
            <a:ext cx="2294780" cy="182621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34A9D107-96DF-4C6F-A08F-99C5FC771E36}"/>
              </a:ext>
            </a:extLst>
          </p:cNvPr>
          <p:cNvSpPr>
            <a:spLocks noGrp="1"/>
          </p:cNvSpPr>
          <p:nvPr>
            <p:ph type="title"/>
          </p:nvPr>
        </p:nvSpPr>
        <p:spPr/>
        <p:txBody>
          <a:bodyPr/>
          <a:lstStyle/>
          <a:p>
            <a:r>
              <a:rPr lang="de-CH" altLang="de-DE" dirty="0"/>
              <a:t>Haftung bei Open Source Software</a:t>
            </a:r>
            <a:endParaRPr lang="en-US" dirty="0"/>
          </a:p>
        </p:txBody>
      </p:sp>
      <p:sp>
        <p:nvSpPr>
          <p:cNvPr id="3" name="Inhaltsplatzhalter 2">
            <a:extLst>
              <a:ext uri="{FF2B5EF4-FFF2-40B4-BE49-F238E27FC236}">
                <a16:creationId xmlns:a16="http://schemas.microsoft.com/office/drawing/2014/main" id="{7CD2580E-5F8D-4DFB-A52F-E1EB8FA50EEE}"/>
              </a:ext>
            </a:extLst>
          </p:cNvPr>
          <p:cNvSpPr>
            <a:spLocks noGrp="1"/>
          </p:cNvSpPr>
          <p:nvPr>
            <p:ph sz="half" idx="22"/>
          </p:nvPr>
        </p:nvSpPr>
        <p:spPr>
          <a:xfrm>
            <a:off x="540000" y="1491630"/>
            <a:ext cx="5040112" cy="3266370"/>
          </a:xfrm>
        </p:spPr>
        <p:txBody>
          <a:bodyPr/>
          <a:lstStyle/>
          <a:p>
            <a:pPr>
              <a:buClr>
                <a:srgbClr val="E6002E"/>
              </a:buClr>
            </a:pPr>
            <a:r>
              <a:rPr lang="de-CH" sz="1800" b="1" dirty="0"/>
              <a:t>Haftungsausschluss</a:t>
            </a:r>
            <a:r>
              <a:rPr lang="de-CH" sz="1800" dirty="0"/>
              <a:t> ist sehr wichtig!</a:t>
            </a:r>
          </a:p>
          <a:p>
            <a:pPr>
              <a:buClr>
                <a:srgbClr val="E6002E"/>
              </a:buClr>
            </a:pPr>
            <a:r>
              <a:rPr lang="en-US" sz="1800" b="1" dirty="0" err="1"/>
              <a:t>Beispiel</a:t>
            </a:r>
            <a:r>
              <a:rPr lang="en-US" sz="1800" b="1" dirty="0"/>
              <a:t> 1: Heartbleed</a:t>
            </a:r>
            <a:r>
              <a:rPr lang="en-US" sz="1800" dirty="0"/>
              <a:t> Bug von 2014  </a:t>
            </a:r>
            <a:r>
              <a:rPr lang="en-US" sz="1800" dirty="0" err="1"/>
              <a:t>wurde</a:t>
            </a:r>
            <a:r>
              <a:rPr lang="en-US" sz="1800" dirty="0"/>
              <a:t> </a:t>
            </a:r>
            <a:r>
              <a:rPr lang="en-US" sz="1800" dirty="0" err="1"/>
              <a:t>durch</a:t>
            </a:r>
            <a:r>
              <a:rPr lang="en-US" sz="1800" dirty="0"/>
              <a:t> </a:t>
            </a:r>
            <a:r>
              <a:rPr lang="en-US" sz="1800" dirty="0" err="1"/>
              <a:t>Programmierfehler</a:t>
            </a:r>
            <a:r>
              <a:rPr lang="en-US" sz="1800" dirty="0"/>
              <a:t> </a:t>
            </a:r>
            <a:r>
              <a:rPr lang="en-US" sz="1800" dirty="0" err="1"/>
              <a:t>im</a:t>
            </a:r>
            <a:r>
              <a:rPr lang="en-US" sz="1800" dirty="0"/>
              <a:t> </a:t>
            </a:r>
            <a:r>
              <a:rPr lang="en-US" sz="1800" dirty="0" err="1"/>
              <a:t>Verschlüsselungs-protokoll</a:t>
            </a:r>
            <a:r>
              <a:rPr lang="en-US" sz="1800" dirty="0"/>
              <a:t> </a:t>
            </a:r>
            <a:r>
              <a:rPr lang="en-US" sz="1800" b="1" dirty="0"/>
              <a:t>OpenSSL </a:t>
            </a:r>
            <a:r>
              <a:rPr lang="en-US" sz="1800" dirty="0" err="1"/>
              <a:t>verursacht</a:t>
            </a:r>
            <a:endParaRPr lang="en-US" sz="1800" dirty="0"/>
          </a:p>
          <a:p>
            <a:pPr>
              <a:buClr>
                <a:srgbClr val="E6002E"/>
              </a:buClr>
            </a:pPr>
            <a:r>
              <a:rPr lang="en-US" sz="1800" b="1" dirty="0" err="1"/>
              <a:t>Beispiel</a:t>
            </a:r>
            <a:r>
              <a:rPr lang="en-US" sz="1800" b="1" dirty="0"/>
              <a:t> 2: </a:t>
            </a:r>
            <a:r>
              <a:rPr lang="de-CH" sz="1800" b="1" dirty="0"/>
              <a:t>Log4Shell </a:t>
            </a:r>
            <a:r>
              <a:rPr lang="de-CH" sz="1800" dirty="0"/>
              <a:t>ist eine Schwachstelle in einem beliebten </a:t>
            </a:r>
            <a:r>
              <a:rPr lang="de-CH" sz="1800" b="1" dirty="0"/>
              <a:t>Java-</a:t>
            </a:r>
            <a:r>
              <a:rPr lang="de-CH" sz="1800" b="1" dirty="0" err="1"/>
              <a:t>Logging</a:t>
            </a:r>
            <a:r>
              <a:rPr lang="de-CH" sz="1800" b="1" dirty="0"/>
              <a:t>-Framework, </a:t>
            </a:r>
            <a:r>
              <a:rPr lang="de-CH" sz="1800" dirty="0"/>
              <a:t>die seit 2013 unbemerkt war und Ende 2021 veröffentlicht wurde</a:t>
            </a:r>
            <a:endParaRPr lang="en-US" sz="1800" b="1" dirty="0"/>
          </a:p>
          <a:p>
            <a:pPr>
              <a:buClr>
                <a:srgbClr val="E6002E"/>
              </a:buClr>
            </a:pPr>
            <a:r>
              <a:rPr lang="de-DE" sz="1800" dirty="0"/>
              <a:t>Aber: Haftungsausschluss für </a:t>
            </a:r>
            <a:r>
              <a:rPr lang="de-DE" sz="1800" b="1" dirty="0"/>
              <a:t>absichtliche oder grobfahrlässige Verursachung </a:t>
            </a:r>
            <a:r>
              <a:rPr lang="de-DE" sz="1800" dirty="0"/>
              <a:t>ist unwirksam, Art. 100 OR</a:t>
            </a:r>
            <a:endParaRPr lang="en-US" sz="1800" dirty="0"/>
          </a:p>
        </p:txBody>
      </p:sp>
      <p:pic>
        <p:nvPicPr>
          <p:cNvPr id="1028" name="Picture 4">
            <a:extLst>
              <a:ext uri="{FF2B5EF4-FFF2-40B4-BE49-F238E27FC236}">
                <a16:creationId xmlns:a16="http://schemas.microsoft.com/office/drawing/2014/main" id="{75513161-D578-4266-AD17-4198028FDC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1328952"/>
            <a:ext cx="1700763" cy="2034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1D0248F9-EC08-4756-BD9E-BF49D196D183}"/>
              </a:ext>
            </a:extLst>
          </p:cNvPr>
          <p:cNvSpPr txBox="1"/>
          <p:nvPr/>
        </p:nvSpPr>
        <p:spPr>
          <a:xfrm>
            <a:off x="875782" y="4957538"/>
            <a:ext cx="8088706" cy="215444"/>
          </a:xfrm>
          <a:prstGeom prst="rect">
            <a:avLst/>
          </a:prstGeom>
          <a:noFill/>
        </p:spPr>
        <p:txBody>
          <a:bodyPr wrap="square" rtlCol="0">
            <a:spAutoFit/>
          </a:bodyPr>
          <a:lstStyle/>
          <a:p>
            <a:r>
              <a:rPr lang="de-CH" sz="800" dirty="0">
                <a:hlinkClick r:id="rId5"/>
              </a:rPr>
              <a:t>https://en.wikipedia.org/wiki/Heartbleed</a:t>
            </a:r>
            <a:r>
              <a:rPr lang="de-CH" sz="800" dirty="0"/>
              <a:t>    </a:t>
            </a:r>
            <a:r>
              <a:rPr lang="de-CH" sz="800" dirty="0">
                <a:hlinkClick r:id="rId6"/>
              </a:rPr>
              <a:t>https://en.wikipedia.org/wiki/Log4Shell</a:t>
            </a:r>
            <a:r>
              <a:rPr lang="de-CH" sz="800" dirty="0"/>
              <a:t> </a:t>
            </a:r>
            <a:endParaRPr lang="de-CH"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77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el 1"/>
          <p:cNvSpPr>
            <a:spLocks noGrp="1"/>
          </p:cNvSpPr>
          <p:nvPr>
            <p:ph type="title"/>
          </p:nvPr>
        </p:nvSpPr>
        <p:spPr/>
        <p:txBody>
          <a:bodyPr/>
          <a:lstStyle/>
          <a:p>
            <a:pPr eaLnBrk="1" hangingPunct="1"/>
            <a:r>
              <a:rPr lang="de-CH" altLang="de-DE"/>
              <a:t>Veröffentlichung von Open Source Software</a:t>
            </a:r>
          </a:p>
        </p:txBody>
      </p:sp>
      <p:sp>
        <p:nvSpPr>
          <p:cNvPr id="3" name="Inhaltsplatzhalter 2"/>
          <p:cNvSpPr>
            <a:spLocks noGrp="1"/>
          </p:cNvSpPr>
          <p:nvPr>
            <p:ph sz="half" idx="22"/>
          </p:nvPr>
        </p:nvSpPr>
        <p:spPr>
          <a:xfrm>
            <a:off x="540000" y="1491630"/>
            <a:ext cx="5904208" cy="3266370"/>
          </a:xfrm>
        </p:spPr>
        <p:txBody>
          <a:bodyPr>
            <a:noAutofit/>
          </a:bodyPr>
          <a:lstStyle/>
          <a:p>
            <a:pPr>
              <a:spcBef>
                <a:spcPts val="1200"/>
              </a:spcBef>
            </a:pPr>
            <a:r>
              <a:rPr lang="de-CH" b="1" dirty="0"/>
              <a:t>Jede Art von Software </a:t>
            </a:r>
            <a:r>
              <a:rPr lang="de-CH" dirty="0"/>
              <a:t>kann unter einer OSS Lizenz veröffentlicht werden, auch solche welche nicht in Binary-Code veröffentlicht </a:t>
            </a:r>
            <a:r>
              <a:rPr lang="de-CH"/>
              <a:t>wird </a:t>
            </a:r>
            <a:br>
              <a:rPr lang="de-CH"/>
            </a:br>
            <a:r>
              <a:rPr lang="de-CH" altLang="de-DE">
                <a:sym typeface="Wingdings" pitchFamily="2" charset="2"/>
              </a:rPr>
              <a:t></a:t>
            </a:r>
            <a:r>
              <a:rPr lang="de-CH"/>
              <a:t> </a:t>
            </a:r>
            <a:r>
              <a:rPr lang="de-CH" dirty="0"/>
              <a:t>Script-Sprachen wie z.B. </a:t>
            </a:r>
            <a:r>
              <a:rPr lang="de-CH" b="1" dirty="0"/>
              <a:t>JavaScript, PHP oder Python</a:t>
            </a:r>
          </a:p>
          <a:p>
            <a:pPr>
              <a:spcBef>
                <a:spcPts val="1200"/>
              </a:spcBef>
              <a:defRPr/>
            </a:pPr>
            <a:r>
              <a:rPr lang="de-CH" b="1"/>
              <a:t>Andere </a:t>
            </a:r>
            <a:r>
              <a:rPr lang="de-CH" b="1" dirty="0"/>
              <a:t>Werke </a:t>
            </a:r>
            <a:r>
              <a:rPr lang="de-CH" dirty="0"/>
              <a:t>(z.B</a:t>
            </a:r>
            <a:r>
              <a:rPr lang="de-CH"/>
              <a:t>. Dokumentationen, Architektur-Schemas, API-Spezifikationen) sollten unter Open Content Lizenzen veröffentlicht werden, z</a:t>
            </a:r>
            <a:r>
              <a:rPr lang="de-CH" dirty="0"/>
              <a:t>.B. GNU Free </a:t>
            </a:r>
            <a:r>
              <a:rPr lang="de-CH"/>
              <a:t>Documentation License oder </a:t>
            </a:r>
            <a:r>
              <a:rPr lang="de-CH" b="1" dirty="0"/>
              <a:t>Creative </a:t>
            </a:r>
            <a:r>
              <a:rPr lang="de-CH" b="1"/>
              <a:t>Commons License</a:t>
            </a:r>
            <a:endParaRPr lang="de-CH" b="1" dirty="0"/>
          </a:p>
        </p:txBody>
      </p:sp>
      <p:pic>
        <p:nvPicPr>
          <p:cNvPr id="3074" name="Picture 2" descr="Creative Commons Cc Zeichen - Kostenlose Vektorgrafik auf Pixabay">
            <a:extLst>
              <a:ext uri="{FF2B5EF4-FFF2-40B4-BE49-F238E27FC236}">
                <a16:creationId xmlns:a16="http://schemas.microsoft.com/office/drawing/2014/main" id="{2BE2FAFE-D218-4374-81F6-D0FA10E2F8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697" y="3263201"/>
            <a:ext cx="1367110" cy="13692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82250C-320B-48B4-A723-AD54B8E203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1491630"/>
            <a:ext cx="1367110" cy="136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51093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4">
  <a:themeElements>
    <a:clrScheme name="Benutzerdefiniert 10">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6002E"/>
      </a:hlink>
      <a:folHlink>
        <a:srgbClr val="E6002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Template>
  <TotalTime>0</TotalTime>
  <Words>2850</Words>
  <Application>Microsoft Office PowerPoint</Application>
  <PresentationFormat>Bildschirmpräsentation (16:9)</PresentationFormat>
  <Paragraphs>267</Paragraphs>
  <Slides>39</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39</vt:i4>
      </vt:variant>
    </vt:vector>
  </HeadingPairs>
  <TitlesOfParts>
    <vt:vector size="48" baseType="lpstr">
      <vt:lpstr>Arial</vt:lpstr>
      <vt:lpstr>Calibri</vt:lpstr>
      <vt:lpstr>ffmark</vt:lpstr>
      <vt:lpstr>freight</vt:lpstr>
      <vt:lpstr>Helvetica</vt:lpstr>
      <vt:lpstr>Helvetica CE</vt:lpstr>
      <vt:lpstr>Symbol</vt:lpstr>
      <vt:lpstr>Times</vt:lpstr>
      <vt:lpstr>4</vt:lpstr>
      <vt:lpstr>Vorlesung Digitale Nachhaltigkeit</vt:lpstr>
      <vt:lpstr>Termine</vt:lpstr>
      <vt:lpstr>Agenda</vt:lpstr>
      <vt:lpstr>Proprietäre Software</vt:lpstr>
      <vt:lpstr>Alternativen zu proprietärer Software</vt:lpstr>
      <vt:lpstr>Open Source Software</vt:lpstr>
      <vt:lpstr>Open Source Definition</vt:lpstr>
      <vt:lpstr>Haftung bei Open Source Software</vt:lpstr>
      <vt:lpstr>Veröffentlichung von Open Source Software</vt:lpstr>
      <vt:lpstr>Open Source Lizenz ähnlich wie AGB</vt:lpstr>
      <vt:lpstr>Nutzung und Modifikation</vt:lpstr>
      <vt:lpstr>Lizenzverletzungen</vt:lpstr>
      <vt:lpstr>Lizenzverhältnisse zu allen Urhebern</vt:lpstr>
      <vt:lpstr>Urheberrechtsschutz der Lizenztexte</vt:lpstr>
      <vt:lpstr>Modularität</vt:lpstr>
      <vt:lpstr>Beispiel: Modularität beim Firefox Browser</vt:lpstr>
      <vt:lpstr>Agenda</vt:lpstr>
      <vt:lpstr>Copyright vs. Copyleft</vt:lpstr>
      <vt:lpstr>Copyleft</vt:lpstr>
      <vt:lpstr>Eintritt des Copyleft-Effekts</vt:lpstr>
      <vt:lpstr>Unterteilung der Open Source Lizenzen</vt:lpstr>
      <vt:lpstr>Kompatibilität von Open Source Lizenzen</vt:lpstr>
      <vt:lpstr>Kompatibilität von Open Source Lizenzen</vt:lpstr>
      <vt:lpstr>Multi Licensing</vt:lpstr>
      <vt:lpstr>GNU GPL kompatible Lizenzen</vt:lpstr>
      <vt:lpstr>Copyleft-Vermeidungsstrategien</vt:lpstr>
      <vt:lpstr>Agenda</vt:lpstr>
      <vt:lpstr>Gerichtsfälle wegen GPL-Verletzungen</vt:lpstr>
      <vt:lpstr>Erwerb von Urheberrechten</vt:lpstr>
      <vt:lpstr>Lizenzmanagement</vt:lpstr>
      <vt:lpstr>ISO-Standard 5230 und OpenChain</vt:lpstr>
      <vt:lpstr>Release Management</vt:lpstr>
      <vt:lpstr>Weitergabe von OSS</vt:lpstr>
      <vt:lpstr>Empfehlungen für Open Source Compliance</vt:lpstr>
      <vt:lpstr>Was sind CLAs?</vt:lpstr>
      <vt:lpstr>Agenda</vt:lpstr>
      <vt:lpstr>Wahl der geeigneten OSS Lizenz</vt:lpstr>
      <vt:lpstr>Langfristige Weiterentwicklung von OSS</vt:lpstr>
      <vt:lpstr>Weiterführende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Digitale Nachhaltigkeit</dc:title>
  <dc:creator>Matthias Stürmer</dc:creator>
  <cp:lastModifiedBy>Matthias Stürmer</cp:lastModifiedBy>
  <cp:revision>157</cp:revision>
  <cp:lastPrinted>2020-11-04T10:24:04Z</cp:lastPrinted>
  <dcterms:created xsi:type="dcterms:W3CDTF">2019-10-13T03:33:36Z</dcterms:created>
  <dcterms:modified xsi:type="dcterms:W3CDTF">2022-11-08T18:09:06Z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