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71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45" y="531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6/30/2019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MUSICFLOW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AI Music Teacher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52780-3E1F-4B76-B784-F787F6CA21B1}"/>
              </a:ext>
            </a:extLst>
          </p:cNvPr>
          <p:cNvSpPr txBox="1"/>
          <p:nvPr/>
        </p:nvSpPr>
        <p:spPr>
          <a:xfrm>
            <a:off x="5355336" y="1213904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More Convenient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Less Convenient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More 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Less Expensive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3E9B891D-15EF-4F65-A570-FB6432B429A9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t="28066" b="2806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B7BB8B96-215D-48C8-B917-32213BCC102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/>
          <a:srcRect l="978" r="978"/>
          <a:stretch>
            <a:fillRect/>
          </a:stretch>
        </p:blipFill>
        <p:spPr>
          <a:xfrm>
            <a:off x="9766429" y="1595048"/>
            <a:ext cx="1381609" cy="1409180"/>
          </a:xfrm>
        </p:spPr>
      </p:pic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Version 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 tracking and audio detection demo</a:t>
            </a:r>
          </a:p>
          <a:p>
            <a:r>
              <a:rPr lang="en-US" dirty="0"/>
              <a:t>First beta release of Piano teacher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stable release of Piano teacher.</a:t>
            </a:r>
          </a:p>
          <a:p>
            <a:r>
              <a:rPr lang="en-US" dirty="0"/>
              <a:t>First beta release of Violin teacher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Version 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Second stable release of Piano</a:t>
            </a:r>
          </a:p>
          <a:p>
            <a:r>
              <a:rPr lang="en-US" dirty="0"/>
              <a:t>First stable release of Violin</a:t>
            </a:r>
          </a:p>
          <a:p>
            <a:r>
              <a:rPr lang="en-US" dirty="0"/>
              <a:t>First beta release of Flute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Version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Third stable release of Piano</a:t>
            </a:r>
          </a:p>
          <a:p>
            <a:r>
              <a:rPr lang="en-US" dirty="0"/>
              <a:t>Second stable release of Violin</a:t>
            </a:r>
          </a:p>
          <a:p>
            <a:r>
              <a:rPr lang="en-US" dirty="0"/>
              <a:t>First stable release of Flute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MUSICAL EXPANSION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52E35-5C76-4598-A9EA-A705F8EA8F61}"/>
              </a:ext>
            </a:extLst>
          </p:cNvPr>
          <p:cNvSpPr txBox="1"/>
          <p:nvPr/>
        </p:nvSpPr>
        <p:spPr>
          <a:xfrm>
            <a:off x="636497" y="795431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40613-33C5-4C76-9DF9-9B6EEF4B226A}"/>
              </a:ext>
            </a:extLst>
          </p:cNvPr>
          <p:cNvSpPr txBox="1"/>
          <p:nvPr/>
        </p:nvSpPr>
        <p:spPr>
          <a:xfrm>
            <a:off x="636497" y="796897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Ven Research Team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555-555-555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placeholder@placeholder.com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http://www.threestatesrecords.com/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2ACB64-535E-4196-BAFB-365E9F3F7807}"/>
              </a:ext>
            </a:extLst>
          </p:cNvPr>
          <p:cNvSpPr txBox="1"/>
          <p:nvPr/>
        </p:nvSpPr>
        <p:spPr>
          <a:xfrm>
            <a:off x="636497" y="796897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505" y="0"/>
            <a:ext cx="60833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</a:t>
            </a:r>
            <a:br>
              <a:rPr lang="en-US" dirty="0"/>
            </a:br>
            <a:r>
              <a:rPr lang="en-US" dirty="0"/>
              <a:t>FLOW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AI Music Teacher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3488E-639F-4D17-AA60-10393C53B94F}"/>
              </a:ext>
            </a:extLst>
          </p:cNvPr>
          <p:cNvSpPr txBox="1"/>
          <p:nvPr/>
        </p:nvSpPr>
        <p:spPr>
          <a:xfrm>
            <a:off x="3706368" y="3090446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YOU WANT MUSIC LESSONS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DON’T WANT IT TO COST A FINGER AND A HAND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Music lessons are expensive in the short term due to high base rates of $30-100 an hour</a:t>
            </a:r>
          </a:p>
          <a:p>
            <a:r>
              <a:rPr lang="en-US" dirty="0"/>
              <a:t>Music lessons are expensive in the long term due to need for constant repetition over the long term </a:t>
            </a:r>
          </a:p>
          <a:p>
            <a:r>
              <a:rPr lang="en-US" dirty="0"/>
              <a:t>Music lessons are expensive due to scarcity of qualified teachers and costs of searching for them: 0.007% of the USA population is an MTNA-certified music teacher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79AA9-88A4-426F-BD1A-022051E44E0F}"/>
              </a:ext>
            </a:extLst>
          </p:cNvPr>
          <p:cNvSpPr txBox="1"/>
          <p:nvPr/>
        </p:nvSpPr>
        <p:spPr>
          <a:xfrm>
            <a:off x="630682" y="751564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MUSICFLOW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Greater efficiency in skill evaluation meaning fewer lessons</a:t>
            </a:r>
          </a:p>
          <a:p>
            <a:r>
              <a:rPr lang="en-US" dirty="0"/>
              <a:t>Infinite scalability in number of students</a:t>
            </a:r>
          </a:p>
          <a:p>
            <a:r>
              <a:rPr lang="en-US" dirty="0"/>
              <a:t>Better efficiency = lower costs = lower rates</a:t>
            </a:r>
          </a:p>
          <a:p>
            <a:endParaRPr lang="en-US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C70D1-1C3F-4814-9DCA-429A6960E911}"/>
              </a:ext>
            </a:extLst>
          </p:cNvPr>
          <p:cNvSpPr txBox="1"/>
          <p:nvPr/>
        </p:nvSpPr>
        <p:spPr>
          <a:xfrm>
            <a:off x="630682" y="795431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MUSICFLOW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AS A SERVICE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Realtime Feedback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tracking of video and audio status built on top of Agora RTC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High Scalability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Regular increase in service levels through scaling on AWS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Extreme Accuracy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Convolutional neural nets can reach beyond 99% accuracy in gesture tracking and audio detection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Expansion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Regular addition of new features via new models built and trained on Amazon ML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2528C-E6A4-4676-A8D5-658756BE790B}"/>
              </a:ext>
            </a:extLst>
          </p:cNvPr>
          <p:cNvSpPr txBox="1"/>
          <p:nvPr/>
        </p:nvSpPr>
        <p:spPr>
          <a:xfrm>
            <a:off x="630682" y="795431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THE MAESTRO’S HAND TRACKING IN 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BFFAC-E7D4-4115-B1C2-36D769366196}"/>
              </a:ext>
            </a:extLst>
          </p:cNvPr>
          <p:cNvSpPr txBox="1"/>
          <p:nvPr/>
        </p:nvSpPr>
        <p:spPr>
          <a:xfrm>
            <a:off x="630682" y="795431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 IS NOT ???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Build AI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Building, training, and deploying models on Amazon ML services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Sell AI as a Service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the effectiveness of AI judged gamified music lessons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 up to teach the entire world the wonders of music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F5D6F9-2341-4219-BA17-1865127BD855}"/>
              </a:ext>
            </a:extLst>
          </p:cNvPr>
          <p:cNvSpPr txBox="1"/>
          <p:nvPr/>
        </p:nvSpPr>
        <p:spPr>
          <a:xfrm>
            <a:off x="630682" y="795431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MUSIC TEACHING MARKET IS ONLY GROWING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$1.2BIL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Lower bound estimate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lower bound estimate on the size of the music teaching industry based on the number of credentialed music teachers and average pay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$2,500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annual income per student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r>
              <a:rPr lang="en-US" dirty="0"/>
              <a:t>A simple estimate of annual income per student based on average lesson costs and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179E0-730E-46DB-98F1-6171805140EE}"/>
              </a:ext>
            </a:extLst>
          </p:cNvPr>
          <p:cNvSpPr txBox="1"/>
          <p:nvPr/>
        </p:nvSpPr>
        <p:spPr>
          <a:xfrm>
            <a:off x="630682" y="795431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  <a:br>
              <a:rPr lang="en-US" dirty="0"/>
            </a:br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MUSIC LESSON MARKET IS ONLY GROWING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BILLION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$1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Lower bound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BILLION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$30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Upper bound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BILLION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$100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Projected Upper Bound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Lower bound estimates based on number of MTNA certified music teachers and average salary. Upper bound estimates based on estimates of non-certified and casual music teachers. Projected upper bound estimates built on upper bound estimates with rate of population growth.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LOLOL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06.30.2019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9CF56-AB3F-4185-9391-540D51F7C96E}"/>
              </a:ext>
            </a:extLst>
          </p:cNvPr>
          <p:cNvSpPr txBox="1"/>
          <p:nvPr/>
        </p:nvSpPr>
        <p:spPr>
          <a:xfrm>
            <a:off x="636497" y="795431"/>
            <a:ext cx="14813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VEN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534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Segoe UI Light</vt:lpstr>
      <vt:lpstr>Office Theme</vt:lpstr>
      <vt:lpstr>MUSICFLOW</vt:lpstr>
      <vt:lpstr>MUSIC FLOW</vt:lpstr>
      <vt:lpstr>SO YOU WANT MUSIC LESSONS</vt:lpstr>
      <vt:lpstr>INTRODUCING MUSICFLOW</vt:lpstr>
      <vt:lpstr>MUSICFLOW</vt:lpstr>
      <vt:lpstr>DEMO</vt:lpstr>
      <vt:lpstr>BUSINESS MODEL</vt:lpstr>
      <vt:lpstr>MARKET OPPORTUNITY</vt:lpstr>
      <vt:lpstr>MARKET OPPORTUNITY</vt:lpstr>
      <vt:lpstr>COMPETITION</vt:lpstr>
      <vt:lpstr>TIMELINE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2019-06-30T07:10:36Z</dcterms:created>
  <dcterms:modified xsi:type="dcterms:W3CDTF">2019-06-30T18:58:47Z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