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8F44EF-9608-40B4-B9B4-01EB314EF2F0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78E8DE3-62A9-4C4A-AD9F-FD4B1A1821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lab.asu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vlab.asu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V-Lab </a:t>
            </a:r>
            <a:br>
              <a:rPr lang="en-US" dirty="0" smtClean="0"/>
            </a:br>
            <a:r>
              <a:rPr lang="en-US" dirty="0" smtClean="0"/>
              <a:t>Step-by-Step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Xu</a:t>
            </a:r>
            <a:endParaRPr lang="en-US" dirty="0"/>
          </a:p>
          <a:p>
            <a:r>
              <a:rPr lang="en-US" dirty="0" smtClean="0"/>
              <a:t>2011-08-29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Task2: Configure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876800"/>
          </a:xfrm>
        </p:spPr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Configure Server and Gateway, so they can ping each other on network1.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 Server VM, type </a:t>
            </a:r>
            <a:r>
              <a:rPr lang="en-US" i="1" dirty="0" err="1" smtClean="0"/>
              <a:t>ifconfig</a:t>
            </a:r>
            <a:r>
              <a:rPr lang="en-US" dirty="0" smtClean="0"/>
              <a:t>. You can’t see eth1 which is hidden at the moment.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super user privilege: </a:t>
            </a:r>
            <a:r>
              <a:rPr lang="en-US" i="1" dirty="0" err="1" smtClean="0"/>
              <a:t>sudo</a:t>
            </a:r>
            <a:r>
              <a:rPr lang="en-US" i="1" dirty="0" smtClean="0"/>
              <a:t> –i, </a:t>
            </a:r>
            <a:r>
              <a:rPr lang="en-US" dirty="0" smtClean="0"/>
              <a:t>then type your password: pa$$word123, enter.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i="1" dirty="0" err="1" smtClean="0"/>
              <a:t>ifconfig</a:t>
            </a:r>
            <a:r>
              <a:rPr lang="en-US" i="1" dirty="0" smtClean="0"/>
              <a:t> eth1 up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i="1" dirty="0" err="1" smtClean="0"/>
              <a:t>ifconfig</a:t>
            </a:r>
            <a:r>
              <a:rPr lang="en-US" i="1" dirty="0"/>
              <a:t> </a:t>
            </a:r>
            <a:r>
              <a:rPr lang="en-US" dirty="0" smtClean="0"/>
              <a:t>again and you should see eth1 is up. However, eth1 is not configured at the moment.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0"/>
            <a:ext cx="251574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Task2: Configure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876800"/>
          </a:xfrm>
        </p:spPr>
        <p:txBody>
          <a:bodyPr>
            <a:normAutofit/>
          </a:bodyPr>
          <a:lstStyle/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Change Linux network interface configuration file to set Server eth1 IP address.</a:t>
            </a:r>
          </a:p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Type: </a:t>
            </a:r>
            <a:r>
              <a:rPr lang="en-US" i="1" dirty="0" smtClean="0"/>
              <a:t>cd /</a:t>
            </a:r>
            <a:r>
              <a:rPr lang="en-US" i="1" dirty="0" err="1" smtClean="0"/>
              <a:t>etc</a:t>
            </a:r>
            <a:r>
              <a:rPr lang="en-US" i="1" dirty="0" smtClean="0"/>
              <a:t>/network</a:t>
            </a:r>
            <a:endParaRPr lang="en-US" dirty="0" smtClean="0"/>
          </a:p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Type: </a:t>
            </a:r>
            <a:r>
              <a:rPr lang="en-US" i="1" dirty="0" smtClean="0"/>
              <a:t>vim interfaces</a:t>
            </a:r>
          </a:p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Type: </a:t>
            </a:r>
            <a:r>
              <a:rPr lang="en-US" i="1" dirty="0" smtClean="0"/>
              <a:t>i</a:t>
            </a:r>
            <a:r>
              <a:rPr lang="en-US" dirty="0" smtClean="0"/>
              <a:t>, to enable editing mode.</a:t>
            </a:r>
          </a:p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Insert text at the end of the file:</a:t>
            </a:r>
            <a:br>
              <a:rPr lang="en-US" dirty="0" smtClean="0"/>
            </a:br>
            <a:r>
              <a:rPr lang="en-US" i="1" dirty="0" smtClean="0"/>
              <a:t>auto eth1</a:t>
            </a:r>
            <a:br>
              <a:rPr lang="en-US" i="1" dirty="0" smtClean="0"/>
            </a:br>
            <a:r>
              <a:rPr lang="en-US" i="1" dirty="0" err="1" smtClean="0"/>
              <a:t>iface</a:t>
            </a:r>
            <a:r>
              <a:rPr lang="en-US" i="1" dirty="0" smtClean="0"/>
              <a:t> eth1 </a:t>
            </a:r>
            <a:r>
              <a:rPr lang="en-US" i="1" dirty="0" err="1" smtClean="0"/>
              <a:t>inet</a:t>
            </a:r>
            <a:r>
              <a:rPr lang="en-US" i="1" dirty="0" smtClean="0"/>
              <a:t> static</a:t>
            </a:r>
            <a:br>
              <a:rPr lang="en-US" i="1" dirty="0" smtClean="0"/>
            </a:br>
            <a:r>
              <a:rPr lang="en-US" i="1" dirty="0" smtClean="0"/>
              <a:t>address 192.168.0.2</a:t>
            </a:r>
            <a:br>
              <a:rPr lang="en-US" i="1" dirty="0" smtClean="0"/>
            </a:br>
            <a:r>
              <a:rPr lang="en-US" i="1" dirty="0" err="1" smtClean="0"/>
              <a:t>netmask</a:t>
            </a:r>
            <a:r>
              <a:rPr lang="en-US" i="1" dirty="0" smtClean="0"/>
              <a:t> 255.255.255.0</a:t>
            </a:r>
            <a:br>
              <a:rPr lang="en-US" i="1" dirty="0" smtClean="0"/>
            </a:br>
            <a:r>
              <a:rPr lang="en-US" i="1" dirty="0" smtClean="0"/>
              <a:t>gateway 192.168.0.1</a:t>
            </a:r>
          </a:p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Save file by typing: </a:t>
            </a:r>
            <a:r>
              <a:rPr lang="en-US" i="1" dirty="0" smtClean="0"/>
              <a:t>ESC, :</a:t>
            </a:r>
            <a:r>
              <a:rPr lang="en-US" i="1" dirty="0" err="1" smtClean="0"/>
              <a:t>wq</a:t>
            </a:r>
            <a:r>
              <a:rPr lang="en-US" i="1" dirty="0" smtClean="0"/>
              <a:t>, enter</a:t>
            </a:r>
          </a:p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Restart network: </a:t>
            </a:r>
            <a:r>
              <a:rPr lang="en-US" i="1" dirty="0" smtClean="0"/>
              <a:t>/</a:t>
            </a:r>
            <a:r>
              <a:rPr lang="en-US" i="1" dirty="0" err="1" smtClean="0"/>
              <a:t>etc</a:t>
            </a:r>
            <a:r>
              <a:rPr lang="en-US" i="1" dirty="0" smtClean="0"/>
              <a:t>/</a:t>
            </a:r>
            <a:r>
              <a:rPr lang="en-US" i="1" dirty="0" err="1" smtClean="0"/>
              <a:t>init.d</a:t>
            </a:r>
            <a:r>
              <a:rPr lang="en-US" i="1" dirty="0" smtClean="0"/>
              <a:t>/networking restart</a:t>
            </a:r>
            <a:endParaRPr lang="en-US" dirty="0" smtClean="0"/>
          </a:p>
          <a:p>
            <a:pPr marL="731520" lvl="1" indent="-457200">
              <a:buFont typeface="+mj-lt"/>
              <a:buAutoNum type="arabicPeriod" startAt="5"/>
            </a:pPr>
            <a:r>
              <a:rPr lang="en-US" dirty="0" smtClean="0"/>
              <a:t>Type: </a:t>
            </a:r>
            <a:r>
              <a:rPr lang="en-US" i="1" dirty="0" err="1" smtClean="0"/>
              <a:t>ifconfig</a:t>
            </a:r>
            <a:r>
              <a:rPr lang="en-US" dirty="0" smtClean="0"/>
              <a:t> again and verify IP of eth1.</a:t>
            </a:r>
          </a:p>
          <a:p>
            <a:pPr marL="731520" lvl="1" indent="-457200">
              <a:buFont typeface="+mj-lt"/>
              <a:buAutoNum type="arabicPeriod" startAt="5"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0"/>
            <a:ext cx="251574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9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Task2: Configure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876800"/>
          </a:xfrm>
        </p:spPr>
        <p:txBody>
          <a:bodyPr>
            <a:normAutofit lnSpcReduction="10000"/>
          </a:bodyPr>
          <a:lstStyle/>
          <a:p>
            <a:pPr marL="731520" lvl="1" indent="-457200">
              <a:buFont typeface="+mj-lt"/>
              <a:buAutoNum type="arabicPeriod" startAt="13"/>
            </a:pPr>
            <a:r>
              <a:rPr lang="en-US" dirty="0" smtClean="0"/>
              <a:t>Go to Gateway VM, use </a:t>
            </a:r>
            <a:r>
              <a:rPr lang="en-US" i="1" dirty="0" err="1" smtClean="0"/>
              <a:t>ifconfig</a:t>
            </a:r>
            <a:r>
              <a:rPr lang="en-US" i="1" dirty="0" smtClean="0"/>
              <a:t> eth1 up</a:t>
            </a:r>
            <a:r>
              <a:rPr lang="en-US" dirty="0" smtClean="0"/>
              <a:t> to turn on eth1.</a:t>
            </a:r>
          </a:p>
          <a:p>
            <a:pPr marL="731520" lvl="1" indent="-457200">
              <a:buFont typeface="+mj-lt"/>
              <a:buAutoNum type="arabicPeriod" startAt="13"/>
            </a:pPr>
            <a:r>
              <a:rPr lang="en-US" dirty="0" smtClean="0"/>
              <a:t>Repeat previous steps to configure eth1 of Gateway:</a:t>
            </a:r>
            <a:br>
              <a:rPr lang="en-US" dirty="0" smtClean="0"/>
            </a:br>
            <a:r>
              <a:rPr lang="en-US" i="1" dirty="0"/>
              <a:t>auto eth1</a:t>
            </a:r>
            <a:br>
              <a:rPr lang="en-US" i="1" dirty="0"/>
            </a:br>
            <a:r>
              <a:rPr lang="en-US" i="1" dirty="0" err="1"/>
              <a:t>iface</a:t>
            </a:r>
            <a:r>
              <a:rPr lang="en-US" i="1" dirty="0"/>
              <a:t> eth1 </a:t>
            </a:r>
            <a:r>
              <a:rPr lang="en-US" i="1" dirty="0" err="1"/>
              <a:t>inet</a:t>
            </a:r>
            <a:r>
              <a:rPr lang="en-US" i="1" dirty="0"/>
              <a:t> static</a:t>
            </a:r>
            <a:br>
              <a:rPr lang="en-US" i="1" dirty="0"/>
            </a:br>
            <a:r>
              <a:rPr lang="en-US" i="1" dirty="0"/>
              <a:t>address </a:t>
            </a:r>
            <a:r>
              <a:rPr lang="en-US" i="1" dirty="0" smtClean="0"/>
              <a:t>192.168.0.1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err="1"/>
              <a:t>netmask</a:t>
            </a:r>
            <a:r>
              <a:rPr lang="en-US" i="1" dirty="0"/>
              <a:t> 255.255.255.0</a:t>
            </a:r>
            <a:br>
              <a:rPr lang="en-US" i="1" dirty="0"/>
            </a:br>
            <a:r>
              <a:rPr lang="en-US" i="1" dirty="0"/>
              <a:t>gateway 192.168.0.1</a:t>
            </a:r>
          </a:p>
          <a:p>
            <a:pPr marL="731520" lvl="1" indent="-457200">
              <a:buFont typeface="+mj-lt"/>
              <a:buAutoNum type="arabicPeriod" startAt="13"/>
            </a:pPr>
            <a:r>
              <a:rPr lang="en-US" dirty="0" smtClean="0"/>
              <a:t>Restart Gateway network and verify IP address.</a:t>
            </a:r>
          </a:p>
          <a:p>
            <a:pPr marL="731520" lvl="1" indent="-457200">
              <a:buFont typeface="+mj-lt"/>
              <a:buAutoNum type="arabicPeriod" startAt="13"/>
            </a:pPr>
            <a:r>
              <a:rPr lang="en-US" dirty="0" smtClean="0"/>
              <a:t>Go to server, type: </a:t>
            </a:r>
            <a:r>
              <a:rPr lang="en-US" i="1" dirty="0" smtClean="0"/>
              <a:t>ping 192.168.0.1</a:t>
            </a:r>
          </a:p>
          <a:p>
            <a:pPr marL="731520" lvl="1" indent="-457200">
              <a:buFont typeface="+mj-lt"/>
              <a:buAutoNum type="arabicPeriod" startAt="13"/>
            </a:pPr>
            <a:r>
              <a:rPr lang="en-US" dirty="0" smtClean="0"/>
              <a:t>Go to gateway, type: </a:t>
            </a:r>
            <a:r>
              <a:rPr lang="en-US" i="1" dirty="0" smtClean="0"/>
              <a:t>ping 192.168.0.2</a:t>
            </a:r>
            <a:endParaRPr lang="en-US" dirty="0" smtClean="0"/>
          </a:p>
          <a:p>
            <a:pPr marL="731520" lvl="1" indent="-457200">
              <a:buFont typeface="+mj-lt"/>
              <a:buAutoNum type="arabicPeriod" startAt="13"/>
            </a:pPr>
            <a:r>
              <a:rPr lang="en-US" b="1" dirty="0" smtClean="0"/>
              <a:t>Try </a:t>
            </a:r>
            <a:r>
              <a:rPr lang="en-US" b="1" i="1" dirty="0" smtClean="0"/>
              <a:t>ping 192.168.0.3</a:t>
            </a:r>
            <a:r>
              <a:rPr lang="en-US" b="1" dirty="0" smtClean="0"/>
              <a:t> on server. What will happen?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0"/>
            <a:ext cx="251574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Task3: </a:t>
            </a:r>
            <a:r>
              <a:rPr lang="en-US" dirty="0"/>
              <a:t>Configure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876800"/>
          </a:xfrm>
        </p:spPr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Configure Client and Gateway, so they can ping each other on network2.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Follow the previous steps to show eth1 on Client VM and eth2 on Gateway VM.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Configure Client VM eth1:</a:t>
            </a:r>
            <a:br>
              <a:rPr lang="en-US" dirty="0" smtClean="0"/>
            </a:br>
            <a:r>
              <a:rPr lang="en-US" i="1" dirty="0"/>
              <a:t>auto eth1</a:t>
            </a:r>
            <a:br>
              <a:rPr lang="en-US" i="1" dirty="0"/>
            </a:br>
            <a:r>
              <a:rPr lang="en-US" i="1" dirty="0" err="1"/>
              <a:t>iface</a:t>
            </a:r>
            <a:r>
              <a:rPr lang="en-US" i="1" dirty="0"/>
              <a:t> eth1 </a:t>
            </a:r>
            <a:r>
              <a:rPr lang="en-US" i="1" dirty="0" err="1"/>
              <a:t>inet</a:t>
            </a:r>
            <a:r>
              <a:rPr lang="en-US" i="1" dirty="0"/>
              <a:t> static</a:t>
            </a:r>
            <a:br>
              <a:rPr lang="en-US" i="1" dirty="0"/>
            </a:br>
            <a:r>
              <a:rPr lang="en-US" i="1" dirty="0"/>
              <a:t>address </a:t>
            </a:r>
            <a:r>
              <a:rPr lang="en-US" i="1" dirty="0" smtClean="0"/>
              <a:t>172.16.0.2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err="1"/>
              <a:t>netmask</a:t>
            </a:r>
            <a:r>
              <a:rPr lang="en-US" i="1" dirty="0"/>
              <a:t> </a:t>
            </a:r>
            <a:r>
              <a:rPr lang="en-US" i="1" dirty="0" smtClean="0"/>
              <a:t>255.255.0.0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gateway </a:t>
            </a:r>
            <a:r>
              <a:rPr lang="en-US" i="1" dirty="0" smtClean="0"/>
              <a:t>172.16.0.1</a:t>
            </a:r>
            <a:endParaRPr lang="en-US" i="1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Restart network and verify IP address of eth1.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0"/>
            <a:ext cx="251574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5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Task2: Configure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876800"/>
          </a:xfrm>
        </p:spPr>
        <p:txBody>
          <a:bodyPr>
            <a:normAutofit/>
          </a:bodyPr>
          <a:lstStyle/>
          <a:p>
            <a:pPr marL="731520" lvl="1" indent="-457200">
              <a:buFont typeface="+mj-lt"/>
              <a:buAutoNum type="arabicPeriod" startAt="4"/>
            </a:pPr>
            <a:r>
              <a:rPr lang="en-US" dirty="0" smtClean="0"/>
              <a:t>Go to Gateway VM, insert text at the end of interfaces file:</a:t>
            </a:r>
            <a:br>
              <a:rPr lang="en-US" dirty="0" smtClean="0"/>
            </a:br>
            <a:r>
              <a:rPr lang="en-US" i="1" dirty="0" smtClean="0"/>
              <a:t>auto eth2</a:t>
            </a:r>
            <a:br>
              <a:rPr lang="en-US" i="1" dirty="0" smtClean="0"/>
            </a:br>
            <a:r>
              <a:rPr lang="en-US" i="1" dirty="0" err="1" smtClean="0"/>
              <a:t>iface</a:t>
            </a:r>
            <a:r>
              <a:rPr lang="en-US" i="1" dirty="0" smtClean="0"/>
              <a:t> eth2 </a:t>
            </a:r>
            <a:r>
              <a:rPr lang="en-US" i="1" dirty="0" err="1" smtClean="0"/>
              <a:t>inet</a:t>
            </a:r>
            <a:r>
              <a:rPr lang="en-US" i="1" dirty="0" smtClean="0"/>
              <a:t> static</a:t>
            </a:r>
            <a:br>
              <a:rPr lang="en-US" i="1" dirty="0" smtClean="0"/>
            </a:br>
            <a:r>
              <a:rPr lang="en-US" i="1" dirty="0" smtClean="0"/>
              <a:t>address 172.16.0.1</a:t>
            </a:r>
            <a:br>
              <a:rPr lang="en-US" i="1" dirty="0" smtClean="0"/>
            </a:br>
            <a:r>
              <a:rPr lang="en-US" i="1" dirty="0" err="1" smtClean="0"/>
              <a:t>netmask</a:t>
            </a:r>
            <a:r>
              <a:rPr lang="en-US" i="1" dirty="0" smtClean="0"/>
              <a:t> 255.255.0.0</a:t>
            </a:r>
            <a:br>
              <a:rPr lang="en-US" i="1" dirty="0" smtClean="0"/>
            </a:br>
            <a:r>
              <a:rPr lang="en-US" i="1" dirty="0" smtClean="0"/>
              <a:t>gateway 172.16.0.1</a:t>
            </a:r>
          </a:p>
          <a:p>
            <a:pPr marL="731520" lvl="1" indent="-457200">
              <a:buFont typeface="+mj-lt"/>
              <a:buAutoNum type="arabicPeriod" startAt="4"/>
            </a:pPr>
            <a:r>
              <a:rPr lang="en-US" dirty="0" smtClean="0"/>
              <a:t>Restart network and verify IP of eth2.</a:t>
            </a:r>
          </a:p>
          <a:p>
            <a:pPr marL="731520" lvl="1" indent="-457200">
              <a:buFont typeface="+mj-lt"/>
              <a:buAutoNum type="arabicPeriod" startAt="6"/>
            </a:pPr>
            <a:r>
              <a:rPr lang="en-US" dirty="0"/>
              <a:t>Go to </a:t>
            </a:r>
            <a:r>
              <a:rPr lang="en-US" dirty="0" smtClean="0"/>
              <a:t>Client, </a:t>
            </a:r>
            <a:r>
              <a:rPr lang="en-US" dirty="0"/>
              <a:t>type: </a:t>
            </a:r>
            <a:r>
              <a:rPr lang="en-US" i="1" dirty="0"/>
              <a:t>ping </a:t>
            </a:r>
            <a:r>
              <a:rPr lang="en-US" i="1" dirty="0" smtClean="0"/>
              <a:t>172.16.0.1</a:t>
            </a:r>
            <a:endParaRPr lang="en-US" i="1" dirty="0"/>
          </a:p>
          <a:p>
            <a:pPr marL="731520" lvl="1" indent="-457200">
              <a:buFont typeface="+mj-lt"/>
              <a:buAutoNum type="arabicPeriod" startAt="6"/>
            </a:pPr>
            <a:r>
              <a:rPr lang="en-US" dirty="0"/>
              <a:t>Go to </a:t>
            </a:r>
            <a:r>
              <a:rPr lang="en-US" dirty="0" smtClean="0"/>
              <a:t>Gateway</a:t>
            </a:r>
            <a:r>
              <a:rPr lang="en-US" dirty="0"/>
              <a:t>, type: </a:t>
            </a:r>
            <a:r>
              <a:rPr lang="en-US" i="1" dirty="0"/>
              <a:t>ping </a:t>
            </a:r>
            <a:r>
              <a:rPr lang="en-US" i="1" dirty="0" smtClean="0"/>
              <a:t>172.16.0.2</a:t>
            </a:r>
          </a:p>
          <a:p>
            <a:pPr marL="731520" lvl="1" indent="-457200">
              <a:buFont typeface="+mj-lt"/>
              <a:buAutoNum type="arabicPeriod" startAt="6"/>
            </a:pPr>
            <a:r>
              <a:rPr lang="en-US" b="1" dirty="0" smtClean="0"/>
              <a:t>What will happen if you </a:t>
            </a:r>
            <a:r>
              <a:rPr lang="en-US" b="1" i="1" dirty="0" smtClean="0"/>
              <a:t>ping 192.168.0.1</a:t>
            </a:r>
            <a:r>
              <a:rPr lang="en-US" b="1" dirty="0" smtClean="0"/>
              <a:t> on Client VM? Why?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0"/>
            <a:ext cx="251574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9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Task3: Install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Install a web server on Server VM using </a:t>
            </a:r>
            <a:r>
              <a:rPr lang="en-US" i="1" dirty="0" smtClean="0"/>
              <a:t>apt-get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Go to Server VM, type: </a:t>
            </a:r>
            <a:r>
              <a:rPr lang="en-US" i="1" dirty="0" smtClean="0"/>
              <a:t>apt-get update</a:t>
            </a:r>
            <a:r>
              <a:rPr lang="en-US" dirty="0" smtClean="0"/>
              <a:t>, Wait for it to finish.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i="1" dirty="0" smtClean="0"/>
              <a:t>apt-get install apache2</a:t>
            </a:r>
            <a:r>
              <a:rPr lang="en-US" dirty="0" smtClean="0"/>
              <a:t>, type </a:t>
            </a:r>
            <a:r>
              <a:rPr lang="en-US" i="1" dirty="0" smtClean="0"/>
              <a:t>Y, enter</a:t>
            </a:r>
            <a:r>
              <a:rPr lang="en-US" dirty="0" smtClean="0"/>
              <a:t>. Wait for it to finish.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Download &amp; start VNC Client software from V-Lab website.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Find out your Server VM’s VNC port number on V-Lab website.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Type: vlab.asu.edu:&lt;your VNC port&gt;, and click OK.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Use password: pa$$word123 to sign in.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962400"/>
            <a:ext cx="3352800" cy="1389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429000" y="4343400"/>
            <a:ext cx="1371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Task3: Install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</p:spPr>
        <p:txBody>
          <a:bodyPr/>
          <a:lstStyle/>
          <a:p>
            <a:pPr marL="731520" lvl="1" indent="-457200">
              <a:buFont typeface="+mj-lt"/>
              <a:buAutoNum type="arabicPeriod" startAt="7"/>
            </a:pPr>
            <a:r>
              <a:rPr lang="en-US" dirty="0" smtClean="0"/>
              <a:t>Open Firefox on the top bar.</a:t>
            </a:r>
          </a:p>
          <a:p>
            <a:pPr marL="731520" lvl="1" indent="-457200">
              <a:buFont typeface="+mj-lt"/>
              <a:buAutoNum type="arabicPeriod" startAt="7"/>
            </a:pPr>
            <a:r>
              <a:rPr lang="en-US" dirty="0" smtClean="0"/>
              <a:t>Type URL: </a:t>
            </a:r>
            <a:r>
              <a:rPr lang="en-US" i="1" dirty="0" err="1" smtClean="0"/>
              <a:t>localhost</a:t>
            </a:r>
            <a:r>
              <a:rPr lang="en-US" dirty="0" smtClean="0"/>
              <a:t>, enter</a:t>
            </a:r>
          </a:p>
          <a:p>
            <a:pPr marL="731520" lvl="1" indent="-457200">
              <a:buFont typeface="+mj-lt"/>
              <a:buAutoNum type="arabicPeriod" startAt="7"/>
            </a:pPr>
            <a:r>
              <a:rPr lang="en-US" dirty="0" smtClean="0"/>
              <a:t>You can see </a:t>
            </a:r>
            <a:br>
              <a:rPr lang="en-US" dirty="0" smtClean="0"/>
            </a:br>
            <a:r>
              <a:rPr lang="en-US" dirty="0" smtClean="0"/>
              <a:t>the web server</a:t>
            </a:r>
            <a:br>
              <a:rPr lang="en-US" dirty="0" smtClean="0"/>
            </a:br>
            <a:r>
              <a:rPr lang="en-US" dirty="0" smtClean="0"/>
              <a:t>on server VM</a:t>
            </a:r>
            <a:br>
              <a:rPr lang="en-US" dirty="0" smtClean="0"/>
            </a:br>
            <a:r>
              <a:rPr lang="en-US" dirty="0" smtClean="0"/>
              <a:t>is working.</a:t>
            </a:r>
          </a:p>
          <a:p>
            <a:pPr marL="731520" lvl="1" indent="-457200">
              <a:buFont typeface="+mj-lt"/>
              <a:buAutoNum type="arabicPeriod" startAt="7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35814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90800"/>
            <a:ext cx="5135518" cy="3971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12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Task4: Access Web Server from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access web server hosted on Server VM from Client VM through Gateway.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Open VNC client, find out Client VM’s VNC port and establish a VNC connection</a:t>
            </a:r>
            <a:r>
              <a:rPr lang="en-US" dirty="0"/>
              <a:t> </a:t>
            </a:r>
            <a:r>
              <a:rPr lang="en-US" dirty="0" smtClean="0"/>
              <a:t>to Client VM.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Open Firefox on Client VM, type URL: </a:t>
            </a:r>
            <a:r>
              <a:rPr lang="en-US" i="1" dirty="0" smtClean="0"/>
              <a:t>192.168.0.2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/>
              <a:t>Question: What will happen?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Go to Gateway SSH shell, type: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vim 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sysctl.conf</a:t>
            </a:r>
            <a:endParaRPr lang="en-US" i="1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line: </a:t>
            </a:r>
            <a:r>
              <a:rPr lang="en-US" i="1" dirty="0"/>
              <a:t>#net.ipv4.ip_forward=1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i="1" dirty="0" smtClean="0"/>
              <a:t>i </a:t>
            </a:r>
            <a:r>
              <a:rPr lang="en-US" dirty="0" smtClean="0"/>
              <a:t>to enable editing, uncomment the line by removing the #. Save file by </a:t>
            </a:r>
            <a:r>
              <a:rPr lang="en-US" i="1" dirty="0" smtClean="0"/>
              <a:t>ESC, :</a:t>
            </a:r>
            <a:r>
              <a:rPr lang="en-US" i="1" dirty="0" err="1" smtClean="0"/>
              <a:t>wq</a:t>
            </a:r>
            <a:r>
              <a:rPr lang="en-US" i="1" dirty="0" smtClean="0"/>
              <a:t>, enter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Type:  </a:t>
            </a:r>
            <a:r>
              <a:rPr lang="en-US" i="1" dirty="0" err="1"/>
              <a:t>sysctl</a:t>
            </a:r>
            <a:r>
              <a:rPr lang="en-US" i="1" dirty="0"/>
              <a:t> -p /</a:t>
            </a:r>
            <a:r>
              <a:rPr lang="en-US" i="1" dirty="0" err="1" smtClean="0"/>
              <a:t>etc</a:t>
            </a:r>
            <a:r>
              <a:rPr lang="en-US" i="1" dirty="0" smtClean="0"/>
              <a:t>/</a:t>
            </a:r>
            <a:r>
              <a:rPr lang="en-US" i="1" dirty="0" err="1" smtClean="0"/>
              <a:t>sysctl.conf</a:t>
            </a:r>
            <a:r>
              <a:rPr lang="en-US" dirty="0"/>
              <a:t> </a:t>
            </a:r>
            <a:r>
              <a:rPr lang="en-US" dirty="0" smtClean="0"/>
              <a:t> to apply changes.</a:t>
            </a:r>
            <a:endParaRPr lang="en-US" i="1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Go to Client VM’s VNC window, try reload URL: </a:t>
            </a:r>
            <a:r>
              <a:rPr lang="en-US" i="1" dirty="0" smtClean="0"/>
              <a:t>192.168.0.2</a:t>
            </a:r>
            <a:r>
              <a:rPr lang="en-US" dirty="0" smtClean="0"/>
              <a:t>, you should see ‘It works!’. Your gateway is forwarding your request from network2 to network1.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6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>
            <a:off x="1240539" y="4463830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7519286" y="4939661"/>
            <a:ext cx="489403" cy="35782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175270" y="5330865"/>
            <a:ext cx="588717" cy="63295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483235" y="5467806"/>
            <a:ext cx="374765" cy="63295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V-Lab?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V-Lab is a Cloud-based Virtual Resource and Service Sharing Platform for Computer and Network Security Education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Compose, configure, perform and manage a virtual computer networking system for students to simulate real-life situation.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621234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Students perform labs locally</a:t>
            </a:r>
          </a:p>
          <a:p>
            <a:pPr algn="ctr"/>
            <a:r>
              <a:rPr lang="en-US" sz="1200" dirty="0" smtClean="0"/>
              <a:t>in physical network environment</a:t>
            </a:r>
            <a:endParaRPr lang="en-US" sz="1200" dirty="0"/>
          </a:p>
        </p:txBody>
      </p:sp>
      <p:sp>
        <p:nvSpPr>
          <p:cNvPr id="6" name="Cloud 5"/>
          <p:cNvSpPr/>
          <p:nvPr/>
        </p:nvSpPr>
        <p:spPr>
          <a:xfrm>
            <a:off x="4358601" y="3677821"/>
            <a:ext cx="3352800" cy="22860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47" y="4483119"/>
            <a:ext cx="826772" cy="36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200400" y="4775671"/>
            <a:ext cx="838200" cy="685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11339">
            <a:off x="6148909" y="396418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V-Lab Cloud</a:t>
            </a:r>
            <a:endParaRPr lang="en-US" dirty="0"/>
          </a:p>
        </p:txBody>
      </p:sp>
      <p:pic>
        <p:nvPicPr>
          <p:cNvPr id="1030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56" y="6100762"/>
            <a:ext cx="604042" cy="5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668" y="5963821"/>
            <a:ext cx="604042" cy="5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578" y="5167048"/>
            <a:ext cx="604042" cy="5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336934" y="6212347"/>
            <a:ext cx="24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Students perform labs remotely in virtual network environment</a:t>
            </a:r>
            <a:endParaRPr lang="en-US" sz="1200" dirty="0"/>
          </a:p>
        </p:txBody>
      </p:sp>
      <p:pic>
        <p:nvPicPr>
          <p:cNvPr id="1031" name="Picture 7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148850"/>
            <a:ext cx="928791" cy="5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9" y="4177205"/>
            <a:ext cx="604042" cy="5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 flipH="1">
            <a:off x="1240538" y="5164646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8" name="Picture 7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49666"/>
            <a:ext cx="928791" cy="5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8" y="4878021"/>
            <a:ext cx="604042" cy="5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/>
          <p:nvPr/>
        </p:nvCxnSpPr>
        <p:spPr>
          <a:xfrm flipH="1">
            <a:off x="1240539" y="5862536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1" name="Picture 7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5547556"/>
            <a:ext cx="928791" cy="5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9" y="5575911"/>
            <a:ext cx="604042" cy="5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1" y="4878021"/>
            <a:ext cx="826772" cy="36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49" y="5183964"/>
            <a:ext cx="826772" cy="36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47" y="4637547"/>
            <a:ext cx="826772" cy="36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466" y="4234133"/>
            <a:ext cx="826772" cy="36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8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CSE468/598 Network Security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Virtual Machines: Gateway, Server and Client</a:t>
            </a:r>
          </a:p>
          <a:p>
            <a:pPr lvl="1"/>
            <a:r>
              <a:rPr lang="en-US" dirty="0" smtClean="0"/>
              <a:t>Gateway: a router for IP forwarding, firewall rules, etc.</a:t>
            </a:r>
          </a:p>
          <a:p>
            <a:pPr lvl="1"/>
            <a:r>
              <a:rPr lang="en-US" dirty="0" smtClean="0"/>
              <a:t>Server: provides services: Http, Ftp, etc.</a:t>
            </a:r>
          </a:p>
          <a:p>
            <a:pPr lvl="1"/>
            <a:r>
              <a:rPr lang="en-US" dirty="0" smtClean="0"/>
              <a:t>Client: accesses services via Gateway. </a:t>
            </a:r>
          </a:p>
          <a:p>
            <a:r>
              <a:rPr lang="en-US" dirty="0" smtClean="0"/>
              <a:t>2 Virtual Networks</a:t>
            </a:r>
          </a:p>
          <a:p>
            <a:pPr lvl="1"/>
            <a:r>
              <a:rPr lang="en-US" dirty="0" smtClean="0"/>
              <a:t>Network1: server – gateway</a:t>
            </a:r>
          </a:p>
          <a:p>
            <a:pPr lvl="1"/>
            <a:r>
              <a:rPr lang="en-US" dirty="0" smtClean="0"/>
              <a:t>Network2: client -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50733"/>
            <a:ext cx="61874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67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V-Lab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http://vlab.asu.edu</a:t>
            </a:r>
            <a:endParaRPr lang="en-US" dirty="0" smtClean="0"/>
          </a:p>
          <a:p>
            <a:r>
              <a:rPr lang="en-US" dirty="0" smtClean="0"/>
              <a:t>Click ‘Sign in’ on top right corner.</a:t>
            </a:r>
          </a:p>
          <a:p>
            <a:pPr lvl="1"/>
            <a:r>
              <a:rPr lang="en-US" dirty="0" smtClean="0"/>
              <a:t>Use the account info in the email to sign 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‘Setup’ on the right column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using virtual resources</a:t>
            </a:r>
          </a:p>
          <a:p>
            <a:pPr lvl="1"/>
            <a:r>
              <a:rPr lang="en-US" dirty="0" smtClean="0"/>
              <a:t>Next page…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16467"/>
            <a:ext cx="2734215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4440767"/>
            <a:ext cx="2543175" cy="1028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7"/>
          <p:cNvSpPr/>
          <p:nvPr/>
        </p:nvSpPr>
        <p:spPr>
          <a:xfrm rot="5400000">
            <a:off x="6148387" y="5058834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962400" cy="1044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17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V-Lab Virtual Resources 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876800"/>
          </a:xfrm>
        </p:spPr>
        <p:txBody>
          <a:bodyPr/>
          <a:lstStyle/>
          <a:p>
            <a:r>
              <a:rPr lang="en-US" dirty="0" smtClean="0"/>
              <a:t>VM: Gateway</a:t>
            </a:r>
          </a:p>
          <a:p>
            <a:pPr lvl="1"/>
            <a:r>
              <a:rPr lang="en-US" dirty="0" smtClean="0"/>
              <a:t>SSH Port:</a:t>
            </a:r>
          </a:p>
          <a:p>
            <a:pPr lvl="1"/>
            <a:r>
              <a:rPr lang="en-US" dirty="0" smtClean="0"/>
              <a:t>VNC Port:</a:t>
            </a:r>
          </a:p>
          <a:p>
            <a:pPr lvl="1"/>
            <a:endParaRPr lang="en-US" dirty="0" smtClean="0"/>
          </a:p>
          <a:p>
            <a:r>
              <a:rPr lang="en-US" dirty="0"/>
              <a:t>VM: </a:t>
            </a:r>
            <a:r>
              <a:rPr lang="en-US" dirty="0" smtClean="0"/>
              <a:t>Client</a:t>
            </a:r>
            <a:endParaRPr lang="en-US" dirty="0"/>
          </a:p>
          <a:p>
            <a:pPr lvl="1"/>
            <a:r>
              <a:rPr lang="en-US" dirty="0"/>
              <a:t>SSH Port:</a:t>
            </a:r>
          </a:p>
          <a:p>
            <a:pPr lvl="1"/>
            <a:r>
              <a:rPr lang="en-US" dirty="0"/>
              <a:t>VNC Port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VM: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/>
              <a:t>SSH Port:</a:t>
            </a:r>
          </a:p>
          <a:p>
            <a:pPr lvl="1"/>
            <a:r>
              <a:rPr lang="en-US" dirty="0"/>
              <a:t>VNC Port:</a:t>
            </a:r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45"/>
          <a:stretch/>
        </p:blipFill>
        <p:spPr bwMode="auto">
          <a:xfrm>
            <a:off x="2988732" y="1404408"/>
            <a:ext cx="3090333" cy="545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2200" y="3352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4953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6079065" y="1549400"/>
            <a:ext cx="310726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SSH </a:t>
            </a:r>
          </a:p>
          <a:p>
            <a:pPr lvl="1"/>
            <a:r>
              <a:rPr lang="en-US" sz="1400" dirty="0" smtClean="0"/>
              <a:t>Secure Shell</a:t>
            </a:r>
          </a:p>
          <a:p>
            <a:pPr lvl="1"/>
            <a:r>
              <a:rPr lang="en-US" sz="1400" dirty="0" smtClean="0"/>
              <a:t>Local Port: 22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VNC</a:t>
            </a:r>
          </a:p>
          <a:p>
            <a:pPr lvl="1"/>
            <a:r>
              <a:rPr lang="en-US" sz="1400" dirty="0" smtClean="0"/>
              <a:t>Virtual </a:t>
            </a:r>
            <a:r>
              <a:rPr lang="en-US" sz="1400" dirty="0"/>
              <a:t>Network </a:t>
            </a:r>
            <a:r>
              <a:rPr lang="en-US" sz="1400" dirty="0" smtClean="0"/>
              <a:t>Computing</a:t>
            </a:r>
          </a:p>
          <a:p>
            <a:pPr lvl="1"/>
            <a:r>
              <a:rPr lang="en-US" sz="1400" dirty="0" smtClean="0"/>
              <a:t>Local Port: 5900, 5901, …</a:t>
            </a:r>
          </a:p>
          <a:p>
            <a:endParaRPr lang="en-US" sz="1800" dirty="0"/>
          </a:p>
          <a:p>
            <a:r>
              <a:rPr lang="en-US" sz="1800" dirty="0" smtClean="0"/>
              <a:t>In V-Lab, we use port mapping to open remote access to students.</a:t>
            </a:r>
            <a:endParaRPr lang="en-US" sz="1800" dirty="0"/>
          </a:p>
        </p:txBody>
      </p:sp>
      <p:sp>
        <p:nvSpPr>
          <p:cNvPr id="20" name="Rounded Rectangle 19"/>
          <p:cNvSpPr/>
          <p:nvPr/>
        </p:nvSpPr>
        <p:spPr>
          <a:xfrm>
            <a:off x="3200400" y="2971800"/>
            <a:ext cx="1524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V-Lab Virtual Resources Remote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SSH Client sends request to </a:t>
            </a:r>
            <a:r>
              <a:rPr lang="en-US" u="sng" dirty="0" smtClean="0"/>
              <a:t>vlab.asu.edu:</a:t>
            </a:r>
            <a:r>
              <a:rPr lang="en-US" u="sng" dirty="0" smtClean="0">
                <a:solidFill>
                  <a:srgbClr val="FF0000"/>
                </a:solidFill>
              </a:rPr>
              <a:t>20196</a:t>
            </a:r>
          </a:p>
          <a:p>
            <a:r>
              <a:rPr lang="en-US" dirty="0" smtClean="0"/>
              <a:t>B: DNS resolves </a:t>
            </a:r>
            <a:r>
              <a:rPr lang="en-US" u="sng" dirty="0" smtClean="0"/>
              <a:t>vlab.asu.edu</a:t>
            </a:r>
            <a:r>
              <a:rPr lang="en-US" dirty="0" smtClean="0"/>
              <a:t> to </a:t>
            </a:r>
            <a:r>
              <a:rPr lang="en-US" u="sng" dirty="0" smtClean="0"/>
              <a:t>129.219.17.123</a:t>
            </a:r>
          </a:p>
          <a:p>
            <a:r>
              <a:rPr lang="en-US" dirty="0" smtClean="0"/>
              <a:t>C: V-Lab Gateway maps port </a:t>
            </a:r>
            <a:r>
              <a:rPr lang="en-US" u="sng" dirty="0" smtClean="0"/>
              <a:t>20196</a:t>
            </a:r>
            <a:r>
              <a:rPr lang="en-US" dirty="0" smtClean="0"/>
              <a:t> to </a:t>
            </a:r>
            <a:r>
              <a:rPr lang="en-US" u="sng" dirty="0" smtClean="0"/>
              <a:t>192.168.0.1:</a:t>
            </a:r>
            <a:r>
              <a:rPr lang="en-US" u="sng" dirty="0" smtClean="0">
                <a:solidFill>
                  <a:srgbClr val="FF0000"/>
                </a:solidFill>
              </a:rPr>
              <a:t>22</a:t>
            </a:r>
          </a:p>
          <a:p>
            <a:r>
              <a:rPr lang="en-US" dirty="0" smtClean="0"/>
              <a:t>D: SSH request sent to your own VM. 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3787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7800" y="3352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21600" y="63680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VM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162800" y="3537466"/>
            <a:ext cx="6350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62800" y="5791200"/>
            <a:ext cx="635000" cy="57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6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Task1: SSH connection to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and install SSH Client software.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http://vlab.asu.edu</a:t>
            </a:r>
            <a:r>
              <a:rPr lang="en-US" dirty="0" smtClean="0"/>
              <a:t>, click on ‘Support’, download the SSH Client software from left column.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Follow the steps to install SSH Client.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out your VM’s SSH port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connection to your VM via SSH.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Open ‘Secure Shell Client’.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Click on ‘Quick Connect’.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Input destination address and port. User ‘</a:t>
            </a:r>
            <a:r>
              <a:rPr lang="en-US" dirty="0" err="1" smtClean="0"/>
              <a:t>vlab</a:t>
            </a:r>
            <a:r>
              <a:rPr lang="en-US" dirty="0" smtClean="0"/>
              <a:t>’ as user name.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67742"/>
            <a:ext cx="1085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22333"/>
            <a:ext cx="3897842" cy="1530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650" y="592481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your VM’s SSH port here!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05200" y="6109481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Task1: </a:t>
            </a:r>
            <a:r>
              <a:rPr lang="en-US" dirty="0"/>
              <a:t>SSH connection to your </a:t>
            </a:r>
            <a:r>
              <a:rPr lang="en-US" dirty="0" smtClean="0"/>
              <a:t>VM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Click Connect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Input default password:</a:t>
            </a:r>
            <a:br>
              <a:rPr lang="en-US" dirty="0" smtClean="0"/>
            </a:br>
            <a:r>
              <a:rPr lang="en-US" dirty="0" smtClean="0"/>
              <a:t>‘pa$$word123’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You should see your VM’s shell: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Repeat the steps to connect to all 3 VMs. Remember the server, client and gateway SSH window locations.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33" y="1352313"/>
            <a:ext cx="2333625" cy="1278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477000" y="2403657"/>
            <a:ext cx="471780" cy="160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2799292" cy="721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477000" y="3124200"/>
            <a:ext cx="1371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00400" y="2971800"/>
            <a:ext cx="3124200" cy="2082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2527" r="780" b="18303"/>
          <a:stretch/>
        </p:blipFill>
        <p:spPr bwMode="auto">
          <a:xfrm>
            <a:off x="2567940" y="4114800"/>
            <a:ext cx="390906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0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Task2: Configure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876800"/>
          </a:xfrm>
        </p:spPr>
        <p:txBody>
          <a:bodyPr/>
          <a:lstStyle/>
          <a:p>
            <a:r>
              <a:rPr lang="en-US" dirty="0" smtClean="0"/>
              <a:t>In VM shell, type: </a:t>
            </a:r>
            <a:r>
              <a:rPr lang="en-US" i="1" dirty="0" err="1" smtClean="0"/>
              <a:t>ifconfig</a:t>
            </a:r>
            <a:r>
              <a:rPr lang="en-US" dirty="0" smtClean="0"/>
              <a:t>, enter.</a:t>
            </a:r>
          </a:p>
          <a:p>
            <a:r>
              <a:rPr lang="en-US" dirty="0" smtClean="0"/>
              <a:t>You can see 2 interfaces:</a:t>
            </a:r>
          </a:p>
          <a:p>
            <a:pPr lvl="1"/>
            <a:r>
              <a:rPr lang="en-US" dirty="0" smtClean="0"/>
              <a:t>eth0: 10.0.100.x, 10.0.255.255, 255.255.0.0</a:t>
            </a:r>
          </a:p>
          <a:p>
            <a:pPr lvl="1"/>
            <a:r>
              <a:rPr lang="en-US" dirty="0" smtClean="0"/>
              <a:t>lo: 127.0.0.1, 255.0.0.0, n/a</a:t>
            </a:r>
          </a:p>
          <a:p>
            <a:r>
              <a:rPr lang="en-US" dirty="0" smtClean="0"/>
              <a:t>Note: eth0 is for remote access only. Do </a:t>
            </a:r>
            <a:r>
              <a:rPr lang="en-US" b="1" dirty="0" smtClean="0"/>
              <a:t>NOT</a:t>
            </a:r>
            <a:r>
              <a:rPr lang="en-US" dirty="0" smtClean="0"/>
              <a:t> touch eth0 on any VM. Or you may lose connection to your VM.</a:t>
            </a:r>
          </a:p>
          <a:p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95091"/>
            <a:ext cx="63500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9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247</TotalTime>
  <Words>823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V-Lab  Step-by-Step Guide</vt:lpstr>
      <vt:lpstr>What is V-Lab?</vt:lpstr>
      <vt:lpstr>CSE468/598 Network Security Lab</vt:lpstr>
      <vt:lpstr>V-Lab Website</vt:lpstr>
      <vt:lpstr>V-Lab Virtual Resources Remote Access</vt:lpstr>
      <vt:lpstr>V-Lab Virtual Resources Remote Access</vt:lpstr>
      <vt:lpstr>Task1: SSH connection to your VM</vt:lpstr>
      <vt:lpstr>Task1: SSH connection to your VM (cont.)</vt:lpstr>
      <vt:lpstr>Task2: Configure Networks</vt:lpstr>
      <vt:lpstr>Task2: Configure Networks</vt:lpstr>
      <vt:lpstr>Task2: Configure Networks</vt:lpstr>
      <vt:lpstr>Task2: Configure Networks</vt:lpstr>
      <vt:lpstr>Task3: Configure Networks</vt:lpstr>
      <vt:lpstr>Task2: Configure Networks</vt:lpstr>
      <vt:lpstr>Task3: Install Web Server</vt:lpstr>
      <vt:lpstr>Task3: Install Web Server</vt:lpstr>
      <vt:lpstr>Task4: Access Web Server from Client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V-Lab Step-by-Step Guide</dc:title>
  <dc:creator>Cindy</dc:creator>
  <cp:lastModifiedBy>Cindy</cp:lastModifiedBy>
  <cp:revision>67</cp:revision>
  <dcterms:created xsi:type="dcterms:W3CDTF">2011-08-29T16:14:35Z</dcterms:created>
  <dcterms:modified xsi:type="dcterms:W3CDTF">2011-08-29T20:21:45Z</dcterms:modified>
</cp:coreProperties>
</file>