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17.JPG" ContentType="image/jpeg"/>
  <Override PartName="/ppt/media/image18.JPG" ContentType="image/jpeg"/>
  <Override PartName="/ppt/media/image19.JPG" ContentType="image/jpeg"/>
  <Override PartName="/ppt/media/image20.JPG" ContentType="image/jpeg"/>
  <Override PartName="/ppt/media/image21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3" r:id="rId5"/>
    <p:sldId id="259" r:id="rId6"/>
    <p:sldId id="265" r:id="rId7"/>
    <p:sldId id="266" r:id="rId8"/>
    <p:sldId id="269" r:id="rId9"/>
    <p:sldId id="260" r:id="rId10"/>
    <p:sldId id="270" r:id="rId11"/>
    <p:sldId id="261" r:id="rId12"/>
    <p:sldId id="262" r:id="rId13"/>
    <p:sldId id="268" r:id="rId14"/>
    <p:sldId id="267" r:id="rId15"/>
    <p:sldId id="271" r:id="rId16"/>
  </p:sldIdLst>
  <p:sldSz cx="10680700" cy="7556500"/>
  <p:notesSz cx="10680700" cy="75565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91010" autoAdjust="0"/>
  </p:normalViewPr>
  <p:slideViewPr>
    <p:cSldViewPr>
      <p:cViewPr varScale="1">
        <p:scale>
          <a:sx n="71" d="100"/>
          <a:sy n="71" d="100"/>
        </p:scale>
        <p:origin x="1459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2756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049963" y="0"/>
            <a:ext cx="4627562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FFFECA-4C48-482A-8390-91B79667ECCB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536950" y="944563"/>
            <a:ext cx="3606800" cy="2551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68388" y="3636963"/>
            <a:ext cx="8543925" cy="29749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7177088"/>
            <a:ext cx="462756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049963" y="7177088"/>
            <a:ext cx="4627562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4D5441-BE10-4949-9FB3-1183B6458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525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D5441-BE10-4949-9FB3-1183B64584D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171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D5441-BE10-4949-9FB3-1183B64584D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915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D5441-BE10-4949-9FB3-1183B64584D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169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D5441-BE10-4949-9FB3-1183B64584D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406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D5441-BE10-4949-9FB3-1183B64584D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433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D5441-BE10-4949-9FB3-1183B64584D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284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1052" y="2342515"/>
            <a:ext cx="9078595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2105" y="4231640"/>
            <a:ext cx="747649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333399"/>
                </a:solidFill>
                <a:latin typeface="굴림"/>
                <a:cs typeface="굴림"/>
              </a:defRPr>
            </a:lvl1pPr>
          </a:lstStyle>
          <a:p>
            <a:pPr marL="12700">
              <a:lnSpc>
                <a:spcPts val="1370"/>
              </a:lnSpc>
            </a:pPr>
            <a:r>
              <a:rPr spc="10" dirty="0"/>
              <a:t>J. </a:t>
            </a:r>
            <a:r>
              <a:rPr spc="5" dirty="0"/>
              <a:t>Choi,</a:t>
            </a:r>
            <a:r>
              <a:rPr spc="-145" dirty="0"/>
              <a:t> </a:t>
            </a:r>
            <a:r>
              <a:rPr spc="10" dirty="0"/>
              <a:t>DKU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1B1B1B"/>
                </a:solidFill>
                <a:latin typeface="굴림"/>
                <a:cs typeface="굴림"/>
              </a:defRPr>
            </a:lvl1pPr>
          </a:lstStyle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333399"/>
                </a:solidFill>
                <a:latin typeface="굴림"/>
                <a:cs typeface="굴림"/>
              </a:defRPr>
            </a:lvl1pPr>
          </a:lstStyle>
          <a:p>
            <a:pPr marL="12700">
              <a:lnSpc>
                <a:spcPts val="1370"/>
              </a:lnSpc>
            </a:pPr>
            <a:r>
              <a:rPr spc="10" dirty="0"/>
              <a:t>J. </a:t>
            </a:r>
            <a:r>
              <a:rPr spc="5" dirty="0"/>
              <a:t>Choi,</a:t>
            </a:r>
            <a:r>
              <a:rPr spc="-145" dirty="0"/>
              <a:t> </a:t>
            </a:r>
            <a:r>
              <a:rPr spc="10" dirty="0"/>
              <a:t>DKU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1B1B1B"/>
                </a:solidFill>
                <a:latin typeface="굴림"/>
                <a:cs typeface="굴림"/>
              </a:defRPr>
            </a:lvl1pPr>
          </a:lstStyle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035" y="1737995"/>
            <a:ext cx="4646104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0560" y="1737995"/>
            <a:ext cx="4646104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333399"/>
                </a:solidFill>
                <a:latin typeface="굴림"/>
                <a:cs typeface="굴림"/>
              </a:defRPr>
            </a:lvl1pPr>
          </a:lstStyle>
          <a:p>
            <a:pPr marL="12700">
              <a:lnSpc>
                <a:spcPts val="1370"/>
              </a:lnSpc>
            </a:pPr>
            <a:r>
              <a:rPr spc="10" dirty="0"/>
              <a:t>J. </a:t>
            </a:r>
            <a:r>
              <a:rPr spc="5" dirty="0"/>
              <a:t>Choi,</a:t>
            </a:r>
            <a:r>
              <a:rPr spc="-145" dirty="0"/>
              <a:t> </a:t>
            </a:r>
            <a:r>
              <a:rPr spc="10" dirty="0"/>
              <a:t>DKU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1B1B1B"/>
                </a:solidFill>
                <a:latin typeface="굴림"/>
                <a:cs typeface="굴림"/>
              </a:defRPr>
            </a:lvl1pPr>
          </a:lstStyle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24052" y="959599"/>
            <a:ext cx="8829675" cy="0"/>
          </a:xfrm>
          <a:custGeom>
            <a:avLst/>
            <a:gdLst/>
            <a:ahLst/>
            <a:cxnLst/>
            <a:rect l="l" t="t" r="r" b="b"/>
            <a:pathLst>
              <a:path w="8829675">
                <a:moveTo>
                  <a:pt x="0" y="0"/>
                </a:moveTo>
                <a:lnTo>
                  <a:pt x="8829548" y="0"/>
                </a:lnTo>
              </a:path>
            </a:pathLst>
          </a:custGeom>
          <a:ln w="38061">
            <a:solidFill>
              <a:srgbClr val="BE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24052" y="6900011"/>
            <a:ext cx="7795882" cy="1172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409687" y="1245958"/>
            <a:ext cx="7859814" cy="57835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333399"/>
                </a:solidFill>
                <a:latin typeface="굴림"/>
                <a:cs typeface="굴림"/>
              </a:defRPr>
            </a:lvl1pPr>
          </a:lstStyle>
          <a:p>
            <a:pPr marL="12700">
              <a:lnSpc>
                <a:spcPts val="1370"/>
              </a:lnSpc>
            </a:pPr>
            <a:r>
              <a:rPr spc="10" dirty="0"/>
              <a:t>J. </a:t>
            </a:r>
            <a:r>
              <a:rPr spc="5" dirty="0"/>
              <a:t>Choi,</a:t>
            </a:r>
            <a:r>
              <a:rPr spc="-145" dirty="0"/>
              <a:t> </a:t>
            </a:r>
            <a:r>
              <a:rPr spc="10" dirty="0"/>
              <a:t>DKU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1B1B1B"/>
                </a:solidFill>
                <a:latin typeface="굴림"/>
                <a:cs typeface="굴림"/>
              </a:defRPr>
            </a:lvl1pPr>
          </a:lstStyle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333399"/>
                </a:solidFill>
                <a:latin typeface="굴림"/>
                <a:cs typeface="굴림"/>
              </a:defRPr>
            </a:lvl1pPr>
          </a:lstStyle>
          <a:p>
            <a:pPr marL="12700">
              <a:lnSpc>
                <a:spcPts val="1370"/>
              </a:lnSpc>
            </a:pPr>
            <a:r>
              <a:rPr spc="10" dirty="0"/>
              <a:t>J. </a:t>
            </a:r>
            <a:r>
              <a:rPr spc="5" dirty="0"/>
              <a:t>Choi,</a:t>
            </a:r>
            <a:r>
              <a:rPr spc="-145" dirty="0"/>
              <a:t> </a:t>
            </a:r>
            <a:r>
              <a:rPr spc="10" dirty="0"/>
              <a:t>DKU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1B1B1B"/>
                </a:solidFill>
                <a:latin typeface="굴림"/>
                <a:cs typeface="굴림"/>
              </a:defRPr>
            </a:lvl1pPr>
          </a:lstStyle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24052" y="959599"/>
            <a:ext cx="8829675" cy="0"/>
          </a:xfrm>
          <a:custGeom>
            <a:avLst/>
            <a:gdLst/>
            <a:ahLst/>
            <a:cxnLst/>
            <a:rect l="l" t="t" r="r" b="b"/>
            <a:pathLst>
              <a:path w="8829675">
                <a:moveTo>
                  <a:pt x="0" y="0"/>
                </a:moveTo>
                <a:lnTo>
                  <a:pt x="8829548" y="0"/>
                </a:lnTo>
              </a:path>
            </a:pathLst>
          </a:custGeom>
          <a:ln w="38061">
            <a:solidFill>
              <a:srgbClr val="BE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24052" y="6900011"/>
            <a:ext cx="7795882" cy="1172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95291" y="450346"/>
            <a:ext cx="4290116" cy="4514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03113" y="1140491"/>
            <a:ext cx="7874473" cy="1854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8799641" y="6875048"/>
            <a:ext cx="93599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333399"/>
                </a:solidFill>
                <a:latin typeface="굴림"/>
                <a:cs typeface="굴림"/>
              </a:defRPr>
            </a:lvl1pPr>
          </a:lstStyle>
          <a:p>
            <a:pPr marL="12700">
              <a:lnSpc>
                <a:spcPts val="1370"/>
              </a:lnSpc>
            </a:pPr>
            <a:r>
              <a:rPr spc="10" dirty="0"/>
              <a:t>J. </a:t>
            </a:r>
            <a:r>
              <a:rPr spc="5" dirty="0"/>
              <a:t>Choi,</a:t>
            </a:r>
            <a:r>
              <a:rPr spc="-145" dirty="0"/>
              <a:t> </a:t>
            </a:r>
            <a:r>
              <a:rPr spc="10" dirty="0"/>
              <a:t>DKU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035" y="7027545"/>
            <a:ext cx="2456561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351411" y="7015167"/>
            <a:ext cx="255270" cy="203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1B1B1B"/>
                </a:solidFill>
                <a:latin typeface="굴림"/>
                <a:cs typeface="굴림"/>
              </a:defRPr>
            </a:lvl1pPr>
          </a:lstStyle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s://colab.research.google.com/drive/1DkhJiNiRlY8czFBjL28K-WxdUI3pxHRp?usp=sharing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lab.research.google.com/github/tensorflow/docs/blob/master/site/en/tutorials/audio/simple_audio.ipynb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torage.googleapis.com/download.tensorflow.org/data/mini_speech_commands.zip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82470" y="2486635"/>
            <a:ext cx="6563359" cy="124264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0185" marR="5080" indent="-198120" algn="ctr">
              <a:lnSpc>
                <a:spcPct val="100000"/>
              </a:lnSpc>
              <a:spcBef>
                <a:spcPts val="90"/>
              </a:spcBef>
            </a:pPr>
            <a:r>
              <a:rPr lang="en-US" sz="4000" b="1" dirty="0">
                <a:latin typeface="Arial"/>
                <a:cs typeface="Arial"/>
              </a:rPr>
              <a:t>Speech Command Classification</a:t>
            </a:r>
            <a:endParaRPr sz="4000" b="1" dirty="0">
              <a:latin typeface="Arial"/>
              <a:cs typeface="Arial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098A701A-706E-48A4-989F-211266B5CB66}"/>
              </a:ext>
            </a:extLst>
          </p:cNvPr>
          <p:cNvSpPr/>
          <p:nvPr/>
        </p:nvSpPr>
        <p:spPr>
          <a:xfrm>
            <a:off x="2030793" y="600138"/>
            <a:ext cx="7734985" cy="1553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8BE3D2D5-EDCA-490F-8F6F-99D805EAE012}"/>
              </a:ext>
            </a:extLst>
          </p:cNvPr>
          <p:cNvSpPr/>
          <p:nvPr/>
        </p:nvSpPr>
        <p:spPr>
          <a:xfrm>
            <a:off x="771817" y="600138"/>
            <a:ext cx="1258976" cy="3868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C288FD-4CE0-4D62-AED1-1A89FEA166EE}"/>
              </a:ext>
            </a:extLst>
          </p:cNvPr>
          <p:cNvSpPr txBox="1"/>
          <p:nvPr/>
        </p:nvSpPr>
        <p:spPr>
          <a:xfrm>
            <a:off x="3206750" y="4655919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Team 5</a:t>
            </a:r>
          </a:p>
          <a:p>
            <a:pPr algn="ctr"/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Lee Dong ho,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"/>
              </a:rPr>
              <a:t>Jin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 Chang Ho, Jung Jae Yoon </a:t>
            </a:r>
            <a:endParaRPr lang="ko-KR" altLang="en-US" dirty="0"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CE4C181F-F35B-47E0-BE6D-327BE66559FD}"/>
              </a:ext>
            </a:extLst>
          </p:cNvPr>
          <p:cNvSpPr/>
          <p:nvPr/>
        </p:nvSpPr>
        <p:spPr>
          <a:xfrm>
            <a:off x="924052" y="6854317"/>
            <a:ext cx="7795882" cy="913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6B10CF-FA7B-4F15-94F0-A5128BC5C5AE}"/>
              </a:ext>
            </a:extLst>
          </p:cNvPr>
          <p:cNvSpPr txBox="1"/>
          <p:nvPr/>
        </p:nvSpPr>
        <p:spPr>
          <a:xfrm>
            <a:off x="8719934" y="6750050"/>
            <a:ext cx="1045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2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Team</a:t>
            </a:r>
            <a:r>
              <a:rPr lang="ko-KR" altLang="en-US" sz="1200" b="1" dirty="0">
                <a:solidFill>
                  <a:schemeClr val="tx2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b="1" dirty="0">
                <a:solidFill>
                  <a:schemeClr val="tx2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  <a:endParaRPr lang="ko-KR" altLang="en-US" sz="1200" b="1" dirty="0">
              <a:solidFill>
                <a:schemeClr val="tx2">
                  <a:lumMod val="7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35350" y="507366"/>
            <a:ext cx="388620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5" dirty="0"/>
              <a:t>Experiment </a:t>
            </a:r>
            <a:r>
              <a:rPr lang="en-US" altLang="ko-KR" spc="-5" dirty="0"/>
              <a:t>(</a:t>
            </a:r>
            <a:r>
              <a:rPr lang="en-US" altLang="ko-KR" spc="-5" dirty="0" err="1"/>
              <a:t>Tensorflow</a:t>
            </a:r>
            <a:r>
              <a:rPr lang="en-US" altLang="ko-KR" spc="-5" dirty="0"/>
              <a:t>)</a:t>
            </a:r>
            <a:endParaRPr spc="-10" dirty="0"/>
          </a:p>
        </p:txBody>
      </p:sp>
      <p:sp>
        <p:nvSpPr>
          <p:cNvPr id="43" name="object 43"/>
          <p:cNvSpPr txBox="1"/>
          <p:nvPr/>
        </p:nvSpPr>
        <p:spPr>
          <a:xfrm>
            <a:off x="5403170" y="7015167"/>
            <a:ext cx="24197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sz="1400" dirty="0">
                <a:solidFill>
                  <a:srgbClr val="1B1B1B"/>
                </a:solidFill>
                <a:latin typeface="굴림"/>
                <a:cs typeface="굴림"/>
              </a:rPr>
              <a:t>10</a:t>
            </a:fld>
            <a:endParaRPr sz="1400" dirty="0">
              <a:latin typeface="굴림"/>
              <a:cs typeface="굴림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B91B8E0-07FB-4622-B724-E253FFA31AA4}"/>
              </a:ext>
            </a:extLst>
          </p:cNvPr>
          <p:cNvSpPr txBox="1"/>
          <p:nvPr/>
        </p:nvSpPr>
        <p:spPr>
          <a:xfrm>
            <a:off x="8719934" y="6826250"/>
            <a:ext cx="1045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2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Team</a:t>
            </a:r>
            <a:r>
              <a:rPr lang="ko-KR" altLang="en-US" sz="1200" b="1" dirty="0">
                <a:solidFill>
                  <a:schemeClr val="tx2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b="1" dirty="0">
                <a:solidFill>
                  <a:schemeClr val="tx2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  <a:endParaRPr lang="ko-KR" altLang="en-US" sz="1200" b="1" dirty="0">
              <a:solidFill>
                <a:schemeClr val="tx2">
                  <a:lumMod val="7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ABA70E7B-CC25-414B-96C1-A9415B8DB498}"/>
              </a:ext>
            </a:extLst>
          </p:cNvPr>
          <p:cNvSpPr txBox="1"/>
          <p:nvPr/>
        </p:nvSpPr>
        <p:spPr>
          <a:xfrm>
            <a:off x="1444861" y="1187450"/>
            <a:ext cx="7602220" cy="418704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spcBef>
                <a:spcPts val="385"/>
              </a:spcBef>
            </a:pPr>
            <a:r>
              <a:rPr lang="en-US" altLang="ko-K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EPOCH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01608A82-915B-4C9B-AC33-01768DCD509C}"/>
              </a:ext>
            </a:extLst>
          </p:cNvPr>
          <p:cNvSpPr/>
          <p:nvPr/>
        </p:nvSpPr>
        <p:spPr>
          <a:xfrm>
            <a:off x="1106741" y="1341920"/>
            <a:ext cx="152234" cy="1599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33E7A4C3-2FE3-4D21-AD50-7C96C35B58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33349"/>
              </p:ext>
            </p:extLst>
          </p:nvPr>
        </p:nvGraphicFramePr>
        <p:xfrm>
          <a:off x="1685736" y="1720850"/>
          <a:ext cx="7120470" cy="736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6745">
                  <a:extLst>
                    <a:ext uri="{9D8B030D-6E8A-4147-A177-3AD203B41FA5}">
                      <a16:colId xmlns:a16="http://schemas.microsoft.com/office/drawing/2014/main" val="2793133799"/>
                    </a:ext>
                  </a:extLst>
                </a:gridCol>
                <a:gridCol w="1186745">
                  <a:extLst>
                    <a:ext uri="{9D8B030D-6E8A-4147-A177-3AD203B41FA5}">
                      <a16:colId xmlns:a16="http://schemas.microsoft.com/office/drawing/2014/main" val="2923370427"/>
                    </a:ext>
                  </a:extLst>
                </a:gridCol>
                <a:gridCol w="1186745">
                  <a:extLst>
                    <a:ext uri="{9D8B030D-6E8A-4147-A177-3AD203B41FA5}">
                      <a16:colId xmlns:a16="http://schemas.microsoft.com/office/drawing/2014/main" val="4193922964"/>
                    </a:ext>
                  </a:extLst>
                </a:gridCol>
                <a:gridCol w="1186745">
                  <a:extLst>
                    <a:ext uri="{9D8B030D-6E8A-4147-A177-3AD203B41FA5}">
                      <a16:colId xmlns:a16="http://schemas.microsoft.com/office/drawing/2014/main" val="4292695641"/>
                    </a:ext>
                  </a:extLst>
                </a:gridCol>
                <a:gridCol w="1186745">
                  <a:extLst>
                    <a:ext uri="{9D8B030D-6E8A-4147-A177-3AD203B41FA5}">
                      <a16:colId xmlns:a16="http://schemas.microsoft.com/office/drawing/2014/main" val="3546055371"/>
                    </a:ext>
                  </a:extLst>
                </a:gridCol>
                <a:gridCol w="1186745">
                  <a:extLst>
                    <a:ext uri="{9D8B030D-6E8A-4147-A177-3AD203B41FA5}">
                      <a16:colId xmlns:a16="http://schemas.microsoft.com/office/drawing/2014/main" val="607551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EPOCH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302158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Accuracy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80%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84%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86%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85%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87%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85695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77F7CD2-9980-4B8C-AB4C-0BDBA7D92B9C}"/>
              </a:ext>
            </a:extLst>
          </p:cNvPr>
          <p:cNvSpPr txBox="1"/>
          <p:nvPr/>
        </p:nvSpPr>
        <p:spPr>
          <a:xfrm>
            <a:off x="5340350" y="2467941"/>
            <a:ext cx="1084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Stop</a:t>
            </a:r>
            <a:r>
              <a:rPr lang="ko-KR" altLang="en-US" dirty="0"/>
              <a:t> </a:t>
            </a:r>
            <a:r>
              <a:rPr lang="en-US" altLang="ko-KR" dirty="0"/>
              <a:t>at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6D5A62-42BD-44C7-9515-FBF29154B019}"/>
              </a:ext>
            </a:extLst>
          </p:cNvPr>
          <p:cNvSpPr txBox="1"/>
          <p:nvPr/>
        </p:nvSpPr>
        <p:spPr>
          <a:xfrm>
            <a:off x="6539045" y="2469314"/>
            <a:ext cx="1084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Stop</a:t>
            </a:r>
            <a:r>
              <a:rPr lang="ko-KR" altLang="en-US" dirty="0"/>
              <a:t> </a:t>
            </a:r>
            <a:r>
              <a:rPr lang="en-US" altLang="ko-KR" dirty="0"/>
              <a:t>at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5B3DFC-EDCE-4BA0-8F51-058FDC45C779}"/>
              </a:ext>
            </a:extLst>
          </p:cNvPr>
          <p:cNvSpPr txBox="1"/>
          <p:nvPr/>
        </p:nvSpPr>
        <p:spPr>
          <a:xfrm>
            <a:off x="7715351" y="2469314"/>
            <a:ext cx="1084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Stop</a:t>
            </a:r>
            <a:r>
              <a:rPr lang="ko-KR" altLang="en-US" dirty="0"/>
              <a:t> </a:t>
            </a:r>
            <a:r>
              <a:rPr lang="en-US" altLang="ko-KR" dirty="0"/>
              <a:t>at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89377FB4-E62E-4564-8DA6-8845B6787F89}"/>
              </a:ext>
            </a:extLst>
          </p:cNvPr>
          <p:cNvSpPr txBox="1"/>
          <p:nvPr/>
        </p:nvSpPr>
        <p:spPr>
          <a:xfrm>
            <a:off x="1444861" y="2863850"/>
            <a:ext cx="7602220" cy="418704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spcBef>
                <a:spcPts val="385"/>
              </a:spcBef>
            </a:pPr>
            <a:r>
              <a:rPr lang="en-US" altLang="ko-K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Conv2D(x, 3)</a:t>
            </a:r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C2C596B9-742D-40BB-B178-6B031AF34634}"/>
              </a:ext>
            </a:extLst>
          </p:cNvPr>
          <p:cNvSpPr/>
          <p:nvPr/>
        </p:nvSpPr>
        <p:spPr>
          <a:xfrm>
            <a:off x="1106741" y="3016250"/>
            <a:ext cx="152234" cy="1599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7" name="표 3">
            <a:extLst>
              <a:ext uri="{FF2B5EF4-FFF2-40B4-BE49-F238E27FC236}">
                <a16:creationId xmlns:a16="http://schemas.microsoft.com/office/drawing/2014/main" id="{53359E61-853B-411C-8982-3A375712D4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352695"/>
              </p:ext>
            </p:extLst>
          </p:nvPr>
        </p:nvGraphicFramePr>
        <p:xfrm>
          <a:off x="1685736" y="3473450"/>
          <a:ext cx="7120470" cy="736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6745">
                  <a:extLst>
                    <a:ext uri="{9D8B030D-6E8A-4147-A177-3AD203B41FA5}">
                      <a16:colId xmlns:a16="http://schemas.microsoft.com/office/drawing/2014/main" val="2793133799"/>
                    </a:ext>
                  </a:extLst>
                </a:gridCol>
                <a:gridCol w="1186745">
                  <a:extLst>
                    <a:ext uri="{9D8B030D-6E8A-4147-A177-3AD203B41FA5}">
                      <a16:colId xmlns:a16="http://schemas.microsoft.com/office/drawing/2014/main" val="2923370427"/>
                    </a:ext>
                  </a:extLst>
                </a:gridCol>
                <a:gridCol w="1186745">
                  <a:extLst>
                    <a:ext uri="{9D8B030D-6E8A-4147-A177-3AD203B41FA5}">
                      <a16:colId xmlns:a16="http://schemas.microsoft.com/office/drawing/2014/main" val="4193922964"/>
                    </a:ext>
                  </a:extLst>
                </a:gridCol>
                <a:gridCol w="1186745">
                  <a:extLst>
                    <a:ext uri="{9D8B030D-6E8A-4147-A177-3AD203B41FA5}">
                      <a16:colId xmlns:a16="http://schemas.microsoft.com/office/drawing/2014/main" val="4292695641"/>
                    </a:ext>
                  </a:extLst>
                </a:gridCol>
                <a:gridCol w="1186745">
                  <a:extLst>
                    <a:ext uri="{9D8B030D-6E8A-4147-A177-3AD203B41FA5}">
                      <a16:colId xmlns:a16="http://schemas.microsoft.com/office/drawing/2014/main" val="3546055371"/>
                    </a:ext>
                  </a:extLst>
                </a:gridCol>
                <a:gridCol w="1186745">
                  <a:extLst>
                    <a:ext uri="{9D8B030D-6E8A-4147-A177-3AD203B41FA5}">
                      <a16:colId xmlns:a16="http://schemas.microsoft.com/office/drawing/2014/main" val="607551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x’s max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64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96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128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160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302158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Accuracy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69%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84%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87%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88%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88%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856957"/>
                  </a:ext>
                </a:extLst>
              </a:tr>
            </a:tbl>
          </a:graphicData>
        </a:graphic>
      </p:graphicFrame>
      <p:sp>
        <p:nvSpPr>
          <p:cNvPr id="18" name="object 3">
            <a:extLst>
              <a:ext uri="{FF2B5EF4-FFF2-40B4-BE49-F238E27FC236}">
                <a16:creationId xmlns:a16="http://schemas.microsoft.com/office/drawing/2014/main" id="{3923A3C5-7FAA-4CF2-94AF-5291ED5F6800}"/>
              </a:ext>
            </a:extLst>
          </p:cNvPr>
          <p:cNvSpPr/>
          <p:nvPr/>
        </p:nvSpPr>
        <p:spPr>
          <a:xfrm>
            <a:off x="1106741" y="4692650"/>
            <a:ext cx="152234" cy="1599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5">
            <a:extLst>
              <a:ext uri="{FF2B5EF4-FFF2-40B4-BE49-F238E27FC236}">
                <a16:creationId xmlns:a16="http://schemas.microsoft.com/office/drawing/2014/main" id="{8977CCD3-BF98-4648-86FA-D763927F7ED8}"/>
              </a:ext>
            </a:extLst>
          </p:cNvPr>
          <p:cNvSpPr txBox="1"/>
          <p:nvPr/>
        </p:nvSpPr>
        <p:spPr>
          <a:xfrm>
            <a:off x="1444861" y="4578746"/>
            <a:ext cx="7602220" cy="418704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spcBef>
                <a:spcPts val="385"/>
              </a:spcBef>
            </a:pPr>
            <a:r>
              <a:rPr lang="en-US" altLang="ko-K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Resizing(x, x)</a:t>
            </a:r>
          </a:p>
        </p:txBody>
      </p:sp>
      <p:graphicFrame>
        <p:nvGraphicFramePr>
          <p:cNvPr id="20" name="표 3">
            <a:extLst>
              <a:ext uri="{FF2B5EF4-FFF2-40B4-BE49-F238E27FC236}">
                <a16:creationId xmlns:a16="http://schemas.microsoft.com/office/drawing/2014/main" id="{FB9C40F9-C268-424A-ADDE-2C796DA04977}"/>
              </a:ext>
            </a:extLst>
          </p:cNvPr>
          <p:cNvGraphicFramePr>
            <a:graphicFrameLocks noGrp="1"/>
          </p:cNvGraphicFramePr>
          <p:nvPr/>
        </p:nvGraphicFramePr>
        <p:xfrm>
          <a:off x="1689397" y="5149850"/>
          <a:ext cx="7120470" cy="736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6745">
                  <a:extLst>
                    <a:ext uri="{9D8B030D-6E8A-4147-A177-3AD203B41FA5}">
                      <a16:colId xmlns:a16="http://schemas.microsoft.com/office/drawing/2014/main" val="2793133799"/>
                    </a:ext>
                  </a:extLst>
                </a:gridCol>
                <a:gridCol w="1186745">
                  <a:extLst>
                    <a:ext uri="{9D8B030D-6E8A-4147-A177-3AD203B41FA5}">
                      <a16:colId xmlns:a16="http://schemas.microsoft.com/office/drawing/2014/main" val="2923370427"/>
                    </a:ext>
                  </a:extLst>
                </a:gridCol>
                <a:gridCol w="1186745">
                  <a:extLst>
                    <a:ext uri="{9D8B030D-6E8A-4147-A177-3AD203B41FA5}">
                      <a16:colId xmlns:a16="http://schemas.microsoft.com/office/drawing/2014/main" val="4193922964"/>
                    </a:ext>
                  </a:extLst>
                </a:gridCol>
                <a:gridCol w="1186745">
                  <a:extLst>
                    <a:ext uri="{9D8B030D-6E8A-4147-A177-3AD203B41FA5}">
                      <a16:colId xmlns:a16="http://schemas.microsoft.com/office/drawing/2014/main" val="4292695641"/>
                    </a:ext>
                  </a:extLst>
                </a:gridCol>
                <a:gridCol w="1186745">
                  <a:extLst>
                    <a:ext uri="{9D8B030D-6E8A-4147-A177-3AD203B41FA5}">
                      <a16:colId xmlns:a16="http://schemas.microsoft.com/office/drawing/2014/main" val="3546055371"/>
                    </a:ext>
                  </a:extLst>
                </a:gridCol>
                <a:gridCol w="1186745">
                  <a:extLst>
                    <a:ext uri="{9D8B030D-6E8A-4147-A177-3AD203B41FA5}">
                      <a16:colId xmlns:a16="http://schemas.microsoft.com/office/drawing/2014/main" val="607551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x’s max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64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128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302158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Accuracy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54%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75%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84%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85%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79%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85695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CC79D79-75B3-4DE2-AB2B-9CB4C1C11DEA}"/>
              </a:ext>
            </a:extLst>
          </p:cNvPr>
          <p:cNvSpPr txBox="1"/>
          <p:nvPr/>
        </p:nvSpPr>
        <p:spPr>
          <a:xfrm>
            <a:off x="7133467" y="645691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 is just variable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944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13106" y="507366"/>
            <a:ext cx="393704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5" dirty="0"/>
              <a:t>Experiment (Our model)</a:t>
            </a:r>
            <a:endParaRPr spc="-10" dirty="0"/>
          </a:p>
        </p:txBody>
      </p:sp>
      <p:sp>
        <p:nvSpPr>
          <p:cNvPr id="43" name="object 43"/>
          <p:cNvSpPr txBox="1"/>
          <p:nvPr/>
        </p:nvSpPr>
        <p:spPr>
          <a:xfrm>
            <a:off x="5403170" y="7015168"/>
            <a:ext cx="31817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sz="1400" dirty="0">
                <a:solidFill>
                  <a:srgbClr val="1B1B1B"/>
                </a:solidFill>
                <a:latin typeface="굴림"/>
                <a:cs typeface="굴림"/>
              </a:rPr>
              <a:t>11</a:t>
            </a:fld>
            <a:endParaRPr sz="1400" dirty="0">
              <a:latin typeface="굴림"/>
              <a:cs typeface="굴림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B91B8E0-07FB-4622-B724-E253FFA31AA4}"/>
              </a:ext>
            </a:extLst>
          </p:cNvPr>
          <p:cNvSpPr txBox="1"/>
          <p:nvPr/>
        </p:nvSpPr>
        <p:spPr>
          <a:xfrm>
            <a:off x="8719934" y="6826250"/>
            <a:ext cx="1045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2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Team</a:t>
            </a:r>
            <a:r>
              <a:rPr lang="ko-KR" altLang="en-US" sz="1200" b="1" dirty="0">
                <a:solidFill>
                  <a:schemeClr val="tx2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b="1" dirty="0">
                <a:solidFill>
                  <a:schemeClr val="tx2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  <a:endParaRPr lang="ko-KR" altLang="en-US" sz="1200" b="1" dirty="0">
              <a:solidFill>
                <a:schemeClr val="tx2">
                  <a:lumMod val="7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0" t="31670" r="62129" b="61784"/>
          <a:stretch/>
        </p:blipFill>
        <p:spPr>
          <a:xfrm>
            <a:off x="1149350" y="1621465"/>
            <a:ext cx="3587750" cy="381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8" t="59165" r="63233" b="2866"/>
          <a:stretch/>
        </p:blipFill>
        <p:spPr>
          <a:xfrm>
            <a:off x="996950" y="2025650"/>
            <a:ext cx="3505200" cy="22098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1" t="57682" r="57562" b="2214"/>
          <a:stretch/>
        </p:blipFill>
        <p:spPr>
          <a:xfrm>
            <a:off x="6088971" y="2025650"/>
            <a:ext cx="3657600" cy="236220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5" t="28412" r="53319" b="65120"/>
          <a:stretch/>
        </p:blipFill>
        <p:spPr>
          <a:xfrm>
            <a:off x="6088971" y="1621465"/>
            <a:ext cx="4114800" cy="381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7E83DD-DB77-462B-8933-45EE63A34724}"/>
              </a:ext>
            </a:extLst>
          </p:cNvPr>
          <p:cNvSpPr txBox="1"/>
          <p:nvPr/>
        </p:nvSpPr>
        <p:spPr>
          <a:xfrm>
            <a:off x="6765970" y="5040702"/>
            <a:ext cx="23036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Dropout 0.3 -&gt; 0.2</a:t>
            </a:r>
          </a:p>
          <a:p>
            <a:pPr algn="ctr"/>
            <a:r>
              <a:rPr lang="en-US" altLang="ko-KR" sz="2000" dirty="0">
                <a:solidFill>
                  <a:srgbClr val="FF0000"/>
                </a:solidFill>
              </a:rPr>
              <a:t>73.2%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7E83DD-DB77-462B-8933-45EE63A34724}"/>
              </a:ext>
            </a:extLst>
          </p:cNvPr>
          <p:cNvSpPr txBox="1"/>
          <p:nvPr/>
        </p:nvSpPr>
        <p:spPr>
          <a:xfrm>
            <a:off x="1791424" y="5040702"/>
            <a:ext cx="23036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Original model</a:t>
            </a:r>
          </a:p>
          <a:p>
            <a:pPr algn="ctr"/>
            <a:r>
              <a:rPr lang="en-US" altLang="ko-KR" sz="2000" dirty="0">
                <a:solidFill>
                  <a:srgbClr val="FF0000"/>
                </a:solidFill>
              </a:rPr>
              <a:t>78.6%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01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bject 43"/>
          <p:cNvSpPr txBox="1"/>
          <p:nvPr/>
        </p:nvSpPr>
        <p:spPr>
          <a:xfrm>
            <a:off x="5403170" y="7015167"/>
            <a:ext cx="24197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sz="1400" dirty="0">
                <a:solidFill>
                  <a:srgbClr val="1B1B1B"/>
                </a:solidFill>
                <a:latin typeface="굴림"/>
                <a:cs typeface="굴림"/>
              </a:rPr>
              <a:t>12</a:t>
            </a:fld>
            <a:endParaRPr sz="1400" dirty="0">
              <a:latin typeface="굴림"/>
              <a:cs typeface="굴림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B91B8E0-07FB-4622-B724-E253FFA31AA4}"/>
              </a:ext>
            </a:extLst>
          </p:cNvPr>
          <p:cNvSpPr txBox="1"/>
          <p:nvPr/>
        </p:nvSpPr>
        <p:spPr>
          <a:xfrm>
            <a:off x="8719934" y="6826250"/>
            <a:ext cx="1045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2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Team</a:t>
            </a:r>
            <a:r>
              <a:rPr lang="ko-KR" altLang="en-US" sz="1200" b="1" dirty="0">
                <a:solidFill>
                  <a:schemeClr val="tx2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b="1" dirty="0">
                <a:solidFill>
                  <a:schemeClr val="tx2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  <a:endParaRPr lang="ko-KR" altLang="en-US" sz="1200" b="1" dirty="0">
              <a:solidFill>
                <a:schemeClr val="tx2">
                  <a:lumMod val="7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2" t="57722" r="61420" b="3668"/>
          <a:stretch/>
        </p:blipFill>
        <p:spPr>
          <a:xfrm>
            <a:off x="1073150" y="2101850"/>
            <a:ext cx="3581400" cy="2286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4" t="28443" r="60027" b="65122"/>
          <a:stretch/>
        </p:blipFill>
        <p:spPr>
          <a:xfrm>
            <a:off x="1073150" y="1492250"/>
            <a:ext cx="3810000" cy="38100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0" t="61276" r="61346" b="1960"/>
          <a:stretch/>
        </p:blipFill>
        <p:spPr>
          <a:xfrm>
            <a:off x="6002791" y="2101850"/>
            <a:ext cx="3581400" cy="2286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7E83DD-DB77-462B-8933-45EE63A34724}"/>
              </a:ext>
            </a:extLst>
          </p:cNvPr>
          <p:cNvSpPr txBox="1"/>
          <p:nvPr/>
        </p:nvSpPr>
        <p:spPr>
          <a:xfrm>
            <a:off x="6641690" y="5040702"/>
            <a:ext cx="23036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Add 2 layers</a:t>
            </a:r>
          </a:p>
          <a:p>
            <a:pPr algn="ctr"/>
            <a:r>
              <a:rPr lang="en-US" altLang="ko-KR" sz="2000" dirty="0">
                <a:solidFill>
                  <a:srgbClr val="FF0000"/>
                </a:solidFill>
              </a:rPr>
              <a:t>84.6%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7E83DD-DB77-462B-8933-45EE63A34724}"/>
              </a:ext>
            </a:extLst>
          </p:cNvPr>
          <p:cNvSpPr txBox="1"/>
          <p:nvPr/>
        </p:nvSpPr>
        <p:spPr>
          <a:xfrm>
            <a:off x="1826349" y="5040702"/>
            <a:ext cx="23036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Add 1 layer</a:t>
            </a:r>
          </a:p>
          <a:p>
            <a:pPr algn="ctr"/>
            <a:r>
              <a:rPr lang="en-US" altLang="ko-KR" sz="2000" dirty="0">
                <a:solidFill>
                  <a:srgbClr val="FF0000"/>
                </a:solidFill>
              </a:rPr>
              <a:t>84.0%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3" t="32995" r="59034" b="60878"/>
          <a:stretch/>
        </p:blipFill>
        <p:spPr>
          <a:xfrm>
            <a:off x="6002791" y="1492250"/>
            <a:ext cx="3962399" cy="381000"/>
          </a:xfrm>
          <a:prstGeom prst="rect">
            <a:avLst/>
          </a:prstGeom>
        </p:spPr>
      </p:pic>
      <p:sp>
        <p:nvSpPr>
          <p:cNvPr id="15" name="object 2"/>
          <p:cNvSpPr txBox="1">
            <a:spLocks noGrp="1"/>
          </p:cNvSpPr>
          <p:nvPr>
            <p:ph type="title"/>
          </p:nvPr>
        </p:nvSpPr>
        <p:spPr>
          <a:xfrm>
            <a:off x="3613106" y="507366"/>
            <a:ext cx="396239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5" dirty="0"/>
              <a:t>Experiment (Our model)</a:t>
            </a:r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1226266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bject 43"/>
          <p:cNvSpPr txBox="1"/>
          <p:nvPr/>
        </p:nvSpPr>
        <p:spPr>
          <a:xfrm>
            <a:off x="5403170" y="7015167"/>
            <a:ext cx="24197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sz="1400" dirty="0">
                <a:solidFill>
                  <a:srgbClr val="1B1B1B"/>
                </a:solidFill>
                <a:latin typeface="굴림"/>
                <a:cs typeface="굴림"/>
              </a:rPr>
              <a:t>13</a:t>
            </a:fld>
            <a:endParaRPr sz="1400" dirty="0">
              <a:latin typeface="굴림"/>
              <a:cs typeface="굴림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B91B8E0-07FB-4622-B724-E253FFA31AA4}"/>
              </a:ext>
            </a:extLst>
          </p:cNvPr>
          <p:cNvSpPr txBox="1"/>
          <p:nvPr/>
        </p:nvSpPr>
        <p:spPr>
          <a:xfrm>
            <a:off x="8719934" y="6826250"/>
            <a:ext cx="1045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2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Team</a:t>
            </a:r>
            <a:r>
              <a:rPr lang="ko-KR" altLang="en-US" sz="1200" b="1" dirty="0">
                <a:solidFill>
                  <a:schemeClr val="tx2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b="1" dirty="0">
                <a:solidFill>
                  <a:schemeClr val="tx2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  <a:endParaRPr lang="ko-KR" altLang="en-US" sz="1200" b="1" dirty="0">
              <a:solidFill>
                <a:schemeClr val="tx2">
                  <a:lumMod val="7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7E83DD-DB77-462B-8933-45EE63A34724}"/>
              </a:ext>
            </a:extLst>
          </p:cNvPr>
          <p:cNvSpPr txBox="1"/>
          <p:nvPr/>
        </p:nvSpPr>
        <p:spPr>
          <a:xfrm>
            <a:off x="3830933" y="4768850"/>
            <a:ext cx="32981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Add 2 layer, Batch size 32-&gt;16</a:t>
            </a:r>
          </a:p>
          <a:p>
            <a:pPr algn="ctr"/>
            <a:r>
              <a:rPr lang="en-US" altLang="ko-KR" sz="2000" dirty="0">
                <a:solidFill>
                  <a:srgbClr val="FF0000"/>
                </a:solidFill>
              </a:rPr>
              <a:t>86.0%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02" r="57911" b="66305"/>
          <a:stretch/>
        </p:blipFill>
        <p:spPr>
          <a:xfrm>
            <a:off x="3376251" y="1412748"/>
            <a:ext cx="4053840" cy="381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4" t="56440" r="59512" b="1441"/>
          <a:stretch/>
        </p:blipFill>
        <p:spPr>
          <a:xfrm>
            <a:off x="3612471" y="1797050"/>
            <a:ext cx="3581400" cy="2362200"/>
          </a:xfrm>
          <a:prstGeom prst="rect">
            <a:avLst/>
          </a:prstGeom>
        </p:spPr>
      </p:pic>
      <p:sp>
        <p:nvSpPr>
          <p:cNvPr id="15" name="object 2"/>
          <p:cNvSpPr txBox="1">
            <a:spLocks noGrp="1"/>
          </p:cNvSpPr>
          <p:nvPr>
            <p:ph type="title"/>
          </p:nvPr>
        </p:nvSpPr>
        <p:spPr>
          <a:xfrm>
            <a:off x="3613106" y="507366"/>
            <a:ext cx="405384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5" dirty="0"/>
              <a:t>Experiment (Our model)</a:t>
            </a:r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1165702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3950" y="507366"/>
            <a:ext cx="320040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5" dirty="0"/>
              <a:t>Result (</a:t>
            </a:r>
            <a:r>
              <a:rPr lang="en-US" spc="-5" dirty="0" err="1"/>
              <a:t>Tensorflow</a:t>
            </a:r>
            <a:r>
              <a:rPr lang="en-US" spc="-5" dirty="0"/>
              <a:t>)</a:t>
            </a:r>
            <a:endParaRPr spc="-10" dirty="0"/>
          </a:p>
        </p:txBody>
      </p:sp>
      <p:sp>
        <p:nvSpPr>
          <p:cNvPr id="43" name="object 43"/>
          <p:cNvSpPr txBox="1"/>
          <p:nvPr/>
        </p:nvSpPr>
        <p:spPr>
          <a:xfrm>
            <a:off x="5403170" y="7015167"/>
            <a:ext cx="24197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sz="1400" dirty="0">
                <a:solidFill>
                  <a:srgbClr val="1B1B1B"/>
                </a:solidFill>
                <a:latin typeface="굴림"/>
                <a:cs typeface="굴림"/>
              </a:rPr>
              <a:t>14</a:t>
            </a:fld>
            <a:endParaRPr sz="1400" dirty="0">
              <a:latin typeface="굴림"/>
              <a:cs typeface="굴림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B91B8E0-07FB-4622-B724-E253FFA31AA4}"/>
              </a:ext>
            </a:extLst>
          </p:cNvPr>
          <p:cNvSpPr txBox="1"/>
          <p:nvPr/>
        </p:nvSpPr>
        <p:spPr>
          <a:xfrm>
            <a:off x="8719934" y="6826250"/>
            <a:ext cx="1045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2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Team</a:t>
            </a:r>
            <a:r>
              <a:rPr lang="ko-KR" altLang="en-US" sz="1200" b="1" dirty="0">
                <a:solidFill>
                  <a:schemeClr val="tx2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b="1" dirty="0">
                <a:solidFill>
                  <a:schemeClr val="tx2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  <a:endParaRPr lang="ko-KR" altLang="en-US" sz="1200" b="1" dirty="0">
              <a:solidFill>
                <a:schemeClr val="tx2">
                  <a:lumMod val="7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D0E7D3A3-7BDA-44C6-A481-5043EDCEA766}"/>
              </a:ext>
            </a:extLst>
          </p:cNvPr>
          <p:cNvSpPr/>
          <p:nvPr/>
        </p:nvSpPr>
        <p:spPr>
          <a:xfrm>
            <a:off x="1106741" y="1341920"/>
            <a:ext cx="152234" cy="1599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D3370C81-9C2A-46A5-8FAA-E38E7706D60E}"/>
              </a:ext>
            </a:extLst>
          </p:cNvPr>
          <p:cNvSpPr txBox="1"/>
          <p:nvPr/>
        </p:nvSpPr>
        <p:spPr>
          <a:xfrm>
            <a:off x="1444861" y="1187450"/>
            <a:ext cx="7602220" cy="418704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spcBef>
                <a:spcPts val="385"/>
              </a:spcBef>
            </a:pPr>
            <a:r>
              <a:rPr lang="en-US" altLang="ko-K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How can we make precise model?</a:t>
            </a: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A37E37D7-8517-460A-9242-FF55F6347B19}"/>
              </a:ext>
            </a:extLst>
          </p:cNvPr>
          <p:cNvSpPr txBox="1"/>
          <p:nvPr/>
        </p:nvSpPr>
        <p:spPr>
          <a:xfrm>
            <a:off x="1440820" y="1606154"/>
            <a:ext cx="7602220" cy="357149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indent="-342900">
              <a:spcBef>
                <a:spcPts val="385"/>
              </a:spcBef>
              <a:buFont typeface="Wingdings" panose="05000000000000000000" pitchFamily="2" charset="2"/>
              <a:buChar char="ü"/>
            </a:pPr>
            <a:r>
              <a:rPr lang="en-US" altLang="ko-KR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Based on the results of the experiment...</a:t>
            </a:r>
            <a:endParaRPr lang="en-US" altLang="ko-KR" sz="2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75CD1AFD-E746-481D-A289-5D86FE681FDE}"/>
              </a:ext>
            </a:extLst>
          </p:cNvPr>
          <p:cNvSpPr txBox="1"/>
          <p:nvPr/>
        </p:nvSpPr>
        <p:spPr>
          <a:xfrm>
            <a:off x="1844039" y="1963303"/>
            <a:ext cx="7602220" cy="664926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spcBef>
                <a:spcPts val="385"/>
              </a:spcBef>
            </a:pPr>
            <a:r>
              <a:rPr lang="en-US" altLang="ko-KR" sz="2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altLang="ko-KR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EPOCH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: the larger EPOCH, the more accurate. However, does not matter of accuracy if it is more than </a:t>
            </a:r>
            <a:r>
              <a:rPr lang="en-US" altLang="ko-KR" sz="2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sz="2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09FD8371-7AE5-4F31-B6AC-C5387A881090}"/>
              </a:ext>
            </a:extLst>
          </p:cNvPr>
          <p:cNvSpPr txBox="1"/>
          <p:nvPr/>
        </p:nvSpPr>
        <p:spPr>
          <a:xfrm>
            <a:off x="1844039" y="2635250"/>
            <a:ext cx="7602220" cy="664926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spcBef>
                <a:spcPts val="385"/>
              </a:spcBef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ko-KR" sz="2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ko-KR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Conv2D (x, 3)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the larger x, the more accurate. However, does not matter of accuracy if it is more than </a:t>
            </a:r>
            <a:r>
              <a:rPr lang="en-US" altLang="ko-KR" sz="2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sz="2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77C940EA-7463-4A3E-B7A6-6C570193619D}"/>
              </a:ext>
            </a:extLst>
          </p:cNvPr>
          <p:cNvSpPr txBox="1"/>
          <p:nvPr/>
        </p:nvSpPr>
        <p:spPr>
          <a:xfrm>
            <a:off x="1844039" y="3265724"/>
            <a:ext cx="7602220" cy="664926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spcBef>
                <a:spcPts val="385"/>
              </a:spcBef>
            </a:pPr>
            <a:r>
              <a:rPr lang="en-US" altLang="ko-KR" sz="2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altLang="ko-KR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Resizing(x, x)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As x increases, the accuracy increases rapidly, 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accuracy decreases </a:t>
            </a:r>
            <a:r>
              <a:rPr lang="en-US" altLang="ko-KR" sz="2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certain value</a:t>
            </a:r>
            <a:r>
              <a:rPr lang="en-US" altLang="ko-KR" sz="2000" b="0" i="0" dirty="0">
                <a:solidFill>
                  <a:srgbClr val="FF0000"/>
                </a:solidFill>
                <a:effectLst/>
                <a:latin typeface="Noto Sans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ko-KR" sz="2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etween 64 and 128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sz="2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CA2E32-49A4-4DC0-B760-DA6E28225574}"/>
              </a:ext>
            </a:extLst>
          </p:cNvPr>
          <p:cNvSpPr txBox="1"/>
          <p:nvPr/>
        </p:nvSpPr>
        <p:spPr>
          <a:xfrm>
            <a:off x="7133467" y="645691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 is just variable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3338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3950" y="507366"/>
            <a:ext cx="320040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5" dirty="0"/>
              <a:t>Result (Our model)</a:t>
            </a:r>
            <a:endParaRPr spc="-10" dirty="0"/>
          </a:p>
        </p:txBody>
      </p:sp>
      <p:sp>
        <p:nvSpPr>
          <p:cNvPr id="43" name="object 43"/>
          <p:cNvSpPr txBox="1"/>
          <p:nvPr/>
        </p:nvSpPr>
        <p:spPr>
          <a:xfrm>
            <a:off x="5403170" y="7015167"/>
            <a:ext cx="24197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sz="1400" dirty="0">
                <a:solidFill>
                  <a:srgbClr val="1B1B1B"/>
                </a:solidFill>
                <a:latin typeface="굴림"/>
                <a:cs typeface="굴림"/>
              </a:rPr>
              <a:t>15</a:t>
            </a:fld>
            <a:endParaRPr sz="1400" dirty="0">
              <a:latin typeface="굴림"/>
              <a:cs typeface="굴림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B91B8E0-07FB-4622-B724-E253FFA31AA4}"/>
              </a:ext>
            </a:extLst>
          </p:cNvPr>
          <p:cNvSpPr txBox="1"/>
          <p:nvPr/>
        </p:nvSpPr>
        <p:spPr>
          <a:xfrm>
            <a:off x="8719934" y="6826250"/>
            <a:ext cx="1045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2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Team</a:t>
            </a:r>
            <a:r>
              <a:rPr lang="ko-KR" altLang="en-US" sz="1200" b="1" dirty="0">
                <a:solidFill>
                  <a:schemeClr val="tx2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b="1" dirty="0">
                <a:solidFill>
                  <a:schemeClr val="tx2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  <a:endParaRPr lang="ko-KR" altLang="en-US" sz="1200" b="1" dirty="0">
              <a:solidFill>
                <a:schemeClr val="tx2">
                  <a:lumMod val="7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D0E7D3A3-7BDA-44C6-A481-5043EDCEA766}"/>
              </a:ext>
            </a:extLst>
          </p:cNvPr>
          <p:cNvSpPr/>
          <p:nvPr/>
        </p:nvSpPr>
        <p:spPr>
          <a:xfrm>
            <a:off x="1106741" y="1341920"/>
            <a:ext cx="152234" cy="1599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D3370C81-9C2A-46A5-8FAA-E38E7706D60E}"/>
              </a:ext>
            </a:extLst>
          </p:cNvPr>
          <p:cNvSpPr txBox="1"/>
          <p:nvPr/>
        </p:nvSpPr>
        <p:spPr>
          <a:xfrm>
            <a:off x="1444861" y="1187450"/>
            <a:ext cx="7602220" cy="418704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spcBef>
                <a:spcPts val="385"/>
              </a:spcBef>
            </a:pPr>
            <a:r>
              <a:rPr lang="en-US" altLang="ko-K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How can we make precise model?</a:t>
            </a: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A37E37D7-8517-460A-9242-FF55F6347B19}"/>
              </a:ext>
            </a:extLst>
          </p:cNvPr>
          <p:cNvSpPr txBox="1"/>
          <p:nvPr/>
        </p:nvSpPr>
        <p:spPr>
          <a:xfrm>
            <a:off x="1440820" y="1606154"/>
            <a:ext cx="7602220" cy="357149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indent="-342900">
              <a:spcBef>
                <a:spcPts val="385"/>
              </a:spcBef>
              <a:buFont typeface="Wingdings" panose="05000000000000000000" pitchFamily="2" charset="2"/>
              <a:buChar char="ü"/>
            </a:pPr>
            <a:r>
              <a:rPr lang="en-US" altLang="ko-KR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Based on the results of the experiment...</a:t>
            </a:r>
            <a:endParaRPr lang="en-US" altLang="ko-KR" sz="2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75CD1AFD-E746-481D-A289-5D86FE681FDE}"/>
              </a:ext>
            </a:extLst>
          </p:cNvPr>
          <p:cNvSpPr txBox="1"/>
          <p:nvPr/>
        </p:nvSpPr>
        <p:spPr>
          <a:xfrm>
            <a:off x="1844039" y="1963303"/>
            <a:ext cx="7602220" cy="972702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spcBef>
                <a:spcPts val="385"/>
              </a:spcBef>
            </a:pPr>
            <a:r>
              <a:rPr lang="en-US" altLang="ko-KR" sz="2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altLang="ko-KR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Layers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: Accuracy got higher when we added more layers.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However, there was little increase in accuracy when there were more than </a:t>
            </a:r>
            <a:r>
              <a:rPr lang="en-US" altLang="ko-K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seven layers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sz="2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09FD8371-7AE5-4F31-B6AC-C5387A881090}"/>
              </a:ext>
            </a:extLst>
          </p:cNvPr>
          <p:cNvSpPr txBox="1"/>
          <p:nvPr/>
        </p:nvSpPr>
        <p:spPr>
          <a:xfrm>
            <a:off x="1844039" y="2933410"/>
            <a:ext cx="7602220" cy="664926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spcBef>
                <a:spcPts val="385"/>
              </a:spcBef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ko-KR" sz="2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ko-KR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Dropout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: When we changed dropout value to more or less than </a:t>
            </a:r>
            <a:r>
              <a:rPr lang="en-US" altLang="ko-KR" sz="2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0.3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accuracy decreased.</a:t>
            </a:r>
            <a:endParaRPr lang="en-US" altLang="ko-KR" sz="2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77C940EA-7463-4A3E-B7A6-6C570193619D}"/>
              </a:ext>
            </a:extLst>
          </p:cNvPr>
          <p:cNvSpPr txBox="1"/>
          <p:nvPr/>
        </p:nvSpPr>
        <p:spPr>
          <a:xfrm>
            <a:off x="1844039" y="3649632"/>
            <a:ext cx="7602220" cy="664926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spcBef>
                <a:spcPts val="385"/>
              </a:spcBef>
            </a:pPr>
            <a:r>
              <a:rPr lang="en-US" altLang="ko-KR" sz="2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altLang="ko-KR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Batch size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When we reduced the batch size </a:t>
            </a:r>
            <a:r>
              <a:rPr lang="en-US" altLang="ko-KR" sz="2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 32 to 16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accuracy increased but the loss graph got jagged.</a:t>
            </a:r>
            <a:endParaRPr lang="en-US" altLang="ko-KR" sz="2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804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5403171" y="7015167"/>
            <a:ext cx="15367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sz="1400" dirty="0">
                <a:solidFill>
                  <a:srgbClr val="1B1B1B"/>
                </a:solidFill>
                <a:latin typeface="굴림"/>
                <a:cs typeface="굴림"/>
              </a:rPr>
              <a:t>2</a:t>
            </a:fld>
            <a:endParaRPr sz="1400" dirty="0">
              <a:latin typeface="굴림"/>
              <a:cs typeface="굴림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4BE1D9-8DB0-4C1D-8817-D9864C085645}"/>
              </a:ext>
            </a:extLst>
          </p:cNvPr>
          <p:cNvSpPr txBox="1"/>
          <p:nvPr/>
        </p:nvSpPr>
        <p:spPr>
          <a:xfrm>
            <a:off x="8719934" y="6826250"/>
            <a:ext cx="1045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2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Team</a:t>
            </a:r>
            <a:r>
              <a:rPr lang="ko-KR" altLang="en-US" sz="1200" b="1" dirty="0">
                <a:solidFill>
                  <a:schemeClr val="tx2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b="1" dirty="0">
                <a:solidFill>
                  <a:schemeClr val="tx2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  <a:endParaRPr lang="ko-KR" altLang="en-US" sz="1200" b="1" dirty="0">
              <a:solidFill>
                <a:schemeClr val="tx2">
                  <a:lumMod val="7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6" name="object 2">
            <a:extLst>
              <a:ext uri="{FF2B5EF4-FFF2-40B4-BE49-F238E27FC236}">
                <a16:creationId xmlns:a16="http://schemas.microsoft.com/office/drawing/2014/main" id="{4D52096D-C611-4FBD-99AB-58D8875379E6}"/>
              </a:ext>
            </a:extLst>
          </p:cNvPr>
          <p:cNvSpPr txBox="1">
            <a:spLocks/>
          </p:cNvSpPr>
          <p:nvPr/>
        </p:nvSpPr>
        <p:spPr>
          <a:xfrm>
            <a:off x="4615630" y="507366"/>
            <a:ext cx="144843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latinLnBrk="0">
              <a:spcBef>
                <a:spcPts val="95"/>
              </a:spcBef>
            </a:pPr>
            <a:r>
              <a:rPr lang="en-US" kern="0" spc="-15" dirty="0"/>
              <a:t>C</a:t>
            </a:r>
            <a:r>
              <a:rPr lang="en-US" kern="0" spc="-5" dirty="0"/>
              <a:t>ontents</a:t>
            </a:r>
          </a:p>
        </p:txBody>
      </p:sp>
      <p:sp>
        <p:nvSpPr>
          <p:cNvPr id="28" name="object 4">
            <a:extLst>
              <a:ext uri="{FF2B5EF4-FFF2-40B4-BE49-F238E27FC236}">
                <a16:creationId xmlns:a16="http://schemas.microsoft.com/office/drawing/2014/main" id="{9D0F10E2-7683-41C0-9597-9EA204BA15B6}"/>
              </a:ext>
            </a:extLst>
          </p:cNvPr>
          <p:cNvSpPr/>
          <p:nvPr/>
        </p:nvSpPr>
        <p:spPr>
          <a:xfrm>
            <a:off x="1106741" y="1358430"/>
            <a:ext cx="152234" cy="1599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5">
            <a:extLst>
              <a:ext uri="{FF2B5EF4-FFF2-40B4-BE49-F238E27FC236}">
                <a16:creationId xmlns:a16="http://schemas.microsoft.com/office/drawing/2014/main" id="{B6A20323-0008-47BD-AF59-8F4391368944}"/>
              </a:ext>
            </a:extLst>
          </p:cNvPr>
          <p:cNvSpPr/>
          <p:nvPr/>
        </p:nvSpPr>
        <p:spPr>
          <a:xfrm>
            <a:off x="1106741" y="1798637"/>
            <a:ext cx="152234" cy="1599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6">
            <a:extLst>
              <a:ext uri="{FF2B5EF4-FFF2-40B4-BE49-F238E27FC236}">
                <a16:creationId xmlns:a16="http://schemas.microsoft.com/office/drawing/2014/main" id="{04548FE2-2D9C-4F67-8ACC-CCE1B9B6B1CC}"/>
              </a:ext>
            </a:extLst>
          </p:cNvPr>
          <p:cNvSpPr/>
          <p:nvPr/>
        </p:nvSpPr>
        <p:spPr>
          <a:xfrm>
            <a:off x="1106741" y="2235784"/>
            <a:ext cx="152234" cy="1584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7">
            <a:extLst>
              <a:ext uri="{FF2B5EF4-FFF2-40B4-BE49-F238E27FC236}">
                <a16:creationId xmlns:a16="http://schemas.microsoft.com/office/drawing/2014/main" id="{7BC36AD2-0BBE-41B0-B7D8-4D76C10BD959}"/>
              </a:ext>
            </a:extLst>
          </p:cNvPr>
          <p:cNvSpPr/>
          <p:nvPr/>
        </p:nvSpPr>
        <p:spPr>
          <a:xfrm>
            <a:off x="1106741" y="2675991"/>
            <a:ext cx="152234" cy="1584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9">
            <a:extLst>
              <a:ext uri="{FF2B5EF4-FFF2-40B4-BE49-F238E27FC236}">
                <a16:creationId xmlns:a16="http://schemas.microsoft.com/office/drawing/2014/main" id="{16375C58-5ABA-46F8-A0F0-5A136C235047}"/>
              </a:ext>
            </a:extLst>
          </p:cNvPr>
          <p:cNvSpPr txBox="1"/>
          <p:nvPr/>
        </p:nvSpPr>
        <p:spPr>
          <a:xfrm>
            <a:off x="1457036" y="2101850"/>
            <a:ext cx="5765165" cy="424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19530">
              <a:lnSpc>
                <a:spcPct val="119900"/>
              </a:lnSpc>
              <a:spcBef>
                <a:spcPts val="100"/>
              </a:spcBef>
            </a:pPr>
            <a:r>
              <a:rPr lang="en-US" altLang="ko-KR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Description of the model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object 9">
            <a:extLst>
              <a:ext uri="{FF2B5EF4-FFF2-40B4-BE49-F238E27FC236}">
                <a16:creationId xmlns:a16="http://schemas.microsoft.com/office/drawing/2014/main" id="{3EA4904F-5ED5-4D85-AE8C-E70C99EDC0C6}"/>
              </a:ext>
            </a:extLst>
          </p:cNvPr>
          <p:cNvSpPr txBox="1"/>
          <p:nvPr/>
        </p:nvSpPr>
        <p:spPr>
          <a:xfrm>
            <a:off x="1454150" y="1220560"/>
            <a:ext cx="5765165" cy="424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19530">
              <a:lnSpc>
                <a:spcPct val="119900"/>
              </a:lnSpc>
              <a:spcBef>
                <a:spcPts val="100"/>
              </a:spcBef>
            </a:pPr>
            <a:r>
              <a:rPr lang="en-US" altLang="ko-KR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Description of Dataset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object 9">
            <a:extLst>
              <a:ext uri="{FF2B5EF4-FFF2-40B4-BE49-F238E27FC236}">
                <a16:creationId xmlns:a16="http://schemas.microsoft.com/office/drawing/2014/main" id="{7988E403-4C41-4A0C-8374-69A3E922D763}"/>
              </a:ext>
            </a:extLst>
          </p:cNvPr>
          <p:cNvSpPr txBox="1"/>
          <p:nvPr/>
        </p:nvSpPr>
        <p:spPr>
          <a:xfrm>
            <a:off x="1454149" y="1677760"/>
            <a:ext cx="5765165" cy="424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19530">
              <a:lnSpc>
                <a:spcPct val="119900"/>
              </a:lnSpc>
              <a:spcBef>
                <a:spcPts val="100"/>
              </a:spcBef>
            </a:pPr>
            <a:r>
              <a:rPr lang="en-US" altLang="ko-KR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raining methods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D507A18-7C19-409E-8229-792607B57C58}"/>
              </a:ext>
            </a:extLst>
          </p:cNvPr>
          <p:cNvSpPr txBox="1"/>
          <p:nvPr/>
        </p:nvSpPr>
        <p:spPr>
          <a:xfrm>
            <a:off x="1377950" y="2554585"/>
            <a:ext cx="53409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Experiment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A0B2542-0AE1-4134-B594-2096BB22C5DD}"/>
              </a:ext>
            </a:extLst>
          </p:cNvPr>
          <p:cNvSpPr txBox="1"/>
          <p:nvPr/>
        </p:nvSpPr>
        <p:spPr>
          <a:xfrm>
            <a:off x="1377950" y="3011785"/>
            <a:ext cx="53409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object 7">
            <a:extLst>
              <a:ext uri="{FF2B5EF4-FFF2-40B4-BE49-F238E27FC236}">
                <a16:creationId xmlns:a16="http://schemas.microsoft.com/office/drawing/2014/main" id="{7C894670-FB16-4898-9CF3-67F125EB6B1E}"/>
              </a:ext>
            </a:extLst>
          </p:cNvPr>
          <p:cNvSpPr/>
          <p:nvPr/>
        </p:nvSpPr>
        <p:spPr>
          <a:xfrm>
            <a:off x="1106741" y="3116198"/>
            <a:ext cx="152234" cy="1584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446E4C-5207-4160-8555-85C93E6BE003}"/>
              </a:ext>
            </a:extLst>
          </p:cNvPr>
          <p:cNvSpPr txBox="1"/>
          <p:nvPr/>
        </p:nvSpPr>
        <p:spPr>
          <a:xfrm>
            <a:off x="951305" y="4170734"/>
            <a:ext cx="8845028" cy="1360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Tensorflow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Model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u="sng" kern="0" spc="0" dirty="0">
                <a:solidFill>
                  <a:srgbClr val="800080"/>
                </a:solidFill>
                <a:effectLst/>
                <a:uFill>
                  <a:solidFill>
                    <a:srgbClr val="800080"/>
                  </a:solidFill>
                </a:uFill>
                <a:latin typeface="함초롬바탕" panose="02030604000101010101" pitchFamily="18" charset="-127"/>
                <a:ea typeface="함초롬바탕" panose="02030604000101010101" pitchFamily="18" charset="-127"/>
                <a:hlinkClick r:id="rId6"/>
              </a:rPr>
              <a:t>https://colab.research.google.com/github/tensorflow/docs/blob/master/site/en/tutorials/audio/simple_audio.ipynb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89BC76-E946-454F-A69A-A025D6B75753}"/>
              </a:ext>
            </a:extLst>
          </p:cNvPr>
          <p:cNvSpPr txBox="1"/>
          <p:nvPr/>
        </p:nvSpPr>
        <p:spPr>
          <a:xfrm>
            <a:off x="951304" y="5466134"/>
            <a:ext cx="8845028" cy="1360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Our Model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u="sng" kern="0" spc="0" dirty="0">
                <a:solidFill>
                  <a:srgbClr val="800080"/>
                </a:solidFill>
                <a:effectLst/>
                <a:uFill>
                  <a:solidFill>
                    <a:srgbClr val="800080"/>
                  </a:solidFill>
                </a:uFill>
                <a:latin typeface="함초롬바탕" panose="02030604000101010101" pitchFamily="18" charset="-127"/>
                <a:ea typeface="함초롬바탕" panose="02030604000101010101" pitchFamily="18" charset="-127"/>
                <a:hlinkClick r:id="rId7"/>
              </a:rPr>
              <a:t>https://colab.research.google.com/drive/1DkhJiNiRlY8czFBjL28K-WxdUI3pxHRp?usp=sharing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5150" y="458329"/>
            <a:ext cx="5055600" cy="481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319530">
              <a:lnSpc>
                <a:spcPct val="119900"/>
              </a:lnSpc>
              <a:spcBef>
                <a:spcPts val="100"/>
              </a:spcBef>
            </a:pPr>
            <a:r>
              <a:rPr lang="en-US" altLang="ko-KR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Description of Dataset</a:t>
            </a:r>
            <a:endParaRPr lang="en-US" altLang="ko-K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403171" y="7015167"/>
            <a:ext cx="15367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sz="1400" dirty="0">
                <a:solidFill>
                  <a:srgbClr val="1B1B1B"/>
                </a:solidFill>
                <a:latin typeface="굴림"/>
                <a:cs typeface="굴림"/>
              </a:rPr>
              <a:t>3</a:t>
            </a:fld>
            <a:endParaRPr sz="1400">
              <a:latin typeface="굴림"/>
              <a:cs typeface="굴림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BAE0BD2-E219-4B45-ADC2-F86B7970400C}"/>
              </a:ext>
            </a:extLst>
          </p:cNvPr>
          <p:cNvSpPr txBox="1"/>
          <p:nvPr/>
        </p:nvSpPr>
        <p:spPr>
          <a:xfrm>
            <a:off x="8719934" y="6826250"/>
            <a:ext cx="1045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2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Team</a:t>
            </a:r>
            <a:r>
              <a:rPr lang="ko-KR" altLang="en-US" sz="1200" b="1" dirty="0">
                <a:solidFill>
                  <a:schemeClr val="tx2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b="1" dirty="0">
                <a:solidFill>
                  <a:schemeClr val="tx2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  <a:endParaRPr lang="ko-KR" altLang="en-US" sz="1200" b="1" dirty="0">
              <a:solidFill>
                <a:schemeClr val="tx2">
                  <a:lumMod val="7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6" name="object 3">
            <a:extLst>
              <a:ext uri="{FF2B5EF4-FFF2-40B4-BE49-F238E27FC236}">
                <a16:creationId xmlns:a16="http://schemas.microsoft.com/office/drawing/2014/main" id="{F9DDA8F7-0D0D-4439-914F-039B32AFE21B}"/>
              </a:ext>
            </a:extLst>
          </p:cNvPr>
          <p:cNvSpPr/>
          <p:nvPr/>
        </p:nvSpPr>
        <p:spPr>
          <a:xfrm>
            <a:off x="1106741" y="1341920"/>
            <a:ext cx="152234" cy="1599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5">
            <a:extLst>
              <a:ext uri="{FF2B5EF4-FFF2-40B4-BE49-F238E27FC236}">
                <a16:creationId xmlns:a16="http://schemas.microsoft.com/office/drawing/2014/main" id="{43607E68-B65A-40FD-8366-A967CE6295DF}"/>
              </a:ext>
            </a:extLst>
          </p:cNvPr>
          <p:cNvSpPr txBox="1"/>
          <p:nvPr/>
        </p:nvSpPr>
        <p:spPr>
          <a:xfrm>
            <a:off x="1444861" y="1187450"/>
            <a:ext cx="7602220" cy="418704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spcBef>
                <a:spcPts val="385"/>
              </a:spcBef>
            </a:pPr>
            <a:r>
              <a:rPr lang="en-US" altLang="ko-KR" sz="24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mini_speech_commands</a:t>
            </a:r>
            <a:endParaRPr lang="en-US" altLang="ko-KR" sz="24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object 5">
            <a:extLst>
              <a:ext uri="{FF2B5EF4-FFF2-40B4-BE49-F238E27FC236}">
                <a16:creationId xmlns:a16="http://schemas.microsoft.com/office/drawing/2014/main" id="{A04A3686-DFC0-422B-BD18-B8A24C090599}"/>
              </a:ext>
            </a:extLst>
          </p:cNvPr>
          <p:cNvSpPr txBox="1"/>
          <p:nvPr/>
        </p:nvSpPr>
        <p:spPr>
          <a:xfrm>
            <a:off x="1440820" y="1606154"/>
            <a:ext cx="7602220" cy="357149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indent="-342900">
              <a:spcBef>
                <a:spcPts val="385"/>
              </a:spcBef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Category : yes / no / right / stop / go / up / left / down</a:t>
            </a:r>
            <a:endParaRPr lang="en-US" altLang="ko-KR" sz="2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object 5">
            <a:extLst>
              <a:ext uri="{FF2B5EF4-FFF2-40B4-BE49-F238E27FC236}">
                <a16:creationId xmlns:a16="http://schemas.microsoft.com/office/drawing/2014/main" id="{B6BE3B0E-9C3C-4B70-8CBC-DC49865E1FE8}"/>
              </a:ext>
            </a:extLst>
          </p:cNvPr>
          <p:cNvSpPr txBox="1"/>
          <p:nvPr/>
        </p:nvSpPr>
        <p:spPr>
          <a:xfrm>
            <a:off x="1436779" y="1973301"/>
            <a:ext cx="7602220" cy="357149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indent="-342900">
              <a:spcBef>
                <a:spcPts val="385"/>
              </a:spcBef>
              <a:buFont typeface="Wingdings" panose="05000000000000000000" pitchFamily="2" charset="2"/>
              <a:buChar char="ü"/>
            </a:pPr>
            <a:r>
              <a:rPr lang="en-US" altLang="ko-KR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1000 wav files for each category -&gt; Total 8000 wav files </a:t>
            </a:r>
            <a:endParaRPr lang="en-US" altLang="ko-KR" sz="2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object 5">
            <a:extLst>
              <a:ext uri="{FF2B5EF4-FFF2-40B4-BE49-F238E27FC236}">
                <a16:creationId xmlns:a16="http://schemas.microsoft.com/office/drawing/2014/main" id="{6FBED81E-E429-4ECE-96C8-7D1D870758DD}"/>
              </a:ext>
            </a:extLst>
          </p:cNvPr>
          <p:cNvSpPr txBox="1"/>
          <p:nvPr/>
        </p:nvSpPr>
        <p:spPr>
          <a:xfrm>
            <a:off x="1436779" y="2333336"/>
            <a:ext cx="7602220" cy="716222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indent="-342900">
              <a:spcBef>
                <a:spcPts val="385"/>
              </a:spcBef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  <a:r>
              <a:rPr lang="en-US" altLang="ko-KR" sz="2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00 wav files for training, 800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wav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altLang="ko-KR" sz="2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alidation,</a:t>
            </a:r>
          </a:p>
          <a:p>
            <a:pPr marL="12700">
              <a:spcBef>
                <a:spcPts val="385"/>
              </a:spcBef>
            </a:pPr>
            <a:r>
              <a:rPr lang="en-US" altLang="ko-KR" sz="2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800 wav files for test</a:t>
            </a:r>
          </a:p>
        </p:txBody>
      </p:sp>
      <p:sp>
        <p:nvSpPr>
          <p:cNvPr id="51" name="object 5">
            <a:extLst>
              <a:ext uri="{FF2B5EF4-FFF2-40B4-BE49-F238E27FC236}">
                <a16:creationId xmlns:a16="http://schemas.microsoft.com/office/drawing/2014/main" id="{CE6D9862-4FA2-4151-85CF-90583C830B20}"/>
              </a:ext>
            </a:extLst>
          </p:cNvPr>
          <p:cNvSpPr txBox="1"/>
          <p:nvPr/>
        </p:nvSpPr>
        <p:spPr>
          <a:xfrm>
            <a:off x="1444861" y="3034148"/>
            <a:ext cx="7602220" cy="972702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indent="-342900">
              <a:spcBef>
                <a:spcPts val="385"/>
              </a:spcBef>
              <a:buFont typeface="Wingdings" panose="05000000000000000000" pitchFamily="2" charset="2"/>
              <a:buChar char="ü"/>
            </a:pPr>
            <a:r>
              <a:rPr lang="en-US" altLang="ko-KR" sz="2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Download link : </a:t>
            </a:r>
            <a:r>
              <a:rPr lang="en-US" altLang="ko-KR" sz="2000" b="0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http://storage.googleapis.com/download.tensorflow.org/data/mini_speech_commands.zip</a:t>
            </a:r>
            <a:endParaRPr lang="en-US" altLang="ko-KR" sz="2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9" name="그림 58" descr="텍스트이(가) 표시된 사진&#10;&#10;자동 생성된 설명">
            <a:extLst>
              <a:ext uri="{FF2B5EF4-FFF2-40B4-BE49-F238E27FC236}">
                <a16:creationId xmlns:a16="http://schemas.microsoft.com/office/drawing/2014/main" id="{C4B14AD3-0BD7-41B0-9315-4CA5F291DE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350" y="4387774"/>
            <a:ext cx="4320000" cy="2209876"/>
          </a:xfrm>
          <a:prstGeom prst="rect">
            <a:avLst/>
          </a:prstGeom>
        </p:spPr>
      </p:pic>
      <p:pic>
        <p:nvPicPr>
          <p:cNvPr id="61" name="그림 60" descr="테이블이(가) 표시된 사진&#10;&#10;자동 생성된 설명">
            <a:extLst>
              <a:ext uri="{FF2B5EF4-FFF2-40B4-BE49-F238E27FC236}">
                <a16:creationId xmlns:a16="http://schemas.microsoft.com/office/drawing/2014/main" id="{45A4F862-01C9-4FF1-9269-45D6C567C5B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50" y="4302905"/>
            <a:ext cx="4320000" cy="22947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bject 44"/>
          <p:cNvSpPr txBox="1"/>
          <p:nvPr/>
        </p:nvSpPr>
        <p:spPr>
          <a:xfrm>
            <a:off x="5403171" y="7015167"/>
            <a:ext cx="15367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sz="1400" dirty="0">
                <a:solidFill>
                  <a:srgbClr val="1B1B1B"/>
                </a:solidFill>
                <a:latin typeface="굴림"/>
                <a:cs typeface="굴림"/>
              </a:rPr>
              <a:t>4</a:t>
            </a:fld>
            <a:endParaRPr sz="1400">
              <a:latin typeface="굴림"/>
              <a:cs typeface="굴림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BAE0BD2-E219-4B45-ADC2-F86B7970400C}"/>
              </a:ext>
            </a:extLst>
          </p:cNvPr>
          <p:cNvSpPr txBox="1"/>
          <p:nvPr/>
        </p:nvSpPr>
        <p:spPr>
          <a:xfrm>
            <a:off x="8719934" y="6826250"/>
            <a:ext cx="1045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2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Team</a:t>
            </a:r>
            <a:r>
              <a:rPr lang="ko-KR" altLang="en-US" sz="1200" b="1" dirty="0">
                <a:solidFill>
                  <a:schemeClr val="tx2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b="1" dirty="0">
                <a:solidFill>
                  <a:schemeClr val="tx2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  <a:endParaRPr lang="ko-KR" altLang="en-US" sz="1200" b="1" dirty="0">
              <a:solidFill>
                <a:schemeClr val="tx2">
                  <a:lumMod val="7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6" name="object 3">
            <a:extLst>
              <a:ext uri="{FF2B5EF4-FFF2-40B4-BE49-F238E27FC236}">
                <a16:creationId xmlns:a16="http://schemas.microsoft.com/office/drawing/2014/main" id="{F9DDA8F7-0D0D-4439-914F-039B32AFE21B}"/>
              </a:ext>
            </a:extLst>
          </p:cNvPr>
          <p:cNvSpPr/>
          <p:nvPr/>
        </p:nvSpPr>
        <p:spPr>
          <a:xfrm>
            <a:off x="1106741" y="1341920"/>
            <a:ext cx="152234" cy="1599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5">
            <a:extLst>
              <a:ext uri="{FF2B5EF4-FFF2-40B4-BE49-F238E27FC236}">
                <a16:creationId xmlns:a16="http://schemas.microsoft.com/office/drawing/2014/main" id="{43607E68-B65A-40FD-8366-A967CE6295DF}"/>
              </a:ext>
            </a:extLst>
          </p:cNvPr>
          <p:cNvSpPr txBox="1"/>
          <p:nvPr/>
        </p:nvSpPr>
        <p:spPr>
          <a:xfrm>
            <a:off x="1444861" y="1187450"/>
            <a:ext cx="7602220" cy="418704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spcBef>
                <a:spcPts val="385"/>
              </a:spcBef>
            </a:pPr>
            <a:r>
              <a:rPr lang="en-US" altLang="ko-KR" sz="2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Reading audio file &amp; label </a:t>
            </a:r>
          </a:p>
        </p:txBody>
      </p:sp>
      <p:sp>
        <p:nvSpPr>
          <p:cNvPr id="48" name="object 5">
            <a:extLst>
              <a:ext uri="{FF2B5EF4-FFF2-40B4-BE49-F238E27FC236}">
                <a16:creationId xmlns:a16="http://schemas.microsoft.com/office/drawing/2014/main" id="{A04A3686-DFC0-422B-BD18-B8A24C090599}"/>
              </a:ext>
            </a:extLst>
          </p:cNvPr>
          <p:cNvSpPr txBox="1"/>
          <p:nvPr/>
        </p:nvSpPr>
        <p:spPr>
          <a:xfrm>
            <a:off x="1440820" y="1606154"/>
            <a:ext cx="7602220" cy="357149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indent="-342900">
              <a:spcBef>
                <a:spcPts val="385"/>
              </a:spcBef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Audio file : binary file -&gt; float32 tensor</a:t>
            </a:r>
            <a:endParaRPr lang="en-US" altLang="ko-KR" sz="2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object 5">
            <a:extLst>
              <a:ext uri="{FF2B5EF4-FFF2-40B4-BE49-F238E27FC236}">
                <a16:creationId xmlns:a16="http://schemas.microsoft.com/office/drawing/2014/main" id="{B6BE3B0E-9C3C-4B70-8CBC-DC49865E1FE8}"/>
              </a:ext>
            </a:extLst>
          </p:cNvPr>
          <p:cNvSpPr txBox="1"/>
          <p:nvPr/>
        </p:nvSpPr>
        <p:spPr>
          <a:xfrm>
            <a:off x="1436779" y="1973301"/>
            <a:ext cx="7602220" cy="716222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indent="-342900">
              <a:spcBef>
                <a:spcPts val="385"/>
              </a:spcBef>
              <a:buFont typeface="Wingdings" panose="05000000000000000000" pitchFamily="2" charset="2"/>
              <a:buChar char="ü"/>
            </a:pPr>
            <a:r>
              <a:rPr lang="en-US" altLang="ko-KR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Label : string tensor</a:t>
            </a:r>
          </a:p>
          <a:p>
            <a:pPr marL="12700">
              <a:spcBef>
                <a:spcPts val="385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Ex) left, no, yes etc..</a:t>
            </a:r>
            <a:endParaRPr lang="en-US" altLang="ko-KR" sz="2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object 5">
            <a:extLst>
              <a:ext uri="{FF2B5EF4-FFF2-40B4-BE49-F238E27FC236}">
                <a16:creationId xmlns:a16="http://schemas.microsoft.com/office/drawing/2014/main" id="{CE6D9862-4FA2-4151-85CF-90583C830B20}"/>
              </a:ext>
            </a:extLst>
          </p:cNvPr>
          <p:cNvSpPr txBox="1"/>
          <p:nvPr/>
        </p:nvSpPr>
        <p:spPr>
          <a:xfrm>
            <a:off x="1444861" y="2690485"/>
            <a:ext cx="7602220" cy="357149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indent="-342900">
              <a:spcBef>
                <a:spcPts val="385"/>
              </a:spcBef>
              <a:buFont typeface="Wingdings" panose="05000000000000000000" pitchFamily="2" charset="2"/>
              <a:buChar char="ü"/>
            </a:pPr>
            <a:r>
              <a:rPr lang="en-US" altLang="ko-KR" sz="2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 (Audio file, Label) Dataset</a:t>
            </a:r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C9F46C40-EB3F-4D17-8F5C-ECA036506AB4}"/>
              </a:ext>
            </a:extLst>
          </p:cNvPr>
          <p:cNvSpPr txBox="1">
            <a:spLocks/>
          </p:cNvSpPr>
          <p:nvPr/>
        </p:nvSpPr>
        <p:spPr>
          <a:xfrm>
            <a:off x="2507571" y="507366"/>
            <a:ext cx="579120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latinLnBrk="0">
              <a:spcBef>
                <a:spcPts val="95"/>
              </a:spcBef>
            </a:pPr>
            <a:r>
              <a:rPr lang="en-US" kern="0" spc="-5" dirty="0"/>
              <a:t>Training methods (1/2) (Tensorflow)</a:t>
            </a:r>
            <a:endParaRPr lang="en-US" kern="0" spc="-10" dirty="0"/>
          </a:p>
        </p:txBody>
      </p:sp>
      <p:sp>
        <p:nvSpPr>
          <p:cNvPr id="17" name="object 5">
            <a:extLst>
              <a:ext uri="{FF2B5EF4-FFF2-40B4-BE49-F238E27FC236}">
                <a16:creationId xmlns:a16="http://schemas.microsoft.com/office/drawing/2014/main" id="{43FAB389-B7D8-40F8-B90B-2F92499F349F}"/>
              </a:ext>
            </a:extLst>
          </p:cNvPr>
          <p:cNvSpPr txBox="1"/>
          <p:nvPr/>
        </p:nvSpPr>
        <p:spPr>
          <a:xfrm>
            <a:off x="1436779" y="3041465"/>
            <a:ext cx="7602220" cy="357149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indent="-342900">
              <a:spcBef>
                <a:spcPts val="385"/>
              </a:spcBef>
              <a:buFont typeface="Wingdings" panose="05000000000000000000" pitchFamily="2" charset="2"/>
              <a:buChar char="ü"/>
            </a:pPr>
            <a:r>
              <a:rPr lang="en-US" altLang="ko-KR" sz="2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8" name="object 5">
            <a:extLst>
              <a:ext uri="{FF2B5EF4-FFF2-40B4-BE49-F238E27FC236}">
                <a16:creationId xmlns:a16="http://schemas.microsoft.com/office/drawing/2014/main" id="{D4D07A56-ACE0-4074-8111-AAD3722FB99B}"/>
              </a:ext>
            </a:extLst>
          </p:cNvPr>
          <p:cNvSpPr txBox="1"/>
          <p:nvPr/>
        </p:nvSpPr>
        <p:spPr>
          <a:xfrm>
            <a:off x="5111750" y="4640301"/>
            <a:ext cx="4953000" cy="357149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spcBef>
                <a:spcPts val="385"/>
              </a:spcBef>
            </a:pPr>
            <a:r>
              <a:rPr lang="en-US" altLang="ko-KR" sz="2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shows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labels and normalized audio files.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F774E30-ADB8-4A20-8346-9DB5C12C47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733" y="3056670"/>
            <a:ext cx="3212617" cy="35396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8726A0-8974-4B85-ACEA-7F14EE4D8827}"/>
              </a:ext>
            </a:extLst>
          </p:cNvPr>
          <p:cNvSpPr txBox="1"/>
          <p:nvPr/>
        </p:nvSpPr>
        <p:spPr>
          <a:xfrm>
            <a:off x="1821770" y="6552403"/>
            <a:ext cx="3061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Abadi" panose="020B0604020104020204" pitchFamily="34" charset="0"/>
                <a:cs typeface="Arial" panose="020B0604020202020204" pitchFamily="34" charset="0"/>
              </a:rPr>
              <a:t>x</a:t>
            </a:r>
            <a:r>
              <a:rPr lang="ko-KR" altLang="en-US" sz="1800" b="0" dirty="0">
                <a:solidFill>
                  <a:srgbClr val="000000"/>
                </a:solidFill>
                <a:effectLst/>
                <a:latin typeface="Abadi" panose="020B0604020104020204" pitchFamily="34" charset="0"/>
                <a:cs typeface="Arial" panose="020B0604020202020204" pitchFamily="34" charset="0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axis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Abadi" panose="020B0604020104020204" pitchFamily="34" charset="0"/>
                <a:cs typeface="Arial" panose="020B0604020202020204" pitchFamily="34" charset="0"/>
              </a:rPr>
              <a:t>: time, y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axis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Abadi" panose="020B0604020104020204" pitchFamily="34" charset="0"/>
                <a:cs typeface="Arial" panose="020B0604020202020204" pitchFamily="34" charset="0"/>
              </a:rPr>
              <a:t>: amplitude</a:t>
            </a:r>
            <a:r>
              <a:rPr lang="ko-KR" altLang="en-US" sz="1800" b="0" dirty="0">
                <a:solidFill>
                  <a:srgbClr val="000000"/>
                </a:solidFill>
                <a:effectLst/>
                <a:latin typeface="Abadi" panose="020B0604020104020204" pitchFamily="34" charset="0"/>
                <a:cs typeface="Arial" panose="020B0604020202020204" pitchFamily="34" charset="0"/>
              </a:rPr>
              <a:t> </a:t>
            </a:r>
            <a:endParaRPr lang="en-US" altLang="ko-KR" sz="1800" b="0" dirty="0">
              <a:effectLst/>
              <a:latin typeface="Abadi" panose="020B0604020104020204" pitchFamily="34" charset="0"/>
              <a:cs typeface="Arial" panose="020B0604020202020204" pitchFamily="34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6622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8841" y="507366"/>
            <a:ext cx="6096000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pc="-5" dirty="0"/>
              <a:t>Training methods (2/2)</a:t>
            </a:r>
            <a:r>
              <a:rPr lang="en-US" altLang="ko-KR" spc="-5" dirty="0"/>
              <a:t> (Tensorflow)</a:t>
            </a:r>
            <a:br>
              <a:rPr lang="en-US" altLang="ko-KR" spc="-10" dirty="0"/>
            </a:br>
            <a:endParaRPr spc="-10" dirty="0"/>
          </a:p>
        </p:txBody>
      </p:sp>
      <p:sp>
        <p:nvSpPr>
          <p:cNvPr id="43" name="object 43"/>
          <p:cNvSpPr txBox="1"/>
          <p:nvPr/>
        </p:nvSpPr>
        <p:spPr>
          <a:xfrm>
            <a:off x="5403171" y="7015167"/>
            <a:ext cx="15367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sz="1400" dirty="0">
                <a:solidFill>
                  <a:srgbClr val="1B1B1B"/>
                </a:solidFill>
                <a:latin typeface="굴림"/>
                <a:cs typeface="굴림"/>
              </a:rPr>
              <a:t>5</a:t>
            </a:fld>
            <a:endParaRPr sz="1400">
              <a:latin typeface="굴림"/>
              <a:cs typeface="굴림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B91B8E0-07FB-4622-B724-E253FFA31AA4}"/>
              </a:ext>
            </a:extLst>
          </p:cNvPr>
          <p:cNvSpPr txBox="1"/>
          <p:nvPr/>
        </p:nvSpPr>
        <p:spPr>
          <a:xfrm>
            <a:off x="8719934" y="6826250"/>
            <a:ext cx="1045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2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Team</a:t>
            </a:r>
            <a:r>
              <a:rPr lang="ko-KR" altLang="en-US" sz="1200" b="1" dirty="0">
                <a:solidFill>
                  <a:schemeClr val="tx2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b="1" dirty="0">
                <a:solidFill>
                  <a:schemeClr val="tx2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  <a:endParaRPr lang="ko-KR" altLang="en-US" sz="1200" b="1" dirty="0">
              <a:solidFill>
                <a:schemeClr val="tx2">
                  <a:lumMod val="7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7" name="object 3">
            <a:extLst>
              <a:ext uri="{FF2B5EF4-FFF2-40B4-BE49-F238E27FC236}">
                <a16:creationId xmlns:a16="http://schemas.microsoft.com/office/drawing/2014/main" id="{88B9BD9C-5349-418E-82B1-340F5F67CED0}"/>
              </a:ext>
            </a:extLst>
          </p:cNvPr>
          <p:cNvSpPr/>
          <p:nvPr/>
        </p:nvSpPr>
        <p:spPr>
          <a:xfrm>
            <a:off x="1106741" y="1341920"/>
            <a:ext cx="152234" cy="1599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5">
            <a:extLst>
              <a:ext uri="{FF2B5EF4-FFF2-40B4-BE49-F238E27FC236}">
                <a16:creationId xmlns:a16="http://schemas.microsoft.com/office/drawing/2014/main" id="{0AD41BAE-76E4-4924-81A1-B4E7FF8B965D}"/>
              </a:ext>
            </a:extLst>
          </p:cNvPr>
          <p:cNvSpPr txBox="1"/>
          <p:nvPr/>
        </p:nvSpPr>
        <p:spPr>
          <a:xfrm>
            <a:off x="1444861" y="1187450"/>
            <a:ext cx="7602220" cy="418704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spcBef>
                <a:spcPts val="385"/>
              </a:spcBef>
            </a:pPr>
            <a:r>
              <a:rPr lang="en-US" altLang="ko-KR" sz="2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Spectrogram</a:t>
            </a:r>
          </a:p>
        </p:txBody>
      </p:sp>
      <p:sp>
        <p:nvSpPr>
          <p:cNvPr id="49" name="object 5">
            <a:extLst>
              <a:ext uri="{FF2B5EF4-FFF2-40B4-BE49-F238E27FC236}">
                <a16:creationId xmlns:a16="http://schemas.microsoft.com/office/drawing/2014/main" id="{0A56B7B7-7DDB-42EC-9A73-44BDB263F997}"/>
              </a:ext>
            </a:extLst>
          </p:cNvPr>
          <p:cNvSpPr txBox="1"/>
          <p:nvPr/>
        </p:nvSpPr>
        <p:spPr>
          <a:xfrm>
            <a:off x="1440820" y="1606154"/>
            <a:ext cx="7602220" cy="357149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indent="-342900">
              <a:spcBef>
                <a:spcPts val="385"/>
              </a:spcBef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Audio file -&gt; STSF -&gt; Spectrogram  </a:t>
            </a:r>
            <a:endParaRPr lang="en-US" altLang="ko-KR" sz="2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object 5">
            <a:extLst>
              <a:ext uri="{FF2B5EF4-FFF2-40B4-BE49-F238E27FC236}">
                <a16:creationId xmlns:a16="http://schemas.microsoft.com/office/drawing/2014/main" id="{B5AE6F86-65AB-4C21-9DC6-22BA04679B46}"/>
              </a:ext>
            </a:extLst>
          </p:cNvPr>
          <p:cNvSpPr txBox="1"/>
          <p:nvPr/>
        </p:nvSpPr>
        <p:spPr>
          <a:xfrm>
            <a:off x="1436779" y="1973301"/>
            <a:ext cx="7602220" cy="357149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indent="-342900">
              <a:spcBef>
                <a:spcPts val="385"/>
              </a:spcBef>
              <a:buFont typeface="Wingdings" panose="05000000000000000000" pitchFamily="2" charset="2"/>
              <a:buChar char="ü"/>
            </a:pPr>
            <a:r>
              <a:rPr lang="en-US" altLang="ko-KR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Some time information and 2D tensor </a:t>
            </a:r>
          </a:p>
        </p:txBody>
      </p:sp>
      <p:sp>
        <p:nvSpPr>
          <p:cNvPr id="52" name="object 5">
            <a:extLst>
              <a:ext uri="{FF2B5EF4-FFF2-40B4-BE49-F238E27FC236}">
                <a16:creationId xmlns:a16="http://schemas.microsoft.com/office/drawing/2014/main" id="{289F3DFA-D536-40A3-AC26-A7D773461FBD}"/>
              </a:ext>
            </a:extLst>
          </p:cNvPr>
          <p:cNvSpPr txBox="1"/>
          <p:nvPr/>
        </p:nvSpPr>
        <p:spPr>
          <a:xfrm>
            <a:off x="1444861" y="2330450"/>
            <a:ext cx="7602220" cy="357149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indent="-342900">
              <a:spcBef>
                <a:spcPts val="385"/>
              </a:spcBef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Use only magnitude</a:t>
            </a:r>
            <a:endParaRPr lang="en-US" altLang="ko-KR" sz="2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object 5">
            <a:extLst>
              <a:ext uri="{FF2B5EF4-FFF2-40B4-BE49-F238E27FC236}">
                <a16:creationId xmlns:a16="http://schemas.microsoft.com/office/drawing/2014/main" id="{07F6BC73-5384-47C1-89AB-3F219151886E}"/>
              </a:ext>
            </a:extLst>
          </p:cNvPr>
          <p:cNvSpPr txBox="1"/>
          <p:nvPr/>
        </p:nvSpPr>
        <p:spPr>
          <a:xfrm>
            <a:off x="1444861" y="2711450"/>
            <a:ext cx="7602220" cy="357149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indent="-342900">
              <a:spcBef>
                <a:spcPts val="385"/>
              </a:spcBef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zero padding -&gt;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Fixed time information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sz="2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object 5">
            <a:extLst>
              <a:ext uri="{FF2B5EF4-FFF2-40B4-BE49-F238E27FC236}">
                <a16:creationId xmlns:a16="http://schemas.microsoft.com/office/drawing/2014/main" id="{324B2968-E2F5-4FCB-9B4C-4DC3933E00D9}"/>
              </a:ext>
            </a:extLst>
          </p:cNvPr>
          <p:cNvSpPr txBox="1"/>
          <p:nvPr/>
        </p:nvSpPr>
        <p:spPr>
          <a:xfrm>
            <a:off x="1436779" y="3092450"/>
            <a:ext cx="7602220" cy="357149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indent="-342900">
              <a:spcBef>
                <a:spcPts val="385"/>
              </a:spcBef>
              <a:buFont typeface="Wingdings" panose="05000000000000000000" pitchFamily="2" charset="2"/>
              <a:buChar char="ü"/>
            </a:pPr>
            <a:r>
              <a:rPr lang="en-US" altLang="ko-KR" sz="2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pic>
        <p:nvPicPr>
          <p:cNvPr id="57" name="그림 56" descr="텍스트이(가) 표시된 사진&#10;&#10;자동 생성된 설명">
            <a:extLst>
              <a:ext uri="{FF2B5EF4-FFF2-40B4-BE49-F238E27FC236}">
                <a16:creationId xmlns:a16="http://schemas.microsoft.com/office/drawing/2014/main" id="{51832A7E-02FA-406D-8FE9-3F46653AB9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950" y="3102453"/>
            <a:ext cx="4001933" cy="3748368"/>
          </a:xfrm>
          <a:prstGeom prst="rect">
            <a:avLst/>
          </a:prstGeom>
        </p:spPr>
      </p:pic>
      <p:sp>
        <p:nvSpPr>
          <p:cNvPr id="58" name="object 5">
            <a:extLst>
              <a:ext uri="{FF2B5EF4-FFF2-40B4-BE49-F238E27FC236}">
                <a16:creationId xmlns:a16="http://schemas.microsoft.com/office/drawing/2014/main" id="{ECB321A3-9732-4C9D-91BD-42D5344D8E7A}"/>
              </a:ext>
            </a:extLst>
          </p:cNvPr>
          <p:cNvSpPr txBox="1"/>
          <p:nvPr/>
        </p:nvSpPr>
        <p:spPr>
          <a:xfrm>
            <a:off x="5823666" y="4804230"/>
            <a:ext cx="4001933" cy="357149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spcBef>
                <a:spcPts val="385"/>
              </a:spcBef>
            </a:pPr>
            <a:r>
              <a:rPr lang="en-US" altLang="ko-KR" sz="2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shows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labels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and spectrogram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sz="20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87E83DD-DB77-462B-8933-45EE63A34724}"/>
              </a:ext>
            </a:extLst>
          </p:cNvPr>
          <p:cNvSpPr txBox="1"/>
          <p:nvPr/>
        </p:nvSpPr>
        <p:spPr>
          <a:xfrm>
            <a:off x="2256441" y="6692001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ko-KR" altLang="en-US" sz="18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axis : time, y axis : frequency</a:t>
            </a:r>
            <a:endParaRPr lang="en-US" altLang="ko-KR" sz="18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bject 44"/>
          <p:cNvSpPr txBox="1"/>
          <p:nvPr/>
        </p:nvSpPr>
        <p:spPr>
          <a:xfrm>
            <a:off x="5403171" y="7015167"/>
            <a:ext cx="15367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sz="1400" dirty="0">
                <a:solidFill>
                  <a:srgbClr val="1B1B1B"/>
                </a:solidFill>
                <a:latin typeface="굴림"/>
                <a:cs typeface="굴림"/>
              </a:rPr>
              <a:t>6</a:t>
            </a:fld>
            <a:endParaRPr sz="1400">
              <a:latin typeface="굴림"/>
              <a:cs typeface="굴림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BAE0BD2-E219-4B45-ADC2-F86B7970400C}"/>
              </a:ext>
            </a:extLst>
          </p:cNvPr>
          <p:cNvSpPr txBox="1"/>
          <p:nvPr/>
        </p:nvSpPr>
        <p:spPr>
          <a:xfrm>
            <a:off x="8719934" y="6826250"/>
            <a:ext cx="1045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2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Team</a:t>
            </a:r>
            <a:r>
              <a:rPr lang="ko-KR" altLang="en-US" sz="1200" b="1" dirty="0">
                <a:solidFill>
                  <a:schemeClr val="tx2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b="1" dirty="0">
                <a:solidFill>
                  <a:schemeClr val="tx2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  <a:endParaRPr lang="ko-KR" altLang="en-US" sz="1200" b="1" dirty="0">
              <a:solidFill>
                <a:schemeClr val="tx2">
                  <a:lumMod val="7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6" name="object 3">
            <a:extLst>
              <a:ext uri="{FF2B5EF4-FFF2-40B4-BE49-F238E27FC236}">
                <a16:creationId xmlns:a16="http://schemas.microsoft.com/office/drawing/2014/main" id="{F9DDA8F7-0D0D-4439-914F-039B32AFE21B}"/>
              </a:ext>
            </a:extLst>
          </p:cNvPr>
          <p:cNvSpPr/>
          <p:nvPr/>
        </p:nvSpPr>
        <p:spPr>
          <a:xfrm>
            <a:off x="1106741" y="1341920"/>
            <a:ext cx="152234" cy="1599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5">
            <a:extLst>
              <a:ext uri="{FF2B5EF4-FFF2-40B4-BE49-F238E27FC236}">
                <a16:creationId xmlns:a16="http://schemas.microsoft.com/office/drawing/2014/main" id="{43607E68-B65A-40FD-8366-A967CE6295DF}"/>
              </a:ext>
            </a:extLst>
          </p:cNvPr>
          <p:cNvSpPr txBox="1"/>
          <p:nvPr/>
        </p:nvSpPr>
        <p:spPr>
          <a:xfrm>
            <a:off x="1444861" y="1187450"/>
            <a:ext cx="7602220" cy="418704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spcBef>
                <a:spcPts val="385"/>
              </a:spcBef>
            </a:pPr>
            <a:r>
              <a:rPr lang="en-US" altLang="ko-KR" sz="2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Reading audio file &amp; label </a:t>
            </a:r>
          </a:p>
        </p:txBody>
      </p:sp>
      <p:sp>
        <p:nvSpPr>
          <p:cNvPr id="48" name="object 5">
            <a:extLst>
              <a:ext uri="{FF2B5EF4-FFF2-40B4-BE49-F238E27FC236}">
                <a16:creationId xmlns:a16="http://schemas.microsoft.com/office/drawing/2014/main" id="{A04A3686-DFC0-422B-BD18-B8A24C090599}"/>
              </a:ext>
            </a:extLst>
          </p:cNvPr>
          <p:cNvSpPr txBox="1"/>
          <p:nvPr/>
        </p:nvSpPr>
        <p:spPr>
          <a:xfrm>
            <a:off x="1440820" y="1606154"/>
            <a:ext cx="7602220" cy="357149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indent="-342900">
              <a:spcBef>
                <a:spcPts val="385"/>
              </a:spcBef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Audio file : binary file -&gt; float32 tensor</a:t>
            </a:r>
            <a:endParaRPr lang="en-US" altLang="ko-KR" sz="2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object 5">
            <a:extLst>
              <a:ext uri="{FF2B5EF4-FFF2-40B4-BE49-F238E27FC236}">
                <a16:creationId xmlns:a16="http://schemas.microsoft.com/office/drawing/2014/main" id="{B6BE3B0E-9C3C-4B70-8CBC-DC49865E1FE8}"/>
              </a:ext>
            </a:extLst>
          </p:cNvPr>
          <p:cNvSpPr txBox="1"/>
          <p:nvPr/>
        </p:nvSpPr>
        <p:spPr>
          <a:xfrm>
            <a:off x="1436779" y="1973301"/>
            <a:ext cx="7602220" cy="716222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indent="-342900">
              <a:spcBef>
                <a:spcPts val="385"/>
              </a:spcBef>
              <a:buFont typeface="Wingdings" panose="05000000000000000000" pitchFamily="2" charset="2"/>
              <a:buChar char="ü"/>
            </a:pPr>
            <a:r>
              <a:rPr lang="en-US" altLang="ko-KR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Label : string tensor</a:t>
            </a:r>
          </a:p>
          <a:p>
            <a:pPr marL="12700">
              <a:spcBef>
                <a:spcPts val="385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Ex) left, no, yes etc..</a:t>
            </a:r>
            <a:endParaRPr lang="en-US" altLang="ko-KR" sz="2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object 5">
            <a:extLst>
              <a:ext uri="{FF2B5EF4-FFF2-40B4-BE49-F238E27FC236}">
                <a16:creationId xmlns:a16="http://schemas.microsoft.com/office/drawing/2014/main" id="{CE6D9862-4FA2-4151-85CF-90583C830B20}"/>
              </a:ext>
            </a:extLst>
          </p:cNvPr>
          <p:cNvSpPr txBox="1"/>
          <p:nvPr/>
        </p:nvSpPr>
        <p:spPr>
          <a:xfrm>
            <a:off x="1444861" y="2690485"/>
            <a:ext cx="7602220" cy="357149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indent="-342900">
              <a:spcBef>
                <a:spcPts val="385"/>
              </a:spcBef>
              <a:buFont typeface="Wingdings" panose="05000000000000000000" pitchFamily="2" charset="2"/>
              <a:buChar char="ü"/>
            </a:pPr>
            <a:r>
              <a:rPr lang="en-US" altLang="ko-KR" sz="2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 (Audio file, Label) Dataset</a:t>
            </a:r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C9F46C40-EB3F-4D17-8F5C-ECA036506AB4}"/>
              </a:ext>
            </a:extLst>
          </p:cNvPr>
          <p:cNvSpPr txBox="1">
            <a:spLocks/>
          </p:cNvSpPr>
          <p:nvPr/>
        </p:nvSpPr>
        <p:spPr>
          <a:xfrm>
            <a:off x="2623141" y="507366"/>
            <a:ext cx="586740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latinLnBrk="0">
              <a:spcBef>
                <a:spcPts val="95"/>
              </a:spcBef>
            </a:pPr>
            <a:r>
              <a:rPr lang="en-US" kern="0" spc="-5" dirty="0"/>
              <a:t>Training methods (1/2) (Our Model)</a:t>
            </a:r>
            <a:endParaRPr lang="en-US" kern="0" spc="-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8726A0-8974-4B85-ACEA-7F14EE4D8827}"/>
              </a:ext>
            </a:extLst>
          </p:cNvPr>
          <p:cNvSpPr txBox="1"/>
          <p:nvPr/>
        </p:nvSpPr>
        <p:spPr>
          <a:xfrm>
            <a:off x="1258975" y="6421586"/>
            <a:ext cx="3166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ko-KR" altLang="en-US" sz="18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axis: time, y axis: amplitude</a:t>
            </a:r>
            <a:r>
              <a:rPr lang="ko-KR" altLang="en-US" sz="18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sz="18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t="3382"/>
          <a:stretch/>
        </p:blipFill>
        <p:spPr>
          <a:xfrm>
            <a:off x="945471" y="3773854"/>
            <a:ext cx="8915400" cy="256784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106741" y="4616450"/>
            <a:ext cx="271209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403171" y="6048556"/>
            <a:ext cx="394379" cy="2931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5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7150" y="507366"/>
            <a:ext cx="6019800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pc="-5" dirty="0"/>
              <a:t>Training methods (2/2)</a:t>
            </a:r>
            <a:r>
              <a:rPr lang="en-US" altLang="ko-KR" spc="-5" dirty="0"/>
              <a:t> (Our Model)</a:t>
            </a:r>
            <a:br>
              <a:rPr lang="en-US" altLang="ko-KR" spc="-10" dirty="0"/>
            </a:br>
            <a:endParaRPr spc="-10" dirty="0"/>
          </a:p>
        </p:txBody>
      </p:sp>
      <p:sp>
        <p:nvSpPr>
          <p:cNvPr id="43" name="object 43"/>
          <p:cNvSpPr txBox="1"/>
          <p:nvPr/>
        </p:nvSpPr>
        <p:spPr>
          <a:xfrm>
            <a:off x="5403171" y="7015167"/>
            <a:ext cx="15367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sz="1400" dirty="0">
                <a:solidFill>
                  <a:srgbClr val="1B1B1B"/>
                </a:solidFill>
                <a:latin typeface="굴림"/>
                <a:cs typeface="굴림"/>
              </a:rPr>
              <a:t>7</a:t>
            </a:fld>
            <a:endParaRPr sz="1400">
              <a:latin typeface="굴림"/>
              <a:cs typeface="굴림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B91B8E0-07FB-4622-B724-E253FFA31AA4}"/>
              </a:ext>
            </a:extLst>
          </p:cNvPr>
          <p:cNvSpPr txBox="1"/>
          <p:nvPr/>
        </p:nvSpPr>
        <p:spPr>
          <a:xfrm>
            <a:off x="8719934" y="6826250"/>
            <a:ext cx="1045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2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Team</a:t>
            </a:r>
            <a:r>
              <a:rPr lang="ko-KR" altLang="en-US" sz="1200" b="1" dirty="0">
                <a:solidFill>
                  <a:schemeClr val="tx2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b="1" dirty="0">
                <a:solidFill>
                  <a:schemeClr val="tx2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  <a:endParaRPr lang="ko-KR" altLang="en-US" sz="1200" b="1" dirty="0">
              <a:solidFill>
                <a:schemeClr val="tx2">
                  <a:lumMod val="7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7" name="object 3">
            <a:extLst>
              <a:ext uri="{FF2B5EF4-FFF2-40B4-BE49-F238E27FC236}">
                <a16:creationId xmlns:a16="http://schemas.microsoft.com/office/drawing/2014/main" id="{88B9BD9C-5349-418E-82B1-340F5F67CED0}"/>
              </a:ext>
            </a:extLst>
          </p:cNvPr>
          <p:cNvSpPr/>
          <p:nvPr/>
        </p:nvSpPr>
        <p:spPr>
          <a:xfrm>
            <a:off x="1106741" y="1341920"/>
            <a:ext cx="152234" cy="1599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5">
            <a:extLst>
              <a:ext uri="{FF2B5EF4-FFF2-40B4-BE49-F238E27FC236}">
                <a16:creationId xmlns:a16="http://schemas.microsoft.com/office/drawing/2014/main" id="{0AD41BAE-76E4-4924-81A1-B4E7FF8B965D}"/>
              </a:ext>
            </a:extLst>
          </p:cNvPr>
          <p:cNvSpPr txBox="1"/>
          <p:nvPr/>
        </p:nvSpPr>
        <p:spPr>
          <a:xfrm>
            <a:off x="1444861" y="1187450"/>
            <a:ext cx="7602220" cy="418704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spcBef>
                <a:spcPts val="385"/>
              </a:spcBef>
            </a:pPr>
            <a:r>
              <a:rPr lang="en-US" altLang="ko-KR" sz="2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Preprocessing</a:t>
            </a:r>
          </a:p>
        </p:txBody>
      </p:sp>
      <p:sp>
        <p:nvSpPr>
          <p:cNvPr id="49" name="object 5">
            <a:extLst>
              <a:ext uri="{FF2B5EF4-FFF2-40B4-BE49-F238E27FC236}">
                <a16:creationId xmlns:a16="http://schemas.microsoft.com/office/drawing/2014/main" id="{0A56B7B7-7DDB-42EC-9A73-44BDB263F997}"/>
              </a:ext>
            </a:extLst>
          </p:cNvPr>
          <p:cNvSpPr txBox="1"/>
          <p:nvPr/>
        </p:nvSpPr>
        <p:spPr>
          <a:xfrm>
            <a:off x="1440820" y="1606154"/>
            <a:ext cx="7602220" cy="357149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indent="-342900">
              <a:spcBef>
                <a:spcPts val="385"/>
              </a:spcBef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duration of a few recordings is less than 1 second</a:t>
            </a:r>
            <a:endParaRPr lang="en-US" altLang="ko-KR" sz="2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object 5">
            <a:extLst>
              <a:ext uri="{FF2B5EF4-FFF2-40B4-BE49-F238E27FC236}">
                <a16:creationId xmlns:a16="http://schemas.microsoft.com/office/drawing/2014/main" id="{B5AE6F86-65AB-4C21-9DC6-22BA04679B46}"/>
              </a:ext>
            </a:extLst>
          </p:cNvPr>
          <p:cNvSpPr txBox="1"/>
          <p:nvPr/>
        </p:nvSpPr>
        <p:spPr>
          <a:xfrm>
            <a:off x="1436779" y="1973301"/>
            <a:ext cx="7602220" cy="357149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indent="-342900">
              <a:spcBef>
                <a:spcPts val="385"/>
              </a:spcBef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sampling rate is too high.</a:t>
            </a:r>
            <a:endParaRPr lang="en-US" altLang="ko-KR" sz="20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object 5">
            <a:extLst>
              <a:ext uri="{FF2B5EF4-FFF2-40B4-BE49-F238E27FC236}">
                <a16:creationId xmlns:a16="http://schemas.microsoft.com/office/drawing/2014/main" id="{289F3DFA-D536-40A3-AC26-A7D773461FBD}"/>
              </a:ext>
            </a:extLst>
          </p:cNvPr>
          <p:cNvSpPr txBox="1"/>
          <p:nvPr/>
        </p:nvSpPr>
        <p:spPr>
          <a:xfrm>
            <a:off x="1444860" y="2330450"/>
            <a:ext cx="8162689" cy="357149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indent="-342900">
              <a:spcBef>
                <a:spcPts val="385"/>
              </a:spcBef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Resampling, Removing shorter commands of less than 1 second.</a:t>
            </a:r>
            <a:endParaRPr lang="en-US" altLang="ko-KR" sz="2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87E83DD-DB77-462B-8933-45EE63A34724}"/>
              </a:ext>
            </a:extLst>
          </p:cNvPr>
          <p:cNvSpPr txBox="1"/>
          <p:nvPr/>
        </p:nvSpPr>
        <p:spPr>
          <a:xfrm>
            <a:off x="5797550" y="4289717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ko-KR" altLang="en-US" sz="18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axis : duration, y axis : number of...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8974" y="3244526"/>
            <a:ext cx="4233775" cy="274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13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8550" y="450346"/>
            <a:ext cx="7620000" cy="998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319530">
              <a:lnSpc>
                <a:spcPct val="119900"/>
              </a:lnSpc>
              <a:spcBef>
                <a:spcPts val="100"/>
              </a:spcBef>
            </a:pPr>
            <a:r>
              <a:rPr lang="en-US" altLang="ko-KR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Description of the model </a:t>
            </a:r>
            <a:r>
              <a:rPr lang="en-US" altLang="ko-KR" spc="-5" dirty="0"/>
              <a:t>(</a:t>
            </a:r>
            <a:r>
              <a:rPr lang="en-US" altLang="ko-KR" spc="-5" dirty="0" err="1"/>
              <a:t>Tensorflow</a:t>
            </a:r>
            <a:r>
              <a:rPr lang="en-US" altLang="ko-KR" spc="-5" dirty="0"/>
              <a:t>)</a:t>
            </a:r>
            <a:br>
              <a:rPr lang="en-US" altLang="ko-KR" spc="-10" dirty="0"/>
            </a:br>
            <a:endParaRPr lang="en-US" altLang="ko-K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403171" y="7015167"/>
            <a:ext cx="15367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sz="1400" dirty="0">
                <a:solidFill>
                  <a:srgbClr val="1B1B1B"/>
                </a:solidFill>
                <a:latin typeface="굴림"/>
                <a:cs typeface="굴림"/>
              </a:rPr>
              <a:t>8</a:t>
            </a:fld>
            <a:endParaRPr sz="1400">
              <a:latin typeface="굴림"/>
              <a:cs typeface="굴림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B91B8E0-07FB-4622-B724-E253FFA31AA4}"/>
              </a:ext>
            </a:extLst>
          </p:cNvPr>
          <p:cNvSpPr txBox="1"/>
          <p:nvPr/>
        </p:nvSpPr>
        <p:spPr>
          <a:xfrm>
            <a:off x="8719934" y="6826250"/>
            <a:ext cx="1045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2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Team</a:t>
            </a:r>
            <a:r>
              <a:rPr lang="ko-KR" altLang="en-US" sz="1200" b="1" dirty="0">
                <a:solidFill>
                  <a:schemeClr val="tx2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b="1" dirty="0">
                <a:solidFill>
                  <a:schemeClr val="tx2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  <a:endParaRPr lang="ko-KR" altLang="en-US" sz="1200" b="1" dirty="0">
              <a:solidFill>
                <a:schemeClr val="tx2">
                  <a:lumMod val="7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7E83DD-DB77-462B-8933-45EE63A34724}"/>
              </a:ext>
            </a:extLst>
          </p:cNvPr>
          <p:cNvSpPr txBox="1"/>
          <p:nvPr/>
        </p:nvSpPr>
        <p:spPr>
          <a:xfrm>
            <a:off x="4959350" y="2769044"/>
            <a:ext cx="45878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composed of multiple layers(Conv2d, MaxPooling2d, Flatten, Dense...)</a:t>
            </a:r>
          </a:p>
          <a:p>
            <a:endParaRPr lang="en-US" altLang="ko-KR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keras API</a:t>
            </a:r>
            <a:endParaRPr lang="ko-KR" altLang="en-US" sz="2000" dirty="0"/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3D40AC59-864E-44DE-A798-FCCCF6A65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77" y="2160206"/>
            <a:ext cx="3546023" cy="32360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86170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8550" y="450346"/>
            <a:ext cx="7620000" cy="998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319530">
              <a:lnSpc>
                <a:spcPct val="119900"/>
              </a:lnSpc>
              <a:spcBef>
                <a:spcPts val="100"/>
              </a:spcBef>
            </a:pPr>
            <a:r>
              <a:rPr lang="en-US" altLang="ko-KR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Description of the model </a:t>
            </a:r>
            <a:r>
              <a:rPr lang="en-US" altLang="ko-KR" spc="-5" dirty="0"/>
              <a:t>(Our Model)</a:t>
            </a:r>
            <a:br>
              <a:rPr lang="en-US" altLang="ko-KR" spc="-10" dirty="0"/>
            </a:br>
            <a:endParaRPr lang="en-US" altLang="ko-K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403171" y="7015167"/>
            <a:ext cx="15367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sz="1400" dirty="0">
                <a:solidFill>
                  <a:srgbClr val="1B1B1B"/>
                </a:solidFill>
                <a:latin typeface="굴림"/>
                <a:cs typeface="굴림"/>
              </a:rPr>
              <a:t>9</a:t>
            </a:fld>
            <a:endParaRPr sz="1400">
              <a:latin typeface="굴림"/>
              <a:cs typeface="굴림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B91B8E0-07FB-4622-B724-E253FFA31AA4}"/>
              </a:ext>
            </a:extLst>
          </p:cNvPr>
          <p:cNvSpPr txBox="1"/>
          <p:nvPr/>
        </p:nvSpPr>
        <p:spPr>
          <a:xfrm>
            <a:off x="8719934" y="6826250"/>
            <a:ext cx="1045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2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Team</a:t>
            </a:r>
            <a:r>
              <a:rPr lang="ko-KR" altLang="en-US" sz="1200" b="1" dirty="0">
                <a:solidFill>
                  <a:schemeClr val="tx2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b="1" dirty="0">
                <a:solidFill>
                  <a:schemeClr val="tx2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  <a:endParaRPr lang="ko-KR" altLang="en-US" sz="1200" b="1" dirty="0">
              <a:solidFill>
                <a:schemeClr val="tx2">
                  <a:lumMod val="7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50" y="1109772"/>
            <a:ext cx="3596133" cy="5538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7E83DD-DB77-462B-8933-45EE63A34724}"/>
              </a:ext>
            </a:extLst>
          </p:cNvPr>
          <p:cNvSpPr txBox="1"/>
          <p:nvPr/>
        </p:nvSpPr>
        <p:spPr>
          <a:xfrm>
            <a:off x="4959350" y="2769044"/>
            <a:ext cx="45878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composed of multiple layers(Conv1d, Maxpooling, Dropout, Dense, Flatten...)</a:t>
            </a:r>
          </a:p>
          <a:p>
            <a:endParaRPr lang="en-US" altLang="ko-KR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keras API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06891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560</TotalTime>
  <Words>806</Words>
  <Application>Microsoft Office PowerPoint</Application>
  <PresentationFormat>사용자 지정</PresentationFormat>
  <Paragraphs>166</Paragraphs>
  <Slides>15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Noto Sans</vt:lpstr>
      <vt:lpstr>굴림</vt:lpstr>
      <vt:lpstr>맑은 고딕</vt:lpstr>
      <vt:lpstr>함초롬바탕</vt:lpstr>
      <vt:lpstr>Abadi</vt:lpstr>
      <vt:lpstr>Arial</vt:lpstr>
      <vt:lpstr>Calibri</vt:lpstr>
      <vt:lpstr>Wingdings</vt:lpstr>
      <vt:lpstr>Office Theme</vt:lpstr>
      <vt:lpstr>Speech Command Classification</vt:lpstr>
      <vt:lpstr>PowerPoint 프레젠테이션</vt:lpstr>
      <vt:lpstr>Description of Dataset</vt:lpstr>
      <vt:lpstr>PowerPoint 프레젠테이션</vt:lpstr>
      <vt:lpstr>Training methods (2/2) (Tensorflow) </vt:lpstr>
      <vt:lpstr>PowerPoint 프레젠테이션</vt:lpstr>
      <vt:lpstr>Training methods (2/2) (Our Model) </vt:lpstr>
      <vt:lpstr>Description of the model (Tensorflow) </vt:lpstr>
      <vt:lpstr>Description of the model (Our Model) </vt:lpstr>
      <vt:lpstr>Experiment (Tensorflow)</vt:lpstr>
      <vt:lpstr>Experiment (Our model)</vt:lpstr>
      <vt:lpstr>Experiment (Our model)</vt:lpstr>
      <vt:lpstr>Experiment (Our model)</vt:lpstr>
      <vt:lpstr>Result (Tensorflow)</vt:lpstr>
      <vt:lpstr>Result (Our model)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Speech Command Classification</dc:title>
  <dc:creator>bicol</dc:creator>
  <cp:lastModifiedBy>진창호</cp:lastModifiedBy>
  <cp:revision>72</cp:revision>
  <dcterms:created xsi:type="dcterms:W3CDTF">2021-07-22T11:23:30Z</dcterms:created>
  <dcterms:modified xsi:type="dcterms:W3CDTF">2021-07-23T09:11:02Z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2021-05-16T00:00:00Z</vt:filetime>
  </property>
  <property fmtid="{D5CDD505-2E9C-101B-9397-08002B2CF9AE}" pid="3" name="Creator">
    <vt:lpwstr>Hancom PDF 1.3.0.538</vt:lpwstr>
  </property>
  <property fmtid="{D5CDD505-2E9C-101B-9397-08002B2CF9AE}" pid="4" name="LastSaved">
    <vt:filetime>2021-07-22T00:00:00Z</vt:filetime>
  </property>
</Properties>
</file>