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429DA1BE-1C43-4A19-8128-02F974BE490F}">
          <p14:sldIdLst>
            <p14:sldId id="256"/>
            <p14:sldId id="257"/>
          </p14:sldIdLst>
        </p14:section>
        <p14:section name="Oddíl bez názvu" id="{719B7995-130E-4483-B8B1-A1D2075489AD}">
          <p14:sldIdLst>
            <p14:sldId id="258"/>
            <p14:sldId id="259"/>
            <p14:sldId id="262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A22890-F2DC-4364-ACE4-D0EF55E3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6E0D536-7B6F-4FC0-857C-B05F4D212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0A9046-74D3-41B7-8F23-D327C9D1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6029386-4D17-40F4-A9D3-A560EDBF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E6BBA8D-6329-47DA-99F1-E98C01A1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5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7DB8CD-7D80-4569-BEDA-BDB443D1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85898AC-A5CF-4D28-B10F-5C61FE3D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0BC066-FB77-4E28-8AE8-C2FDEC40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DF2312-DC99-4422-B7F1-4EFB0A10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6787B1-017F-4B39-961F-014BCD01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978A155-6D69-46BA-B0B7-4D516815B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F274E5E-27DC-4288-8F94-AA9531E7D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6A426F8-3CB8-4DC6-965C-9C7ACF04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5BA032-D02C-4A87-9084-B515764E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912F167-6A1C-4CFA-8BD4-AD558EF7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EB82FA-3C33-4251-A564-D46EE38B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90F383-6041-44F6-817C-0F04D20D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24EFDB-CDCB-42B0-9A55-D5D5190A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4423E8-EB20-442B-9C1B-5180FABA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B4A438E-9179-4675-8E89-94DD0DFE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0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F3D778-4F76-446D-86F1-4BC38CED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2988B16-0E11-467B-86BB-B04F0FE2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3A62B3-F802-4133-A96C-CEBBA715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43B70D-DF95-4904-B5B3-CBA856AD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89FCF83-224A-49C8-82F3-3F0CAB2B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88CC73-C0F6-44D7-B640-10DA44D0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F28581-722D-4769-9901-796E5A349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3A5809C-B607-4E88-93ED-E1E709C5D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0D60697-1CFC-41FF-BA2F-E8DF7C67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EC08C42-F1EC-4CBF-B488-26714A76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153BBED-36D3-4D3E-9896-CE2906F4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E7CCAD-63F2-470D-8575-CF159B21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7ABDB81-6DD2-4CE2-8CB9-6D38B5801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63CD587-D200-4C71-9BEB-5B0199794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BEA2495-29BE-4ED3-8A73-EE867B8EB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64ABB8F-3344-4747-A755-8B42C42EA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304C37A-5D6C-4A2C-ADA9-43DBC37B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E887277-D0EC-4D36-8A9D-B856AA58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B3D1BC7-ADA6-4EDE-BF05-15FEEDD0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4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0DB35A-47DF-4F5E-85A7-17A8D368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3E80DBC-38DE-43ED-912F-1B4A499B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97D45F4-2DF1-48CE-B09F-4166841C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212E543-8B14-4110-BE5D-7761C839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ABF89A1-4866-494A-BB58-0A0E99F8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0FA7707-8F97-434A-8669-16D42528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43CCB2-E577-48FE-ACF4-B7D0279F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87267C-B508-4D0E-BAD5-7DEAF1B7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CACFDB-8C7C-432F-8548-90B078F4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9745BBD-B0AC-4422-A302-148166109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FE672EB-EC15-4816-846F-F9CF14BF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C8FC21A-1EBF-4073-AF8F-02B25B1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AF0B531-7B95-4065-B098-9E197316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3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2C7A27-D005-43EC-9336-8EACAB87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CE3C9FE-E1FC-4CEC-8CDF-D27A9ECC0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A6BBF9D-7707-4441-B97C-D7BF5C6F9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6370E1B-3102-4410-A87F-BEEE9C85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1354-DB83-425B-924C-22D65B2132F9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AC75A2B-FA13-44CC-967A-5615A8AC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2D6C4A5-92CD-4AB1-9E2D-90F0372E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6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92361F4-CBC1-4271-BB15-2CC2EF30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766392-CDD8-4A0B-9CE7-E934A64BB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92503C-3034-4882-B83B-F29DAED98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1354-DB83-425B-924C-22D65B2132F9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98513B-EEB8-4035-9882-B8870DD73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58FB9D-4805-4DC2-9EF2-1D1A9C88D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CE95-5CC2-4413-979B-E87181C6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6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8.01211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lashlight/flashlight/tree/master/flashlight/app/asr" TargetMode="External"/><Relationship Id="rId3" Type="http://schemas.openxmlformats.org/officeDocument/2006/relationships/hyperlink" Target="https://ieeexplore.ieee.org/stamp/stamp.jsp?tp=&amp;arnumber=8462506" TargetMode="External"/><Relationship Id="rId7" Type="http://schemas.openxmlformats.org/officeDocument/2006/relationships/hyperlink" Target="https://github.com/wenet-e2e/wenet" TargetMode="External"/><Relationship Id="rId2" Type="http://schemas.openxmlformats.org/officeDocument/2006/relationships/hyperlink" Target="https://ai.googleblog.com/2019/03/an-all-neural-on-device-speech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reewym/espresso/blob/master/examples/asr_librispeech/run.sh" TargetMode="External"/><Relationship Id="rId5" Type="http://schemas.openxmlformats.org/officeDocument/2006/relationships/hyperlink" Target="https://github.com/espnet/espnet" TargetMode="External"/><Relationship Id="rId4" Type="http://schemas.openxmlformats.org/officeDocument/2006/relationships/hyperlink" Target="https://www.isca-speech.org/archive/Interspeech_2020/pdfs/3015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F96B387-659B-46F5-8F58-E30CB3488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End2End speech to text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99EF05A-C2FE-4D27-9536-7246D0B0A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Karel </a:t>
            </a:r>
            <a:r>
              <a:rPr lang="en-US" sz="2000" dirty="0" err="1">
                <a:solidFill>
                  <a:schemeClr val="bg1"/>
                </a:solidFill>
              </a:rPr>
              <a:t>Vesel</a:t>
            </a:r>
            <a:r>
              <a:rPr lang="cs-CZ" sz="2000" dirty="0">
                <a:solidFill>
                  <a:schemeClr val="bg1"/>
                </a:solidFill>
              </a:rPr>
              <a:t>ý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BISSIT 2021, Brno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F61DCA4-00D5-449B-83CD-78A50D31D0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2330011"/>
            <a:ext cx="4047843" cy="82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6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3E861F-7B1D-4E9C-8820-573E14C0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system</a:t>
            </a:r>
          </a:p>
        </p:txBody>
      </p:sp>
      <p:pic>
        <p:nvPicPr>
          <p:cNvPr id="5" name="Obrázek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C9701691-68C3-472F-A2A2-C20DD47E3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67" y="365125"/>
            <a:ext cx="7262571" cy="5285429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D6987F3D-25D4-463F-AAD9-0C8439CF6E8F}"/>
              </a:ext>
            </a:extLst>
          </p:cNvPr>
          <p:cNvSpPr txBox="1"/>
          <p:nvPr/>
        </p:nvSpPr>
        <p:spPr>
          <a:xfrm>
            <a:off x="2119622" y="5987827"/>
            <a:ext cx="7952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hlinkClick r:id="rId3"/>
              </a:rPr>
              <a:t>https://arxiv.org/pdf/1508.01211.pdf</a:t>
            </a:r>
            <a:endParaRPr lang="en-US" sz="4000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7F98029-0127-4ECF-8181-22FC2450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39" y="1811977"/>
            <a:ext cx="10515600" cy="4351338"/>
          </a:xfrm>
        </p:spPr>
        <p:txBody>
          <a:bodyPr/>
          <a:lstStyle/>
          <a:p>
            <a:r>
              <a:rPr lang="en-US" dirty="0"/>
              <a:t>End2End = everything in one model</a:t>
            </a:r>
            <a:br>
              <a:rPr lang="en-US" dirty="0"/>
            </a:br>
            <a:r>
              <a:rPr lang="en-US" dirty="0"/>
              <a:t> (acoustics, pronunciation, language)</a:t>
            </a:r>
          </a:p>
          <a:p>
            <a:endParaRPr lang="en-US" dirty="0"/>
          </a:p>
          <a:p>
            <a:r>
              <a:rPr lang="en-US" dirty="0"/>
              <a:t>Article summary:</a:t>
            </a:r>
          </a:p>
          <a:p>
            <a:pPr lvl="1"/>
            <a:r>
              <a:rPr lang="en-US" dirty="0"/>
              <a:t>Not as good performance as the best </a:t>
            </a:r>
            <a:br>
              <a:rPr lang="en-US" dirty="0"/>
            </a:br>
            <a:r>
              <a:rPr lang="en-US" dirty="0"/>
              <a:t>HMM recognizer (14% vs. 8%),</a:t>
            </a:r>
          </a:p>
          <a:p>
            <a:pPr lvl="1"/>
            <a:r>
              <a:rPr lang="en-US" dirty="0"/>
              <a:t>Simpler concept than HMM,</a:t>
            </a:r>
          </a:p>
          <a:p>
            <a:pPr lvl="1"/>
            <a:endParaRPr lang="en-US" dirty="0"/>
          </a:p>
          <a:p>
            <a:r>
              <a:rPr lang="en-US" dirty="0"/>
              <a:t>That was 2015, now the gap is </a:t>
            </a:r>
            <a:br>
              <a:rPr lang="en-US" dirty="0"/>
            </a:br>
            <a:r>
              <a:rPr lang="en-US" dirty="0"/>
              <a:t>closed already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72E843-2D2E-4BF9-8E13-6F28FE50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system</a:t>
            </a:r>
          </a:p>
        </p:txBody>
      </p:sp>
      <p:pic>
        <p:nvPicPr>
          <p:cNvPr id="5" name="Zástupný obsah 4" descr="Obsah obrázku text, bílá tabule&#10;&#10;Popis byl vytvořen automaticky">
            <a:extLst>
              <a:ext uri="{FF2B5EF4-FFF2-40B4-BE49-F238E27FC236}">
                <a16:creationId xmlns:a16="http://schemas.microsoft.com/office/drawing/2014/main" id="{B26D8E65-706C-4BA5-AEC5-E5F869EBA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98" y="173002"/>
            <a:ext cx="5458120" cy="6511995"/>
          </a:xfrm>
        </p:spPr>
      </p:pic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FCED9E85-2ABA-4A3A-95BE-91FCE405C0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96B0B67-080E-444B-9F89-0A5F61C25EE9}"/>
              </a:ext>
            </a:extLst>
          </p:cNvPr>
          <p:cNvSpPr txBox="1"/>
          <p:nvPr/>
        </p:nvSpPr>
        <p:spPr>
          <a:xfrm>
            <a:off x="2223162" y="5191712"/>
            <a:ext cx="2014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Listen</a:t>
            </a:r>
            <a:endParaRPr lang="en-US" sz="6000" dirty="0"/>
          </a:p>
        </p:txBody>
      </p:sp>
      <p:sp>
        <p:nvSpPr>
          <p:cNvPr id="8" name="Šipka: doprava 7">
            <a:extLst>
              <a:ext uri="{FF2B5EF4-FFF2-40B4-BE49-F238E27FC236}">
                <a16:creationId xmlns:a16="http://schemas.microsoft.com/office/drawing/2014/main" id="{2F144BCB-4153-4152-A957-2687D9C42C9F}"/>
              </a:ext>
            </a:extLst>
          </p:cNvPr>
          <p:cNvSpPr/>
          <p:nvPr/>
        </p:nvSpPr>
        <p:spPr>
          <a:xfrm>
            <a:off x="5596790" y="5525403"/>
            <a:ext cx="978408" cy="484632"/>
          </a:xfrm>
          <a:prstGeom prst="rightArrow">
            <a:avLst/>
          </a:prstGeom>
          <a:solidFill>
            <a:srgbClr val="548235">
              <a:alpha val="5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B5D27F0B-37CB-443A-80CE-C567708F0595}"/>
              </a:ext>
            </a:extLst>
          </p:cNvPr>
          <p:cNvSpPr/>
          <p:nvPr/>
        </p:nvSpPr>
        <p:spPr>
          <a:xfrm>
            <a:off x="7010400" y="3304419"/>
            <a:ext cx="2796419" cy="3380578"/>
          </a:xfrm>
          <a:prstGeom prst="roundRect">
            <a:avLst/>
          </a:prstGeom>
          <a:solidFill>
            <a:srgbClr val="548235">
              <a:alpha val="15000"/>
            </a:srgb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FE5D1921-198A-4E10-95BC-98C9A5A9C6FF}"/>
              </a:ext>
            </a:extLst>
          </p:cNvPr>
          <p:cNvSpPr txBox="1"/>
          <p:nvPr/>
        </p:nvSpPr>
        <p:spPr>
          <a:xfrm>
            <a:off x="2080975" y="2356160"/>
            <a:ext cx="2298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Attend</a:t>
            </a:r>
            <a:endParaRPr lang="en-US" sz="6000" dirty="0"/>
          </a:p>
        </p:txBody>
      </p:sp>
      <p:sp>
        <p:nvSpPr>
          <p:cNvPr id="11" name="Šipka: doprava 10">
            <a:extLst>
              <a:ext uri="{FF2B5EF4-FFF2-40B4-BE49-F238E27FC236}">
                <a16:creationId xmlns:a16="http://schemas.microsoft.com/office/drawing/2014/main" id="{7EB7E7E9-C7BE-411D-AEE5-C0B73B9BE0B3}"/>
              </a:ext>
            </a:extLst>
          </p:cNvPr>
          <p:cNvSpPr/>
          <p:nvPr/>
        </p:nvSpPr>
        <p:spPr>
          <a:xfrm>
            <a:off x="5596790" y="2621675"/>
            <a:ext cx="978408" cy="484632"/>
          </a:xfrm>
          <a:prstGeom prst="rightArrow">
            <a:avLst/>
          </a:prstGeom>
          <a:solidFill>
            <a:srgbClr val="0070C0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12BAB8DD-D796-4087-A88C-080900F1DCAA}"/>
              </a:ext>
            </a:extLst>
          </p:cNvPr>
          <p:cNvSpPr/>
          <p:nvPr/>
        </p:nvSpPr>
        <p:spPr>
          <a:xfrm>
            <a:off x="6855581" y="1690688"/>
            <a:ext cx="2152952" cy="2300741"/>
          </a:xfrm>
          <a:prstGeom prst="roundRect">
            <a:avLst/>
          </a:prstGeom>
          <a:solidFill>
            <a:srgbClr val="0070C0">
              <a:alpha val="15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D277BBA0-C44D-48ED-96FD-6200C96E0D98}"/>
              </a:ext>
            </a:extLst>
          </p:cNvPr>
          <p:cNvSpPr txBox="1"/>
          <p:nvPr/>
        </p:nvSpPr>
        <p:spPr>
          <a:xfrm>
            <a:off x="5117252" y="334713"/>
            <a:ext cx="1678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Spell</a:t>
            </a:r>
            <a:endParaRPr lang="en-US" sz="6000" dirty="0"/>
          </a:p>
        </p:txBody>
      </p:sp>
      <p:sp>
        <p:nvSpPr>
          <p:cNvPr id="14" name="Šipka: doprava 13">
            <a:extLst>
              <a:ext uri="{FF2B5EF4-FFF2-40B4-BE49-F238E27FC236}">
                <a16:creationId xmlns:a16="http://schemas.microsoft.com/office/drawing/2014/main" id="{632DFE4F-FA07-481B-93DE-96C1B34D4CC0}"/>
              </a:ext>
            </a:extLst>
          </p:cNvPr>
          <p:cNvSpPr/>
          <p:nvPr/>
        </p:nvSpPr>
        <p:spPr>
          <a:xfrm>
            <a:off x="6967273" y="643824"/>
            <a:ext cx="978408" cy="484632"/>
          </a:xfrm>
          <a:prstGeom prst="rightArrow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Obrázek 15" descr="Obsah obrázku text, bílá tabule&#10;&#10;Popis byl vytvořen automaticky">
            <a:extLst>
              <a:ext uri="{FF2B5EF4-FFF2-40B4-BE49-F238E27FC236}">
                <a16:creationId xmlns:a16="http://schemas.microsoft.com/office/drawing/2014/main" id="{28C70F27-FEA8-4597-ABB7-A3A721E15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44" y="3331443"/>
            <a:ext cx="3791803" cy="1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9" grpId="1" animBg="1"/>
      <p:bldP spid="10" grpId="0"/>
      <p:bldP spid="11" grpId="0" animBg="1"/>
      <p:bldP spid="12" grpId="0" animBg="1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374CF5-096B-4469-9BBA-64CCFB4D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system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CF45DD-1B73-479C-B79E-95EC8034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Output example: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#beg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l </a:t>
            </a:r>
            <a:r>
              <a:rPr lang="en-US" dirty="0" err="1"/>
              <a:t>i</a:t>
            </a:r>
            <a:r>
              <a:rPr lang="en-US" dirty="0"/>
              <a:t> k e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b r n o </a:t>
            </a:r>
            <a:r>
              <a:rPr lang="en-US" dirty="0">
                <a:solidFill>
                  <a:srgbClr val="FF0000"/>
                </a:solidFill>
              </a:rPr>
              <a:t>#end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Encoder, decoder : neural network </a:t>
            </a:r>
            <a:br>
              <a:rPr lang="en-US" dirty="0"/>
            </a:br>
            <a:r>
              <a:rPr lang="en-US" dirty="0"/>
              <a:t>(BLSTM)</a:t>
            </a:r>
          </a:p>
          <a:p>
            <a:endParaRPr lang="en-US" dirty="0"/>
          </a:p>
          <a:p>
            <a:r>
              <a:rPr lang="en-US" dirty="0"/>
              <a:t>Decoder has an inner state: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previous output symbol,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previous hidden layer values,</a:t>
            </a:r>
          </a:p>
          <a:p>
            <a:endParaRPr lang="en-US" dirty="0"/>
          </a:p>
          <a:p>
            <a:r>
              <a:rPr lang="en-US" dirty="0"/>
              <a:t>The time-steps have various lengths</a:t>
            </a:r>
          </a:p>
        </p:txBody>
      </p:sp>
      <p:pic>
        <p:nvPicPr>
          <p:cNvPr id="4" name="Zástupný obsah 4" descr="Obsah obrázku text, bílá tabule&#10;&#10;Popis byl vytvořen automaticky">
            <a:extLst>
              <a:ext uri="{FF2B5EF4-FFF2-40B4-BE49-F238E27FC236}">
                <a16:creationId xmlns:a16="http://schemas.microsoft.com/office/drawing/2014/main" id="{888AB682-BFB1-4DE0-A376-BEB12FEB7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98" y="173002"/>
            <a:ext cx="5458120" cy="65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BD8500-7725-4899-8927-C9EA0AA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system</a:t>
            </a:r>
          </a:p>
        </p:txBody>
      </p:sp>
      <p:pic>
        <p:nvPicPr>
          <p:cNvPr id="4" name="Zástupný obsah 4" descr="Obsah obrázku text, bílá tabule&#10;&#10;Popis byl vytvořen automaticky">
            <a:extLst>
              <a:ext uri="{FF2B5EF4-FFF2-40B4-BE49-F238E27FC236}">
                <a16:creationId xmlns:a16="http://schemas.microsoft.com/office/drawing/2014/main" id="{A146EEF8-F45F-48C1-AB1B-D9F8AADF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98" y="173002"/>
            <a:ext cx="5458120" cy="6511995"/>
          </a:xfrm>
          <a:prstGeom prst="rect">
            <a:avLst/>
          </a:prstGeom>
        </p:spPr>
      </p:pic>
      <p:pic>
        <p:nvPicPr>
          <p:cNvPr id="6" name="Zástupný obsah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8F22BB36-89A3-49C8-84D4-B25BD5C75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5" y="1331414"/>
            <a:ext cx="6386743" cy="5471994"/>
          </a:xfrm>
        </p:spPr>
      </p:pic>
    </p:spTree>
    <p:extLst>
      <p:ext uri="{BB962C8B-B14F-4D97-AF65-F5344CB8AC3E}">
        <p14:creationId xmlns:p14="http://schemas.microsoft.com/office/powerpoint/2010/main" val="31010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D1AA34-ECC5-4303-9F3D-187C0FC2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system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2DAC8E-E7AA-4E4C-B448-33DE07C89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training we need:</a:t>
            </a:r>
          </a:p>
          <a:p>
            <a:pPr lvl="1"/>
            <a:r>
              <a:rPr lang="en-US" dirty="0"/>
              <a:t>Speech signal,</a:t>
            </a:r>
          </a:p>
          <a:p>
            <a:pPr lvl="1"/>
            <a:r>
              <a:rPr lang="en-US" dirty="0"/>
              <a:t>“Correct” output symbols,</a:t>
            </a:r>
          </a:p>
          <a:p>
            <a:pPr lvl="1"/>
            <a:endParaRPr lang="en-US" dirty="0"/>
          </a:p>
          <a:p>
            <a:r>
              <a:rPr lang="en-US" dirty="0"/>
              <a:t>Training paradigm:</a:t>
            </a:r>
          </a:p>
          <a:p>
            <a:pPr lvl="1"/>
            <a:r>
              <a:rPr lang="en-US" dirty="0"/>
              <a:t>Change the model parameters so that</a:t>
            </a:r>
            <a:br>
              <a:rPr lang="en-US" dirty="0"/>
            </a:br>
            <a:r>
              <a:rPr lang="en-US" dirty="0"/>
              <a:t>the probability of “correct” output </a:t>
            </a:r>
            <a:br>
              <a:rPr lang="en-US" dirty="0"/>
            </a:br>
            <a:r>
              <a:rPr lang="en-US" dirty="0"/>
              <a:t>symbols is maximized</a:t>
            </a:r>
          </a:p>
          <a:p>
            <a:pPr lvl="1"/>
            <a:endParaRPr lang="en-US" dirty="0"/>
          </a:p>
          <a:p>
            <a:r>
              <a:rPr lang="en-US" dirty="0"/>
              <a:t>The model produces posterior </a:t>
            </a:r>
            <a:br>
              <a:rPr lang="en-US" dirty="0"/>
            </a:br>
            <a:r>
              <a:rPr lang="en-US" dirty="0"/>
              <a:t>prob. distribution : P(</a:t>
            </a:r>
            <a:r>
              <a:rPr lang="en-US" dirty="0" err="1"/>
              <a:t>s|x</a:t>
            </a:r>
            <a:r>
              <a:rPr lang="en-US" dirty="0"/>
              <a:t>)</a:t>
            </a:r>
          </a:p>
        </p:txBody>
      </p:sp>
      <p:pic>
        <p:nvPicPr>
          <p:cNvPr id="5" name="Zástupný obsah 4" descr="Obsah obrázku text, bílá tabule&#10;&#10;Popis byl vytvořen automaticky">
            <a:extLst>
              <a:ext uri="{FF2B5EF4-FFF2-40B4-BE49-F238E27FC236}">
                <a16:creationId xmlns:a16="http://schemas.microsoft.com/office/drawing/2014/main" id="{82CA2D50-DD99-405A-A23A-6FC850CB9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98" y="173002"/>
            <a:ext cx="5458120" cy="65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3E861F-7B1D-4E9C-8820-573E14C0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system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DE18F6-4FB9-4B35-87B5-46EA548B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31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Some reading on End2End models: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Google uses RNN-T without attention mechanism:</a:t>
            </a:r>
            <a:br>
              <a:rPr lang="en-US" dirty="0"/>
            </a:br>
            <a:r>
              <a:rPr lang="en-US" dirty="0">
                <a:hlinkClick r:id="rId2"/>
              </a:rPr>
              <a:t>https://ai.googleblog.com/2019/03/an-all-neural-on-device-speech.html</a:t>
            </a:r>
            <a:endParaRPr lang="en-US" dirty="0"/>
          </a:p>
          <a:p>
            <a:pPr lvl="2"/>
            <a:r>
              <a:rPr lang="en-US" dirty="0"/>
              <a:t>good for “on-device” recognition (needs less memory than HMM recognizer)</a:t>
            </a:r>
          </a:p>
          <a:p>
            <a:pPr lvl="2"/>
            <a:r>
              <a:rPr lang="en-US" dirty="0"/>
              <a:t>can be used on continuous stream of audio, attention can’t,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Recent generation of End2End models:</a:t>
            </a:r>
          </a:p>
          <a:p>
            <a:pPr lvl="2"/>
            <a:r>
              <a:rPr lang="en-US" dirty="0"/>
              <a:t>Transformer: </a:t>
            </a:r>
            <a:r>
              <a:rPr lang="en-US" dirty="0">
                <a:hlinkClick r:id="rId3"/>
              </a:rPr>
              <a:t>https://ieeexplore.ieee.org/stamp/stamp.jsp?tp=&amp;arnumber=8462506</a:t>
            </a:r>
            <a:endParaRPr lang="en-US" dirty="0"/>
          </a:p>
          <a:p>
            <a:pPr lvl="2"/>
            <a:r>
              <a:rPr lang="en-US" dirty="0"/>
              <a:t>Conformer: </a:t>
            </a:r>
            <a:r>
              <a:rPr lang="en-US" dirty="0">
                <a:hlinkClick r:id="rId4"/>
              </a:rPr>
              <a:t>https://www.isca-speech.org/archive/Interspeech_2020/pdfs/3015.pdf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Toolkits:</a:t>
            </a:r>
          </a:p>
          <a:p>
            <a:pPr lvl="2"/>
            <a:r>
              <a:rPr lang="en-US" dirty="0" err="1"/>
              <a:t>EspNet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https://github.com/espnet/espnet</a:t>
            </a:r>
            <a:endParaRPr lang="en-US" dirty="0"/>
          </a:p>
          <a:p>
            <a:pPr lvl="2"/>
            <a:r>
              <a:rPr lang="en-US" dirty="0"/>
              <a:t>Espresso </a:t>
            </a:r>
            <a:r>
              <a:rPr lang="en-US" dirty="0">
                <a:hlinkClick r:id="rId6"/>
              </a:rPr>
              <a:t>https://github.com/freewym/espresso/blob/master/examples/asr_librispeech/run.sh</a:t>
            </a:r>
            <a:endParaRPr lang="en-US" dirty="0"/>
          </a:p>
          <a:p>
            <a:pPr lvl="2"/>
            <a:r>
              <a:rPr lang="en-US" dirty="0" err="1"/>
              <a:t>WeNet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https://github.com/wenet-e2e/wenet</a:t>
            </a:r>
            <a:endParaRPr lang="en-US" dirty="0"/>
          </a:p>
          <a:p>
            <a:pPr lvl="2"/>
            <a:r>
              <a:rPr lang="en-US" dirty="0"/>
              <a:t>Flashlight ASR </a:t>
            </a:r>
            <a:r>
              <a:rPr lang="en-US" dirty="0">
                <a:hlinkClick r:id="rId8"/>
              </a:rPr>
              <a:t>https://github.com/flashlight/flashlight/tree/master/flashlight/app/asr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4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1817C1-3474-4503-AF49-D1C0CF45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B26170-3523-436A-BC66-37056F07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What do did you learn from this part?</a:t>
            </a:r>
          </a:p>
          <a:p>
            <a:pPr marL="0" indent="0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30066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367</Words>
  <Application>Microsoft Office PowerPoint</Application>
  <PresentationFormat>Širokoúhlá obrazovka</PresentationFormat>
  <Paragraphs>59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End2End speech to text</vt:lpstr>
      <vt:lpstr>End2End system</vt:lpstr>
      <vt:lpstr>End2End system</vt:lpstr>
      <vt:lpstr>End2End system</vt:lpstr>
      <vt:lpstr>End2End system</vt:lpstr>
      <vt:lpstr>End2End system</vt:lpstr>
      <vt:lpstr>End2End system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End2End speech to text</dc:title>
  <dc:creator>Karel</dc:creator>
  <cp:lastModifiedBy>Karel Veselý</cp:lastModifiedBy>
  <cp:revision>7</cp:revision>
  <dcterms:created xsi:type="dcterms:W3CDTF">2019-07-22T18:59:04Z</dcterms:created>
  <dcterms:modified xsi:type="dcterms:W3CDTF">2021-07-15T21:36:24Z</dcterms:modified>
</cp:coreProperties>
</file>