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5BF"/>
    <a:srgbClr val="66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 autoAdjust="0"/>
    <p:restoredTop sz="73174" autoAdjust="0"/>
  </p:normalViewPr>
  <p:slideViewPr>
    <p:cSldViewPr snapToGrid="0">
      <p:cViewPr varScale="1">
        <p:scale>
          <a:sx n="62" d="100"/>
          <a:sy n="62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1FB7-EB30-4361-A66A-D6FCFCD3DC73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BF418-70E1-45A0-AC5F-130579347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주요내용을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418-70E1-45A0-AC5F-1305793474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26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최근접 이웃 </a:t>
            </a:r>
            <a:r>
              <a:rPr lang="ko-KR" altLang="en-US" dirty="0" err="1"/>
              <a:t>분류기란</a:t>
            </a:r>
            <a:r>
              <a:rPr lang="ko-KR" altLang="en-US" dirty="0"/>
              <a:t> 목표 특징이 없는 새로운 데이터를 목표 특징으로 분류된 데이터 중 새로운 데이터와 유사한 데이터의 목표 특징으로 결정하는 방법입니다</a:t>
            </a:r>
            <a:r>
              <a:rPr lang="en-US" altLang="ko-KR" dirty="0"/>
              <a:t>. </a:t>
            </a:r>
            <a:r>
              <a:rPr lang="ko-KR" altLang="en-US" dirty="0"/>
              <a:t>이 때 이미 주어진 데이터 중 가장 유사한 </a:t>
            </a:r>
            <a:r>
              <a:rPr lang="en-US" altLang="ko-KR" dirty="0"/>
              <a:t>k</a:t>
            </a:r>
            <a:r>
              <a:rPr lang="ko-KR" altLang="en-US" dirty="0"/>
              <a:t>개의 데이터가 목표 특징의 어떤 값을 가지는 지 파악한 후 차지하는 비율이 가장 높은 목표 특징의 값으로 새로운 데이터의 목표 특징을 결정하는 방법을 </a:t>
            </a:r>
            <a:r>
              <a:rPr lang="en-US" altLang="ko-KR" dirty="0"/>
              <a:t>k-NN </a:t>
            </a:r>
            <a:r>
              <a:rPr lang="ko-KR" altLang="en-US" dirty="0"/>
              <a:t>알고리즘이라고 합니다</a:t>
            </a:r>
            <a:r>
              <a:rPr lang="en-US" altLang="ko-KR" dirty="0"/>
              <a:t>. </a:t>
            </a:r>
            <a:r>
              <a:rPr lang="ko-KR" altLang="en-US" dirty="0"/>
              <a:t>해당 그림은 </a:t>
            </a:r>
            <a:r>
              <a:rPr lang="en-US" altLang="ko-KR" dirty="0"/>
              <a:t>k-NN </a:t>
            </a:r>
            <a:r>
              <a:rPr lang="ko-KR" altLang="en-US" dirty="0"/>
              <a:t>알고리즘의 예시로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라면 토마토는 과일로 분류될 것입니다</a:t>
            </a:r>
            <a:r>
              <a:rPr lang="en-US" altLang="ko-KR" dirty="0"/>
              <a:t>. K-NN </a:t>
            </a:r>
            <a:r>
              <a:rPr lang="ko-KR" altLang="en-US" dirty="0"/>
              <a:t>알고리즘을 사용하기 위해선 </a:t>
            </a:r>
            <a:r>
              <a:rPr lang="en-US" altLang="ko-KR" dirty="0"/>
              <a:t>3</a:t>
            </a:r>
            <a:r>
              <a:rPr lang="ko-KR" altLang="en-US" dirty="0"/>
              <a:t>가지를 고려해야 하는데 첫번째는 유사한 데이터를 결정할 방법</a:t>
            </a:r>
            <a:r>
              <a:rPr lang="en-US" altLang="ko-KR" dirty="0"/>
              <a:t>, </a:t>
            </a:r>
            <a:r>
              <a:rPr lang="ko-KR" altLang="en-US" dirty="0"/>
              <a:t>두번째는 </a:t>
            </a:r>
            <a:r>
              <a:rPr lang="en-US" altLang="ko-KR" dirty="0"/>
              <a:t>k</a:t>
            </a:r>
            <a:r>
              <a:rPr lang="ko-KR" altLang="en-US" dirty="0"/>
              <a:t>의 개수</a:t>
            </a:r>
            <a:r>
              <a:rPr lang="en-US" altLang="ko-KR" dirty="0"/>
              <a:t>, </a:t>
            </a:r>
            <a:r>
              <a:rPr lang="ko-KR" altLang="en-US" dirty="0"/>
              <a:t>세번째는 특징을 </a:t>
            </a:r>
            <a:r>
              <a:rPr lang="ko-KR" altLang="en-US" dirty="0" err="1"/>
              <a:t>표준화하는</a:t>
            </a:r>
            <a:r>
              <a:rPr lang="ko-KR" altLang="en-US" dirty="0"/>
              <a:t> 방법입니다</a:t>
            </a:r>
            <a:r>
              <a:rPr lang="en-US" altLang="ko-KR" dirty="0"/>
              <a:t>. </a:t>
            </a:r>
            <a:r>
              <a:rPr lang="ko-KR" altLang="en-US" dirty="0"/>
              <a:t>하나씩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418-70E1-45A0-AC5F-1305793474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9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유사한 데이터를 결정할 유사도 측정 방법을 살펴보겠습니다</a:t>
            </a:r>
            <a:r>
              <a:rPr lang="en-US" altLang="ko-KR" dirty="0"/>
              <a:t>. </a:t>
            </a:r>
            <a:r>
              <a:rPr lang="ko-KR" altLang="en-US" dirty="0"/>
              <a:t>유사도 측정 방법은 새로운 데이터가 기존 데이터와 얼마나 유사한 지 </a:t>
            </a:r>
            <a:r>
              <a:rPr lang="ko-KR" altLang="en-US" dirty="0" err="1"/>
              <a:t>수치화하는</a:t>
            </a:r>
            <a:r>
              <a:rPr lang="ko-KR" altLang="en-US" dirty="0"/>
              <a:t> 방법으로 값이 작을수록 유사합니다</a:t>
            </a:r>
            <a:r>
              <a:rPr lang="en-US" altLang="ko-KR" dirty="0"/>
              <a:t>. </a:t>
            </a:r>
            <a:r>
              <a:rPr lang="ko-KR" altLang="en-US" dirty="0"/>
              <a:t>주로 유클리드 거리를 사용하며 다른 방법에는 맨해튼 거리가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질문 </a:t>
            </a:r>
            <a:r>
              <a:rPr lang="en-US" altLang="ko-KR" dirty="0"/>
              <a:t>: </a:t>
            </a:r>
            <a:r>
              <a:rPr lang="ko-KR" altLang="en-US" dirty="0"/>
              <a:t>어떤 상황에 유사도 측정 방법이 쓰이는 지는 조사해봤으나 따로 정보가 나오진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418-70E1-45A0-AC5F-1305793474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 새로운 데이터를 분류하는 능력을 결정하는 </a:t>
            </a:r>
            <a:r>
              <a:rPr lang="en-US" altLang="ko-KR" dirty="0"/>
              <a:t>k</a:t>
            </a:r>
            <a:r>
              <a:rPr lang="ko-KR" altLang="en-US" dirty="0"/>
              <a:t>의 개수를 살펴보겠습니다</a:t>
            </a:r>
            <a:r>
              <a:rPr lang="en-US" altLang="ko-KR" dirty="0"/>
              <a:t>. k</a:t>
            </a:r>
            <a:r>
              <a:rPr lang="ko-KR" altLang="en-US" dirty="0"/>
              <a:t>가 너무 작으면 복잡한 결정 경계가 만들어져 세밀한 분류가 가능해지지만 이상치에 민감해지고</a:t>
            </a:r>
            <a:r>
              <a:rPr lang="en-US" altLang="ko-KR" dirty="0"/>
              <a:t>, k</a:t>
            </a:r>
            <a:r>
              <a:rPr lang="ko-KR" altLang="en-US" dirty="0"/>
              <a:t>가 너무 크면 이상치에 둔감해지지만 단순한 결정 경계가 만들어져 분류가 단순해지는 장</a:t>
            </a:r>
            <a:r>
              <a:rPr lang="en-US" altLang="ko-KR" dirty="0"/>
              <a:t>, </a:t>
            </a:r>
            <a:r>
              <a:rPr lang="ko-KR" altLang="en-US" dirty="0"/>
              <a:t>단점이 있습니다</a:t>
            </a:r>
            <a:r>
              <a:rPr lang="en-US" altLang="ko-KR" dirty="0"/>
              <a:t>. </a:t>
            </a:r>
            <a:r>
              <a:rPr lang="ko-KR" altLang="en-US" dirty="0"/>
              <a:t>따라서 최적의 </a:t>
            </a:r>
            <a:r>
              <a:rPr lang="en-US" altLang="ko-KR" dirty="0"/>
              <a:t>k</a:t>
            </a:r>
            <a:r>
              <a:rPr lang="ko-KR" altLang="en-US" dirty="0"/>
              <a:t>를 결정하는 게 중요한 데 관례적으로 기존 데이터 개수의 제곱근 값으로 </a:t>
            </a:r>
            <a:r>
              <a:rPr lang="en-US" altLang="ko-KR" dirty="0"/>
              <a:t>k</a:t>
            </a:r>
            <a:r>
              <a:rPr lang="ko-KR" altLang="en-US" dirty="0"/>
              <a:t>를 결정합니다</a:t>
            </a:r>
            <a:r>
              <a:rPr lang="en-US" altLang="ko-KR" dirty="0"/>
              <a:t>. </a:t>
            </a:r>
            <a:r>
              <a:rPr lang="ko-KR" altLang="en-US" dirty="0"/>
              <a:t>하지만 이 규칙만으로는 최적의 </a:t>
            </a:r>
            <a:r>
              <a:rPr lang="en-US" altLang="ko-KR" dirty="0"/>
              <a:t>k</a:t>
            </a:r>
            <a:r>
              <a:rPr lang="ko-KR" altLang="en-US" dirty="0"/>
              <a:t>를 항상 정의할 수는 없기에 </a:t>
            </a:r>
            <a:r>
              <a:rPr lang="en-US" altLang="ko-KR" dirty="0"/>
              <a:t>k</a:t>
            </a:r>
            <a:r>
              <a:rPr lang="ko-KR" altLang="en-US" dirty="0"/>
              <a:t>를 바꿔가며 훈련의 정확도를 측정해 정확도가 가장 높은 </a:t>
            </a:r>
            <a:r>
              <a:rPr lang="en-US" altLang="ko-KR" dirty="0"/>
              <a:t>k</a:t>
            </a:r>
            <a:r>
              <a:rPr lang="ko-KR" altLang="en-US" dirty="0"/>
              <a:t>를 찾는 게 적절합니다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심화 </a:t>
            </a:r>
            <a:r>
              <a:rPr lang="en-US" altLang="ko-KR" dirty="0"/>
              <a:t>: k</a:t>
            </a:r>
            <a:r>
              <a:rPr lang="ko-KR" altLang="en-US" dirty="0"/>
              <a:t>를 크게 하고 가까운 이웃에 좀 더 가중치를 주는 가중 투표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418-70E1-45A0-AC5F-1305793474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5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특징이 새로운 데이터를 분류하는 데 동일한 영향을 끼치도록 조절하는 특징 표준화 방법입니다</a:t>
            </a:r>
            <a:r>
              <a:rPr lang="en-US" altLang="ko-KR" dirty="0"/>
              <a:t>. k-NN </a:t>
            </a:r>
            <a:r>
              <a:rPr lang="ko-KR" altLang="en-US" dirty="0"/>
              <a:t>알고리즘은 특징 값의 차이에 따라 유사도를 결정하는데 이는 다른 특징보다 값의 범위가 넓은 특징이 분류에 더 큰 영향을 미칠 수 있음을 의미합니다</a:t>
            </a:r>
            <a:r>
              <a:rPr lang="en-US" altLang="ko-KR" dirty="0"/>
              <a:t>. </a:t>
            </a:r>
            <a:r>
              <a:rPr lang="ko-KR" altLang="en-US" dirty="0"/>
              <a:t>따라서 특징들의 값의 범위를 동일하게 조절함으로써 특징이 분류에 미치는 영향을 동일하게 할 필요성이 있습니다</a:t>
            </a:r>
            <a:r>
              <a:rPr lang="en-US" altLang="ko-KR" dirty="0"/>
              <a:t>. </a:t>
            </a:r>
            <a:r>
              <a:rPr lang="ko-KR" altLang="en-US" dirty="0"/>
              <a:t>새로운 데이터가 기존 데이터 특징들의 최솟값</a:t>
            </a:r>
            <a:r>
              <a:rPr lang="en-US" altLang="ko-KR" dirty="0"/>
              <a:t>, </a:t>
            </a:r>
            <a:r>
              <a:rPr lang="ko-KR" altLang="en-US" dirty="0"/>
              <a:t>최댓값의 범위에 있다고 예상되면 최소</a:t>
            </a:r>
            <a:r>
              <a:rPr lang="en-US" altLang="ko-KR" dirty="0"/>
              <a:t>-</a:t>
            </a:r>
            <a:r>
              <a:rPr lang="ko-KR" altLang="en-US" dirty="0"/>
              <a:t>최대 정규화를 사용하고</a:t>
            </a:r>
            <a:r>
              <a:rPr lang="en-US" altLang="ko-KR" dirty="0"/>
              <a:t> </a:t>
            </a:r>
            <a:r>
              <a:rPr lang="ko-KR" altLang="en-US" dirty="0"/>
              <a:t>그게 아니라면 </a:t>
            </a:r>
            <a:r>
              <a:rPr lang="en-US" altLang="ko-KR" dirty="0"/>
              <a:t>Z-</a:t>
            </a:r>
            <a:r>
              <a:rPr lang="ko-KR" altLang="en-US" dirty="0"/>
              <a:t>점수 정규화를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418-70E1-45A0-AC5F-1305793474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실습입니다</a:t>
            </a:r>
            <a:r>
              <a:rPr lang="en-US" altLang="ko-KR" dirty="0"/>
              <a:t>. </a:t>
            </a:r>
            <a:r>
              <a:rPr lang="ko-KR" altLang="en-US" dirty="0"/>
              <a:t>환자 </a:t>
            </a:r>
            <a:r>
              <a:rPr lang="en-US" altLang="ko-KR" dirty="0"/>
              <a:t>id, </a:t>
            </a:r>
            <a:r>
              <a:rPr lang="ko-KR" altLang="en-US" dirty="0"/>
              <a:t>암 진단여부</a:t>
            </a:r>
            <a:r>
              <a:rPr lang="en-US" altLang="ko-KR" dirty="0"/>
              <a:t>, </a:t>
            </a:r>
            <a:r>
              <a:rPr lang="ko-KR" altLang="en-US" dirty="0"/>
              <a:t>세포핵의 반지름</a:t>
            </a:r>
            <a:r>
              <a:rPr lang="en-US" altLang="ko-KR" dirty="0"/>
              <a:t>, </a:t>
            </a:r>
            <a:r>
              <a:rPr lang="ko-KR" altLang="en-US" dirty="0"/>
              <a:t>질감 등 </a:t>
            </a:r>
            <a:r>
              <a:rPr lang="en-US" altLang="ko-KR" dirty="0"/>
              <a:t>10</a:t>
            </a:r>
            <a:r>
              <a:rPr lang="ko-KR" altLang="en-US" dirty="0"/>
              <a:t>개 특징의 평균</a:t>
            </a:r>
            <a:r>
              <a:rPr lang="en-US" altLang="ko-KR" dirty="0"/>
              <a:t>, </a:t>
            </a:r>
            <a:r>
              <a:rPr lang="ko-KR" altLang="en-US" dirty="0"/>
              <a:t>표준 오차</a:t>
            </a:r>
            <a:r>
              <a:rPr lang="en-US" altLang="ko-KR" dirty="0"/>
              <a:t>, </a:t>
            </a:r>
            <a:r>
              <a:rPr lang="ko-KR" altLang="en-US" dirty="0"/>
              <a:t>최댓값으로 구성된 유방암 진단 데이터셋을 트레이닝 데이터와 테스트 데이터로 나눠 테스트 데이터가 양성인지 악성인지 </a:t>
            </a:r>
            <a:r>
              <a:rPr lang="en-US" altLang="ko-KR" dirty="0"/>
              <a:t>k-NN </a:t>
            </a:r>
            <a:r>
              <a:rPr lang="ko-KR" altLang="en-US" dirty="0"/>
              <a:t>알고리즘으로 결정해보았습니다</a:t>
            </a:r>
            <a:r>
              <a:rPr lang="en-US" altLang="ko-KR" dirty="0"/>
              <a:t>. </a:t>
            </a:r>
            <a:r>
              <a:rPr lang="ko-KR" altLang="en-US" dirty="0"/>
              <a:t>해당 데이터와 참고 코드는 링크 사이트에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418-70E1-45A0-AC5F-1305793474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1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418-70E1-45A0-AC5F-1305793474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2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8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7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3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8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9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3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1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3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-chang-ho/4th_1st_machine_learning_with_R_study/tree/main/1%EC%9D%BC%EC%B0%A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95811" y="2397210"/>
            <a:ext cx="3022129" cy="610081"/>
            <a:chOff x="296862" y="155575"/>
            <a:chExt cx="2228850" cy="72072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79F7D17-314A-4948-AB93-2DA777FED0D1}"/>
                </a:ext>
              </a:extLst>
            </p:cNvPr>
            <p:cNvSpPr/>
            <p:nvPr/>
          </p:nvSpPr>
          <p:spPr>
            <a:xfrm>
              <a:off x="338931" y="257944"/>
              <a:ext cx="2162969" cy="544664"/>
            </a:xfrm>
            <a:prstGeom prst="rect">
              <a:avLst/>
            </a:prstGeom>
            <a:solidFill>
              <a:srgbClr val="8182BB"/>
            </a:solidFill>
            <a:ln w="22225">
              <a:solidFill>
                <a:srgbClr val="6B68AC"/>
              </a:solidFill>
            </a:ln>
            <a:effectLst>
              <a:outerShdw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R</a:t>
              </a:r>
              <a:r>
                <a:rPr lang="ko-KR" altLang="en-US" sz="2000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을 활용한 </a:t>
              </a:r>
              <a:r>
                <a:rPr lang="ko-KR" altLang="en-US" sz="2000" kern="0" dirty="0" err="1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머신러닝</a:t>
              </a:r>
              <a:endParaRPr lang="en-US" altLang="ko-KR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6862" y="155575"/>
              <a:ext cx="84137" cy="720725"/>
              <a:chOff x="296862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F7E01E1B-8D1E-455D-BF87-E9CAA0531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31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FF60A7B-64E2-4B06-8FEF-38845988B494}"/>
                  </a:ext>
                </a:extLst>
              </p:cNvPr>
              <p:cNvSpPr/>
              <p:nvPr/>
            </p:nvSpPr>
            <p:spPr>
              <a:xfrm>
                <a:off x="296862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441575" y="155575"/>
              <a:ext cx="84137" cy="720725"/>
              <a:chOff x="3825875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34B98BB-0BA8-48D5-AD58-F85DCA19A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944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60E70D4-8CBA-4C06-AD7B-39EE4E40D65E}"/>
                  </a:ext>
                </a:extLst>
              </p:cNvPr>
              <p:cNvSpPr/>
              <p:nvPr/>
            </p:nvSpPr>
            <p:spPr>
              <a:xfrm>
                <a:off x="3825875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2723460" y="3098566"/>
            <a:ext cx="6766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kern="0" dirty="0">
                <a:solidFill>
                  <a:srgbClr val="6B68AC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4800" b="1" kern="0" dirty="0">
                <a:solidFill>
                  <a:srgbClr val="6B68AC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주요내용 발표</a:t>
            </a:r>
            <a:endParaRPr lang="en-US" altLang="ko-KR" sz="4800" b="1" kern="0" dirty="0">
              <a:solidFill>
                <a:srgbClr val="6B68AC"/>
              </a:solidFill>
              <a:effectLst>
                <a:outerShdw dist="38100" dir="2700000" algn="tl">
                  <a:srgbClr val="000000">
                    <a:alpha val="30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03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5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3175"/>
            <a:ext cx="11976100" cy="6602090"/>
          </a:xfrm>
          <a:prstGeom prst="rect">
            <a:avLst/>
          </a:prstGeom>
          <a:solidFill>
            <a:srgbClr val="F8F2D8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36030" y="136266"/>
            <a:ext cx="6289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rgbClr val="6B68AC"/>
                </a:solidFill>
              </a:rPr>
              <a:t>가장 가까운 </a:t>
            </a:r>
            <a:r>
              <a:rPr lang="en-US" altLang="ko-KR" sz="3200" b="1" kern="0" dirty="0">
                <a:solidFill>
                  <a:srgbClr val="6B68AC"/>
                </a:solidFill>
              </a:rPr>
              <a:t>k</a:t>
            </a:r>
            <a:r>
              <a:rPr lang="ko-KR" altLang="en-US" sz="3200" b="1" kern="0" dirty="0">
                <a:solidFill>
                  <a:srgbClr val="6B68AC"/>
                </a:solidFill>
              </a:rPr>
              <a:t>개의 레코드로 분류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0516726" y="-224473"/>
            <a:ext cx="1465724" cy="963613"/>
            <a:chOff x="10516726" y="-224473"/>
            <a:chExt cx="1465724" cy="963613"/>
          </a:xfrm>
        </p:grpSpPr>
        <p:grpSp>
          <p:nvGrpSpPr>
            <p:cNvPr id="22" name="그룹 21"/>
            <p:cNvGrpSpPr/>
            <p:nvPr/>
          </p:nvGrpSpPr>
          <p:grpSpPr>
            <a:xfrm>
              <a:off x="10548252" y="0"/>
              <a:ext cx="1434198" cy="739140"/>
              <a:chOff x="10020300" y="0"/>
              <a:chExt cx="1962150" cy="1011230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18" name="이등변 삼각형 17"/>
              <p:cNvSpPr/>
              <p:nvPr/>
            </p:nvSpPr>
            <p:spPr>
              <a:xfrm rot="1423760" flipV="1">
                <a:off x="10426515" y="403823"/>
                <a:ext cx="333375" cy="419100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952056" flipV="1">
                <a:off x="10891754" y="572349"/>
                <a:ext cx="327994" cy="346680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746821" flipV="1">
                <a:off x="11382339" y="686600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2193028" flipV="1">
                <a:off x="10025751" y="146252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20559701">
              <a:off x="10516726" y="-224473"/>
              <a:ext cx="1434198" cy="744984"/>
              <a:chOff x="10020300" y="0"/>
              <a:chExt cx="1962150" cy="1019225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4" name="이등변 삼각형 23"/>
              <p:cNvSpPr/>
              <p:nvPr/>
            </p:nvSpPr>
            <p:spPr>
              <a:xfrm rot="1949198" flipV="1">
                <a:off x="10161983" y="236988"/>
                <a:ext cx="253526" cy="318718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 rot="740165" flipV="1">
                <a:off x="11570257" y="732286"/>
                <a:ext cx="271474" cy="286939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rot="1433065" flipV="1">
                <a:off x="10592737" y="457798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853837" flipV="1">
                <a:off x="11064204" y="602083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4" name="Freeform 59"/>
          <p:cNvSpPr>
            <a:spLocks/>
          </p:cNvSpPr>
          <p:nvPr/>
        </p:nvSpPr>
        <p:spPr bwMode="auto">
          <a:xfrm>
            <a:off x="1985138" y="2698182"/>
            <a:ext cx="1860550" cy="2306638"/>
          </a:xfrm>
          <a:custGeom>
            <a:avLst/>
            <a:gdLst>
              <a:gd name="T0" fmla="*/ 6326 w 7029"/>
              <a:gd name="T1" fmla="*/ 0 h 8715"/>
              <a:gd name="T2" fmla="*/ 2095 w 7029"/>
              <a:gd name="T3" fmla="*/ 0 h 8715"/>
              <a:gd name="T4" fmla="*/ 0 w 7029"/>
              <a:gd name="T5" fmla="*/ 2095 h 8715"/>
              <a:gd name="T6" fmla="*/ 0 w 7029"/>
              <a:gd name="T7" fmla="*/ 8012 h 8715"/>
              <a:gd name="T8" fmla="*/ 1 w 7029"/>
              <a:gd name="T9" fmla="*/ 8049 h 8715"/>
              <a:gd name="T10" fmla="*/ 9 w 7029"/>
              <a:gd name="T11" fmla="*/ 8120 h 8715"/>
              <a:gd name="T12" fmla="*/ 22 w 7029"/>
              <a:gd name="T13" fmla="*/ 8190 h 8715"/>
              <a:gd name="T14" fmla="*/ 42 w 7029"/>
              <a:gd name="T15" fmla="*/ 8256 h 8715"/>
              <a:gd name="T16" fmla="*/ 69 w 7029"/>
              <a:gd name="T17" fmla="*/ 8320 h 8715"/>
              <a:gd name="T18" fmla="*/ 100 w 7029"/>
              <a:gd name="T19" fmla="*/ 8379 h 8715"/>
              <a:gd name="T20" fmla="*/ 138 w 7029"/>
              <a:gd name="T21" fmla="*/ 8436 h 8715"/>
              <a:gd name="T22" fmla="*/ 182 w 7029"/>
              <a:gd name="T23" fmla="*/ 8487 h 8715"/>
              <a:gd name="T24" fmla="*/ 229 w 7029"/>
              <a:gd name="T25" fmla="*/ 8535 h 8715"/>
              <a:gd name="T26" fmla="*/ 281 w 7029"/>
              <a:gd name="T27" fmla="*/ 8577 h 8715"/>
              <a:gd name="T28" fmla="*/ 337 w 7029"/>
              <a:gd name="T29" fmla="*/ 8615 h 8715"/>
              <a:gd name="T30" fmla="*/ 397 w 7029"/>
              <a:gd name="T31" fmla="*/ 8646 h 8715"/>
              <a:gd name="T32" fmla="*/ 460 w 7029"/>
              <a:gd name="T33" fmla="*/ 8673 h 8715"/>
              <a:gd name="T34" fmla="*/ 526 w 7029"/>
              <a:gd name="T35" fmla="*/ 8694 h 8715"/>
              <a:gd name="T36" fmla="*/ 595 w 7029"/>
              <a:gd name="T37" fmla="*/ 8707 h 8715"/>
              <a:gd name="T38" fmla="*/ 666 w 7029"/>
              <a:gd name="T39" fmla="*/ 8714 h 8715"/>
              <a:gd name="T40" fmla="*/ 703 w 7029"/>
              <a:gd name="T41" fmla="*/ 8715 h 8715"/>
              <a:gd name="T42" fmla="*/ 6326 w 7029"/>
              <a:gd name="T43" fmla="*/ 8715 h 8715"/>
              <a:gd name="T44" fmla="*/ 6363 w 7029"/>
              <a:gd name="T45" fmla="*/ 8714 h 8715"/>
              <a:gd name="T46" fmla="*/ 6434 w 7029"/>
              <a:gd name="T47" fmla="*/ 8707 h 8715"/>
              <a:gd name="T48" fmla="*/ 6504 w 7029"/>
              <a:gd name="T49" fmla="*/ 8694 h 8715"/>
              <a:gd name="T50" fmla="*/ 6570 w 7029"/>
              <a:gd name="T51" fmla="*/ 8673 h 8715"/>
              <a:gd name="T52" fmla="*/ 6633 w 7029"/>
              <a:gd name="T53" fmla="*/ 8646 h 8715"/>
              <a:gd name="T54" fmla="*/ 6693 w 7029"/>
              <a:gd name="T55" fmla="*/ 8615 h 8715"/>
              <a:gd name="T56" fmla="*/ 6749 w 7029"/>
              <a:gd name="T57" fmla="*/ 8577 h 8715"/>
              <a:gd name="T58" fmla="*/ 6801 w 7029"/>
              <a:gd name="T59" fmla="*/ 8535 h 8715"/>
              <a:gd name="T60" fmla="*/ 6849 w 7029"/>
              <a:gd name="T61" fmla="*/ 8487 h 8715"/>
              <a:gd name="T62" fmla="*/ 6891 w 7029"/>
              <a:gd name="T63" fmla="*/ 8436 h 8715"/>
              <a:gd name="T64" fmla="*/ 6929 w 7029"/>
              <a:gd name="T65" fmla="*/ 8379 h 8715"/>
              <a:gd name="T66" fmla="*/ 6960 w 7029"/>
              <a:gd name="T67" fmla="*/ 8320 h 8715"/>
              <a:gd name="T68" fmla="*/ 6987 w 7029"/>
              <a:gd name="T69" fmla="*/ 8256 h 8715"/>
              <a:gd name="T70" fmla="*/ 7008 w 7029"/>
              <a:gd name="T71" fmla="*/ 8190 h 8715"/>
              <a:gd name="T72" fmla="*/ 7021 w 7029"/>
              <a:gd name="T73" fmla="*/ 8120 h 8715"/>
              <a:gd name="T74" fmla="*/ 7028 w 7029"/>
              <a:gd name="T75" fmla="*/ 8049 h 8715"/>
              <a:gd name="T76" fmla="*/ 7029 w 7029"/>
              <a:gd name="T77" fmla="*/ 8012 h 8715"/>
              <a:gd name="T78" fmla="*/ 7029 w 7029"/>
              <a:gd name="T79" fmla="*/ 703 h 8715"/>
              <a:gd name="T80" fmla="*/ 7028 w 7029"/>
              <a:gd name="T81" fmla="*/ 666 h 8715"/>
              <a:gd name="T82" fmla="*/ 7021 w 7029"/>
              <a:gd name="T83" fmla="*/ 595 h 8715"/>
              <a:gd name="T84" fmla="*/ 7008 w 7029"/>
              <a:gd name="T85" fmla="*/ 526 h 8715"/>
              <a:gd name="T86" fmla="*/ 6987 w 7029"/>
              <a:gd name="T87" fmla="*/ 460 h 8715"/>
              <a:gd name="T88" fmla="*/ 6960 w 7029"/>
              <a:gd name="T89" fmla="*/ 397 h 8715"/>
              <a:gd name="T90" fmla="*/ 6929 w 7029"/>
              <a:gd name="T91" fmla="*/ 336 h 8715"/>
              <a:gd name="T92" fmla="*/ 6891 w 7029"/>
              <a:gd name="T93" fmla="*/ 281 h 8715"/>
              <a:gd name="T94" fmla="*/ 6849 w 7029"/>
              <a:gd name="T95" fmla="*/ 229 h 8715"/>
              <a:gd name="T96" fmla="*/ 6801 w 7029"/>
              <a:gd name="T97" fmla="*/ 182 h 8715"/>
              <a:gd name="T98" fmla="*/ 6749 w 7029"/>
              <a:gd name="T99" fmla="*/ 138 h 8715"/>
              <a:gd name="T100" fmla="*/ 6693 w 7029"/>
              <a:gd name="T101" fmla="*/ 100 h 8715"/>
              <a:gd name="T102" fmla="*/ 6633 w 7029"/>
              <a:gd name="T103" fmla="*/ 69 h 8715"/>
              <a:gd name="T104" fmla="*/ 6570 w 7029"/>
              <a:gd name="T105" fmla="*/ 42 h 8715"/>
              <a:gd name="T106" fmla="*/ 6504 w 7029"/>
              <a:gd name="T107" fmla="*/ 22 h 8715"/>
              <a:gd name="T108" fmla="*/ 6434 w 7029"/>
              <a:gd name="T109" fmla="*/ 9 h 8715"/>
              <a:gd name="T110" fmla="*/ 6363 w 7029"/>
              <a:gd name="T111" fmla="*/ 1 h 8715"/>
              <a:gd name="T112" fmla="*/ 6326 w 7029"/>
              <a:gd name="T113" fmla="*/ 0 h 8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029" h="8715">
                <a:moveTo>
                  <a:pt x="6326" y="0"/>
                </a:moveTo>
                <a:lnTo>
                  <a:pt x="2095" y="0"/>
                </a:lnTo>
                <a:lnTo>
                  <a:pt x="0" y="2095"/>
                </a:lnTo>
                <a:lnTo>
                  <a:pt x="0" y="8012"/>
                </a:lnTo>
                <a:lnTo>
                  <a:pt x="1" y="8049"/>
                </a:lnTo>
                <a:lnTo>
                  <a:pt x="9" y="8120"/>
                </a:lnTo>
                <a:lnTo>
                  <a:pt x="22" y="8190"/>
                </a:lnTo>
                <a:lnTo>
                  <a:pt x="42" y="8256"/>
                </a:lnTo>
                <a:lnTo>
                  <a:pt x="69" y="8320"/>
                </a:lnTo>
                <a:lnTo>
                  <a:pt x="100" y="8379"/>
                </a:lnTo>
                <a:lnTo>
                  <a:pt x="138" y="8436"/>
                </a:lnTo>
                <a:lnTo>
                  <a:pt x="182" y="8487"/>
                </a:lnTo>
                <a:lnTo>
                  <a:pt x="229" y="8535"/>
                </a:lnTo>
                <a:lnTo>
                  <a:pt x="281" y="8577"/>
                </a:lnTo>
                <a:lnTo>
                  <a:pt x="337" y="8615"/>
                </a:lnTo>
                <a:lnTo>
                  <a:pt x="397" y="8646"/>
                </a:lnTo>
                <a:lnTo>
                  <a:pt x="460" y="8673"/>
                </a:lnTo>
                <a:lnTo>
                  <a:pt x="526" y="8694"/>
                </a:lnTo>
                <a:lnTo>
                  <a:pt x="595" y="8707"/>
                </a:lnTo>
                <a:lnTo>
                  <a:pt x="666" y="8714"/>
                </a:lnTo>
                <a:lnTo>
                  <a:pt x="703" y="8715"/>
                </a:lnTo>
                <a:lnTo>
                  <a:pt x="6326" y="8715"/>
                </a:lnTo>
                <a:lnTo>
                  <a:pt x="6363" y="8714"/>
                </a:lnTo>
                <a:lnTo>
                  <a:pt x="6434" y="8707"/>
                </a:lnTo>
                <a:lnTo>
                  <a:pt x="6504" y="8694"/>
                </a:lnTo>
                <a:lnTo>
                  <a:pt x="6570" y="8673"/>
                </a:lnTo>
                <a:lnTo>
                  <a:pt x="6633" y="8646"/>
                </a:lnTo>
                <a:lnTo>
                  <a:pt x="6693" y="8615"/>
                </a:lnTo>
                <a:lnTo>
                  <a:pt x="6749" y="8577"/>
                </a:lnTo>
                <a:lnTo>
                  <a:pt x="6801" y="8535"/>
                </a:lnTo>
                <a:lnTo>
                  <a:pt x="6849" y="8487"/>
                </a:lnTo>
                <a:lnTo>
                  <a:pt x="6891" y="8436"/>
                </a:lnTo>
                <a:lnTo>
                  <a:pt x="6929" y="8379"/>
                </a:lnTo>
                <a:lnTo>
                  <a:pt x="6960" y="8320"/>
                </a:lnTo>
                <a:lnTo>
                  <a:pt x="6987" y="8256"/>
                </a:lnTo>
                <a:lnTo>
                  <a:pt x="7008" y="8190"/>
                </a:lnTo>
                <a:lnTo>
                  <a:pt x="7021" y="8120"/>
                </a:lnTo>
                <a:lnTo>
                  <a:pt x="7028" y="8049"/>
                </a:lnTo>
                <a:lnTo>
                  <a:pt x="7029" y="8012"/>
                </a:lnTo>
                <a:lnTo>
                  <a:pt x="7029" y="703"/>
                </a:lnTo>
                <a:lnTo>
                  <a:pt x="7028" y="666"/>
                </a:lnTo>
                <a:lnTo>
                  <a:pt x="7021" y="595"/>
                </a:lnTo>
                <a:lnTo>
                  <a:pt x="7008" y="526"/>
                </a:lnTo>
                <a:lnTo>
                  <a:pt x="6987" y="460"/>
                </a:lnTo>
                <a:lnTo>
                  <a:pt x="6960" y="397"/>
                </a:lnTo>
                <a:lnTo>
                  <a:pt x="6929" y="336"/>
                </a:lnTo>
                <a:lnTo>
                  <a:pt x="6891" y="281"/>
                </a:lnTo>
                <a:lnTo>
                  <a:pt x="6849" y="229"/>
                </a:lnTo>
                <a:lnTo>
                  <a:pt x="6801" y="182"/>
                </a:lnTo>
                <a:lnTo>
                  <a:pt x="6749" y="138"/>
                </a:lnTo>
                <a:lnTo>
                  <a:pt x="6693" y="100"/>
                </a:lnTo>
                <a:lnTo>
                  <a:pt x="6633" y="69"/>
                </a:lnTo>
                <a:lnTo>
                  <a:pt x="6570" y="42"/>
                </a:lnTo>
                <a:lnTo>
                  <a:pt x="6504" y="22"/>
                </a:lnTo>
                <a:lnTo>
                  <a:pt x="6434" y="9"/>
                </a:lnTo>
                <a:lnTo>
                  <a:pt x="6363" y="1"/>
                </a:lnTo>
                <a:lnTo>
                  <a:pt x="6326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6B68AC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04729" y="5142138"/>
            <a:ext cx="242136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유클리드 거리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맨해튼 거리</a:t>
            </a:r>
          </a:p>
        </p:txBody>
      </p:sp>
      <p:cxnSp>
        <p:nvCxnSpPr>
          <p:cNvPr id="45" name="직선 연결선 44"/>
          <p:cNvCxnSpPr/>
          <p:nvPr/>
        </p:nvCxnSpPr>
        <p:spPr>
          <a:xfrm rot="16200000" flipV="1">
            <a:off x="4486097" y="3553254"/>
            <a:ext cx="0" cy="720000"/>
          </a:xfrm>
          <a:prstGeom prst="line">
            <a:avLst/>
          </a:prstGeom>
          <a:ln w="28575">
            <a:solidFill>
              <a:srgbClr val="6B68A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 47"/>
          <p:cNvSpPr>
            <a:spLocks/>
          </p:cNvSpPr>
          <p:nvPr/>
        </p:nvSpPr>
        <p:spPr bwMode="auto">
          <a:xfrm>
            <a:off x="1973549" y="2666432"/>
            <a:ext cx="470919" cy="470919"/>
          </a:xfrm>
          <a:custGeom>
            <a:avLst/>
            <a:gdLst>
              <a:gd name="connsiteX0" fmla="*/ 0 w 401637"/>
              <a:gd name="connsiteY0" fmla="*/ 0 h 401637"/>
              <a:gd name="connsiteX1" fmla="*/ 401637 w 401637"/>
              <a:gd name="connsiteY1" fmla="*/ 0 h 401637"/>
              <a:gd name="connsiteX2" fmla="*/ 0 w 401637"/>
              <a:gd name="connsiteY2" fmla="*/ 401637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637" h="401637">
                <a:moveTo>
                  <a:pt x="0" y="0"/>
                </a:moveTo>
                <a:lnTo>
                  <a:pt x="401637" y="0"/>
                </a:lnTo>
                <a:lnTo>
                  <a:pt x="0" y="401637"/>
                </a:lnTo>
                <a:close/>
              </a:path>
            </a:pathLst>
          </a:custGeom>
          <a:solidFill>
            <a:srgbClr val="6B68AC"/>
          </a:solidFill>
          <a:ln w="28575">
            <a:solidFill>
              <a:srgbClr val="6B68AC"/>
            </a:solidFill>
          </a:ln>
        </p:spPr>
        <p:txBody>
          <a:bodyPr vert="horz" wrap="none" lIns="91440" tIns="45720" rIns="43200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</a:rPr>
              <a:t>01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9" name="Freeform 59"/>
          <p:cNvSpPr>
            <a:spLocks/>
          </p:cNvSpPr>
          <p:nvPr/>
        </p:nvSpPr>
        <p:spPr bwMode="auto">
          <a:xfrm>
            <a:off x="5218121" y="2698182"/>
            <a:ext cx="1860550" cy="2306638"/>
          </a:xfrm>
          <a:custGeom>
            <a:avLst/>
            <a:gdLst>
              <a:gd name="T0" fmla="*/ 6326 w 7029"/>
              <a:gd name="T1" fmla="*/ 0 h 8715"/>
              <a:gd name="T2" fmla="*/ 2095 w 7029"/>
              <a:gd name="T3" fmla="*/ 0 h 8715"/>
              <a:gd name="T4" fmla="*/ 0 w 7029"/>
              <a:gd name="T5" fmla="*/ 2095 h 8715"/>
              <a:gd name="T6" fmla="*/ 0 w 7029"/>
              <a:gd name="T7" fmla="*/ 8012 h 8715"/>
              <a:gd name="T8" fmla="*/ 1 w 7029"/>
              <a:gd name="T9" fmla="*/ 8049 h 8715"/>
              <a:gd name="T10" fmla="*/ 9 w 7029"/>
              <a:gd name="T11" fmla="*/ 8120 h 8715"/>
              <a:gd name="T12" fmla="*/ 22 w 7029"/>
              <a:gd name="T13" fmla="*/ 8190 h 8715"/>
              <a:gd name="T14" fmla="*/ 42 w 7029"/>
              <a:gd name="T15" fmla="*/ 8256 h 8715"/>
              <a:gd name="T16" fmla="*/ 69 w 7029"/>
              <a:gd name="T17" fmla="*/ 8320 h 8715"/>
              <a:gd name="T18" fmla="*/ 100 w 7029"/>
              <a:gd name="T19" fmla="*/ 8379 h 8715"/>
              <a:gd name="T20" fmla="*/ 138 w 7029"/>
              <a:gd name="T21" fmla="*/ 8436 h 8715"/>
              <a:gd name="T22" fmla="*/ 182 w 7029"/>
              <a:gd name="T23" fmla="*/ 8487 h 8715"/>
              <a:gd name="T24" fmla="*/ 229 w 7029"/>
              <a:gd name="T25" fmla="*/ 8535 h 8715"/>
              <a:gd name="T26" fmla="*/ 281 w 7029"/>
              <a:gd name="T27" fmla="*/ 8577 h 8715"/>
              <a:gd name="T28" fmla="*/ 337 w 7029"/>
              <a:gd name="T29" fmla="*/ 8615 h 8715"/>
              <a:gd name="T30" fmla="*/ 397 w 7029"/>
              <a:gd name="T31" fmla="*/ 8646 h 8715"/>
              <a:gd name="T32" fmla="*/ 460 w 7029"/>
              <a:gd name="T33" fmla="*/ 8673 h 8715"/>
              <a:gd name="T34" fmla="*/ 526 w 7029"/>
              <a:gd name="T35" fmla="*/ 8694 h 8715"/>
              <a:gd name="T36" fmla="*/ 595 w 7029"/>
              <a:gd name="T37" fmla="*/ 8707 h 8715"/>
              <a:gd name="T38" fmla="*/ 666 w 7029"/>
              <a:gd name="T39" fmla="*/ 8714 h 8715"/>
              <a:gd name="T40" fmla="*/ 703 w 7029"/>
              <a:gd name="T41" fmla="*/ 8715 h 8715"/>
              <a:gd name="T42" fmla="*/ 6326 w 7029"/>
              <a:gd name="T43" fmla="*/ 8715 h 8715"/>
              <a:gd name="T44" fmla="*/ 6363 w 7029"/>
              <a:gd name="T45" fmla="*/ 8714 h 8715"/>
              <a:gd name="T46" fmla="*/ 6434 w 7029"/>
              <a:gd name="T47" fmla="*/ 8707 h 8715"/>
              <a:gd name="T48" fmla="*/ 6504 w 7029"/>
              <a:gd name="T49" fmla="*/ 8694 h 8715"/>
              <a:gd name="T50" fmla="*/ 6570 w 7029"/>
              <a:gd name="T51" fmla="*/ 8673 h 8715"/>
              <a:gd name="T52" fmla="*/ 6633 w 7029"/>
              <a:gd name="T53" fmla="*/ 8646 h 8715"/>
              <a:gd name="T54" fmla="*/ 6693 w 7029"/>
              <a:gd name="T55" fmla="*/ 8615 h 8715"/>
              <a:gd name="T56" fmla="*/ 6749 w 7029"/>
              <a:gd name="T57" fmla="*/ 8577 h 8715"/>
              <a:gd name="T58" fmla="*/ 6801 w 7029"/>
              <a:gd name="T59" fmla="*/ 8535 h 8715"/>
              <a:gd name="T60" fmla="*/ 6849 w 7029"/>
              <a:gd name="T61" fmla="*/ 8487 h 8715"/>
              <a:gd name="T62" fmla="*/ 6891 w 7029"/>
              <a:gd name="T63" fmla="*/ 8436 h 8715"/>
              <a:gd name="T64" fmla="*/ 6929 w 7029"/>
              <a:gd name="T65" fmla="*/ 8379 h 8715"/>
              <a:gd name="T66" fmla="*/ 6960 w 7029"/>
              <a:gd name="T67" fmla="*/ 8320 h 8715"/>
              <a:gd name="T68" fmla="*/ 6987 w 7029"/>
              <a:gd name="T69" fmla="*/ 8256 h 8715"/>
              <a:gd name="T70" fmla="*/ 7008 w 7029"/>
              <a:gd name="T71" fmla="*/ 8190 h 8715"/>
              <a:gd name="T72" fmla="*/ 7021 w 7029"/>
              <a:gd name="T73" fmla="*/ 8120 h 8715"/>
              <a:gd name="T74" fmla="*/ 7028 w 7029"/>
              <a:gd name="T75" fmla="*/ 8049 h 8715"/>
              <a:gd name="T76" fmla="*/ 7029 w 7029"/>
              <a:gd name="T77" fmla="*/ 8012 h 8715"/>
              <a:gd name="T78" fmla="*/ 7029 w 7029"/>
              <a:gd name="T79" fmla="*/ 703 h 8715"/>
              <a:gd name="T80" fmla="*/ 7028 w 7029"/>
              <a:gd name="T81" fmla="*/ 666 h 8715"/>
              <a:gd name="T82" fmla="*/ 7021 w 7029"/>
              <a:gd name="T83" fmla="*/ 595 h 8715"/>
              <a:gd name="T84" fmla="*/ 7008 w 7029"/>
              <a:gd name="T85" fmla="*/ 526 h 8715"/>
              <a:gd name="T86" fmla="*/ 6987 w 7029"/>
              <a:gd name="T87" fmla="*/ 460 h 8715"/>
              <a:gd name="T88" fmla="*/ 6960 w 7029"/>
              <a:gd name="T89" fmla="*/ 397 h 8715"/>
              <a:gd name="T90" fmla="*/ 6929 w 7029"/>
              <a:gd name="T91" fmla="*/ 336 h 8715"/>
              <a:gd name="T92" fmla="*/ 6891 w 7029"/>
              <a:gd name="T93" fmla="*/ 281 h 8715"/>
              <a:gd name="T94" fmla="*/ 6849 w 7029"/>
              <a:gd name="T95" fmla="*/ 229 h 8715"/>
              <a:gd name="T96" fmla="*/ 6801 w 7029"/>
              <a:gd name="T97" fmla="*/ 182 h 8715"/>
              <a:gd name="T98" fmla="*/ 6749 w 7029"/>
              <a:gd name="T99" fmla="*/ 138 h 8715"/>
              <a:gd name="T100" fmla="*/ 6693 w 7029"/>
              <a:gd name="T101" fmla="*/ 100 h 8715"/>
              <a:gd name="T102" fmla="*/ 6633 w 7029"/>
              <a:gd name="T103" fmla="*/ 69 h 8715"/>
              <a:gd name="T104" fmla="*/ 6570 w 7029"/>
              <a:gd name="T105" fmla="*/ 42 h 8715"/>
              <a:gd name="T106" fmla="*/ 6504 w 7029"/>
              <a:gd name="T107" fmla="*/ 22 h 8715"/>
              <a:gd name="T108" fmla="*/ 6434 w 7029"/>
              <a:gd name="T109" fmla="*/ 9 h 8715"/>
              <a:gd name="T110" fmla="*/ 6363 w 7029"/>
              <a:gd name="T111" fmla="*/ 1 h 8715"/>
              <a:gd name="T112" fmla="*/ 6326 w 7029"/>
              <a:gd name="T113" fmla="*/ 0 h 8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029" h="8715">
                <a:moveTo>
                  <a:pt x="6326" y="0"/>
                </a:moveTo>
                <a:lnTo>
                  <a:pt x="2095" y="0"/>
                </a:lnTo>
                <a:lnTo>
                  <a:pt x="0" y="2095"/>
                </a:lnTo>
                <a:lnTo>
                  <a:pt x="0" y="8012"/>
                </a:lnTo>
                <a:lnTo>
                  <a:pt x="1" y="8049"/>
                </a:lnTo>
                <a:lnTo>
                  <a:pt x="9" y="8120"/>
                </a:lnTo>
                <a:lnTo>
                  <a:pt x="22" y="8190"/>
                </a:lnTo>
                <a:lnTo>
                  <a:pt x="42" y="8256"/>
                </a:lnTo>
                <a:lnTo>
                  <a:pt x="69" y="8320"/>
                </a:lnTo>
                <a:lnTo>
                  <a:pt x="100" y="8379"/>
                </a:lnTo>
                <a:lnTo>
                  <a:pt x="138" y="8436"/>
                </a:lnTo>
                <a:lnTo>
                  <a:pt x="182" y="8487"/>
                </a:lnTo>
                <a:lnTo>
                  <a:pt x="229" y="8535"/>
                </a:lnTo>
                <a:lnTo>
                  <a:pt x="281" y="8577"/>
                </a:lnTo>
                <a:lnTo>
                  <a:pt x="337" y="8615"/>
                </a:lnTo>
                <a:lnTo>
                  <a:pt x="397" y="8646"/>
                </a:lnTo>
                <a:lnTo>
                  <a:pt x="460" y="8673"/>
                </a:lnTo>
                <a:lnTo>
                  <a:pt x="526" y="8694"/>
                </a:lnTo>
                <a:lnTo>
                  <a:pt x="595" y="8707"/>
                </a:lnTo>
                <a:lnTo>
                  <a:pt x="666" y="8714"/>
                </a:lnTo>
                <a:lnTo>
                  <a:pt x="703" y="8715"/>
                </a:lnTo>
                <a:lnTo>
                  <a:pt x="6326" y="8715"/>
                </a:lnTo>
                <a:lnTo>
                  <a:pt x="6363" y="8714"/>
                </a:lnTo>
                <a:lnTo>
                  <a:pt x="6434" y="8707"/>
                </a:lnTo>
                <a:lnTo>
                  <a:pt x="6504" y="8694"/>
                </a:lnTo>
                <a:lnTo>
                  <a:pt x="6570" y="8673"/>
                </a:lnTo>
                <a:lnTo>
                  <a:pt x="6633" y="8646"/>
                </a:lnTo>
                <a:lnTo>
                  <a:pt x="6693" y="8615"/>
                </a:lnTo>
                <a:lnTo>
                  <a:pt x="6749" y="8577"/>
                </a:lnTo>
                <a:lnTo>
                  <a:pt x="6801" y="8535"/>
                </a:lnTo>
                <a:lnTo>
                  <a:pt x="6849" y="8487"/>
                </a:lnTo>
                <a:lnTo>
                  <a:pt x="6891" y="8436"/>
                </a:lnTo>
                <a:lnTo>
                  <a:pt x="6929" y="8379"/>
                </a:lnTo>
                <a:lnTo>
                  <a:pt x="6960" y="8320"/>
                </a:lnTo>
                <a:lnTo>
                  <a:pt x="6987" y="8256"/>
                </a:lnTo>
                <a:lnTo>
                  <a:pt x="7008" y="8190"/>
                </a:lnTo>
                <a:lnTo>
                  <a:pt x="7021" y="8120"/>
                </a:lnTo>
                <a:lnTo>
                  <a:pt x="7028" y="8049"/>
                </a:lnTo>
                <a:lnTo>
                  <a:pt x="7029" y="8012"/>
                </a:lnTo>
                <a:lnTo>
                  <a:pt x="7029" y="703"/>
                </a:lnTo>
                <a:lnTo>
                  <a:pt x="7028" y="666"/>
                </a:lnTo>
                <a:lnTo>
                  <a:pt x="7021" y="595"/>
                </a:lnTo>
                <a:lnTo>
                  <a:pt x="7008" y="526"/>
                </a:lnTo>
                <a:lnTo>
                  <a:pt x="6987" y="460"/>
                </a:lnTo>
                <a:lnTo>
                  <a:pt x="6960" y="397"/>
                </a:lnTo>
                <a:lnTo>
                  <a:pt x="6929" y="336"/>
                </a:lnTo>
                <a:lnTo>
                  <a:pt x="6891" y="281"/>
                </a:lnTo>
                <a:lnTo>
                  <a:pt x="6849" y="229"/>
                </a:lnTo>
                <a:lnTo>
                  <a:pt x="6801" y="182"/>
                </a:lnTo>
                <a:lnTo>
                  <a:pt x="6749" y="138"/>
                </a:lnTo>
                <a:lnTo>
                  <a:pt x="6693" y="100"/>
                </a:lnTo>
                <a:lnTo>
                  <a:pt x="6633" y="69"/>
                </a:lnTo>
                <a:lnTo>
                  <a:pt x="6570" y="42"/>
                </a:lnTo>
                <a:lnTo>
                  <a:pt x="6504" y="22"/>
                </a:lnTo>
                <a:lnTo>
                  <a:pt x="6434" y="9"/>
                </a:lnTo>
                <a:lnTo>
                  <a:pt x="6363" y="1"/>
                </a:lnTo>
                <a:lnTo>
                  <a:pt x="6326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6B68AC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37712" y="5142138"/>
            <a:ext cx="242136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작으면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과적합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크면 과소적합</a:t>
            </a:r>
          </a:p>
        </p:txBody>
      </p:sp>
      <p:cxnSp>
        <p:nvCxnSpPr>
          <p:cNvPr id="51" name="직선 연결선 50"/>
          <p:cNvCxnSpPr/>
          <p:nvPr/>
        </p:nvCxnSpPr>
        <p:spPr>
          <a:xfrm rot="16200000" flipV="1">
            <a:off x="7719080" y="3553254"/>
            <a:ext cx="0" cy="720000"/>
          </a:xfrm>
          <a:prstGeom prst="line">
            <a:avLst/>
          </a:prstGeom>
          <a:ln w="28575">
            <a:solidFill>
              <a:srgbClr val="6B68A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/>
          <p:cNvSpPr>
            <a:spLocks/>
          </p:cNvSpPr>
          <p:nvPr/>
        </p:nvSpPr>
        <p:spPr bwMode="auto">
          <a:xfrm>
            <a:off x="5206532" y="2666432"/>
            <a:ext cx="470919" cy="470919"/>
          </a:xfrm>
          <a:custGeom>
            <a:avLst/>
            <a:gdLst>
              <a:gd name="connsiteX0" fmla="*/ 0 w 401637"/>
              <a:gd name="connsiteY0" fmla="*/ 0 h 401637"/>
              <a:gd name="connsiteX1" fmla="*/ 401637 w 401637"/>
              <a:gd name="connsiteY1" fmla="*/ 0 h 401637"/>
              <a:gd name="connsiteX2" fmla="*/ 0 w 401637"/>
              <a:gd name="connsiteY2" fmla="*/ 401637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637" h="401637">
                <a:moveTo>
                  <a:pt x="0" y="0"/>
                </a:moveTo>
                <a:lnTo>
                  <a:pt x="401637" y="0"/>
                </a:lnTo>
                <a:lnTo>
                  <a:pt x="0" y="401637"/>
                </a:lnTo>
                <a:close/>
              </a:path>
            </a:pathLst>
          </a:custGeom>
          <a:solidFill>
            <a:srgbClr val="6B68AC"/>
          </a:solidFill>
          <a:ln w="28575">
            <a:solidFill>
              <a:srgbClr val="6B68AC"/>
            </a:solidFill>
          </a:ln>
        </p:spPr>
        <p:txBody>
          <a:bodyPr vert="horz" wrap="none" lIns="91440" tIns="45720" rIns="43200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</a:rPr>
              <a:t>02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3" name="Freeform 59"/>
          <p:cNvSpPr>
            <a:spLocks/>
          </p:cNvSpPr>
          <p:nvPr/>
        </p:nvSpPr>
        <p:spPr bwMode="auto">
          <a:xfrm>
            <a:off x="8451104" y="2698182"/>
            <a:ext cx="1860550" cy="2306638"/>
          </a:xfrm>
          <a:custGeom>
            <a:avLst/>
            <a:gdLst>
              <a:gd name="T0" fmla="*/ 6326 w 7029"/>
              <a:gd name="T1" fmla="*/ 0 h 8715"/>
              <a:gd name="T2" fmla="*/ 2095 w 7029"/>
              <a:gd name="T3" fmla="*/ 0 h 8715"/>
              <a:gd name="T4" fmla="*/ 0 w 7029"/>
              <a:gd name="T5" fmla="*/ 2095 h 8715"/>
              <a:gd name="T6" fmla="*/ 0 w 7029"/>
              <a:gd name="T7" fmla="*/ 8012 h 8715"/>
              <a:gd name="T8" fmla="*/ 1 w 7029"/>
              <a:gd name="T9" fmla="*/ 8049 h 8715"/>
              <a:gd name="T10" fmla="*/ 9 w 7029"/>
              <a:gd name="T11" fmla="*/ 8120 h 8715"/>
              <a:gd name="T12" fmla="*/ 22 w 7029"/>
              <a:gd name="T13" fmla="*/ 8190 h 8715"/>
              <a:gd name="T14" fmla="*/ 42 w 7029"/>
              <a:gd name="T15" fmla="*/ 8256 h 8715"/>
              <a:gd name="T16" fmla="*/ 69 w 7029"/>
              <a:gd name="T17" fmla="*/ 8320 h 8715"/>
              <a:gd name="T18" fmla="*/ 100 w 7029"/>
              <a:gd name="T19" fmla="*/ 8379 h 8715"/>
              <a:gd name="T20" fmla="*/ 138 w 7029"/>
              <a:gd name="T21" fmla="*/ 8436 h 8715"/>
              <a:gd name="T22" fmla="*/ 182 w 7029"/>
              <a:gd name="T23" fmla="*/ 8487 h 8715"/>
              <a:gd name="T24" fmla="*/ 229 w 7029"/>
              <a:gd name="T25" fmla="*/ 8535 h 8715"/>
              <a:gd name="T26" fmla="*/ 281 w 7029"/>
              <a:gd name="T27" fmla="*/ 8577 h 8715"/>
              <a:gd name="T28" fmla="*/ 337 w 7029"/>
              <a:gd name="T29" fmla="*/ 8615 h 8715"/>
              <a:gd name="T30" fmla="*/ 397 w 7029"/>
              <a:gd name="T31" fmla="*/ 8646 h 8715"/>
              <a:gd name="T32" fmla="*/ 460 w 7029"/>
              <a:gd name="T33" fmla="*/ 8673 h 8715"/>
              <a:gd name="T34" fmla="*/ 526 w 7029"/>
              <a:gd name="T35" fmla="*/ 8694 h 8715"/>
              <a:gd name="T36" fmla="*/ 595 w 7029"/>
              <a:gd name="T37" fmla="*/ 8707 h 8715"/>
              <a:gd name="T38" fmla="*/ 666 w 7029"/>
              <a:gd name="T39" fmla="*/ 8714 h 8715"/>
              <a:gd name="T40" fmla="*/ 703 w 7029"/>
              <a:gd name="T41" fmla="*/ 8715 h 8715"/>
              <a:gd name="T42" fmla="*/ 6326 w 7029"/>
              <a:gd name="T43" fmla="*/ 8715 h 8715"/>
              <a:gd name="T44" fmla="*/ 6363 w 7029"/>
              <a:gd name="T45" fmla="*/ 8714 h 8715"/>
              <a:gd name="T46" fmla="*/ 6434 w 7029"/>
              <a:gd name="T47" fmla="*/ 8707 h 8715"/>
              <a:gd name="T48" fmla="*/ 6504 w 7029"/>
              <a:gd name="T49" fmla="*/ 8694 h 8715"/>
              <a:gd name="T50" fmla="*/ 6570 w 7029"/>
              <a:gd name="T51" fmla="*/ 8673 h 8715"/>
              <a:gd name="T52" fmla="*/ 6633 w 7029"/>
              <a:gd name="T53" fmla="*/ 8646 h 8715"/>
              <a:gd name="T54" fmla="*/ 6693 w 7029"/>
              <a:gd name="T55" fmla="*/ 8615 h 8715"/>
              <a:gd name="T56" fmla="*/ 6749 w 7029"/>
              <a:gd name="T57" fmla="*/ 8577 h 8715"/>
              <a:gd name="T58" fmla="*/ 6801 w 7029"/>
              <a:gd name="T59" fmla="*/ 8535 h 8715"/>
              <a:gd name="T60" fmla="*/ 6849 w 7029"/>
              <a:gd name="T61" fmla="*/ 8487 h 8715"/>
              <a:gd name="T62" fmla="*/ 6891 w 7029"/>
              <a:gd name="T63" fmla="*/ 8436 h 8715"/>
              <a:gd name="T64" fmla="*/ 6929 w 7029"/>
              <a:gd name="T65" fmla="*/ 8379 h 8715"/>
              <a:gd name="T66" fmla="*/ 6960 w 7029"/>
              <a:gd name="T67" fmla="*/ 8320 h 8715"/>
              <a:gd name="T68" fmla="*/ 6987 w 7029"/>
              <a:gd name="T69" fmla="*/ 8256 h 8715"/>
              <a:gd name="T70" fmla="*/ 7008 w 7029"/>
              <a:gd name="T71" fmla="*/ 8190 h 8715"/>
              <a:gd name="T72" fmla="*/ 7021 w 7029"/>
              <a:gd name="T73" fmla="*/ 8120 h 8715"/>
              <a:gd name="T74" fmla="*/ 7028 w 7029"/>
              <a:gd name="T75" fmla="*/ 8049 h 8715"/>
              <a:gd name="T76" fmla="*/ 7029 w 7029"/>
              <a:gd name="T77" fmla="*/ 8012 h 8715"/>
              <a:gd name="T78" fmla="*/ 7029 w 7029"/>
              <a:gd name="T79" fmla="*/ 703 h 8715"/>
              <a:gd name="T80" fmla="*/ 7028 w 7029"/>
              <a:gd name="T81" fmla="*/ 666 h 8715"/>
              <a:gd name="T82" fmla="*/ 7021 w 7029"/>
              <a:gd name="T83" fmla="*/ 595 h 8715"/>
              <a:gd name="T84" fmla="*/ 7008 w 7029"/>
              <a:gd name="T85" fmla="*/ 526 h 8715"/>
              <a:gd name="T86" fmla="*/ 6987 w 7029"/>
              <a:gd name="T87" fmla="*/ 460 h 8715"/>
              <a:gd name="T88" fmla="*/ 6960 w 7029"/>
              <a:gd name="T89" fmla="*/ 397 h 8715"/>
              <a:gd name="T90" fmla="*/ 6929 w 7029"/>
              <a:gd name="T91" fmla="*/ 336 h 8715"/>
              <a:gd name="T92" fmla="*/ 6891 w 7029"/>
              <a:gd name="T93" fmla="*/ 281 h 8715"/>
              <a:gd name="T94" fmla="*/ 6849 w 7029"/>
              <a:gd name="T95" fmla="*/ 229 h 8715"/>
              <a:gd name="T96" fmla="*/ 6801 w 7029"/>
              <a:gd name="T97" fmla="*/ 182 h 8715"/>
              <a:gd name="T98" fmla="*/ 6749 w 7029"/>
              <a:gd name="T99" fmla="*/ 138 h 8715"/>
              <a:gd name="T100" fmla="*/ 6693 w 7029"/>
              <a:gd name="T101" fmla="*/ 100 h 8715"/>
              <a:gd name="T102" fmla="*/ 6633 w 7029"/>
              <a:gd name="T103" fmla="*/ 69 h 8715"/>
              <a:gd name="T104" fmla="*/ 6570 w 7029"/>
              <a:gd name="T105" fmla="*/ 42 h 8715"/>
              <a:gd name="T106" fmla="*/ 6504 w 7029"/>
              <a:gd name="T107" fmla="*/ 22 h 8715"/>
              <a:gd name="T108" fmla="*/ 6434 w 7029"/>
              <a:gd name="T109" fmla="*/ 9 h 8715"/>
              <a:gd name="T110" fmla="*/ 6363 w 7029"/>
              <a:gd name="T111" fmla="*/ 1 h 8715"/>
              <a:gd name="T112" fmla="*/ 6326 w 7029"/>
              <a:gd name="T113" fmla="*/ 0 h 8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029" h="8715">
                <a:moveTo>
                  <a:pt x="6326" y="0"/>
                </a:moveTo>
                <a:lnTo>
                  <a:pt x="2095" y="0"/>
                </a:lnTo>
                <a:lnTo>
                  <a:pt x="0" y="2095"/>
                </a:lnTo>
                <a:lnTo>
                  <a:pt x="0" y="8012"/>
                </a:lnTo>
                <a:lnTo>
                  <a:pt x="1" y="8049"/>
                </a:lnTo>
                <a:lnTo>
                  <a:pt x="9" y="8120"/>
                </a:lnTo>
                <a:lnTo>
                  <a:pt x="22" y="8190"/>
                </a:lnTo>
                <a:lnTo>
                  <a:pt x="42" y="8256"/>
                </a:lnTo>
                <a:lnTo>
                  <a:pt x="69" y="8320"/>
                </a:lnTo>
                <a:lnTo>
                  <a:pt x="100" y="8379"/>
                </a:lnTo>
                <a:lnTo>
                  <a:pt x="138" y="8436"/>
                </a:lnTo>
                <a:lnTo>
                  <a:pt x="182" y="8487"/>
                </a:lnTo>
                <a:lnTo>
                  <a:pt x="229" y="8535"/>
                </a:lnTo>
                <a:lnTo>
                  <a:pt x="281" y="8577"/>
                </a:lnTo>
                <a:lnTo>
                  <a:pt x="337" y="8615"/>
                </a:lnTo>
                <a:lnTo>
                  <a:pt x="397" y="8646"/>
                </a:lnTo>
                <a:lnTo>
                  <a:pt x="460" y="8673"/>
                </a:lnTo>
                <a:lnTo>
                  <a:pt x="526" y="8694"/>
                </a:lnTo>
                <a:lnTo>
                  <a:pt x="595" y="8707"/>
                </a:lnTo>
                <a:lnTo>
                  <a:pt x="666" y="8714"/>
                </a:lnTo>
                <a:lnTo>
                  <a:pt x="703" y="8715"/>
                </a:lnTo>
                <a:lnTo>
                  <a:pt x="6326" y="8715"/>
                </a:lnTo>
                <a:lnTo>
                  <a:pt x="6363" y="8714"/>
                </a:lnTo>
                <a:lnTo>
                  <a:pt x="6434" y="8707"/>
                </a:lnTo>
                <a:lnTo>
                  <a:pt x="6504" y="8694"/>
                </a:lnTo>
                <a:lnTo>
                  <a:pt x="6570" y="8673"/>
                </a:lnTo>
                <a:lnTo>
                  <a:pt x="6633" y="8646"/>
                </a:lnTo>
                <a:lnTo>
                  <a:pt x="6693" y="8615"/>
                </a:lnTo>
                <a:lnTo>
                  <a:pt x="6749" y="8577"/>
                </a:lnTo>
                <a:lnTo>
                  <a:pt x="6801" y="8535"/>
                </a:lnTo>
                <a:lnTo>
                  <a:pt x="6849" y="8487"/>
                </a:lnTo>
                <a:lnTo>
                  <a:pt x="6891" y="8436"/>
                </a:lnTo>
                <a:lnTo>
                  <a:pt x="6929" y="8379"/>
                </a:lnTo>
                <a:lnTo>
                  <a:pt x="6960" y="8320"/>
                </a:lnTo>
                <a:lnTo>
                  <a:pt x="6987" y="8256"/>
                </a:lnTo>
                <a:lnTo>
                  <a:pt x="7008" y="8190"/>
                </a:lnTo>
                <a:lnTo>
                  <a:pt x="7021" y="8120"/>
                </a:lnTo>
                <a:lnTo>
                  <a:pt x="7028" y="8049"/>
                </a:lnTo>
                <a:lnTo>
                  <a:pt x="7029" y="8012"/>
                </a:lnTo>
                <a:lnTo>
                  <a:pt x="7029" y="703"/>
                </a:lnTo>
                <a:lnTo>
                  <a:pt x="7028" y="666"/>
                </a:lnTo>
                <a:lnTo>
                  <a:pt x="7021" y="595"/>
                </a:lnTo>
                <a:lnTo>
                  <a:pt x="7008" y="526"/>
                </a:lnTo>
                <a:lnTo>
                  <a:pt x="6987" y="460"/>
                </a:lnTo>
                <a:lnTo>
                  <a:pt x="6960" y="397"/>
                </a:lnTo>
                <a:lnTo>
                  <a:pt x="6929" y="336"/>
                </a:lnTo>
                <a:lnTo>
                  <a:pt x="6891" y="281"/>
                </a:lnTo>
                <a:lnTo>
                  <a:pt x="6849" y="229"/>
                </a:lnTo>
                <a:lnTo>
                  <a:pt x="6801" y="182"/>
                </a:lnTo>
                <a:lnTo>
                  <a:pt x="6749" y="138"/>
                </a:lnTo>
                <a:lnTo>
                  <a:pt x="6693" y="100"/>
                </a:lnTo>
                <a:lnTo>
                  <a:pt x="6633" y="69"/>
                </a:lnTo>
                <a:lnTo>
                  <a:pt x="6570" y="42"/>
                </a:lnTo>
                <a:lnTo>
                  <a:pt x="6504" y="22"/>
                </a:lnTo>
                <a:lnTo>
                  <a:pt x="6434" y="9"/>
                </a:lnTo>
                <a:lnTo>
                  <a:pt x="6363" y="1"/>
                </a:lnTo>
                <a:lnTo>
                  <a:pt x="6326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6B68AC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70695" y="5142138"/>
            <a:ext cx="242136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최소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최대 정규화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Z-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점수 표준화</a:t>
            </a:r>
          </a:p>
        </p:txBody>
      </p:sp>
      <p:sp>
        <p:nvSpPr>
          <p:cNvPr id="56" name="자유형 55"/>
          <p:cNvSpPr>
            <a:spLocks/>
          </p:cNvSpPr>
          <p:nvPr/>
        </p:nvSpPr>
        <p:spPr bwMode="auto">
          <a:xfrm>
            <a:off x="8439515" y="2666432"/>
            <a:ext cx="470919" cy="470919"/>
          </a:xfrm>
          <a:custGeom>
            <a:avLst/>
            <a:gdLst>
              <a:gd name="connsiteX0" fmla="*/ 0 w 401637"/>
              <a:gd name="connsiteY0" fmla="*/ 0 h 401637"/>
              <a:gd name="connsiteX1" fmla="*/ 401637 w 401637"/>
              <a:gd name="connsiteY1" fmla="*/ 0 h 401637"/>
              <a:gd name="connsiteX2" fmla="*/ 0 w 401637"/>
              <a:gd name="connsiteY2" fmla="*/ 401637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637" h="401637">
                <a:moveTo>
                  <a:pt x="0" y="0"/>
                </a:moveTo>
                <a:lnTo>
                  <a:pt x="401637" y="0"/>
                </a:lnTo>
                <a:lnTo>
                  <a:pt x="0" y="401637"/>
                </a:lnTo>
                <a:close/>
              </a:path>
            </a:pathLst>
          </a:custGeom>
          <a:solidFill>
            <a:srgbClr val="6B68AC"/>
          </a:solidFill>
          <a:ln w="28575">
            <a:solidFill>
              <a:srgbClr val="6B68AC"/>
            </a:solidFill>
          </a:ln>
        </p:spPr>
        <p:txBody>
          <a:bodyPr vert="horz" wrap="none" lIns="91440" tIns="45720" rIns="43200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</a:rPr>
              <a:t>03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B873FC1-E2AA-6315-80C6-1E67A798619A}"/>
              </a:ext>
            </a:extLst>
          </p:cNvPr>
          <p:cNvGrpSpPr/>
          <p:nvPr/>
        </p:nvGrpSpPr>
        <p:grpSpPr>
          <a:xfrm>
            <a:off x="296861" y="155576"/>
            <a:ext cx="1852670" cy="483302"/>
            <a:chOff x="296862" y="155575"/>
            <a:chExt cx="2228850" cy="720725"/>
          </a:xfrm>
        </p:grpSpPr>
        <p:sp>
          <p:nvSpPr>
            <p:cNvPr id="58" name="자유형: 도형 10">
              <a:extLst>
                <a:ext uri="{FF2B5EF4-FFF2-40B4-BE49-F238E27FC236}">
                  <a16:creationId xmlns:a16="http://schemas.microsoft.com/office/drawing/2014/main" id="{50D2B06D-A30B-3481-AD8F-E0CA4BB4432A}"/>
                </a:ext>
              </a:extLst>
            </p:cNvPr>
            <p:cNvSpPr/>
            <p:nvPr/>
          </p:nvSpPr>
          <p:spPr>
            <a:xfrm>
              <a:off x="338931" y="257944"/>
              <a:ext cx="2162969" cy="544664"/>
            </a:xfrm>
            <a:prstGeom prst="rect">
              <a:avLst/>
            </a:prstGeom>
            <a:solidFill>
              <a:srgbClr val="8182BB"/>
            </a:solidFill>
            <a:ln w="22225">
              <a:solidFill>
                <a:srgbClr val="6B68AC"/>
              </a:solidFill>
            </a:ln>
            <a:effectLst>
              <a:outerShdw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00" b="1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k-NN </a:t>
              </a:r>
              <a:r>
                <a:rPr lang="ko-KR" altLang="en-US" sz="1600" b="1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알고리즘</a:t>
              </a:r>
              <a:endParaRPr lang="en-US" altLang="ko-KR" sz="16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9A7DE24-C993-4D12-63E0-4B6827214EA0}"/>
                </a:ext>
              </a:extLst>
            </p:cNvPr>
            <p:cNvGrpSpPr/>
            <p:nvPr/>
          </p:nvGrpSpPr>
          <p:grpSpPr>
            <a:xfrm>
              <a:off x="296862" y="155575"/>
              <a:ext cx="84137" cy="720725"/>
              <a:chOff x="296862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1D416FB-E536-6082-AD00-CE00D313D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31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ED1A6FF4-BD4D-7432-A1DC-491D59A1E183}"/>
                  </a:ext>
                </a:extLst>
              </p:cNvPr>
              <p:cNvSpPr/>
              <p:nvPr/>
            </p:nvSpPr>
            <p:spPr>
              <a:xfrm>
                <a:off x="296862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D2B24E0-BE2F-96D3-C633-8820D7C29CB8}"/>
                </a:ext>
              </a:extLst>
            </p:cNvPr>
            <p:cNvGrpSpPr/>
            <p:nvPr/>
          </p:nvGrpSpPr>
          <p:grpSpPr>
            <a:xfrm>
              <a:off x="2441575" y="155575"/>
              <a:ext cx="84137" cy="720725"/>
              <a:chOff x="3825875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813A0D1D-9C18-647E-9CD8-C53389425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944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6C14E4A3-C53E-195A-BAF0-A0CDCCC02BCC}"/>
                  </a:ext>
                </a:extLst>
              </p:cNvPr>
              <p:cNvSpPr/>
              <p:nvPr/>
            </p:nvSpPr>
            <p:spPr>
              <a:xfrm>
                <a:off x="3825875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A0CC5B-584E-776B-0C6D-A9384C4BE412}"/>
              </a:ext>
            </a:extLst>
          </p:cNvPr>
          <p:cNvSpPr/>
          <p:nvPr/>
        </p:nvSpPr>
        <p:spPr>
          <a:xfrm>
            <a:off x="1704729" y="3689533"/>
            <a:ext cx="24213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유사도 측정 방법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D1D9AF-764B-57E8-649C-1A010A12B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302" y="174995"/>
            <a:ext cx="2310293" cy="1765118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492496-B7A9-DA7F-4675-FA155CB22C86}"/>
              </a:ext>
            </a:extLst>
          </p:cNvPr>
          <p:cNvSpPr/>
          <p:nvPr/>
        </p:nvSpPr>
        <p:spPr>
          <a:xfrm>
            <a:off x="4934134" y="3689533"/>
            <a:ext cx="24213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개수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F929E05-E382-CB6E-F5C4-64FB2F736C7D}"/>
              </a:ext>
            </a:extLst>
          </p:cNvPr>
          <p:cNvSpPr/>
          <p:nvPr/>
        </p:nvSpPr>
        <p:spPr>
          <a:xfrm>
            <a:off x="8146740" y="3681292"/>
            <a:ext cx="24213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특징 표준화 방법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4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5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CDC148-0CA7-F80D-BB9E-E148E52BC061}"/>
              </a:ext>
            </a:extLst>
          </p:cNvPr>
          <p:cNvSpPr/>
          <p:nvPr/>
        </p:nvSpPr>
        <p:spPr>
          <a:xfrm>
            <a:off x="0" y="-3175"/>
            <a:ext cx="11976100" cy="6602090"/>
          </a:xfrm>
          <a:prstGeom prst="rect">
            <a:avLst/>
          </a:prstGeom>
          <a:solidFill>
            <a:srgbClr val="F8F2D8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6862" y="155576"/>
            <a:ext cx="1972580" cy="483302"/>
            <a:chOff x="296862" y="155575"/>
            <a:chExt cx="2228850" cy="72072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79F7D17-314A-4948-AB93-2DA777FED0D1}"/>
                </a:ext>
              </a:extLst>
            </p:cNvPr>
            <p:cNvSpPr/>
            <p:nvPr/>
          </p:nvSpPr>
          <p:spPr>
            <a:xfrm>
              <a:off x="338931" y="257944"/>
              <a:ext cx="2162969" cy="544664"/>
            </a:xfrm>
            <a:prstGeom prst="rect">
              <a:avLst/>
            </a:prstGeom>
            <a:solidFill>
              <a:srgbClr val="8182BB"/>
            </a:solidFill>
            <a:ln w="22225">
              <a:solidFill>
                <a:srgbClr val="6B68AC"/>
              </a:solidFill>
            </a:ln>
            <a:effectLst>
              <a:outerShdw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유사도 측정 방법</a:t>
              </a:r>
              <a:endParaRPr lang="en-US" altLang="ko-KR" sz="16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6862" y="155575"/>
              <a:ext cx="84137" cy="720725"/>
              <a:chOff x="296862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F7E01E1B-8D1E-455D-BF87-E9CAA0531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31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FF60A7B-64E2-4B06-8FEF-38845988B494}"/>
                  </a:ext>
                </a:extLst>
              </p:cNvPr>
              <p:cNvSpPr/>
              <p:nvPr/>
            </p:nvSpPr>
            <p:spPr>
              <a:xfrm>
                <a:off x="296862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441575" y="155575"/>
              <a:ext cx="84137" cy="720725"/>
              <a:chOff x="3825875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34B98BB-0BA8-48D5-AD58-F85DCA19A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944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60E70D4-8CBA-4C06-AD7B-39EE4E40D65E}"/>
                  </a:ext>
                </a:extLst>
              </p:cNvPr>
              <p:cNvSpPr/>
              <p:nvPr/>
            </p:nvSpPr>
            <p:spPr>
              <a:xfrm>
                <a:off x="3825875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2363224" y="145231"/>
            <a:ext cx="9102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rgbClr val="6B68A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유사한 데이터를 결정하는 방법</a:t>
            </a:r>
            <a:endParaRPr lang="ko-KR" altLang="en-US" sz="3200" kern="0" dirty="0">
              <a:solidFill>
                <a:srgbClr val="6B68AC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516726" y="-224473"/>
            <a:ext cx="1465724" cy="963613"/>
            <a:chOff x="10516726" y="-224473"/>
            <a:chExt cx="1465724" cy="963613"/>
          </a:xfrm>
        </p:grpSpPr>
        <p:grpSp>
          <p:nvGrpSpPr>
            <p:cNvPr id="22" name="그룹 21"/>
            <p:cNvGrpSpPr/>
            <p:nvPr/>
          </p:nvGrpSpPr>
          <p:grpSpPr>
            <a:xfrm>
              <a:off x="10548252" y="0"/>
              <a:ext cx="1434198" cy="739140"/>
              <a:chOff x="10020300" y="0"/>
              <a:chExt cx="1962150" cy="1011230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18" name="이등변 삼각형 17"/>
              <p:cNvSpPr/>
              <p:nvPr/>
            </p:nvSpPr>
            <p:spPr>
              <a:xfrm rot="1423760" flipV="1">
                <a:off x="10426515" y="403823"/>
                <a:ext cx="333375" cy="419100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952056" flipV="1">
                <a:off x="10891754" y="572349"/>
                <a:ext cx="327994" cy="346680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746821" flipV="1">
                <a:off x="11382339" y="686600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2193028" flipV="1">
                <a:off x="10025751" y="146252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20559701">
              <a:off x="10516726" y="-224473"/>
              <a:ext cx="1434198" cy="744984"/>
              <a:chOff x="10020300" y="0"/>
              <a:chExt cx="1962150" cy="1019225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4" name="이등변 삼각형 23"/>
              <p:cNvSpPr/>
              <p:nvPr/>
            </p:nvSpPr>
            <p:spPr>
              <a:xfrm rot="1949198" flipV="1">
                <a:off x="10161983" y="236988"/>
                <a:ext cx="253526" cy="318718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 rot="740165" flipV="1">
                <a:off x="11570257" y="732286"/>
                <a:ext cx="271474" cy="286939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rot="1433065" flipV="1">
                <a:off x="10592737" y="457798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853837" flipV="1">
                <a:off x="11064204" y="602083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14" name="모서리가 둥근 직사각형 46">
            <a:extLst>
              <a:ext uri="{FF2B5EF4-FFF2-40B4-BE49-F238E27FC236}">
                <a16:creationId xmlns:a16="http://schemas.microsoft.com/office/drawing/2014/main" id="{9AACD286-FB9F-4D48-B73F-E70A82D01364}"/>
              </a:ext>
            </a:extLst>
          </p:cNvPr>
          <p:cNvSpPr/>
          <p:nvPr/>
        </p:nvSpPr>
        <p:spPr>
          <a:xfrm>
            <a:off x="6519505" y="600582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6B68AC"/>
          </a:solidFill>
          <a:ln w="19050">
            <a:solidFill>
              <a:srgbClr val="6B68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맨해튼 거리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16" name="모서리가 둥근 직사각형 48">
            <a:extLst>
              <a:ext uri="{FF2B5EF4-FFF2-40B4-BE49-F238E27FC236}">
                <a16:creationId xmlns:a16="http://schemas.microsoft.com/office/drawing/2014/main" id="{1758E7F8-9C6C-4E9C-83C5-3173AFF3F998}"/>
              </a:ext>
            </a:extLst>
          </p:cNvPr>
          <p:cNvSpPr/>
          <p:nvPr/>
        </p:nvSpPr>
        <p:spPr>
          <a:xfrm>
            <a:off x="1604768" y="600582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6B68AC"/>
          </a:solidFill>
          <a:ln w="19050">
            <a:solidFill>
              <a:srgbClr val="6B68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유클리드 거리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14" name="그림 13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222FBA17-3377-10AB-637F-A46DB80B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96" y="5020216"/>
            <a:ext cx="2910840" cy="7467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B842A38-A732-C32E-074D-5613EF914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9" y="5046886"/>
            <a:ext cx="2804160" cy="69342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B2120A-F8E3-938B-F52B-7C355100FB4B}"/>
              </a:ext>
            </a:extLst>
          </p:cNvPr>
          <p:cNvSpPr/>
          <p:nvPr/>
        </p:nvSpPr>
        <p:spPr>
          <a:xfrm>
            <a:off x="371326" y="1573002"/>
            <a:ext cx="1034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새로운 데이터가 기존 데이터와 얼마나 유사한 지 </a:t>
            </a:r>
            <a:r>
              <a:rPr lang="ko-KR" altLang="en-US" sz="2400" kern="0" dirty="0" err="1">
                <a:solidFill>
                  <a:srgbClr val="6B68AC"/>
                </a:solidFill>
                <a:ea typeface="야놀자 야체 B" panose="02020603020101020101" pitchFamily="18" charset="-127"/>
              </a:rPr>
              <a:t>수치화하는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 방법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086F1B-5878-D287-A07C-F390730D7287}"/>
              </a:ext>
            </a:extLst>
          </p:cNvPr>
          <p:cNvSpPr/>
          <p:nvPr/>
        </p:nvSpPr>
        <p:spPr>
          <a:xfrm>
            <a:off x="371326" y="3309361"/>
            <a:ext cx="9102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값이 작을수록 유사함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3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5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CDC148-0CA7-F80D-BB9E-E148E52BC061}"/>
              </a:ext>
            </a:extLst>
          </p:cNvPr>
          <p:cNvSpPr/>
          <p:nvPr/>
        </p:nvSpPr>
        <p:spPr>
          <a:xfrm>
            <a:off x="0" y="-3175"/>
            <a:ext cx="11976100" cy="6602090"/>
          </a:xfrm>
          <a:prstGeom prst="rect">
            <a:avLst/>
          </a:prstGeom>
          <a:solidFill>
            <a:srgbClr val="F8F2D8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6862" y="155576"/>
            <a:ext cx="1972580" cy="483302"/>
            <a:chOff x="296862" y="155575"/>
            <a:chExt cx="2228850" cy="72072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79F7D17-314A-4948-AB93-2DA777FED0D1}"/>
                </a:ext>
              </a:extLst>
            </p:cNvPr>
            <p:cNvSpPr/>
            <p:nvPr/>
          </p:nvSpPr>
          <p:spPr>
            <a:xfrm>
              <a:off x="338931" y="257944"/>
              <a:ext cx="2162969" cy="544664"/>
            </a:xfrm>
            <a:prstGeom prst="rect">
              <a:avLst/>
            </a:prstGeom>
            <a:solidFill>
              <a:srgbClr val="8182BB"/>
            </a:solidFill>
            <a:ln w="22225">
              <a:solidFill>
                <a:srgbClr val="6B68AC"/>
              </a:solidFill>
            </a:ln>
            <a:effectLst>
              <a:outerShdw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00" b="1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k</a:t>
              </a:r>
              <a:r>
                <a:rPr lang="ko-KR" altLang="en-US" sz="1600" b="1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의 개수</a:t>
              </a:r>
              <a:endParaRPr lang="en-US" altLang="ko-KR" sz="16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6862" y="155575"/>
              <a:ext cx="84137" cy="720725"/>
              <a:chOff x="296862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F7E01E1B-8D1E-455D-BF87-E9CAA0531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31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FF60A7B-64E2-4B06-8FEF-38845988B494}"/>
                  </a:ext>
                </a:extLst>
              </p:cNvPr>
              <p:cNvSpPr/>
              <p:nvPr/>
            </p:nvSpPr>
            <p:spPr>
              <a:xfrm>
                <a:off x="296862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441575" y="155575"/>
              <a:ext cx="84137" cy="720725"/>
              <a:chOff x="3825875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34B98BB-0BA8-48D5-AD58-F85DCA19A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944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60E70D4-8CBA-4C06-AD7B-39EE4E40D65E}"/>
                  </a:ext>
                </a:extLst>
              </p:cNvPr>
              <p:cNvSpPr/>
              <p:nvPr/>
            </p:nvSpPr>
            <p:spPr>
              <a:xfrm>
                <a:off x="3825875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2363224" y="145231"/>
            <a:ext cx="9102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rgbClr val="6B68A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새로운 데이터를 분류하는 능력 결정</a:t>
            </a:r>
            <a:endParaRPr lang="ko-KR" altLang="en-US" sz="3200" kern="0" dirty="0">
              <a:solidFill>
                <a:srgbClr val="6B68AC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516726" y="-224473"/>
            <a:ext cx="1465724" cy="963613"/>
            <a:chOff x="10516726" y="-224473"/>
            <a:chExt cx="1465724" cy="963613"/>
          </a:xfrm>
        </p:grpSpPr>
        <p:grpSp>
          <p:nvGrpSpPr>
            <p:cNvPr id="22" name="그룹 21"/>
            <p:cNvGrpSpPr/>
            <p:nvPr/>
          </p:nvGrpSpPr>
          <p:grpSpPr>
            <a:xfrm>
              <a:off x="10548252" y="0"/>
              <a:ext cx="1434198" cy="739140"/>
              <a:chOff x="10020300" y="0"/>
              <a:chExt cx="1962150" cy="1011230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18" name="이등변 삼각형 17"/>
              <p:cNvSpPr/>
              <p:nvPr/>
            </p:nvSpPr>
            <p:spPr>
              <a:xfrm rot="1423760" flipV="1">
                <a:off x="10426515" y="403823"/>
                <a:ext cx="333375" cy="419100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952056" flipV="1">
                <a:off x="10891754" y="572349"/>
                <a:ext cx="327994" cy="346680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746821" flipV="1">
                <a:off x="11382339" y="686600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2193028" flipV="1">
                <a:off x="10025751" y="146252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20559701">
              <a:off x="10516726" y="-224473"/>
              <a:ext cx="1434198" cy="744984"/>
              <a:chOff x="10020300" y="0"/>
              <a:chExt cx="1962150" cy="1019225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4" name="이등변 삼각형 23"/>
              <p:cNvSpPr/>
              <p:nvPr/>
            </p:nvSpPr>
            <p:spPr>
              <a:xfrm rot="1949198" flipV="1">
                <a:off x="10161983" y="236988"/>
                <a:ext cx="253526" cy="318718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 rot="740165" flipV="1">
                <a:off x="11570257" y="732286"/>
                <a:ext cx="271474" cy="286939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rot="1433065" flipV="1">
                <a:off x="10592737" y="457798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853837" flipV="1">
                <a:off x="11064204" y="602083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B2120A-F8E3-938B-F52B-7C355100FB4B}"/>
              </a:ext>
            </a:extLst>
          </p:cNvPr>
          <p:cNvSpPr/>
          <p:nvPr/>
        </p:nvSpPr>
        <p:spPr>
          <a:xfrm>
            <a:off x="371326" y="1573002"/>
            <a:ext cx="1034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k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가 작으면 </a:t>
            </a:r>
            <a:r>
              <a:rPr lang="ko-KR" altLang="en-US" sz="2400" kern="0" dirty="0" err="1">
                <a:solidFill>
                  <a:srgbClr val="6B68AC"/>
                </a:solidFill>
                <a:ea typeface="야놀자 야체 B" panose="02020603020101020101" pitchFamily="18" charset="-127"/>
              </a:rPr>
              <a:t>과적합</a:t>
            </a: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 / k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가 크면 과소적합 발생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37F01-3CC7-C56E-63AB-901E11BF6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45" y="904207"/>
            <a:ext cx="2640558" cy="150021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87A74A-5608-D33E-B105-925BA35E09E2}"/>
              </a:ext>
            </a:extLst>
          </p:cNvPr>
          <p:cNvSpPr/>
          <p:nvPr/>
        </p:nvSpPr>
        <p:spPr>
          <a:xfrm>
            <a:off x="371326" y="5054165"/>
            <a:ext cx="10460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몇 개의 </a:t>
            </a: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k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로 훈련 정확도를 측정해 최적의 </a:t>
            </a: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k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결정하는 게 </a:t>
            </a:r>
            <a:r>
              <a:rPr lang="ko-KR" altLang="en-US" sz="2400" kern="0" dirty="0" err="1">
                <a:solidFill>
                  <a:srgbClr val="6B68AC"/>
                </a:solidFill>
                <a:ea typeface="야놀자 야체 B" panose="02020603020101020101" pitchFamily="18" charset="-127"/>
              </a:rPr>
              <a:t>바람직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 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D8E30C-1494-3BED-7DE4-71154F91D94A}"/>
              </a:ext>
            </a:extLst>
          </p:cNvPr>
          <p:cNvSpPr/>
          <p:nvPr/>
        </p:nvSpPr>
        <p:spPr>
          <a:xfrm>
            <a:off x="371325" y="3313583"/>
            <a:ext cx="9102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관례적으로 기존 데이터 개수의 제곱근 값으로 </a:t>
            </a: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k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를 결정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5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5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CDC148-0CA7-F80D-BB9E-E148E52BC061}"/>
              </a:ext>
            </a:extLst>
          </p:cNvPr>
          <p:cNvSpPr/>
          <p:nvPr/>
        </p:nvSpPr>
        <p:spPr>
          <a:xfrm>
            <a:off x="0" y="-3175"/>
            <a:ext cx="11976100" cy="6602090"/>
          </a:xfrm>
          <a:prstGeom prst="rect">
            <a:avLst/>
          </a:prstGeom>
          <a:solidFill>
            <a:srgbClr val="F8F2D8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6862" y="155576"/>
            <a:ext cx="1972580" cy="483302"/>
            <a:chOff x="296862" y="155575"/>
            <a:chExt cx="2228850" cy="72072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79F7D17-314A-4948-AB93-2DA777FED0D1}"/>
                </a:ext>
              </a:extLst>
            </p:cNvPr>
            <p:cNvSpPr/>
            <p:nvPr/>
          </p:nvSpPr>
          <p:spPr>
            <a:xfrm>
              <a:off x="338931" y="257944"/>
              <a:ext cx="2162969" cy="544664"/>
            </a:xfrm>
            <a:prstGeom prst="rect">
              <a:avLst/>
            </a:prstGeom>
            <a:solidFill>
              <a:srgbClr val="8182BB"/>
            </a:solidFill>
            <a:ln w="22225">
              <a:solidFill>
                <a:srgbClr val="6B68AC"/>
              </a:solidFill>
            </a:ln>
            <a:effectLst>
              <a:outerShdw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특징 표준화 방법</a:t>
              </a:r>
              <a:endParaRPr lang="en-US" altLang="ko-KR" sz="16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6862" y="155575"/>
              <a:ext cx="84137" cy="720725"/>
              <a:chOff x="296862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F7E01E1B-8D1E-455D-BF87-E9CAA0531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31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FF60A7B-64E2-4B06-8FEF-38845988B494}"/>
                  </a:ext>
                </a:extLst>
              </p:cNvPr>
              <p:cNvSpPr/>
              <p:nvPr/>
            </p:nvSpPr>
            <p:spPr>
              <a:xfrm>
                <a:off x="296862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441575" y="155575"/>
              <a:ext cx="84137" cy="720725"/>
              <a:chOff x="3825875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34B98BB-0BA8-48D5-AD58-F85DCA19A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944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60E70D4-8CBA-4C06-AD7B-39EE4E40D65E}"/>
                  </a:ext>
                </a:extLst>
              </p:cNvPr>
              <p:cNvSpPr/>
              <p:nvPr/>
            </p:nvSpPr>
            <p:spPr>
              <a:xfrm>
                <a:off x="3825875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10516726" y="-224473"/>
            <a:ext cx="1465724" cy="963613"/>
            <a:chOff x="10516726" y="-224473"/>
            <a:chExt cx="1465724" cy="963613"/>
          </a:xfrm>
        </p:grpSpPr>
        <p:grpSp>
          <p:nvGrpSpPr>
            <p:cNvPr id="22" name="그룹 21"/>
            <p:cNvGrpSpPr/>
            <p:nvPr/>
          </p:nvGrpSpPr>
          <p:grpSpPr>
            <a:xfrm>
              <a:off x="10548252" y="0"/>
              <a:ext cx="1434198" cy="739140"/>
              <a:chOff x="10020300" y="0"/>
              <a:chExt cx="1962150" cy="1011230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18" name="이등변 삼각형 17"/>
              <p:cNvSpPr/>
              <p:nvPr/>
            </p:nvSpPr>
            <p:spPr>
              <a:xfrm rot="1423760" flipV="1">
                <a:off x="10426515" y="403823"/>
                <a:ext cx="333375" cy="419100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952056" flipV="1">
                <a:off x="10891754" y="572349"/>
                <a:ext cx="327994" cy="346680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746821" flipV="1">
                <a:off x="11382339" y="686600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2193028" flipV="1">
                <a:off x="10025751" y="146252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20559701">
              <a:off x="10516726" y="-224473"/>
              <a:ext cx="1434198" cy="744984"/>
              <a:chOff x="10020300" y="0"/>
              <a:chExt cx="1962150" cy="1019225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4" name="이등변 삼각형 23"/>
              <p:cNvSpPr/>
              <p:nvPr/>
            </p:nvSpPr>
            <p:spPr>
              <a:xfrm rot="1949198" flipV="1">
                <a:off x="10161983" y="236988"/>
                <a:ext cx="253526" cy="318718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 rot="740165" flipV="1">
                <a:off x="11570257" y="732286"/>
                <a:ext cx="271474" cy="286939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rot="1433065" flipV="1">
                <a:off x="10592737" y="457798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853837" flipV="1">
                <a:off x="11064204" y="602083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B2120A-F8E3-938B-F52B-7C355100FB4B}"/>
              </a:ext>
            </a:extLst>
          </p:cNvPr>
          <p:cNvSpPr/>
          <p:nvPr/>
        </p:nvSpPr>
        <p:spPr>
          <a:xfrm>
            <a:off x="371326" y="1573002"/>
            <a:ext cx="1034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특징 값의 차이에 따라 유사도 결정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086F1B-5878-D287-A07C-F390730D7287}"/>
              </a:ext>
            </a:extLst>
          </p:cNvPr>
          <p:cNvSpPr/>
          <p:nvPr/>
        </p:nvSpPr>
        <p:spPr>
          <a:xfrm>
            <a:off x="371325" y="3315383"/>
            <a:ext cx="9102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특징들의 값의 범위를 동일하게 해야 함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3A36FE-23B4-BDC5-6D11-5DD316812274}"/>
              </a:ext>
            </a:extLst>
          </p:cNvPr>
          <p:cNvSpPr/>
          <p:nvPr/>
        </p:nvSpPr>
        <p:spPr>
          <a:xfrm>
            <a:off x="2363224" y="145231"/>
            <a:ext cx="9102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rgbClr val="6B68A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특징이 분류에 미치는 영향을 동일하게 조절 </a:t>
            </a:r>
            <a:endParaRPr lang="ko-KR" altLang="en-US" sz="3200" kern="0" dirty="0">
              <a:solidFill>
                <a:srgbClr val="6B68AC"/>
              </a:solidFill>
            </a:endParaRP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BDD0BFC2-F53D-3EB4-FA4D-5ED74C4FD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96" y="5027503"/>
            <a:ext cx="3032760" cy="72390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FABF567B-3A82-B903-EC57-A70726709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9" y="5004643"/>
            <a:ext cx="3665220" cy="769620"/>
          </a:xfrm>
          <a:prstGeom prst="rect">
            <a:avLst/>
          </a:prstGeom>
        </p:spPr>
      </p:pic>
      <p:sp>
        <p:nvSpPr>
          <p:cNvPr id="36" name="모서리가 둥근 직사각형 48">
            <a:extLst>
              <a:ext uri="{FF2B5EF4-FFF2-40B4-BE49-F238E27FC236}">
                <a16:creationId xmlns:a16="http://schemas.microsoft.com/office/drawing/2014/main" id="{470E704D-8E5A-8E2D-3AD3-74CD4C3788B7}"/>
              </a:ext>
            </a:extLst>
          </p:cNvPr>
          <p:cNvSpPr/>
          <p:nvPr/>
        </p:nvSpPr>
        <p:spPr>
          <a:xfrm>
            <a:off x="1555340" y="6091143"/>
            <a:ext cx="2065189" cy="202395"/>
          </a:xfrm>
          <a:prstGeom prst="roundRect">
            <a:avLst>
              <a:gd name="adj" fmla="val 50000"/>
            </a:avLst>
          </a:prstGeom>
          <a:solidFill>
            <a:srgbClr val="6B68AC"/>
          </a:solidFill>
          <a:ln w="19050">
            <a:solidFill>
              <a:srgbClr val="6B68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최소</a:t>
            </a:r>
            <a:r>
              <a:rPr lang="en-US" altLang="ko-KR" sz="1050" b="1" dirty="0">
                <a:solidFill>
                  <a:prstClr val="white"/>
                </a:solidFill>
              </a:rPr>
              <a:t>-</a:t>
            </a:r>
            <a:r>
              <a:rPr lang="ko-KR" altLang="en-US" sz="1050" b="1" dirty="0">
                <a:solidFill>
                  <a:prstClr val="white"/>
                </a:solidFill>
              </a:rPr>
              <a:t>최대 정규화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48">
            <a:extLst>
              <a:ext uri="{FF2B5EF4-FFF2-40B4-BE49-F238E27FC236}">
                <a16:creationId xmlns:a16="http://schemas.microsoft.com/office/drawing/2014/main" id="{1A254FB0-7C9A-35F4-8E04-B7E818DC3EA4}"/>
              </a:ext>
            </a:extLst>
          </p:cNvPr>
          <p:cNvSpPr/>
          <p:nvPr/>
        </p:nvSpPr>
        <p:spPr>
          <a:xfrm>
            <a:off x="6138081" y="6091142"/>
            <a:ext cx="2065189" cy="202395"/>
          </a:xfrm>
          <a:prstGeom prst="roundRect">
            <a:avLst>
              <a:gd name="adj" fmla="val 50000"/>
            </a:avLst>
          </a:prstGeom>
          <a:solidFill>
            <a:srgbClr val="6B68AC"/>
          </a:solidFill>
          <a:ln w="19050">
            <a:solidFill>
              <a:srgbClr val="6B68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Z-</a:t>
            </a:r>
            <a:r>
              <a:rPr lang="ko-KR" altLang="en-US" sz="1050" b="1" dirty="0">
                <a:solidFill>
                  <a:prstClr val="white"/>
                </a:solidFill>
              </a:rPr>
              <a:t>점수 정규화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5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5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CDC148-0CA7-F80D-BB9E-E148E52BC061}"/>
              </a:ext>
            </a:extLst>
          </p:cNvPr>
          <p:cNvSpPr/>
          <p:nvPr/>
        </p:nvSpPr>
        <p:spPr>
          <a:xfrm>
            <a:off x="0" y="-3175"/>
            <a:ext cx="11976100" cy="6602090"/>
          </a:xfrm>
          <a:prstGeom prst="rect">
            <a:avLst/>
          </a:prstGeom>
          <a:solidFill>
            <a:srgbClr val="F8F2D8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6862" y="155576"/>
            <a:ext cx="1972580" cy="483302"/>
            <a:chOff x="296862" y="155575"/>
            <a:chExt cx="2228850" cy="72072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79F7D17-314A-4948-AB93-2DA777FED0D1}"/>
                </a:ext>
              </a:extLst>
            </p:cNvPr>
            <p:cNvSpPr/>
            <p:nvPr/>
          </p:nvSpPr>
          <p:spPr>
            <a:xfrm>
              <a:off x="338931" y="257944"/>
              <a:ext cx="2162969" cy="544664"/>
            </a:xfrm>
            <a:prstGeom prst="rect">
              <a:avLst/>
            </a:prstGeom>
            <a:solidFill>
              <a:srgbClr val="8182BB"/>
            </a:solidFill>
            <a:ln w="22225">
              <a:solidFill>
                <a:srgbClr val="6B68AC"/>
              </a:solidFill>
            </a:ln>
            <a:effectLst>
              <a:outerShdw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실습</a:t>
              </a:r>
              <a:endParaRPr lang="en-US" altLang="ko-KR" sz="16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6862" y="155575"/>
              <a:ext cx="84137" cy="720725"/>
              <a:chOff x="296862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F7E01E1B-8D1E-455D-BF87-E9CAA0531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31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FF60A7B-64E2-4B06-8FEF-38845988B494}"/>
                  </a:ext>
                </a:extLst>
              </p:cNvPr>
              <p:cNvSpPr/>
              <p:nvPr/>
            </p:nvSpPr>
            <p:spPr>
              <a:xfrm>
                <a:off x="296862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441575" y="155575"/>
              <a:ext cx="84137" cy="720725"/>
              <a:chOff x="3825875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34B98BB-0BA8-48D5-AD58-F85DCA19A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944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60E70D4-8CBA-4C06-AD7B-39EE4E40D65E}"/>
                  </a:ext>
                </a:extLst>
              </p:cNvPr>
              <p:cNvSpPr/>
              <p:nvPr/>
            </p:nvSpPr>
            <p:spPr>
              <a:xfrm>
                <a:off x="3825875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10516726" y="-224473"/>
            <a:ext cx="1465724" cy="963613"/>
            <a:chOff x="10516726" y="-224473"/>
            <a:chExt cx="1465724" cy="963613"/>
          </a:xfrm>
        </p:grpSpPr>
        <p:grpSp>
          <p:nvGrpSpPr>
            <p:cNvPr id="22" name="그룹 21"/>
            <p:cNvGrpSpPr/>
            <p:nvPr/>
          </p:nvGrpSpPr>
          <p:grpSpPr>
            <a:xfrm>
              <a:off x="10548252" y="0"/>
              <a:ext cx="1434198" cy="739140"/>
              <a:chOff x="10020300" y="0"/>
              <a:chExt cx="1962150" cy="1011230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18" name="이등변 삼각형 17"/>
              <p:cNvSpPr/>
              <p:nvPr/>
            </p:nvSpPr>
            <p:spPr>
              <a:xfrm rot="1423760" flipV="1">
                <a:off x="10426515" y="403823"/>
                <a:ext cx="333375" cy="419100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952056" flipV="1">
                <a:off x="10891754" y="572349"/>
                <a:ext cx="327994" cy="346680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746821" flipV="1">
                <a:off x="11382339" y="686600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2193028" flipV="1">
                <a:off x="10025751" y="146252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20559701">
              <a:off x="10516726" y="-224473"/>
              <a:ext cx="1434198" cy="744984"/>
              <a:chOff x="10020300" y="0"/>
              <a:chExt cx="1962150" cy="1019225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4" name="이등변 삼각형 23"/>
              <p:cNvSpPr/>
              <p:nvPr/>
            </p:nvSpPr>
            <p:spPr>
              <a:xfrm rot="1949198" flipV="1">
                <a:off x="10161983" y="236988"/>
                <a:ext cx="253526" cy="318718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 rot="740165" flipV="1">
                <a:off x="11570257" y="732286"/>
                <a:ext cx="271474" cy="286939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rot="1433065" flipV="1">
                <a:off x="10592737" y="457798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853837" flipV="1">
                <a:off x="11064204" y="602083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B2120A-F8E3-938B-F52B-7C355100FB4B}"/>
              </a:ext>
            </a:extLst>
          </p:cNvPr>
          <p:cNvSpPr/>
          <p:nvPr/>
        </p:nvSpPr>
        <p:spPr>
          <a:xfrm>
            <a:off x="371326" y="1573002"/>
            <a:ext cx="1034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환자 </a:t>
            </a: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id,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암 진단여부</a:t>
            </a: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, 10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개 특징의 평균</a:t>
            </a: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표준 오차</a:t>
            </a: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최댓값으로 구성  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086F1B-5878-D287-A07C-F390730D7287}"/>
              </a:ext>
            </a:extLst>
          </p:cNvPr>
          <p:cNvSpPr/>
          <p:nvPr/>
        </p:nvSpPr>
        <p:spPr>
          <a:xfrm>
            <a:off x="371325" y="3315383"/>
            <a:ext cx="9102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30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개의 수치 측정치로 해당 환자가 양성인지 악성인지 결정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87A74A-5608-D33E-B105-925BA35E09E2}"/>
              </a:ext>
            </a:extLst>
          </p:cNvPr>
          <p:cNvSpPr/>
          <p:nvPr/>
        </p:nvSpPr>
        <p:spPr>
          <a:xfrm>
            <a:off x="371326" y="5054165"/>
            <a:ext cx="10460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• </a:t>
            </a:r>
            <a:r>
              <a:rPr lang="ko-KR" altLang="en-US" sz="2400" kern="0" dirty="0">
                <a:solidFill>
                  <a:srgbClr val="6B68AC"/>
                </a:solidFill>
                <a:ea typeface="야놀자 야체 B" panose="02020603020101020101" pitchFamily="18" charset="-127"/>
                <a:hlinkClick r:id="rId3"/>
              </a:rPr>
              <a:t>해당 데이터와 참고 코드</a:t>
            </a:r>
            <a:endParaRPr lang="ko-KR" altLang="en-US" sz="2400" kern="0" dirty="0">
              <a:solidFill>
                <a:srgbClr val="6B68AC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3A36FE-23B4-BDC5-6D11-5DD316812274}"/>
              </a:ext>
            </a:extLst>
          </p:cNvPr>
          <p:cNvSpPr/>
          <p:nvPr/>
        </p:nvSpPr>
        <p:spPr>
          <a:xfrm>
            <a:off x="2363224" y="145231"/>
            <a:ext cx="9102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위스콘신 유방암 진단 데이터셋 분류</a:t>
            </a:r>
            <a:endParaRPr lang="ko-KR" altLang="en-US" sz="3200" kern="0" dirty="0">
              <a:solidFill>
                <a:srgbClr val="6B6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6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5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CDC148-0CA7-F80D-BB9E-E148E52BC061}"/>
              </a:ext>
            </a:extLst>
          </p:cNvPr>
          <p:cNvSpPr/>
          <p:nvPr/>
        </p:nvSpPr>
        <p:spPr>
          <a:xfrm>
            <a:off x="0" y="-3175"/>
            <a:ext cx="11976100" cy="6602090"/>
          </a:xfrm>
          <a:prstGeom prst="rect">
            <a:avLst/>
          </a:prstGeom>
          <a:solidFill>
            <a:srgbClr val="F8F2D8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6862" y="155576"/>
            <a:ext cx="1972580" cy="483302"/>
            <a:chOff x="296862" y="155575"/>
            <a:chExt cx="2228850" cy="72072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79F7D17-314A-4948-AB93-2DA777FED0D1}"/>
                </a:ext>
              </a:extLst>
            </p:cNvPr>
            <p:cNvSpPr/>
            <p:nvPr/>
          </p:nvSpPr>
          <p:spPr>
            <a:xfrm>
              <a:off x="338931" y="257944"/>
              <a:ext cx="2162969" cy="544664"/>
            </a:xfrm>
            <a:prstGeom prst="rect">
              <a:avLst/>
            </a:prstGeom>
            <a:solidFill>
              <a:srgbClr val="8182BB"/>
            </a:solidFill>
            <a:ln w="22225">
              <a:solidFill>
                <a:srgbClr val="6B68AC"/>
              </a:solidFill>
            </a:ln>
            <a:effectLst>
              <a:outerShdw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발표 끝</a:t>
              </a:r>
              <a:endParaRPr lang="en-US" altLang="ko-KR" sz="16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6862" y="155575"/>
              <a:ext cx="84137" cy="720725"/>
              <a:chOff x="296862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F7E01E1B-8D1E-455D-BF87-E9CAA0531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31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FF60A7B-64E2-4B06-8FEF-38845988B494}"/>
                  </a:ext>
                </a:extLst>
              </p:cNvPr>
              <p:cNvSpPr/>
              <p:nvPr/>
            </p:nvSpPr>
            <p:spPr>
              <a:xfrm>
                <a:off x="296862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441575" y="155575"/>
              <a:ext cx="84137" cy="720725"/>
              <a:chOff x="3825875" y="155575"/>
              <a:chExt cx="84137" cy="720725"/>
            </a:xfrm>
            <a:effectLst>
              <a:outerShdw dist="38100" dir="2700000" algn="tl" rotWithShape="0">
                <a:prstClr val="black">
                  <a:alpha val="30000"/>
                </a:prstClr>
              </a:outerShdw>
            </a:effectLst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34B98BB-0BA8-48D5-AD58-F85DCA19A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944" y="155575"/>
                <a:ext cx="0" cy="720725"/>
              </a:xfrm>
              <a:prstGeom prst="line">
                <a:avLst/>
              </a:prstGeom>
              <a:ln w="22225" cap="rnd">
                <a:solidFill>
                  <a:srgbClr val="6B68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60E70D4-8CBA-4C06-AD7B-39EE4E40D65E}"/>
                  </a:ext>
                </a:extLst>
              </p:cNvPr>
              <p:cNvSpPr/>
              <p:nvPr/>
            </p:nvSpPr>
            <p:spPr>
              <a:xfrm>
                <a:off x="3825875" y="238140"/>
                <a:ext cx="84137" cy="555596"/>
              </a:xfrm>
              <a:prstGeom prst="roundRect">
                <a:avLst>
                  <a:gd name="adj" fmla="val 36404"/>
                </a:avLst>
              </a:prstGeom>
              <a:solidFill>
                <a:srgbClr val="B5B4DC"/>
              </a:solidFill>
              <a:ln w="19050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10516726" y="-224473"/>
            <a:ext cx="1465724" cy="963613"/>
            <a:chOff x="10516726" y="-224473"/>
            <a:chExt cx="1465724" cy="963613"/>
          </a:xfrm>
        </p:grpSpPr>
        <p:grpSp>
          <p:nvGrpSpPr>
            <p:cNvPr id="22" name="그룹 21"/>
            <p:cNvGrpSpPr/>
            <p:nvPr/>
          </p:nvGrpSpPr>
          <p:grpSpPr>
            <a:xfrm>
              <a:off x="10548252" y="0"/>
              <a:ext cx="1434198" cy="739140"/>
              <a:chOff x="10020300" y="0"/>
              <a:chExt cx="1962150" cy="1011230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18" name="이등변 삼각형 17"/>
              <p:cNvSpPr/>
              <p:nvPr/>
            </p:nvSpPr>
            <p:spPr>
              <a:xfrm rot="1423760" flipV="1">
                <a:off x="10426515" y="403823"/>
                <a:ext cx="333375" cy="419100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952056" flipV="1">
                <a:off x="10891754" y="572349"/>
                <a:ext cx="327994" cy="346680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746821" flipV="1">
                <a:off x="11382339" y="686600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2193028" flipV="1">
                <a:off x="10025751" y="146252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20559701">
              <a:off x="10516726" y="-224473"/>
              <a:ext cx="1434198" cy="744984"/>
              <a:chOff x="10020300" y="0"/>
              <a:chExt cx="1962150" cy="1019225"/>
            </a:xfrm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4" name="이등변 삼각형 23"/>
              <p:cNvSpPr/>
              <p:nvPr/>
            </p:nvSpPr>
            <p:spPr>
              <a:xfrm rot="1949198" flipV="1">
                <a:off x="10161983" y="236988"/>
                <a:ext cx="253526" cy="318718"/>
              </a:xfrm>
              <a:prstGeom prst="triangle">
                <a:avLst/>
              </a:prstGeom>
              <a:pattFill prst="wdUpDiag">
                <a:fgClr>
                  <a:srgbClr val="B5B4DC"/>
                </a:fgClr>
                <a:bgClr>
                  <a:srgbClr val="6B68A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 rot="740165" flipV="1">
                <a:off x="11570257" y="732286"/>
                <a:ext cx="271474" cy="286939"/>
              </a:xfrm>
              <a:prstGeom prst="triangle">
                <a:avLst/>
              </a:prstGeom>
              <a:pattFill prst="wdUpDiag">
                <a:fgClr>
                  <a:srgbClr val="D06800"/>
                </a:fgClr>
                <a:bgClr>
                  <a:srgbClr val="FF99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rot="1433065" flipV="1">
                <a:off x="10592737" y="457798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853837" flipV="1">
                <a:off x="11064204" y="602083"/>
                <a:ext cx="271577" cy="324630"/>
              </a:xfrm>
              <a:prstGeom prst="triangle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srgbClr val="FFC0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10020300" y="0"/>
                <a:ext cx="1962150" cy="781050"/>
              </a:xfrm>
              <a:custGeom>
                <a:avLst/>
                <a:gdLst>
                  <a:gd name="connsiteX0" fmla="*/ 0 w 1962150"/>
                  <a:gd name="connsiteY0" fmla="*/ 0 h 781050"/>
                  <a:gd name="connsiteX1" fmla="*/ 790575 w 1962150"/>
                  <a:gd name="connsiteY1" fmla="*/ 476250 h 781050"/>
                  <a:gd name="connsiteX2" fmla="*/ 1962150 w 1962150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2150" h="781050">
                    <a:moveTo>
                      <a:pt x="0" y="0"/>
                    </a:moveTo>
                    <a:cubicBezTo>
                      <a:pt x="231775" y="173037"/>
                      <a:pt x="463550" y="346075"/>
                      <a:pt x="790575" y="476250"/>
                    </a:cubicBezTo>
                    <a:cubicBezTo>
                      <a:pt x="1117600" y="606425"/>
                      <a:pt x="1539875" y="693737"/>
                      <a:pt x="1962150" y="781050"/>
                    </a:cubicBezTo>
                  </a:path>
                </a:pathLst>
              </a:custGeom>
              <a:noFill/>
              <a:ln w="22225">
                <a:solidFill>
                  <a:srgbClr val="6B68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3A36FE-23B4-BDC5-6D11-5DD316812274}"/>
              </a:ext>
            </a:extLst>
          </p:cNvPr>
          <p:cNvSpPr/>
          <p:nvPr/>
        </p:nvSpPr>
        <p:spPr>
          <a:xfrm>
            <a:off x="2363224" y="145231"/>
            <a:ext cx="9102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감사합니다</a:t>
            </a:r>
            <a:r>
              <a:rPr lang="en-US" altLang="ko-KR" sz="3200" b="1" kern="0" dirty="0">
                <a:solidFill>
                  <a:srgbClr val="6B68AC"/>
                </a:solidFill>
                <a:ea typeface="야놀자 야체 B" panose="02020603020101020101" pitchFamily="18" charset="-127"/>
              </a:rPr>
              <a:t>!!</a:t>
            </a:r>
            <a:endParaRPr lang="ko-KR" altLang="en-US" sz="3200" kern="0" dirty="0">
              <a:solidFill>
                <a:srgbClr val="6B6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15400"/>
      </p:ext>
    </p:extLst>
  </p:cSld>
  <p:clrMapOvr>
    <a:masterClrMapping/>
  </p:clrMapOvr>
</p:sld>
</file>

<file path=ppt/theme/theme1.xml><?xml version="1.0" encoding="utf-8"?>
<a:theme xmlns:a="http://schemas.openxmlformats.org/drawingml/2006/main" name="3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569</Words>
  <Application>Microsoft Office PowerPoint</Application>
  <PresentationFormat>와이드스크린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38_Office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진창호</cp:lastModifiedBy>
  <cp:revision>18</cp:revision>
  <dcterms:created xsi:type="dcterms:W3CDTF">2022-05-03T15:33:19Z</dcterms:created>
  <dcterms:modified xsi:type="dcterms:W3CDTF">2022-05-13T14:22:47Z</dcterms:modified>
</cp:coreProperties>
</file>