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66" r:id="rId2"/>
    <p:sldId id="267" r:id="rId3"/>
    <p:sldId id="268" r:id="rId4"/>
    <p:sldId id="269"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ek kwangjin" userId="09f8eec67513060d" providerId="LiveId" clId="{67EB15A1-8CD2-4B3F-BEA8-A4FC9A27A033}"/>
    <pc:docChg chg="undo custSel modSld">
      <pc:chgData name="baek kwangjin" userId="09f8eec67513060d" providerId="LiveId" clId="{67EB15A1-8CD2-4B3F-BEA8-A4FC9A27A033}" dt="2020-11-08T07:03:06.646" v="35" actId="207"/>
      <pc:docMkLst>
        <pc:docMk/>
      </pc:docMkLst>
      <pc:sldChg chg="modSp mod">
        <pc:chgData name="baek kwangjin" userId="09f8eec67513060d" providerId="LiveId" clId="{67EB15A1-8CD2-4B3F-BEA8-A4FC9A27A033}" dt="2020-11-06T23:53:57.602" v="16" actId="27636"/>
        <pc:sldMkLst>
          <pc:docMk/>
          <pc:sldMk cId="3186519277" sldId="266"/>
        </pc:sldMkLst>
        <pc:spChg chg="mod">
          <ac:chgData name="baek kwangjin" userId="09f8eec67513060d" providerId="LiveId" clId="{67EB15A1-8CD2-4B3F-BEA8-A4FC9A27A033}" dt="2020-11-06T23:53:57.602" v="16" actId="27636"/>
          <ac:spMkLst>
            <pc:docMk/>
            <pc:sldMk cId="3186519277" sldId="266"/>
            <ac:spMk id="3" creationId="{00000000-0000-0000-0000-000000000000}"/>
          </ac:spMkLst>
        </pc:spChg>
      </pc:sldChg>
      <pc:sldChg chg="modSp mod">
        <pc:chgData name="baek kwangjin" userId="09f8eec67513060d" providerId="LiveId" clId="{67EB15A1-8CD2-4B3F-BEA8-A4FC9A27A033}" dt="2020-11-08T07:03:06.646" v="35" actId="207"/>
        <pc:sldMkLst>
          <pc:docMk/>
          <pc:sldMk cId="2628293404" sldId="267"/>
        </pc:sldMkLst>
        <pc:spChg chg="mod">
          <ac:chgData name="baek kwangjin" userId="09f8eec67513060d" providerId="LiveId" clId="{67EB15A1-8CD2-4B3F-BEA8-A4FC9A27A033}" dt="2020-11-08T07:03:06.646" v="35" actId="207"/>
          <ac:spMkLst>
            <pc:docMk/>
            <pc:sldMk cId="2628293404" sldId="267"/>
            <ac:spMk id="3" creationId="{00000000-0000-0000-0000-000000000000}"/>
          </ac:spMkLst>
        </pc:spChg>
      </pc:sldChg>
      <pc:sldChg chg="modSp mod">
        <pc:chgData name="baek kwangjin" userId="09f8eec67513060d" providerId="LiveId" clId="{67EB15A1-8CD2-4B3F-BEA8-A4FC9A27A033}" dt="2020-11-08T07:01:44.701" v="33" actId="207"/>
        <pc:sldMkLst>
          <pc:docMk/>
          <pc:sldMk cId="2625361888" sldId="268"/>
        </pc:sldMkLst>
        <pc:spChg chg="mod">
          <ac:chgData name="baek kwangjin" userId="09f8eec67513060d" providerId="LiveId" clId="{67EB15A1-8CD2-4B3F-BEA8-A4FC9A27A033}" dt="2020-11-08T07:01:44.701" v="33" actId="207"/>
          <ac:spMkLst>
            <pc:docMk/>
            <pc:sldMk cId="2625361888" sldId="268"/>
            <ac:spMk id="11" creationId="{00000000-0000-0000-0000-000000000000}"/>
          </ac:spMkLst>
        </pc:spChg>
      </pc:sldChg>
      <pc:sldChg chg="modSp mod">
        <pc:chgData name="baek kwangjin" userId="09f8eec67513060d" providerId="LiveId" clId="{67EB15A1-8CD2-4B3F-BEA8-A4FC9A27A033}" dt="2020-11-08T07:01:27.530" v="31" actId="207"/>
        <pc:sldMkLst>
          <pc:docMk/>
          <pc:sldMk cId="3979761965" sldId="269"/>
        </pc:sldMkLst>
        <pc:spChg chg="mod">
          <ac:chgData name="baek kwangjin" userId="09f8eec67513060d" providerId="LiveId" clId="{67EB15A1-8CD2-4B3F-BEA8-A4FC9A27A033}" dt="2020-11-08T07:01:27.530" v="31" actId="207"/>
          <ac:spMkLst>
            <pc:docMk/>
            <pc:sldMk cId="3979761965" sldId="26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725ED-F9BD-4B34-836D-B6746BA91B0A}"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DCDE0-5A23-4954-A67A-DC092FEECE42}" type="slidenum">
              <a:rPr lang="en-US" smtClean="0"/>
              <a:t>‹#›</a:t>
            </a:fld>
            <a:endParaRPr lang="en-US"/>
          </a:p>
        </p:txBody>
      </p:sp>
    </p:spTree>
    <p:extLst>
      <p:ext uri="{BB962C8B-B14F-4D97-AF65-F5344CB8AC3E}">
        <p14:creationId xmlns:p14="http://schemas.microsoft.com/office/powerpoint/2010/main" val="290260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EE5925-E773-475D-BE0C-AE80C011627D}" type="slidenum">
              <a:rPr lang="en-CA" smtClean="0"/>
              <a:pPr/>
              <a:t>1</a:t>
            </a:fld>
            <a:endParaRPr lang="en-CA"/>
          </a:p>
        </p:txBody>
      </p:sp>
    </p:spTree>
    <p:extLst>
      <p:ext uri="{BB962C8B-B14F-4D97-AF65-F5344CB8AC3E}">
        <p14:creationId xmlns:p14="http://schemas.microsoft.com/office/powerpoint/2010/main" val="288672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EE5925-E773-475D-BE0C-AE80C011627D}" type="slidenum">
              <a:rPr lang="en-CA" smtClean="0"/>
              <a:pPr/>
              <a:t>2</a:t>
            </a:fld>
            <a:endParaRPr lang="en-CA"/>
          </a:p>
        </p:txBody>
      </p:sp>
    </p:spTree>
    <p:extLst>
      <p:ext uri="{BB962C8B-B14F-4D97-AF65-F5344CB8AC3E}">
        <p14:creationId xmlns:p14="http://schemas.microsoft.com/office/powerpoint/2010/main" val="38457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EE5925-E773-475D-BE0C-AE80C011627D}" type="slidenum">
              <a:rPr lang="en-CA" smtClean="0"/>
              <a:pPr/>
              <a:t>3</a:t>
            </a:fld>
            <a:endParaRPr lang="en-CA"/>
          </a:p>
        </p:txBody>
      </p:sp>
    </p:spTree>
    <p:extLst>
      <p:ext uri="{BB962C8B-B14F-4D97-AF65-F5344CB8AC3E}">
        <p14:creationId xmlns:p14="http://schemas.microsoft.com/office/powerpoint/2010/main" val="14610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EE5925-E773-475D-BE0C-AE80C011627D}" type="slidenum">
              <a:rPr lang="en-CA" smtClean="0"/>
              <a:pPr/>
              <a:t>4</a:t>
            </a:fld>
            <a:endParaRPr lang="en-CA"/>
          </a:p>
        </p:txBody>
      </p:sp>
    </p:spTree>
    <p:extLst>
      <p:ext uri="{BB962C8B-B14F-4D97-AF65-F5344CB8AC3E}">
        <p14:creationId xmlns:p14="http://schemas.microsoft.com/office/powerpoint/2010/main" val="409877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2EE5925-E773-475D-BE0C-AE80C011627D}" type="slidenum">
              <a:rPr lang="en-CA" smtClean="0"/>
              <a:pPr/>
              <a:t>5</a:t>
            </a:fld>
            <a:endParaRPr lang="en-CA"/>
          </a:p>
        </p:txBody>
      </p:sp>
    </p:spTree>
    <p:extLst>
      <p:ext uri="{BB962C8B-B14F-4D97-AF65-F5344CB8AC3E}">
        <p14:creationId xmlns:p14="http://schemas.microsoft.com/office/powerpoint/2010/main" val="336455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FFB1775-E67F-46B0-AE16-702FC1BC9012}" type="datetimeFigureOut">
              <a:rPr lang="en-US" smtClean="0"/>
              <a:t>11/8/2020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168069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B1775-E67F-46B0-AE16-702FC1BC901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141836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30043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B1775-E67F-46B0-AE16-702FC1BC9012}"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120954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356834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204904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269547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FB1775-E67F-46B0-AE16-702FC1BC9012}"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32865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421581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FB1775-E67F-46B0-AE16-702FC1BC9012}"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412744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3FFB1775-E67F-46B0-AE16-702FC1BC9012}" type="datetimeFigureOut">
              <a:rPr lang="en-US" smtClean="0"/>
              <a:t>11/8/2020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B705148F-C75B-48A9-97D6-2B4A44B5BFCE}" type="slidenum">
              <a:rPr lang="en-US" smtClean="0"/>
              <a:t>‹#›</a:t>
            </a:fld>
            <a:endParaRPr lang="en-US"/>
          </a:p>
        </p:txBody>
      </p:sp>
    </p:spTree>
    <p:extLst>
      <p:ext uri="{BB962C8B-B14F-4D97-AF65-F5344CB8AC3E}">
        <p14:creationId xmlns:p14="http://schemas.microsoft.com/office/powerpoint/2010/main" val="250157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FFB1775-E67F-46B0-AE16-702FC1BC9012}" type="datetimeFigureOut">
              <a:rPr lang="en-US" smtClean="0"/>
              <a:t>11/8/2020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705148F-C75B-48A9-97D6-2B4A44B5BFCE}" type="slidenum">
              <a:rPr lang="en-US" smtClean="0"/>
              <a:t>‹#›</a:t>
            </a:fld>
            <a:endParaRPr lang="en-US"/>
          </a:p>
        </p:txBody>
      </p:sp>
    </p:spTree>
    <p:extLst>
      <p:ext uri="{BB962C8B-B14F-4D97-AF65-F5344CB8AC3E}">
        <p14:creationId xmlns:p14="http://schemas.microsoft.com/office/powerpoint/2010/main" val="1026080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InClass</a:t>
            </a:r>
            <a:r>
              <a:rPr lang="en-CA" dirty="0"/>
              <a:t> #4</a:t>
            </a:r>
          </a:p>
        </p:txBody>
      </p:sp>
      <p:sp>
        <p:nvSpPr>
          <p:cNvPr id="3" name="Content Placeholder 2"/>
          <p:cNvSpPr>
            <a:spLocks noGrp="1"/>
          </p:cNvSpPr>
          <p:nvPr>
            <p:ph idx="1"/>
          </p:nvPr>
        </p:nvSpPr>
        <p:spPr>
          <a:xfrm>
            <a:off x="4993187" y="320040"/>
            <a:ext cx="6281873" cy="4911940"/>
          </a:xfrm>
        </p:spPr>
        <p:txBody>
          <a:bodyPr>
            <a:normAutofit fontScale="62500" lnSpcReduction="20000"/>
          </a:bodyPr>
          <a:lstStyle/>
          <a:p>
            <a:pPr marL="118872" indent="0">
              <a:buNone/>
            </a:pPr>
            <a:r>
              <a:rPr lang="en-US" dirty="0">
                <a:latin typeface="Arial" panose="020B0604020202020204" pitchFamily="34" charset="0"/>
                <a:cs typeface="Arial" panose="020B0604020202020204" pitchFamily="34" charset="0"/>
              </a:rPr>
              <a:t>Part 1:</a:t>
            </a:r>
          </a:p>
          <a:p>
            <a:pPr marL="461772" indent="-342900">
              <a:buAutoNum type="arabicPeriod"/>
            </a:pPr>
            <a:r>
              <a:rPr lang="en-US" dirty="0">
                <a:latin typeface="Arial" panose="020B0604020202020204" pitchFamily="34" charset="0"/>
                <a:cs typeface="Arial" panose="020B0604020202020204" pitchFamily="34" charset="0"/>
              </a:rPr>
              <a:t>Generate a Program to:</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0000"/>
                </a:solidFill>
                <a:latin typeface="Arial" panose="020B0604020202020204" pitchFamily="34" charset="0"/>
                <a:cs typeface="Arial" panose="020B0604020202020204" pitchFamily="34" charset="0"/>
              </a:rPr>
              <a:t>Display a Menu System for Restaurant, and allow the user to do the following:</a:t>
            </a:r>
          </a:p>
          <a:p>
            <a:pPr marL="918972" lvl="1" indent="-342900"/>
            <a:r>
              <a:rPr lang="en-US" altLang="en-US" dirty="0">
                <a:solidFill>
                  <a:srgbClr val="000000"/>
                </a:solidFill>
                <a:latin typeface="Arial" panose="020B0604020202020204" pitchFamily="34" charset="0"/>
                <a:cs typeface="Arial" panose="020B0604020202020204" pitchFamily="34" charset="0"/>
              </a:rPr>
              <a:t>enter their budget </a:t>
            </a:r>
          </a:p>
          <a:p>
            <a:pPr marL="918972" lvl="1" indent="-342900"/>
            <a:r>
              <a:rPr lang="en-US" altLang="en-US" dirty="0">
                <a:solidFill>
                  <a:srgbClr val="000000"/>
                </a:solidFill>
                <a:latin typeface="Arial" panose="020B0604020202020204" pitchFamily="34" charset="0"/>
                <a:cs typeface="Arial" panose="020B0604020202020204" pitchFamily="34" charset="0"/>
              </a:rPr>
              <a:t>select a dish by number (example below) </a:t>
            </a:r>
          </a:p>
          <a:p>
            <a:pPr marL="918972" lvl="1" indent="-342900"/>
            <a:r>
              <a:rPr lang="en-US" altLang="en-US" dirty="0">
                <a:solidFill>
                  <a:srgbClr val="000000"/>
                </a:solidFill>
                <a:latin typeface="Arial" panose="020B0604020202020204" pitchFamily="34" charset="0"/>
                <a:cs typeface="Arial" panose="020B0604020202020204" pitchFamily="34" charset="0"/>
              </a:rPr>
              <a:t>The program should then display to the user the name of the dish they selected and the price if the price of the item selected is equal to or below their budget.</a:t>
            </a:r>
          </a:p>
          <a:p>
            <a:pPr marL="918972" lvl="1" indent="-342900"/>
            <a:r>
              <a:rPr lang="en-US" altLang="en-US" dirty="0">
                <a:solidFill>
                  <a:srgbClr val="000000"/>
                </a:solidFill>
                <a:latin typeface="Arial" panose="020B0604020202020204" pitchFamily="34" charset="0"/>
                <a:cs typeface="Arial" panose="020B0604020202020204" pitchFamily="34" charset="0"/>
              </a:rPr>
              <a:t>If the price is above budget prompt the user, to enter another dish or enlarge their budget.</a:t>
            </a:r>
          </a:p>
          <a:p>
            <a:pPr marL="118872" indent="0">
              <a:buNone/>
            </a:pPr>
            <a:r>
              <a:rPr lang="en-US" altLang="en-US" dirty="0">
                <a:solidFill>
                  <a:srgbClr val="000000"/>
                </a:solidFill>
                <a:latin typeface="Arial" panose="020B0604020202020204" pitchFamily="34" charset="0"/>
                <a:cs typeface="Arial" panose="020B0604020202020204" pitchFamily="34" charset="0"/>
              </a:rPr>
              <a:t>See examples below and on the following pages: </a:t>
            </a:r>
          </a:p>
          <a:p>
            <a:pPr marL="0" indent="0" algn="ctr">
              <a:buNone/>
            </a:pPr>
            <a:r>
              <a:rPr lang="en-US" b="1" dirty="0">
                <a:latin typeface="Arial" panose="020B0604020202020204" pitchFamily="34" charset="0"/>
                <a:cs typeface="Arial" panose="020B0604020202020204" pitchFamily="34" charset="0"/>
              </a:rPr>
              <a:t>Welcome to our Menu</a:t>
            </a:r>
          </a:p>
          <a:p>
            <a:pPr marL="457200" lvl="1" indent="0">
              <a:buNone/>
            </a:pPr>
            <a:r>
              <a:rPr lang="en-US" b="1" dirty="0">
                <a:latin typeface="Arial" panose="020B0604020202020204" pitchFamily="34" charset="0"/>
                <a:cs typeface="Arial" panose="020B0604020202020204" pitchFamily="34" charset="0"/>
              </a:rPr>
              <a:t>We are presently Serving: </a:t>
            </a:r>
            <a:r>
              <a:rPr lang="en-US" b="1" i="1" u="sng" dirty="0">
                <a:latin typeface="Arial" panose="020B0604020202020204" pitchFamily="34" charset="0"/>
                <a:cs typeface="Arial" panose="020B0604020202020204" pitchFamily="34" charset="0"/>
              </a:rPr>
              <a:t>(example only)</a:t>
            </a:r>
          </a:p>
          <a:p>
            <a:pPr marL="800100" lvl="1" indent="-342900">
              <a:buFont typeface="+mj-lt"/>
              <a:buAutoNum type="arabicPeriod"/>
            </a:pPr>
            <a:r>
              <a:rPr lang="en-US" b="1" dirty="0">
                <a:latin typeface="Arial" panose="020B0604020202020204" pitchFamily="34" charset="0"/>
                <a:cs typeface="Arial" panose="020B0604020202020204" pitchFamily="34" charset="0"/>
              </a:rPr>
              <a:t>Spring Salad $65</a:t>
            </a:r>
            <a:endParaRPr lang="en-US" dirty="0">
              <a:latin typeface="Arial" panose="020B0604020202020204" pitchFamily="34" charset="0"/>
              <a:cs typeface="Arial" panose="020B0604020202020204" pitchFamily="34" charset="0"/>
            </a:endParaRPr>
          </a:p>
          <a:p>
            <a:pPr marL="800100" lvl="1" indent="-342900">
              <a:buFont typeface="+mj-lt"/>
              <a:buAutoNum type="arabicPeriod"/>
            </a:pPr>
            <a:r>
              <a:rPr lang="en-US" b="1" dirty="0">
                <a:latin typeface="Arial" panose="020B0604020202020204" pitchFamily="34" charset="0"/>
                <a:cs typeface="Arial" panose="020B0604020202020204" pitchFamily="34" charset="0"/>
              </a:rPr>
              <a:t>Chickpea spread $75</a:t>
            </a:r>
            <a:endParaRPr lang="en-US" dirty="0">
              <a:latin typeface="Arial" panose="020B0604020202020204" pitchFamily="34" charset="0"/>
              <a:cs typeface="Arial" panose="020B0604020202020204" pitchFamily="34" charset="0"/>
            </a:endParaRPr>
          </a:p>
          <a:p>
            <a:pPr marL="800100" lvl="1" indent="-342900">
              <a:buFont typeface="+mj-lt"/>
              <a:buAutoNum type="arabicPeriod"/>
            </a:pPr>
            <a:r>
              <a:rPr lang="en-US" b="1" dirty="0" err="1">
                <a:latin typeface="Arial" panose="020B0604020202020204" pitchFamily="34" charset="0"/>
                <a:cs typeface="Arial" panose="020B0604020202020204" pitchFamily="34" charset="0"/>
              </a:rPr>
              <a:t>Rulet</a:t>
            </a:r>
            <a:r>
              <a:rPr lang="en-US" b="1" dirty="0">
                <a:latin typeface="Arial" panose="020B0604020202020204" pitchFamily="34" charset="0"/>
                <a:cs typeface="Arial" panose="020B0604020202020204" pitchFamily="34" charset="0"/>
              </a:rPr>
              <a:t> of Spinach $85</a:t>
            </a:r>
          </a:p>
          <a:p>
            <a:pPr marL="800100" lvl="1" indent="-342900">
              <a:buFont typeface="+mj-lt"/>
              <a:buAutoNum type="arabicPeriod"/>
            </a:pPr>
            <a:r>
              <a:rPr lang="en-US" b="1" dirty="0">
                <a:latin typeface="Arial" panose="020B0604020202020204" pitchFamily="34" charset="0"/>
                <a:cs typeface="Arial" panose="020B0604020202020204" pitchFamily="34" charset="0"/>
              </a:rPr>
              <a:t>Turnip Smoothie $35</a:t>
            </a:r>
            <a:endParaRPr lang="en-US" dirty="0">
              <a:latin typeface="Arial" panose="020B0604020202020204" pitchFamily="34" charset="0"/>
              <a:cs typeface="Arial" panose="020B0604020202020204" pitchFamily="34" charset="0"/>
            </a:endParaRPr>
          </a:p>
          <a:p>
            <a:pPr marL="800100" lvl="1" indent="-342900">
              <a:buFont typeface="+mj-lt"/>
              <a:buAutoNum type="arabicPeriod"/>
            </a:pPr>
            <a:r>
              <a:rPr lang="en-US" b="1" dirty="0">
                <a:latin typeface="Arial" panose="020B0604020202020204" pitchFamily="34" charset="0"/>
                <a:cs typeface="Arial" panose="020B0604020202020204" pitchFamily="34" charset="0"/>
              </a:rPr>
              <a:t>Garbanzo Milk $95</a:t>
            </a:r>
            <a:endParaRPr lang="en-US" dirty="0">
              <a:latin typeface="Arial" panose="020B0604020202020204" pitchFamily="34" charset="0"/>
              <a:cs typeface="Arial" panose="020B0604020202020204" pitchFamily="34" charset="0"/>
            </a:endParaRPr>
          </a:p>
          <a:p>
            <a:pPr marL="118872" indent="0">
              <a:buNone/>
            </a:pPr>
            <a:endParaRPr lang="en-US" altLang="en-US" dirty="0">
              <a:solidFill>
                <a:srgbClr val="000000"/>
              </a:solidFill>
              <a:latin typeface="Calibri" panose="020F0502020204030204" pitchFamily="34" charset="0"/>
            </a:endParaRPr>
          </a:p>
          <a:p>
            <a:pPr marL="118872" indent="0">
              <a:buNone/>
            </a:pPr>
            <a:r>
              <a:rPr lang="en-US" altLang="en-US"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18651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4"/>
            <a:ext cx="3556620" cy="2493679"/>
          </a:xfrm>
        </p:spPr>
        <p:txBody>
          <a:bodyPr/>
          <a:lstStyle/>
          <a:p>
            <a:r>
              <a:rPr lang="en-CA" dirty="0" err="1"/>
              <a:t>InClass</a:t>
            </a:r>
            <a:r>
              <a:rPr lang="en-CA" dirty="0"/>
              <a:t> 4</a:t>
            </a:r>
          </a:p>
        </p:txBody>
      </p:sp>
      <p:sp>
        <p:nvSpPr>
          <p:cNvPr id="3" name="Content Placeholder 2"/>
          <p:cNvSpPr>
            <a:spLocks noGrp="1"/>
          </p:cNvSpPr>
          <p:nvPr>
            <p:ph idx="1"/>
          </p:nvPr>
        </p:nvSpPr>
        <p:spPr>
          <a:xfrm>
            <a:off x="4590107" y="0"/>
            <a:ext cx="7387628" cy="6858000"/>
          </a:xfrm>
        </p:spPr>
        <p:txBody>
          <a:bodyPr>
            <a:normAutofit fontScale="55000" lnSpcReduction="20000"/>
          </a:bodyPr>
          <a:lstStyle/>
          <a:p>
            <a:pPr marL="0" indent="0">
              <a:buNone/>
            </a:pPr>
            <a:r>
              <a:rPr lang="en-US" b="1" i="1" u="sng" dirty="0">
                <a:latin typeface="Arial" panose="020B0604020202020204" pitchFamily="34" charset="0"/>
                <a:cs typeface="Arial" panose="020B0604020202020204" pitchFamily="34" charset="0"/>
              </a:rPr>
              <a:t>Sample Using:</a:t>
            </a:r>
            <a:endParaRPr lang="en-US" dirty="0">
              <a:latin typeface="Arial" panose="020B0604020202020204" pitchFamily="34" charset="0"/>
              <a:cs typeface="Arial" panose="020B0604020202020204" pitchFamily="34" charset="0"/>
            </a:endParaRPr>
          </a:p>
          <a:p>
            <a:pPr marL="457200" lvl="1" indent="0">
              <a:buNone/>
            </a:pPr>
            <a:r>
              <a:rPr lang="en-US" b="1" dirty="0">
                <a:latin typeface="Arial" panose="020B0604020202020204" pitchFamily="34" charset="0"/>
                <a:cs typeface="Arial" panose="020B0604020202020204" pitchFamily="34" charset="0"/>
              </a:rPr>
              <a:t>Enter the menu number of your order: </a:t>
            </a:r>
            <a:r>
              <a:rPr lang="en-US" b="1" u="heavy" dirty="0">
                <a:latin typeface="Arial" panose="020B0604020202020204" pitchFamily="34" charset="0"/>
                <a:cs typeface="Arial" panose="020B0604020202020204" pitchFamily="34" charset="0"/>
              </a:rPr>
              <a:t>1 </a:t>
            </a:r>
          </a:p>
          <a:p>
            <a:pPr marL="457200" lvl="1" indent="0">
              <a:buNone/>
            </a:pPr>
            <a:r>
              <a:rPr lang="en-US" b="1" dirty="0">
                <a:latin typeface="Arial" panose="020B0604020202020204" pitchFamily="34" charset="0"/>
                <a:cs typeface="Arial" panose="020B0604020202020204" pitchFamily="34" charset="0"/>
              </a:rPr>
              <a:t>Enter your budget: </a:t>
            </a:r>
            <a:r>
              <a:rPr lang="en-US" b="1" u="heavy" dirty="0">
                <a:latin typeface="Arial" panose="020B0604020202020204" pitchFamily="34" charset="0"/>
                <a:cs typeface="Arial" panose="020B0604020202020204" pitchFamily="34" charset="0"/>
              </a:rPr>
              <a:t>12</a:t>
            </a:r>
            <a:endParaRPr lang="en-US" dirty="0">
              <a:latin typeface="Arial" panose="020B0604020202020204" pitchFamily="34" charset="0"/>
              <a:cs typeface="Arial" panose="020B0604020202020204" pitchFamily="34" charset="0"/>
            </a:endParaRPr>
          </a:p>
          <a:p>
            <a:pPr marL="457200" lvl="1" indent="0">
              <a:buNone/>
            </a:pPr>
            <a:r>
              <a:rPr lang="en-US" b="1" dirty="0">
                <a:latin typeface="Arial" panose="020B0604020202020204" pitchFamily="34" charset="0"/>
                <a:cs typeface="Arial" panose="020B0604020202020204" pitchFamily="34" charset="0"/>
              </a:rPr>
              <a:t>            Access denied –  all our prices are over $35</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Above you can see the menu from the cinema entry program. At the moment we are creating the menu by writing out the individual dishes by name:</a:t>
            </a:r>
          </a:p>
          <a:p>
            <a:pPr marL="0" indent="0">
              <a:spcBef>
                <a:spcPts val="0"/>
              </a:spcBef>
              <a:buNone/>
            </a:pPr>
            <a:endParaRPr lang="en-US" dirty="0">
              <a:latin typeface="Arial" panose="020B0604020202020204" pitchFamily="34" charset="0"/>
              <a:cs typeface="Arial" panose="020B0604020202020204" pitchFamily="34" charset="0"/>
            </a:endParaRPr>
          </a:p>
          <a:p>
            <a:pPr marL="0" indent="0">
              <a:spcBef>
                <a:spcPts val="0"/>
              </a:spcBef>
              <a:buNone/>
            </a:pP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("Spring Salad $65")</a:t>
            </a:r>
          </a:p>
          <a:p>
            <a:pPr marL="0" indent="0">
              <a:spcBef>
                <a:spcPts val="0"/>
              </a:spcBef>
              <a:buNone/>
            </a:pP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("Chickpea spread $75")</a:t>
            </a:r>
          </a:p>
          <a:p>
            <a:pPr marL="0" indent="0">
              <a:spcBef>
                <a:spcPts val="0"/>
              </a:spcBef>
              <a:buNone/>
            </a:pP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Rulet</a:t>
            </a:r>
            <a:r>
              <a:rPr lang="en-US" dirty="0">
                <a:latin typeface="Arial" panose="020B0604020202020204" pitchFamily="34" charset="0"/>
                <a:cs typeface="Arial" panose="020B0604020202020204" pitchFamily="34" charset="0"/>
              </a:rPr>
              <a:t> of Spinach $85")</a:t>
            </a:r>
          </a:p>
          <a:p>
            <a:pPr marL="0" indent="0">
              <a:spcBef>
                <a:spcPts val="0"/>
              </a:spcBef>
              <a:buNone/>
            </a:pP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("Turnip Smoothie $35")</a:t>
            </a:r>
          </a:p>
          <a:p>
            <a:pPr marL="0" indent="0">
              <a:spcBef>
                <a:spcPts val="0"/>
              </a:spcBef>
              <a:buNone/>
            </a:pPr>
            <a:r>
              <a:rPr lang="en-US" dirty="0" err="1">
                <a:latin typeface="Arial" panose="020B0604020202020204" pitchFamily="34" charset="0"/>
                <a:cs typeface="Arial" panose="020B0604020202020204" pitchFamily="34" charset="0"/>
              </a:rPr>
              <a:t>Console.WriteLine</a:t>
            </a:r>
            <a:r>
              <a:rPr lang="en-US" dirty="0">
                <a:latin typeface="Arial" panose="020B0604020202020204" pitchFamily="34" charset="0"/>
                <a:cs typeface="Arial" panose="020B0604020202020204" pitchFamily="34" charset="0"/>
              </a:rPr>
              <a:t>("Garbanzo Milk $95") </a:t>
            </a:r>
          </a:p>
          <a:p>
            <a:pPr marL="0" indent="0">
              <a:spcBef>
                <a:spcPts val="0"/>
              </a:spcBef>
              <a:buNone/>
            </a:pPr>
            <a:endParaRPr lang="en-US" dirty="0">
              <a:latin typeface="Arial" panose="020B0604020202020204" pitchFamily="34" charset="0"/>
              <a:cs typeface="Arial" panose="020B0604020202020204" pitchFamily="34" charset="0"/>
            </a:endParaRPr>
          </a:p>
          <a:p>
            <a:pPr marL="0" indent="0">
              <a:spcBef>
                <a:spcPts val="0"/>
              </a:spcBef>
              <a:buNone/>
            </a:pPr>
            <a:r>
              <a:rPr lang="en-US" dirty="0">
                <a:latin typeface="Arial" panose="020B0604020202020204" pitchFamily="34" charset="0"/>
                <a:cs typeface="Arial" panose="020B0604020202020204" pitchFamily="34" charset="0"/>
              </a:rPr>
              <a:t>This will work, but it means that every time the menu change we have to make a new program. </a:t>
            </a:r>
            <a:r>
              <a:rPr lang="en-US" b="1" dirty="0">
                <a:latin typeface="Arial" panose="020B0604020202020204" pitchFamily="34" charset="0"/>
                <a:cs typeface="Arial" panose="020B0604020202020204" pitchFamily="34" charset="0"/>
              </a:rPr>
              <a:t>Not very efficient! </a:t>
            </a:r>
          </a:p>
          <a:p>
            <a:pPr marL="0" indent="0">
              <a:spcBef>
                <a:spcPts val="0"/>
              </a:spcBef>
              <a:buNone/>
            </a:pPr>
            <a:endParaRPr lang="en-US" b="1" dirty="0">
              <a:latin typeface="Arial" panose="020B0604020202020204" pitchFamily="34" charset="0"/>
              <a:cs typeface="Arial" panose="020B0604020202020204" pitchFamily="34" charset="0"/>
            </a:endParaRPr>
          </a:p>
          <a:p>
            <a:pPr marL="0" indent="0">
              <a:spcBef>
                <a:spcPts val="0"/>
              </a:spcBef>
              <a:buNone/>
            </a:pPr>
            <a:r>
              <a:rPr lang="en-US" b="1" u="sng" dirty="0">
                <a:latin typeface="Arial" panose="020B0604020202020204" pitchFamily="34" charset="0"/>
                <a:cs typeface="Arial" panose="020B0604020202020204" pitchFamily="34" charset="0"/>
              </a:rPr>
              <a:t>Read The Information below and use it as a guide to create/optimize your program</a:t>
            </a:r>
          </a:p>
          <a:p>
            <a:pPr marL="0" indent="0">
              <a:buNone/>
            </a:pPr>
            <a:r>
              <a:rPr lang="en-US" dirty="0">
                <a:latin typeface="Arial" panose="020B0604020202020204" pitchFamily="34" charset="0"/>
                <a:cs typeface="Arial" panose="020B0604020202020204" pitchFamily="34" charset="0"/>
              </a:rPr>
              <a:t>What the program should do is read in </a:t>
            </a:r>
            <a:r>
              <a:rPr lang="en-US" dirty="0">
                <a:solidFill>
                  <a:srgbClr val="FF0000"/>
                </a:solidFill>
                <a:latin typeface="Arial" panose="020B0604020202020204" pitchFamily="34" charset="0"/>
                <a:cs typeface="Arial" panose="020B0604020202020204" pitchFamily="34" charset="0"/>
              </a:rPr>
              <a:t>the name of the dishes at the start </a:t>
            </a:r>
            <a:r>
              <a:rPr lang="en-US" dirty="0">
                <a:latin typeface="Arial" panose="020B0604020202020204" pitchFamily="34" charset="0"/>
                <a:cs typeface="Arial" panose="020B0604020202020204" pitchFamily="34" charset="0"/>
              </a:rPr>
              <a:t>(user enters the names), and then </a:t>
            </a:r>
            <a:r>
              <a:rPr lang="en-US" dirty="0">
                <a:solidFill>
                  <a:srgbClr val="FF0000"/>
                </a:solidFill>
                <a:latin typeface="Arial" panose="020B0604020202020204" pitchFamily="34" charset="0"/>
                <a:cs typeface="Arial" panose="020B0604020202020204" pitchFamily="34" charset="0"/>
              </a:rPr>
              <a:t>display them for each customer</a:t>
            </a:r>
            <a:r>
              <a:rPr lang="en-US" dirty="0">
                <a:latin typeface="Arial" panose="020B0604020202020204" pitchFamily="34" charset="0"/>
                <a:cs typeface="Arial" panose="020B0604020202020204" pitchFamily="34" charset="0"/>
              </a:rPr>
              <a:t>. In programming Concepts II we can make the program read the names from a file.</a:t>
            </a:r>
          </a:p>
          <a:p>
            <a:pPr marL="0" indent="0">
              <a:buNone/>
            </a:pPr>
            <a:r>
              <a:rPr lang="en-US" dirty="0">
                <a:latin typeface="Arial" panose="020B0604020202020204" pitchFamily="34" charset="0"/>
                <a:cs typeface="Arial" panose="020B0604020202020204" pitchFamily="34" charset="0"/>
              </a:rPr>
              <a:t>For now we are going to use an array of strings to hold the names of the dishes on the menu; it will hold 5 names by default:</a:t>
            </a:r>
          </a:p>
          <a:p>
            <a:pPr marL="0" indent="0">
              <a:buNone/>
            </a:pPr>
            <a:r>
              <a:rPr lang="en-US" dirty="0">
                <a:latin typeface="Arial" panose="020B0604020202020204" pitchFamily="34" charset="0"/>
                <a:cs typeface="Arial" panose="020B0604020202020204" pitchFamily="34" charset="0"/>
              </a:rPr>
              <a:t>	string[] </a:t>
            </a:r>
            <a:r>
              <a:rPr lang="en-US" dirty="0" err="1">
                <a:latin typeface="Arial" panose="020B0604020202020204" pitchFamily="34" charset="0"/>
                <a:cs typeface="Arial" panose="020B0604020202020204" pitchFamily="34" charset="0"/>
              </a:rPr>
              <a:t>NameOfDishes</a:t>
            </a:r>
            <a:r>
              <a:rPr lang="en-US" dirty="0">
                <a:latin typeface="Arial" panose="020B0604020202020204" pitchFamily="34" charset="0"/>
                <a:cs typeface="Arial" panose="020B0604020202020204" pitchFamily="34" charset="0"/>
              </a:rPr>
              <a:t> = new string </a:t>
            </a:r>
            <a:r>
              <a:rPr lang="en-US" b="1" dirty="0">
                <a:latin typeface="Arial" panose="020B0604020202020204" pitchFamily="34" charset="0"/>
                <a:cs typeface="Arial" panose="020B0604020202020204" pitchFamily="34" charset="0"/>
              </a:rPr>
              <a:t>[5];</a:t>
            </a:r>
          </a:p>
          <a:p>
            <a:pPr marL="0" indent="0">
              <a:buNone/>
            </a:pPr>
            <a:r>
              <a:rPr lang="en-US" dirty="0">
                <a:latin typeface="Arial" panose="020B0604020202020204" pitchFamily="34" charset="0"/>
                <a:cs typeface="Arial" panose="020B0604020202020204" pitchFamily="34" charset="0"/>
              </a:rPr>
              <a:t> </a:t>
            </a:r>
            <a:r>
              <a:rPr lang="en-US" b="1" i="1" u="sng" dirty="0">
                <a:latin typeface="Arial" panose="020B0604020202020204" pitchFamily="34" charset="0"/>
                <a:cs typeface="Arial" panose="020B0604020202020204" pitchFamily="34" charset="0"/>
              </a:rPr>
              <a:t>Reading in the names</a:t>
            </a:r>
          </a:p>
          <a:p>
            <a:pPr marL="0" indent="0">
              <a:buNone/>
            </a:pPr>
            <a:r>
              <a:rPr lang="en-US" dirty="0">
                <a:latin typeface="Arial" panose="020B0604020202020204" pitchFamily="34" charset="0"/>
                <a:cs typeface="Arial" panose="020B0604020202020204" pitchFamily="34" charset="0"/>
              </a:rPr>
              <a:t>Now that we have an array we can read in some names. The best way to do this is to use a loop that goes round five times. We can use the control variable (the counter) in the loop to access each element in the array in turn.</a:t>
            </a:r>
          </a:p>
          <a:p>
            <a:pPr marL="0" indent="0">
              <a:buNone/>
            </a:pPr>
            <a:r>
              <a:rPr lang="en-US" dirty="0">
                <a:latin typeface="Arial" panose="020B0604020202020204" pitchFamily="34" charset="0"/>
                <a:cs typeface="Arial" panose="020B0604020202020204" pitchFamily="34" charset="0"/>
              </a:rPr>
              <a:t> // Read in the menu names from the Console </a:t>
            </a:r>
            <a:r>
              <a:rPr lang="en-US" dirty="0">
                <a:solidFill>
                  <a:srgbClr val="FF0000"/>
                </a:solidFill>
                <a:latin typeface="Arial" panose="020B0604020202020204" pitchFamily="34" charset="0"/>
                <a:cs typeface="Arial" panose="020B0604020202020204" pitchFamily="34" charset="0"/>
              </a:rPr>
              <a:t>(example only)</a:t>
            </a:r>
          </a:p>
          <a:p>
            <a:pPr marL="457200" lvl="1" indent="0">
              <a:buNone/>
            </a:pPr>
            <a:r>
              <a:rPr lang="en-US" dirty="0">
                <a:latin typeface="Arial" panose="020B0604020202020204" pitchFamily="34" charset="0"/>
                <a:cs typeface="Arial" panose="020B0604020202020204" pitchFamily="34" charset="0"/>
              </a:rPr>
              <a:t>for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a:t>
            </a:r>
          </a:p>
          <a:p>
            <a:pPr marL="457200" lvl="1" indent="0">
              <a:buNone/>
            </a:pPr>
            <a:r>
              <a:rPr lang="en-US" dirty="0">
                <a:latin typeface="Arial" panose="020B0604020202020204" pitchFamily="34" charset="0"/>
                <a:cs typeface="Arial" panose="020B0604020202020204" pitchFamily="34" charset="0"/>
              </a:rPr>
              <a:t>{</a:t>
            </a:r>
          </a:p>
          <a:p>
            <a:pPr marL="457200" lvl="1" indent="0">
              <a:buNone/>
            </a:pP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displayNumber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a:t>
            </a:r>
          </a:p>
          <a:p>
            <a:pPr marL="457200" lvl="1" indent="0">
              <a:buNone/>
            </a:pPr>
            <a:r>
              <a:rPr lang="en-US" dirty="0" err="1">
                <a:latin typeface="Arial" panose="020B0604020202020204" pitchFamily="34" charset="0"/>
                <a:cs typeface="Arial" panose="020B0604020202020204" pitchFamily="34" charset="0"/>
              </a:rPr>
              <a:t>Console.Write</a:t>
            </a:r>
            <a:r>
              <a:rPr lang="en-US" dirty="0">
                <a:latin typeface="Arial" panose="020B0604020202020204" pitchFamily="34" charset="0"/>
                <a:cs typeface="Arial" panose="020B0604020202020204" pitchFamily="34" charset="0"/>
              </a:rPr>
              <a:t>("Enter the dish number " + number + ": "); </a:t>
            </a:r>
          </a:p>
          <a:p>
            <a:pPr marL="457200" lvl="1" indent="0">
              <a:buNone/>
            </a:pPr>
            <a:r>
              <a:rPr lang="en-US" dirty="0">
                <a:latin typeface="Arial" panose="020B0604020202020204" pitchFamily="34" charset="0"/>
                <a:cs typeface="Arial" panose="020B0604020202020204" pitchFamily="34" charset="0"/>
              </a:rPr>
              <a:t>names[</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Console.ReadLine</a:t>
            </a:r>
            <a:r>
              <a:rPr lang="en-US" dirty="0">
                <a:latin typeface="Arial" panose="020B0604020202020204" pitchFamily="34" charset="0"/>
                <a:cs typeface="Arial" panose="020B0604020202020204" pitchFamily="34" charset="0"/>
              </a:rPr>
              <a:t>();</a:t>
            </a:r>
          </a:p>
          <a:p>
            <a:pPr marL="457200" lvl="1"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a:solidFill>
                  <a:schemeClr val="bg2">
                    <a:lumMod val="75000"/>
                  </a:schemeClr>
                </a:solidFill>
                <a:latin typeface="Arial" panose="020B0604020202020204" pitchFamily="34" charset="0"/>
                <a:cs typeface="Arial" panose="020B0604020202020204" pitchFamily="34" charset="0"/>
              </a:rPr>
              <a:t>This loop will read in the names.  Note that C# will let us declare a control variable (in this case the integer variable </a:t>
            </a:r>
            <a:r>
              <a:rPr lang="en-US" dirty="0" err="1">
                <a:solidFill>
                  <a:schemeClr val="bg2">
                    <a:lumMod val="75000"/>
                  </a:schemeClr>
                </a:solidFill>
                <a:latin typeface="Arial" panose="020B0604020202020204" pitchFamily="34" charset="0"/>
                <a:cs typeface="Arial" panose="020B0604020202020204" pitchFamily="34" charset="0"/>
              </a:rPr>
              <a:t>i</a:t>
            </a:r>
            <a:r>
              <a:rPr lang="en-US" dirty="0">
                <a:solidFill>
                  <a:schemeClr val="bg2">
                    <a:lumMod val="75000"/>
                  </a:schemeClr>
                </a:solidFill>
                <a:latin typeface="Arial" panose="020B0604020202020204" pitchFamily="34" charset="0"/>
                <a:cs typeface="Arial" panose="020B0604020202020204" pitchFamily="34" charset="0"/>
              </a:rPr>
              <a:t>) when the loop is set up. This variable will exist for the entire loop body.</a:t>
            </a:r>
            <a:endParaRPr lang="en-CA"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29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InClass</a:t>
            </a:r>
            <a:r>
              <a:rPr lang="en-CA" dirty="0"/>
              <a:t> 4</a:t>
            </a:r>
          </a:p>
        </p:txBody>
      </p:sp>
      <p:sp>
        <p:nvSpPr>
          <p:cNvPr id="4" name="Slide Number Placeholder 3"/>
          <p:cNvSpPr>
            <a:spLocks noGrp="1"/>
          </p:cNvSpPr>
          <p:nvPr>
            <p:ph type="sldNum" sz="quarter" idx="12"/>
          </p:nvPr>
        </p:nvSpPr>
        <p:spPr/>
        <p:txBody>
          <a:bodyPr/>
          <a:lstStyle/>
          <a:p>
            <a:fld id="{7BAE8EB9-66BB-41AC-AC43-D6139A5E9D03}" type="slidenum">
              <a:rPr lang="en-CA" smtClean="0"/>
              <a:pPr/>
              <a:t>3</a:t>
            </a:fld>
            <a:r>
              <a:rPr lang="en-CA"/>
              <a:t> of 38</a:t>
            </a:r>
            <a:endParaRPr lang="en-CA" dirty="0"/>
          </a:p>
        </p:txBody>
      </p:sp>
      <p:sp>
        <p:nvSpPr>
          <p:cNvPr id="11" name="Content Placeholder 10"/>
          <p:cNvSpPr>
            <a:spLocks noGrp="1"/>
          </p:cNvSpPr>
          <p:nvPr>
            <p:ph idx="1"/>
          </p:nvPr>
        </p:nvSpPr>
        <p:spPr>
          <a:xfrm>
            <a:off x="4746083" y="480060"/>
            <a:ext cx="6420914" cy="5897899"/>
          </a:xfrm>
        </p:spPr>
        <p:txBody>
          <a:bodyPr>
            <a:normAutofit fontScale="62500" lnSpcReduction="20000"/>
          </a:bodyPr>
          <a:lstStyle/>
          <a:p>
            <a:pPr marL="0" indent="0">
              <a:buNone/>
            </a:pPr>
            <a:r>
              <a:rPr lang="en-US" sz="1600" b="1" i="1" u="sng" dirty="0">
                <a:latin typeface="Arial" panose="020B0604020202020204" pitchFamily="34" charset="0"/>
                <a:cs typeface="Arial" panose="020B0604020202020204" pitchFamily="34" charset="0"/>
              </a:rPr>
              <a:t>Part 2:</a:t>
            </a:r>
          </a:p>
          <a:p>
            <a:pPr marL="0" indent="0">
              <a:buNone/>
            </a:pPr>
            <a:r>
              <a:rPr lang="en-US" sz="1600" b="1" i="1" u="sng" dirty="0">
                <a:latin typeface="Arial" panose="020B0604020202020204" pitchFamily="34" charset="0"/>
                <a:cs typeface="Arial" panose="020B0604020202020204" pitchFamily="34" charset="0"/>
              </a:rPr>
              <a:t>In the same Program:</a:t>
            </a:r>
          </a:p>
          <a:p>
            <a:pPr marL="0" indent="0">
              <a:buNone/>
            </a:pPr>
            <a:r>
              <a:rPr lang="en-US" sz="1600" b="1" i="1" u="sng" dirty="0">
                <a:latin typeface="Arial" panose="020B0604020202020204" pitchFamily="34" charset="0"/>
                <a:cs typeface="Arial" panose="020B0604020202020204" pitchFamily="34" charset="0"/>
              </a:rPr>
              <a:t>Displaying the Menu</a:t>
            </a:r>
          </a:p>
          <a:p>
            <a:pPr marL="0" indent="0">
              <a:buNone/>
            </a:pPr>
            <a:r>
              <a:rPr lang="en-US" dirty="0">
                <a:latin typeface="Arial" panose="020B0604020202020204" pitchFamily="34" charset="0"/>
                <a:cs typeface="Arial" panose="020B0604020202020204" pitchFamily="34" charset="0"/>
              </a:rPr>
              <a:t>Once you have the array set up in the program you can use it to display the menu from which the user will select the desired dish. You can use the same for-loop structure before (but you must make a </a:t>
            </a:r>
            <a:r>
              <a:rPr lang="en-US" b="1" dirty="0">
                <a:latin typeface="Arial" panose="020B0604020202020204" pitchFamily="34" charset="0"/>
                <a:cs typeface="Arial" panose="020B0604020202020204" pitchFamily="34" charset="0"/>
              </a:rPr>
              <a:t>new </a:t>
            </a:r>
            <a:r>
              <a:rPr lang="en-US" dirty="0">
                <a:latin typeface="Arial" panose="020B0604020202020204" pitchFamily="34" charset="0"/>
                <a:cs typeface="Arial" panose="020B0604020202020204" pitchFamily="34" charset="0"/>
              </a:rPr>
              <a:t>for loop to display the menu).</a:t>
            </a:r>
          </a:p>
          <a:p>
            <a:pPr marL="0" indent="0">
              <a:buNone/>
            </a:pP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i="1" dirty="0">
                <a:solidFill>
                  <a:srgbClr val="FF0000"/>
                </a:solidFill>
                <a:latin typeface="Arial" panose="020B0604020202020204" pitchFamily="34" charset="0"/>
                <a:cs typeface="Arial" panose="020B0604020202020204" pitchFamily="34" charset="0"/>
              </a:rPr>
              <a:t>Add a for loop to print out the names that were entered.</a:t>
            </a:r>
          </a:p>
          <a:p>
            <a:pPr marL="0" indent="0">
              <a:buNone/>
            </a:pPr>
            <a:r>
              <a:rPr lang="en-US" dirty="0">
                <a:latin typeface="Arial" panose="020B0604020202020204" pitchFamily="34" charset="0"/>
                <a:cs typeface="Arial" panose="020B0604020202020204" pitchFamily="34" charset="0"/>
              </a:rPr>
              <a:t>The user will enter the number of the dish that they want to see. However, they will start counting at 1, whereas the menu at the start of your array has the subscript 0. This means that you will have to subtract 1 from the number they enter, to find the name of the dish that they have selected.</a:t>
            </a:r>
          </a:p>
          <a:p>
            <a:pPr marL="0" indent="0">
              <a:buNone/>
            </a:pPr>
            <a:r>
              <a:rPr lang="en-US" sz="1600" b="1" i="1" u="sng" dirty="0">
                <a:latin typeface="Arial" panose="020B0604020202020204" pitchFamily="34" charset="0"/>
                <a:cs typeface="Arial" panose="020B0604020202020204" pitchFamily="34" charset="0"/>
              </a:rPr>
              <a:t>Handing the price</a:t>
            </a:r>
          </a:p>
          <a:p>
            <a:pPr marL="0" indent="0">
              <a:buNone/>
            </a:pPr>
            <a:r>
              <a:rPr lang="en-US" dirty="0">
                <a:latin typeface="Arial" panose="020B0604020202020204" pitchFamily="34" charset="0"/>
                <a:cs typeface="Arial" panose="020B0604020202020204" pitchFamily="34" charset="0"/>
              </a:rPr>
              <a:t>This seems to work well, but now it looks like we have no way of handling the price of the dishes. Since that is what the program was created for, we need to sort this out.</a:t>
            </a:r>
          </a:p>
          <a:p>
            <a:pPr marL="0" indent="0">
              <a:buNone/>
            </a:pPr>
            <a:r>
              <a:rPr lang="en-US" dirty="0">
                <a:latin typeface="Arial" panose="020B0604020202020204" pitchFamily="34" charset="0"/>
                <a:cs typeface="Arial" panose="020B0604020202020204" pitchFamily="34" charset="0"/>
              </a:rPr>
              <a:t> It turns out that the C# string type has a useful method called</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EndsWith</a:t>
            </a:r>
            <a:r>
              <a:rPr lang="en-US" dirty="0">
                <a:latin typeface="Arial" panose="020B0604020202020204" pitchFamily="34" charset="0"/>
                <a:cs typeface="Arial" panose="020B0604020202020204" pitchFamily="34" charset="0"/>
              </a:rPr>
              <a:t>. You can use it to see if a string ends with a particular piece of text. This is just what we want, since the price is given right at the end of the name. We will use this:</a:t>
            </a:r>
          </a:p>
          <a:p>
            <a:pPr marL="0" indent="0">
              <a:buNone/>
            </a:pPr>
            <a:r>
              <a:rPr lang="en-US" dirty="0">
                <a:latin typeface="Arial" panose="020B0604020202020204" pitchFamily="34" charset="0"/>
                <a:cs typeface="Arial" panose="020B0604020202020204" pitchFamily="34" charset="0"/>
              </a:rPr>
              <a:t>             if ( name[</a:t>
            </a:r>
            <a:r>
              <a:rPr lang="en-US" dirty="0" err="1">
                <a:latin typeface="Arial" panose="020B0604020202020204" pitchFamily="34" charset="0"/>
                <a:cs typeface="Arial" panose="020B0604020202020204" pitchFamily="34" charset="0"/>
              </a:rPr>
              <a:t>chosenDish</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EndsWith</a:t>
            </a:r>
            <a:r>
              <a:rPr lang="en-US" dirty="0">
                <a:latin typeface="Arial" panose="020B0604020202020204" pitchFamily="34" charset="0"/>
                <a:cs typeface="Arial" panose="020B0604020202020204" pitchFamily="34" charset="0"/>
              </a:rPr>
              <a:t>("(35)") )</a:t>
            </a:r>
          </a:p>
          <a:p>
            <a:pPr marL="457200" lvl="1" indent="0">
              <a:buNone/>
            </a:pPr>
            <a:r>
              <a:rPr lang="en-US" dirty="0">
                <a:latin typeface="Arial" panose="020B0604020202020204" pitchFamily="34" charset="0"/>
                <a:cs typeface="Arial" panose="020B0604020202020204" pitchFamily="34" charset="0"/>
              </a:rPr>
              <a:t>{</a:t>
            </a:r>
          </a:p>
          <a:p>
            <a:pPr marL="457200" lvl="1" indent="0">
              <a:buNone/>
            </a:pPr>
            <a:r>
              <a:rPr lang="en-US" dirty="0">
                <a:latin typeface="Arial" panose="020B0604020202020204" pitchFamily="34" charset="0"/>
                <a:cs typeface="Arial" panose="020B0604020202020204" pitchFamily="34" charset="0"/>
              </a:rPr>
              <a:t>// The user has selected a dish that costs $35</a:t>
            </a:r>
          </a:p>
          <a:p>
            <a:pPr marL="457200" lvl="1"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In the code snippet above the variable </a:t>
            </a:r>
            <a:r>
              <a:rPr lang="en-US" dirty="0" err="1">
                <a:latin typeface="Arial" panose="020B0604020202020204" pitchFamily="34" charset="0"/>
                <a:cs typeface="Arial" panose="020B0604020202020204" pitchFamily="34" charset="0"/>
              </a:rPr>
              <a:t>chosenDish</a:t>
            </a:r>
            <a:r>
              <a:rPr lang="en-US" dirty="0">
                <a:latin typeface="Arial" panose="020B0604020202020204" pitchFamily="34" charset="0"/>
                <a:cs typeface="Arial" panose="020B0604020202020204" pitchFamily="34" charset="0"/>
              </a:rPr>
              <a:t> holds the number of the dish on the menu that was selected by the customer. This will be an integer in the range 0 to 4 (remember that arrays are indexed from 0). The number was obtained by asking the user for the number of the dish they want to see, and then subtracting 1 from it.</a:t>
            </a:r>
          </a:p>
          <a:p>
            <a:pPr marL="0" indent="0">
              <a:buNone/>
            </a:pPr>
            <a:r>
              <a:rPr lang="en-US" dirty="0">
                <a:latin typeface="Arial" panose="020B0604020202020204" pitchFamily="34" charset="0"/>
                <a:cs typeface="Arial" panose="020B0604020202020204" pitchFamily="34" charset="0"/>
              </a:rPr>
              <a:t> The if condition looks for the string (25) on the end of the name, so that it can detect cost.</a:t>
            </a:r>
          </a:p>
        </p:txBody>
      </p:sp>
    </p:spTree>
    <p:extLst>
      <p:ext uri="{BB962C8B-B14F-4D97-AF65-F5344CB8AC3E}">
        <p14:creationId xmlns:p14="http://schemas.microsoft.com/office/powerpoint/2010/main" val="262536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InClass</a:t>
            </a:r>
            <a:r>
              <a:rPr lang="en-CA" dirty="0"/>
              <a:t> 4</a:t>
            </a:r>
          </a:p>
        </p:txBody>
      </p:sp>
      <p:sp>
        <p:nvSpPr>
          <p:cNvPr id="3" name="Content Placeholder 2"/>
          <p:cNvSpPr>
            <a:spLocks noGrp="1"/>
          </p:cNvSpPr>
          <p:nvPr>
            <p:ph idx="1"/>
          </p:nvPr>
        </p:nvSpPr>
        <p:spPr>
          <a:xfrm>
            <a:off x="4590107" y="320040"/>
            <a:ext cx="7496269" cy="6046171"/>
          </a:xfrm>
        </p:spPr>
        <p:txBody>
          <a:bodyPr>
            <a:normAutofit fontScale="70000" lnSpcReduction="20000"/>
          </a:bodyPr>
          <a:lstStyle/>
          <a:p>
            <a:pPr marL="0" indent="0">
              <a:buNone/>
            </a:pPr>
            <a:r>
              <a:rPr lang="en-US" b="1" dirty="0">
                <a:latin typeface="Arial" panose="020B0604020202020204" pitchFamily="34" charset="0"/>
                <a:cs typeface="Arial" panose="020B0604020202020204" pitchFamily="34" charset="0"/>
              </a:rPr>
              <a:t>Tidying Up</a:t>
            </a:r>
          </a:p>
          <a:p>
            <a:pPr marL="0" indent="0">
              <a:buNone/>
            </a:pPr>
            <a:r>
              <a:rPr lang="en-US" dirty="0">
                <a:latin typeface="Arial" panose="020B0604020202020204" pitchFamily="34" charset="0"/>
                <a:cs typeface="Arial" panose="020B0604020202020204" pitchFamily="34" charset="0"/>
              </a:rPr>
              <a:t>Use the above techniques to make the menu program optimal. Here are some thoughts to make it even better.</a:t>
            </a:r>
          </a:p>
          <a:p>
            <a:pPr marL="0" indent="0">
              <a:buNone/>
            </a:pP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Use the Length property of the array to control your loops </a:t>
            </a:r>
            <a:r>
              <a:rPr lang="en-US" dirty="0">
                <a:latin typeface="Arial" panose="020B0604020202020204" pitchFamily="34" charset="0"/>
                <a:cs typeface="Arial" panose="020B0604020202020204" pitchFamily="34" charset="0"/>
              </a:rPr>
              <a:t>At the moment you are counting up to 5 each time you work through the array. It turns out that an array instance has a Length property that you can use. It tells the</a:t>
            </a:r>
          </a:p>
          <a:p>
            <a:pPr marL="0" indent="0">
              <a:buNone/>
            </a:pPr>
            <a:r>
              <a:rPr lang="en-US" dirty="0">
                <a:latin typeface="Arial" panose="020B0604020202020204" pitchFamily="34" charset="0"/>
                <a:cs typeface="Arial" panose="020B0604020202020204" pitchFamily="34" charset="0"/>
              </a:rPr>
              <a:t>program how many elements the array contains:</a:t>
            </a:r>
          </a:p>
          <a:p>
            <a:pPr marL="0" indent="0">
              <a:buNone/>
            </a:pPr>
            <a:r>
              <a:rPr lang="en-US" dirty="0">
                <a:latin typeface="Arial" panose="020B0604020202020204" pitchFamily="34" charset="0"/>
                <a:cs typeface="Arial" panose="020B0604020202020204" pitchFamily="34" charset="0"/>
              </a:rPr>
              <a:t>for (int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a:t>
            </a:r>
            <a:r>
              <a:rPr lang="en-US" dirty="0" err="1">
                <a:latin typeface="Arial" panose="020B0604020202020204" pitchFamily="34" charset="0"/>
                <a:cs typeface="Arial" panose="020B0604020202020204" pitchFamily="34" charset="0"/>
              </a:rPr>
              <a:t>dishNames.Length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+ 1)</a:t>
            </a:r>
          </a:p>
          <a:p>
            <a:pPr marL="0" indent="0">
              <a:buNone/>
            </a:pPr>
            <a:r>
              <a:rPr lang="en-US" dirty="0">
                <a:latin typeface="Arial" panose="020B0604020202020204" pitchFamily="34" charset="0"/>
                <a:cs typeface="Arial" panose="020B0604020202020204" pitchFamily="34" charset="0"/>
              </a:rPr>
              <a:t>This means that if </a:t>
            </a:r>
            <a:r>
              <a:rPr lang="en-US" dirty="0">
                <a:highlight>
                  <a:srgbClr val="FFFF00"/>
                </a:highlight>
                <a:latin typeface="Arial" panose="020B0604020202020204" pitchFamily="34" charset="0"/>
                <a:cs typeface="Arial" panose="020B0604020202020204" pitchFamily="34" charset="0"/>
              </a:rPr>
              <a:t>the size of the array changes </a:t>
            </a:r>
            <a:r>
              <a:rPr lang="en-US" dirty="0">
                <a:latin typeface="Arial" panose="020B0604020202020204" pitchFamily="34" charset="0"/>
                <a:cs typeface="Arial" panose="020B0604020202020204" pitchFamily="34" charset="0"/>
              </a:rPr>
              <a:t>(for example if more dishes are shown one week) the program will still work correctly.</a:t>
            </a:r>
          </a:p>
          <a:p>
            <a:pPr marL="0" indent="0">
              <a:buNone/>
            </a:pPr>
            <a:r>
              <a:rPr lang="en-US" dirty="0">
                <a:latin typeface="Arial" panose="020B0604020202020204" pitchFamily="34" charset="0"/>
                <a:cs typeface="Arial" panose="020B0604020202020204" pitchFamily="34" charset="0"/>
              </a:rPr>
              <a:t>A C# array can be dynamically created, i.e. you can set the size of the array when the program runs. This means that you could ask the user how many dishes will be on the menu then make an array of the required size. (min 5). This would also make your program quicker to test, because you could enter the value 1 and just enter a single name.</a:t>
            </a:r>
          </a:p>
          <a:p>
            <a:pPr marL="0" indent="0">
              <a:buNone/>
            </a:pPr>
            <a:r>
              <a:rPr lang="en-US" b="1" i="1" dirty="0">
                <a:latin typeface="Arial" panose="020B0604020202020204" pitchFamily="34" charset="0"/>
                <a:cs typeface="Arial" panose="020B0604020202020204" pitchFamily="34" charset="0"/>
              </a:rPr>
              <a:t>Add data tidying error checking</a:t>
            </a:r>
          </a:p>
          <a:p>
            <a:pPr marL="0" indent="0">
              <a:buNone/>
            </a:pPr>
            <a:r>
              <a:rPr lang="en-US" dirty="0">
                <a:latin typeface="Arial" panose="020B0604020202020204" pitchFamily="34" charset="0"/>
                <a:cs typeface="Arial" panose="020B0604020202020204" pitchFamily="34" charset="0"/>
              </a:rPr>
              <a:t>The technique of using </a:t>
            </a:r>
            <a:r>
              <a:rPr lang="en-US" dirty="0" err="1">
                <a:solidFill>
                  <a:srgbClr val="C00000"/>
                </a:solidFill>
                <a:latin typeface="Arial" panose="020B0604020202020204" pitchFamily="34" charset="0"/>
                <a:cs typeface="Arial" panose="020B0604020202020204" pitchFamily="34" charset="0"/>
              </a:rPr>
              <a:t>EndsWidth</a:t>
            </a:r>
            <a:r>
              <a:rPr lang="en-US" dirty="0">
                <a:solidFill>
                  <a:srgbClr val="C0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get the cost will work, but if the user doesn’t type the cost     correctly, or adds a space on the end of the dish name by mistake the cost interpretation will not work as it should.  </a:t>
            </a:r>
            <a:r>
              <a:rPr lang="en-US" strike="sngStrike" dirty="0">
                <a:latin typeface="Arial" panose="020B0604020202020204" pitchFamily="34" charset="0"/>
                <a:cs typeface="Arial" panose="020B0604020202020204" pitchFamily="34" charset="0"/>
              </a:rPr>
              <a:t>Also use </a:t>
            </a:r>
            <a:r>
              <a:rPr lang="en-US" strike="sngStrike" dirty="0">
                <a:solidFill>
                  <a:srgbClr val="C00000"/>
                </a:solidFill>
                <a:latin typeface="Arial" panose="020B0604020202020204" pitchFamily="34" charset="0"/>
                <a:cs typeface="Arial" panose="020B0604020202020204" pitchFamily="34" charset="0"/>
              </a:rPr>
              <a:t>Parallel arrays</a:t>
            </a:r>
            <a:r>
              <a:rPr lang="en-US" strike="sngStrike"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There is a method called </a:t>
            </a:r>
            <a:r>
              <a:rPr lang="en-US" dirty="0">
                <a:solidFill>
                  <a:srgbClr val="C00000"/>
                </a:solidFill>
                <a:latin typeface="Arial" panose="020B0604020202020204" pitchFamily="34" charset="0"/>
                <a:cs typeface="Arial" panose="020B0604020202020204" pitchFamily="34" charset="0"/>
              </a:rPr>
              <a:t>Trim</a:t>
            </a:r>
            <a:r>
              <a:rPr lang="en-US" dirty="0">
                <a:latin typeface="Arial" panose="020B0604020202020204" pitchFamily="34" charset="0"/>
                <a:cs typeface="Arial" panose="020B0604020202020204" pitchFamily="34" charset="0"/>
              </a:rPr>
              <a:t> that you can use obtain a version of a string with all the leading and trailing spaces removed:</a:t>
            </a:r>
          </a:p>
          <a:p>
            <a:pPr marL="0" indent="0">
              <a:buNone/>
            </a:pPr>
            <a:r>
              <a:rPr lang="en-US" dirty="0" err="1">
                <a:latin typeface="Arial" panose="020B0604020202020204" pitchFamily="34" charset="0"/>
                <a:cs typeface="Arial" panose="020B0604020202020204" pitchFamily="34" charset="0"/>
              </a:rPr>
              <a:t>trimmedName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enteredName.Trim</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The above statement sets the variable </a:t>
            </a:r>
            <a:r>
              <a:rPr lang="en-US" dirty="0" err="1">
                <a:latin typeface="Arial" panose="020B0604020202020204" pitchFamily="34" charset="0"/>
                <a:cs typeface="Arial" panose="020B0604020202020204" pitchFamily="34" charset="0"/>
              </a:rPr>
              <a:t>trimmedName</a:t>
            </a:r>
            <a:r>
              <a:rPr lang="en-US" dirty="0">
                <a:latin typeface="Arial" panose="020B0604020202020204" pitchFamily="34" charset="0"/>
                <a:cs typeface="Arial" panose="020B0604020202020204" pitchFamily="34" charset="0"/>
              </a:rPr>
              <a:t> (</a:t>
            </a:r>
            <a:r>
              <a:rPr lang="en-US" u="sng" dirty="0">
                <a:latin typeface="Arial" panose="020B0604020202020204" pitchFamily="34" charset="0"/>
                <a:cs typeface="Arial" panose="020B0604020202020204" pitchFamily="34" charset="0"/>
              </a:rPr>
              <a:t>which must be a string</a:t>
            </a:r>
            <a:r>
              <a:rPr lang="en-US" dirty="0">
                <a:latin typeface="Arial" panose="020B0604020202020204" pitchFamily="34" charset="0"/>
                <a:cs typeface="Arial" panose="020B0604020202020204" pitchFamily="34" charset="0"/>
              </a:rPr>
              <a:t>) the value of </a:t>
            </a:r>
            <a:r>
              <a:rPr lang="en-US" dirty="0" err="1">
                <a:latin typeface="Arial" panose="020B0604020202020204" pitchFamily="34" charset="0"/>
                <a:cs typeface="Arial" panose="020B0604020202020204" pitchFamily="34" charset="0"/>
              </a:rPr>
              <a:t>enteredName</a:t>
            </a:r>
            <a:r>
              <a:rPr lang="en-US" dirty="0">
                <a:latin typeface="Arial" panose="020B0604020202020204" pitchFamily="34" charset="0"/>
                <a:cs typeface="Arial" panose="020B0604020202020204" pitchFamily="34" charset="0"/>
              </a:rPr>
              <a:t> (which must also be a string) with all the leading and trailing spaces removed.</a:t>
            </a:r>
          </a:p>
        </p:txBody>
      </p:sp>
      <p:sp>
        <p:nvSpPr>
          <p:cNvPr id="4" name="Slide Number Placeholder 3"/>
          <p:cNvSpPr>
            <a:spLocks noGrp="1"/>
          </p:cNvSpPr>
          <p:nvPr>
            <p:ph type="sldNum" sz="quarter" idx="12"/>
          </p:nvPr>
        </p:nvSpPr>
        <p:spPr/>
        <p:txBody>
          <a:bodyPr/>
          <a:lstStyle/>
          <a:p>
            <a:fld id="{7BAE8EB9-66BB-41AC-AC43-D6139A5E9D03}" type="slidenum">
              <a:rPr lang="en-CA" smtClean="0"/>
              <a:pPr/>
              <a:t>4</a:t>
            </a:fld>
            <a:r>
              <a:rPr lang="en-CA"/>
              <a:t> of 38</a:t>
            </a:r>
            <a:endParaRPr lang="en-CA" dirty="0"/>
          </a:p>
        </p:txBody>
      </p:sp>
    </p:spTree>
    <p:extLst>
      <p:ext uri="{BB962C8B-B14F-4D97-AF65-F5344CB8AC3E}">
        <p14:creationId xmlns:p14="http://schemas.microsoft.com/office/powerpoint/2010/main" val="397976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InClass</a:t>
            </a:r>
            <a:r>
              <a:rPr lang="en-CA" dirty="0"/>
              <a:t> 4</a:t>
            </a:r>
          </a:p>
        </p:txBody>
      </p:sp>
      <p:sp>
        <p:nvSpPr>
          <p:cNvPr id="3" name="Content Placeholder 2"/>
          <p:cNvSpPr>
            <a:spLocks noGrp="1"/>
          </p:cNvSpPr>
          <p:nvPr>
            <p:ph idx="1"/>
          </p:nvPr>
        </p:nvSpPr>
        <p:spPr>
          <a:xfrm>
            <a:off x="4771177" y="320040"/>
            <a:ext cx="6613104" cy="6046171"/>
          </a:xfrm>
        </p:spPr>
        <p:txBody>
          <a:bodyPr>
            <a:normAutofit/>
          </a:bodyPr>
          <a:lstStyle/>
          <a:p>
            <a:pPr marL="0" indent="0">
              <a:buNone/>
            </a:pPr>
            <a:endParaRPr lang="en-CA" sz="2800" dirty="0"/>
          </a:p>
          <a:p>
            <a:pPr marL="0" indent="0">
              <a:buNone/>
            </a:pPr>
            <a:r>
              <a:rPr lang="en-CA" sz="2800" b="1" i="1" u="sng" dirty="0"/>
              <a:t>Requirements</a:t>
            </a:r>
            <a:r>
              <a:rPr lang="en-CA" sz="2800" dirty="0"/>
              <a:t>:</a:t>
            </a:r>
          </a:p>
          <a:p>
            <a:pPr lvl="1"/>
            <a:r>
              <a:rPr lang="en-CA" sz="2400" b="1" dirty="0">
                <a:solidFill>
                  <a:srgbClr val="FF0000"/>
                </a:solidFill>
              </a:rPr>
              <a:t>Demo in </a:t>
            </a:r>
            <a:r>
              <a:rPr lang="en-CA" sz="2400" b="1" dirty="0" err="1">
                <a:solidFill>
                  <a:srgbClr val="FF0000"/>
                </a:solidFill>
              </a:rPr>
              <a:t>Classs</a:t>
            </a:r>
            <a:endParaRPr lang="en-CA" sz="2400" dirty="0"/>
          </a:p>
          <a:p>
            <a:pPr lvl="1"/>
            <a:r>
              <a:rPr lang="en-CA" sz="2400"/>
              <a:t>Unload program to </a:t>
            </a:r>
            <a:r>
              <a:rPr lang="en-CA" sz="2400" dirty="0" err="1"/>
              <a:t>InClass</a:t>
            </a:r>
            <a:r>
              <a:rPr lang="en-US" sz="2400" dirty="0"/>
              <a:t>4</a:t>
            </a:r>
            <a:endParaRPr lang="en-US" dirty="0"/>
          </a:p>
          <a:p>
            <a:pPr marL="0" indent="0">
              <a:buNone/>
            </a:pPr>
            <a:endParaRPr lang="en-US" dirty="0"/>
          </a:p>
          <a:p>
            <a:pPr marL="118872" indent="0">
              <a:buNone/>
            </a:pPr>
            <a:endParaRPr lang="en-US" dirty="0"/>
          </a:p>
          <a:p>
            <a:endParaRPr lang="en-CA" dirty="0"/>
          </a:p>
        </p:txBody>
      </p:sp>
      <p:sp>
        <p:nvSpPr>
          <p:cNvPr id="4" name="Slide Number Placeholder 3"/>
          <p:cNvSpPr>
            <a:spLocks noGrp="1"/>
          </p:cNvSpPr>
          <p:nvPr>
            <p:ph type="sldNum" sz="quarter" idx="12"/>
          </p:nvPr>
        </p:nvSpPr>
        <p:spPr/>
        <p:txBody>
          <a:bodyPr/>
          <a:lstStyle/>
          <a:p>
            <a:fld id="{7BAE8EB9-66BB-41AC-AC43-D6139A5E9D03}" type="slidenum">
              <a:rPr lang="en-CA" smtClean="0"/>
              <a:pPr/>
              <a:t>5</a:t>
            </a:fld>
            <a:r>
              <a:rPr lang="en-CA"/>
              <a:t> of 38</a:t>
            </a:r>
            <a:endParaRPr lang="en-CA" dirty="0"/>
          </a:p>
        </p:txBody>
      </p:sp>
    </p:spTree>
    <p:extLst>
      <p:ext uri="{BB962C8B-B14F-4D97-AF65-F5344CB8AC3E}">
        <p14:creationId xmlns:p14="http://schemas.microsoft.com/office/powerpoint/2010/main" val="35993525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566</TotalTime>
  <Words>1267</Words>
  <Application>Microsoft Office PowerPoint</Application>
  <PresentationFormat>Widescreen</PresentationFormat>
  <Paragraphs>89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Rockwell</vt:lpstr>
      <vt:lpstr>Wingdings</vt:lpstr>
      <vt:lpstr>Atlas</vt:lpstr>
      <vt:lpstr>InClass #4</vt:lpstr>
      <vt:lpstr>InClass 4</vt:lpstr>
      <vt:lpstr>InClass 4</vt:lpstr>
      <vt:lpstr>InClass 4</vt:lpstr>
      <vt:lpstr>InClass 4</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InClass I</dc:title>
  <dc:creator>Liz Stacey</dc:creator>
  <cp:lastModifiedBy>baek kwangjin</cp:lastModifiedBy>
  <cp:revision>28</cp:revision>
  <dcterms:created xsi:type="dcterms:W3CDTF">2017-09-07T13:23:27Z</dcterms:created>
  <dcterms:modified xsi:type="dcterms:W3CDTF">2020-11-08T07:03:30Z</dcterms:modified>
</cp:coreProperties>
</file>