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74" r:id="rId2"/>
    <p:sldId id="278" r:id="rId3"/>
    <p:sldId id="287" r:id="rId4"/>
    <p:sldId id="290" r:id="rId5"/>
    <p:sldId id="293" r:id="rId6"/>
    <p:sldId id="294" r:id="rId7"/>
    <p:sldId id="297" r:id="rId8"/>
    <p:sldId id="299" r:id="rId9"/>
    <p:sldId id="334" r:id="rId10"/>
    <p:sldId id="305" r:id="rId11"/>
    <p:sldId id="306" r:id="rId12"/>
    <p:sldId id="307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6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F5A5-4E87-4DE3-AD10-A13313BD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Layout.cshtml</a:t>
            </a:r>
            <a:r>
              <a:rPr lang="en-US" dirty="0"/>
              <a:t> file in the Views/Shared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A9EE-0332-47B5-8D84-6A7DEBECB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01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@RenderBody() -&gt; here come other pages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4B0D2-D821-450B-B504-1A96F6F8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C258-CBFC-40FF-AED8-B48D5D4B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C5E7-44D0-4C5D-A004-3088BFC8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E552AB-CB75-4FFB-9C39-7D3A90CFEAAA}"/>
              </a:ext>
            </a:extLst>
          </p:cNvPr>
          <p:cNvSpPr txBox="1">
            <a:spLocks/>
          </p:cNvSpPr>
          <p:nvPr/>
        </p:nvSpPr>
        <p:spPr bwMode="auto">
          <a:xfrm>
            <a:off x="914400" y="2683389"/>
            <a:ext cx="7315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A _ViewStart.cshtml file </a:t>
            </a:r>
            <a:br>
              <a:rPr lang="en-US" kern="0"/>
            </a:br>
            <a:r>
              <a:rPr lang="en-US" kern="0"/>
              <a:t>that sets the default layout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8FBBE3-4775-488E-8103-2E9F7C5C38CA}"/>
              </a:ext>
            </a:extLst>
          </p:cNvPr>
          <p:cNvSpPr txBox="1">
            <a:spLocks/>
          </p:cNvSpPr>
          <p:nvPr/>
        </p:nvSpPr>
        <p:spPr bwMode="auto">
          <a:xfrm>
            <a:off x="838200" y="3520440"/>
            <a:ext cx="7391400" cy="211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_</a:t>
            </a:r>
            <a:r>
              <a:rPr lang="en-US" sz="2400" b="1" kern="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b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enables all ASP.NET Core MVC tag helpers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@addTagHelper *, </a:t>
            </a:r>
            <a:r>
              <a:rPr lang="en-US" sz="1600" b="1" kern="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kern="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84779C-671F-4BAD-8839-B08C2873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0" y="6200694"/>
            <a:ext cx="827838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6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7AE2BBB-8BC7-4CF8-89C1-DD1E1737E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8" y="1590418"/>
            <a:ext cx="8916644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8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3B1A-42DC-4D03-8FB9-2FDCFF13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Update action method that creates the model </a:t>
            </a:r>
            <a:br>
              <a:rPr lang="en-US" dirty="0"/>
            </a:br>
            <a:r>
              <a:rPr lang="en-US" dirty="0"/>
              <a:t>and passes it to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84AB2-9330-423D-921E-49415C802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FFEF-3F72-4F7F-8825-362964D3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EC6A-7D4D-4023-8DDA-0AED38DF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0F9D-E458-41B2-BBBC-4A8C8C9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1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24849A-2EA4-4B88-82A3-A6EA838C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that binds items to a &lt;select&gt; element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736F0E-938B-4674-955F-01CD85D04B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213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class="form-group"&gt;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"&gt;Category&lt;/label&gt;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&lt;select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asp-items="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@(new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"Name",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Model.CategoryID.ToString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class="form-control"&gt;&lt;/select&gt;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&lt;select&gt; element and its label displayed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57 in textbook">
            <a:extLst>
              <a:ext uri="{FF2B5EF4-FFF2-40B4-BE49-F238E27FC236}">
                <a16:creationId xmlns:a16="http://schemas.microsoft.com/office/drawing/2014/main" id="{EF9E9C06-BF84-43EE-AA77-45F97EA1CA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4094930"/>
            <a:ext cx="7260965" cy="13351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9255-AB74-4984-AA11-1CC69F13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1965-C825-479F-82CC-24211AA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B0E2-7237-4542-8D7F-95041200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6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E698-A615-4B5E-9AFC-793A9693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List action method that creates the model </a:t>
            </a:r>
            <a:br>
              <a:rPr lang="en-US" dirty="0"/>
            </a:br>
            <a:r>
              <a:rPr lang="en-US" dirty="0"/>
              <a:t>and passes it to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E2AB-6FF4-4896-8F1E-1A288D6DB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List&lt;Product&gt; products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.Where(p =&gt;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p.Category.Name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722C-B76E-4916-82AF-4F4E1D4B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5F37-F83C-46F9-BB81-E7460064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E3FDE-1041-4798-943A-7AA6CF55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3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391D-C14E-4A02-8A8E-D89D63BC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6317-7FD1-4C4C-B2AF-FAED71AA9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List&lt;Product&gt;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(Category c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&lt;text&gt; | &lt;/text&gt;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asp-route-id="All"&gt;All&lt;/a&gt;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8D12-63D7-4357-BC5C-BCC715B6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F901-4504-41C4-BF09-1C487FD6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6906-9523-4CA1-B2DA-5C5CE2EF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7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6D59-0B0D-49D6-A5E4-51678CC1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DE69-181F-4945-99B5-59CEF803DE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&lt;h2&gt;All Products&lt;/h2&gt;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&gt;Price&lt;/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57AF-9C63-41BC-93D9-5D2C407A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64B8-53E7-4738-8A41-DC95DABA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9E5C6-8CEA-4558-B9E5-7F8B9EC6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E856-0BD5-49A2-AD6A-FD9D9782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AE55-5ACE-40E5-AA7C-CAE2EA09E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741363" algn="l"/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(var product in @Model)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asp-controller="Product"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asp-action="Details"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asp-route-id="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View&lt;/a&gt;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asp-controller="Product"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asp-action="Update"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asp-route-id="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Update&lt;/a&gt;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0E690-FE57-456F-9E9F-7348A254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B998-13B8-4052-AA78-70CD24A4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CE4E-BDC5-421C-B149-E1348629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0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95F4-815E-4EB9-BB5F-E72C7950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objects view in a browser</a:t>
            </a:r>
          </a:p>
        </p:txBody>
      </p:sp>
      <p:pic>
        <p:nvPicPr>
          <p:cNvPr id="7" name="Content Placeholder 6" descr="Refer to page 261 in textbook">
            <a:extLst>
              <a:ext uri="{FF2B5EF4-FFF2-40B4-BE49-F238E27FC236}">
                <a16:creationId xmlns:a16="http://schemas.microsoft.com/office/drawing/2014/main" id="{4D1F6C04-882B-4637-B002-3A121293A4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592517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F8BC-F7B4-44D4-AC60-7D27024F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E049-EBA0-4600-9755-C5B63C26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45BD-B85C-4DB4-9D0A-CAF408AD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8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B069-58A9-4A97-8F39-E00A41F9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Views/Shared/_</a:t>
            </a:r>
            <a:r>
              <a:rPr lang="en-US" dirty="0" err="1"/>
              <a:t>MainLayout.cshtml</a:t>
            </a:r>
            <a:r>
              <a:rPr lang="en-US" dirty="0"/>
              <a:t> file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BE699-B98F-4DCA-B847-A8B9FE892D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asp-controller="Home" asp-action="Index"&gt;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Home&lt;/a&gt;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asp-controller="Home" asp-action="About"&gt;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C9415-E342-401C-ABCC-7C56DCF4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8CB9-2F7A-45A0-ADCF-861848CC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291D-2BD5-42E1-816F-9CEC2904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00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EFA8-AED1-48E9-A108-5CD7DF66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Views/Shared/_</a:t>
            </a:r>
            <a:r>
              <a:rPr lang="en-US" dirty="0" err="1"/>
              <a:t>MainLayout.cshtml</a:t>
            </a:r>
            <a:r>
              <a:rPr lang="en-US" dirty="0"/>
              <a:t> file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045C6-531B-49CD-A3CC-585B6583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D15A-E66F-4A51-B988-ABA647D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29DE-F59B-4D65-9869-7D5F35F6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B3D1-06BF-4BF0-898D-67CC6155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8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FCBE-841F-466C-91DE-AF252CD5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369332"/>
          </a:xfrm>
        </p:spPr>
        <p:txBody>
          <a:bodyPr/>
          <a:lstStyle/>
          <a:p>
            <a:r>
              <a:rPr lang="en-US" dirty="0"/>
              <a:t>Two ways to code a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0CAC-36FB-498D-8060-CCD0A914AD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18010"/>
            <a:ext cx="7391400" cy="557798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HTML to hard code the URL in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"/Product/List/Guitars"&gt;View guitars&lt;/a&gt;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ASP.NET tag helpers to generate the URL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"Product"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="Guitars"&gt;View guitars&lt;/a&gt;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both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/Product/List/Guitars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that specifies a route parameter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doesn’t exist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asp-route-page="1" asp-route-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="price"&gt;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Products - Page 1&lt;/a&gt;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List?page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=1&amp;sort_by=price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B7CCB-03DB-43C5-9B77-F252DB0B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9823-8208-4096-AD6E-CACC309E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9EE4-62CB-4F11-A12B-79BF846F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44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2314-457F-4596-8973-3F5289C1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code for a _</a:t>
            </a:r>
            <a:r>
              <a:rPr lang="en-US" dirty="0" err="1"/>
              <a:t>ViewStart.cshtml</a:t>
            </a:r>
            <a:r>
              <a:rPr lang="en-US" dirty="0"/>
              <a:t> file </a:t>
            </a:r>
            <a:br>
              <a:rPr lang="en-US" dirty="0"/>
            </a:br>
            <a:r>
              <a:rPr lang="en-US" dirty="0"/>
              <a:t>that sets the default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084FE-8F51-4FAD-BC22-6CD866215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Home/Index view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explicitly specifies a layout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= "_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"Home";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&lt;p&gt;Welcome to the Guitar Shop website!&lt;/p&gt;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59E3-2AFD-4290-AE64-3C51E4B9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0919-A2F8-4A2C-BB85-7B589C24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3E95-9A7E-4046-A4D1-33029D1F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9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55DE-60D0-46FB-BF84-6C68A8E0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page</a:t>
            </a:r>
          </a:p>
        </p:txBody>
      </p:sp>
      <p:pic>
        <p:nvPicPr>
          <p:cNvPr id="7" name="Content Placeholder 6" descr="Refer to page 263 in textbook">
            <a:extLst>
              <a:ext uri="{FF2B5EF4-FFF2-40B4-BE49-F238E27FC236}">
                <a16:creationId xmlns:a16="http://schemas.microsoft.com/office/drawing/2014/main" id="{80A71562-BEA7-475E-AFB0-CAA7556F32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206097" cy="22008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4B1A-6EC4-40C8-BE52-9D84684E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D74E-BC19-4C25-94A7-1A78BCA2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175C2-042F-4D7F-B653-C84FF839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217-B27B-48C0-B9C6-B40DF62C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_Layout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6129-9943-45D2-BE31-D9FF83152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39F1-552E-477D-9C9B-A7B763BE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2D96-908F-478B-9F1A-D76740D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0BCA-486D-45CB-9B69-B2E1BF78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02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213E-D9F0-451F-84BB-BC2747E5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MainLayout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7F37-AD84-40F1-ABEA-07A661442A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asp-action="Index"&gt;Home&lt;/a&gt;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asp-controller="Product" asp-action="List"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asp-route-id="All"&gt;Products&lt;/a&gt;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asp-action="About"&gt;About&lt;/a&gt;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E2F6-10AE-4312-BC0D-58B907EE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88FE-5CAB-424B-89C2-41E93BC4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DC87-17CE-4C89-A3BC-50A58402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01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7399-EE36-4435-8DCC-357A5EF8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ProductLayout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1580-AD7A-4701-839A-0D91001538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Manager&lt;/h1&gt;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(Category c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&lt;/a&gt;&lt;text&gt; | &lt;/text&gt;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asp-route-id="All"&gt;All&lt;/a&gt;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3860-EE40-4927-A896-E775511D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92E6-BE33-4600-A26B-0CCE577B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0514A-D846-4F9C-9945-9AECDE65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9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9EAC-06B0-4451-BF7C-75957820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code for a view that uses </a:t>
            </a:r>
            <a:br>
              <a:rPr lang="en-US" dirty="0"/>
            </a:br>
            <a:r>
              <a:rPr lang="en-US" dirty="0"/>
              <a:t>the _</a:t>
            </a:r>
            <a:r>
              <a:rPr lang="en-US" dirty="0" err="1"/>
              <a:t>ProductLayout</a:t>
            </a:r>
            <a:r>
              <a:rPr lang="en-US" dirty="0"/>
              <a:t>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84C45-B161-4263-A419-9E3AB6F8FD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List&lt;Product&gt;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= "_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ProductLayout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&lt;h2&gt;All Products&lt;/h2&gt;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The code for the &lt;table&gt; element --&gt;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47F2-053B-4746-ADFE-95DE3733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E519-9C90-4CFB-92F0-E571D5EF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C0F7-E294-46A5-8C67-5C524F9C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30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325C-385F-4439-AF1D-A5379D2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with nested layouts in a browser</a:t>
            </a:r>
          </a:p>
        </p:txBody>
      </p:sp>
      <p:pic>
        <p:nvPicPr>
          <p:cNvPr id="7" name="Content Placeholder 6" descr="Refer to page 267 in textbook">
            <a:extLst>
              <a:ext uri="{FF2B5EF4-FFF2-40B4-BE49-F238E27FC236}">
                <a16:creationId xmlns:a16="http://schemas.microsoft.com/office/drawing/2014/main" id="{697AF046-2C39-415D-AC8C-0A33F197D9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182716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98D2-1734-4B2A-A2DE-5BEE0EAA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1DBA9-3455-4F92-9088-187FB560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2C07-E36C-4F6D-80FE-38C317D5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10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053D-DDCB-46A2-9A73-B172EDE2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MainLayout</a:t>
            </a:r>
            <a:r>
              <a:rPr lang="en-US" dirty="0"/>
              <a:t> file that uses view context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3874-E9FC-4B2C-80B0-99978C5A8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controller =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["controller"].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action =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["action"].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class="navbar navbar-dark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fixed-top"&gt;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class="navbar-brand"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="/"&gt;My Guitar Shop&lt;/a&gt;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class="navbar-nav"&gt;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"Home" &amp;&amp; action == "Index" ?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asp-controller="Home" asp-action="Index"&gt;Home&lt;/a&gt;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"Product" ? 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"Home" &amp;&amp; action == "About" ?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asp-controller="Home" asp-action="About"&gt;About&lt;/a&gt;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85F0-FDEA-461F-A4EB-10EC8FC8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3C93-3296-440B-B899-CB91BE24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DD33-A0AE-40BC-A7BD-7C760423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87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9A89-8693-4F66-9E9F-3604CEC5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MainLayout</a:t>
            </a:r>
            <a:r>
              <a:rPr lang="en-US" dirty="0"/>
              <a:t> file that uses view context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F6E27-5C17-4588-B4AC-EDCEF9B53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13C5-7A13-4C36-9602-A71E4F77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0B47-FD04-44A0-8BBD-DA800459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D54F2-CE36-4A93-860A-46A4CDFA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31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F2E5-8BEA-405B-9861-1D6D720C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that uses this layout</a:t>
            </a:r>
          </a:p>
        </p:txBody>
      </p:sp>
      <p:pic>
        <p:nvPicPr>
          <p:cNvPr id="7" name="Content Placeholder 6" descr="Refer to page 269 in textbook">
            <a:extLst>
              <a:ext uri="{FF2B5EF4-FFF2-40B4-BE49-F238E27FC236}">
                <a16:creationId xmlns:a16="http://schemas.microsoft.com/office/drawing/2014/main" id="{F9996706-30CB-4FCF-A779-B6CFAE64D4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267062" cy="45175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C403A-D831-49C2-94DA-1DE58DDB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B157A-4648-464F-BD5B-FE05A157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DD90-A9E2-4F32-B292-E1D22AF4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2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A1D4-2F99-4976-99CB-598AAF88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369332"/>
          </a:xfrm>
        </p:spPr>
        <p:txBody>
          <a:bodyPr/>
          <a:lstStyle/>
          <a:p>
            <a:r>
              <a:rPr lang="en-US" dirty="0"/>
              <a:t>More tag helpers for generating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ADCBA-48F0-4245-B6E7-6A9F8BFA2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04800"/>
            <a:ext cx="7391400" cy="129912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asp-protocol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asp-host</a:t>
            </a:r>
          </a:p>
          <a:p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9D0AD2-0124-4C57-B4A3-92383FF1931C}"/>
              </a:ext>
            </a:extLst>
          </p:cNvPr>
          <p:cNvSpPr txBox="1">
            <a:spLocks/>
          </p:cNvSpPr>
          <p:nvPr/>
        </p:nvSpPr>
        <p:spPr bwMode="auto">
          <a:xfrm>
            <a:off x="914400" y="19050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How to code a link to an area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C6DC27-B04B-4007-BC69-AE48B945D1B1}"/>
              </a:ext>
            </a:extLst>
          </p:cNvPr>
          <p:cNvSpPr txBox="1">
            <a:spLocks/>
          </p:cNvSpPr>
          <p:nvPr/>
        </p:nvSpPr>
        <p:spPr bwMode="auto">
          <a:xfrm>
            <a:off x="838200" y="2346811"/>
            <a:ext cx="739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asp-area="Admin"</a:t>
            </a: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asp-controller="Product" 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asp-action="List"&gt;Admin - Product Manager&lt;/a&gt;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kern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/Admin/Product/List</a:t>
            </a:r>
          </a:p>
          <a:p>
            <a:endParaRPr lang="en-US" sz="1600" kern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4B0350-FA1B-445E-B033-608847E5466E}"/>
              </a:ext>
            </a:extLst>
          </p:cNvPr>
          <p:cNvSpPr txBox="1">
            <a:spLocks/>
          </p:cNvSpPr>
          <p:nvPr/>
        </p:nvSpPr>
        <p:spPr bwMode="auto">
          <a:xfrm>
            <a:off x="914400" y="38100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How to code an HTML placeholder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3C8925-C5C0-4792-A1A0-6180D968EC87}"/>
              </a:ext>
            </a:extLst>
          </p:cNvPr>
          <p:cNvSpPr txBox="1">
            <a:spLocks/>
          </p:cNvSpPr>
          <p:nvPr/>
        </p:nvSpPr>
        <p:spPr bwMode="auto">
          <a:xfrm>
            <a:off x="838200" y="4251811"/>
            <a:ext cx="73914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 </a:t>
            </a:r>
            <a:r>
              <a:rPr lang="en-US" sz="1600" b="1" kern="0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id="Fender"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&gt;Fender Guitars&lt;/h2&gt;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URL that jumps </a:t>
            </a:r>
            <a:b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 HTML placeholder on the same page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kern="0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asp-fragment="Fender"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&gt;View Fender Guitars&lt;/a&gt;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/#Fender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356527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1D36-8D17-42B0-9314-25A95284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in a view file that specifies a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74D1-A37B-4CE3-A1EE-E2E9F1A596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"Update Product";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@section scripts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-validate/jquery.validate.min.js"&gt;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jquery.validate.unobtrusive.min.js"&gt;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&lt;h2&gt;Update&lt;/h2&gt;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HTML elements for the rest of the view body go here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16D9-545C-4A55-9CE0-170CF8F9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8A0C-2629-4D9E-B14E-B5892305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DEA3-08C8-4C3F-8565-E1802D78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33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DA48-5C3C-4696-B553-3D5B47DB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method that can insert content </a:t>
            </a:r>
            <a:br>
              <a:rPr lang="en-US" dirty="0"/>
            </a:br>
            <a:r>
              <a:rPr lang="en-US" dirty="0"/>
              <a:t>from a section into a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D1503-DC79-4FD5-92B7-6820BE5BB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RenderSection(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isRequired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layout file that specifies an optional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="~/lib/popper.js/popper.min.js"&gt;&lt;/script&gt;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@RenderSection("scripts", false)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2FEB-E0B7-4918-864E-66951CD1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78FF-852B-4A37-948B-B0E097CA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9458-0168-4E77-8854-12249952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14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27CA-2B9D-4156-A87E-513F6820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List page for customers</a:t>
            </a:r>
          </a:p>
        </p:txBody>
      </p:sp>
      <p:pic>
        <p:nvPicPr>
          <p:cNvPr id="7" name="Content Placeholder 6" descr="Refer to page 273 in textbook">
            <a:extLst>
              <a:ext uri="{FF2B5EF4-FFF2-40B4-BE49-F238E27FC236}">
                <a16:creationId xmlns:a16="http://schemas.microsoft.com/office/drawing/2014/main" id="{26198C09-D8CC-4A0F-9317-0824E86B9A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79500"/>
            <a:ext cx="607027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38F6-09BC-4F02-88A9-B2F839B1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4BA6-D502-4C62-A36B-955EC67E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230A-0DE2-4C49-BA97-5E8873F1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03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E037-6ACC-4EC3-BED2-AF93A886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Details page</a:t>
            </a:r>
          </a:p>
        </p:txBody>
      </p:sp>
      <p:pic>
        <p:nvPicPr>
          <p:cNvPr id="7" name="Content Placeholder 6" descr="Refer to page 273 in textbook">
            <a:extLst>
              <a:ext uri="{FF2B5EF4-FFF2-40B4-BE49-F238E27FC236}">
                <a16:creationId xmlns:a16="http://schemas.microsoft.com/office/drawing/2014/main" id="{D94B3355-0742-42E9-88D2-7599949DD7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2200"/>
            <a:ext cx="6791533" cy="47796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0D6B-1BFD-4A59-97EB-43869382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E7D4-94D0-4E6D-B2A5-B489BF47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6F38-ECAC-4D3A-840E-B28D26CE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52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0A14-A9FB-40AB-8159-C85BD1EF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Manager page for administrators</a:t>
            </a:r>
          </a:p>
        </p:txBody>
      </p:sp>
      <p:pic>
        <p:nvPicPr>
          <p:cNvPr id="7" name="Content Placeholder 6" descr="Refer to page 274 in textbook">
            <a:extLst>
              <a:ext uri="{FF2B5EF4-FFF2-40B4-BE49-F238E27FC236}">
                <a16:creationId xmlns:a16="http://schemas.microsoft.com/office/drawing/2014/main" id="{673BAFA3-0FC0-43D3-A843-A4C7B500A6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04900"/>
            <a:ext cx="573151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5FC6-4FE1-4061-89CA-749CB6D3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F8E9E-D26D-4858-9888-CC0947C6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393B-367F-4328-89F6-7E7A994C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44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523E-CC90-4524-8FEE-729CFDAF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 Product page</a:t>
            </a:r>
          </a:p>
        </p:txBody>
      </p:sp>
      <p:pic>
        <p:nvPicPr>
          <p:cNvPr id="7" name="Content Placeholder 6" descr="Refer to page 274 in textbook">
            <a:extLst>
              <a:ext uri="{FF2B5EF4-FFF2-40B4-BE49-F238E27FC236}">
                <a16:creationId xmlns:a16="http://schemas.microsoft.com/office/drawing/2014/main" id="{2154D673-776F-4F2D-8B9C-66EE8F2589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576192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EA10-A8B1-4A0B-BAF2-A6849620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8232-D30E-4F25-8F10-12B9F86D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DA93-3DB4-441C-A9BF-5D8D718E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91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DC5-837D-436A-938B-8866EC33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Add Product page</a:t>
            </a:r>
          </a:p>
        </p:txBody>
      </p:sp>
      <p:pic>
        <p:nvPicPr>
          <p:cNvPr id="7" name="Content Placeholder 6" descr="Refer to page 275 in textbook">
            <a:extLst>
              <a:ext uri="{FF2B5EF4-FFF2-40B4-BE49-F238E27FC236}">
                <a16:creationId xmlns:a16="http://schemas.microsoft.com/office/drawing/2014/main" id="{54B373A1-FC73-4BE9-B80B-86AE2B64C8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2200"/>
            <a:ext cx="576433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D4D2-8938-40C7-B36A-917CA4EA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6FE9-6663-4DF7-9AC2-819BAF0F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FB6C-CD23-49F3-BD37-F70CE4E2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4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B7A9-D159-4D3E-8035-24A83588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Delete Product page</a:t>
            </a:r>
          </a:p>
        </p:txBody>
      </p:sp>
      <p:pic>
        <p:nvPicPr>
          <p:cNvPr id="7" name="Content Placeholder 6" descr="Refer to page 275 in textbook">
            <a:extLst>
              <a:ext uri="{FF2B5EF4-FFF2-40B4-BE49-F238E27FC236}">
                <a16:creationId xmlns:a16="http://schemas.microsoft.com/office/drawing/2014/main" id="{E6010193-50C0-474C-B0B5-715D145A0C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126842" cy="30604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E27CF-EA98-42C1-87FA-744A9A84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1FE6-12C8-4BD1-AD9B-FB3048E0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53D5-F36F-4F89-8B6E-DDDBDADD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6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AFAB-0C3F-4850-88C8-CC79565A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an absolute URL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2E0D3-A163-4A23-BFCD-B4DC1A02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asp-protocol="https"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asp-host="murach.com"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asp-controller="Shop"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asp-action="Details"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asp-route-id="html5-and-css3"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asp-fragment="reviews"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HTML5 and CSS3 - Reviews&lt;/a&gt;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https://www.murach.com/Shop/Details/html5-and-css3#reviews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E15D-5659-4EAC-84DB-C0F30B26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C4B3-950E-4489-8E50-B1F2CCCE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2F2A-1DC7-4F1E-8559-FDB3285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1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96A-18AB-4DA8-A7EC-C2E0A9F9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Razor expressions that format the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B2B3-F545-4AC9-8D71-ABB7A94EAC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705600" cy="4572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5254625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		Result</a:t>
            </a: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$12,345.67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$12,345.7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$12,346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12,345.67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12,345.7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12,346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4.50%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4.5%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FBA4-940C-489D-824A-2838DD80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2353-D511-438A-9811-F6801AA8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D3D1-B298-482C-B344-8046EFFB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4CBD-26A6-4E1C-8BE3-2AFBCD69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in a view that displays the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FE3E-F895-4B2C-9C66-F3C31782CB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213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&lt;div&gt;Price: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ViewBag.Price.ToString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&lt;div&gt;Discount Percent: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ViewBag.DiscountPercent.ToString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&lt;div&gt;Quantity: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ViewBag.Quantity.ToString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("N0")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displayed in a browser</a:t>
            </a:r>
          </a:p>
          <a:p>
            <a:endParaRPr lang="en-US" sz="1400" dirty="0"/>
          </a:p>
        </p:txBody>
      </p:sp>
      <p:pic>
        <p:nvPicPr>
          <p:cNvPr id="8" name="Content Placeholder 7" descr="Refer to page 249 in textbook">
            <a:extLst>
              <a:ext uri="{FF2B5EF4-FFF2-40B4-BE49-F238E27FC236}">
                <a16:creationId xmlns:a16="http://schemas.microsoft.com/office/drawing/2014/main" id="{9487D936-9078-4ECD-8089-B86658F3CD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421433"/>
            <a:ext cx="7260965" cy="156071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14D3-7521-4718-B1CA-E6F7E8FE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76651-AFD9-437A-A834-2AE5D42E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F3618-F8E9-49DE-A3C7-0DAE087B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3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4D56-F54C-4CBB-A296-916AA131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25989"/>
            <a:ext cx="7315200" cy="738664"/>
          </a:xfrm>
        </p:spPr>
        <p:txBody>
          <a:bodyPr/>
          <a:lstStyle/>
          <a:p>
            <a:r>
              <a:rPr lang="en-US" dirty="0"/>
              <a:t>A method that a controller can use </a:t>
            </a:r>
            <a:br>
              <a:rPr lang="en-US" dirty="0"/>
            </a:br>
            <a:r>
              <a:rPr lang="en-US" dirty="0"/>
              <a:t>to pass a model to a 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F24C-62DA-4C05-84AD-2AF7FF14F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447800"/>
            <a:ext cx="7391400" cy="5181600"/>
          </a:xfrm>
          <a:solidFill>
            <a:schemeClr val="bg1"/>
          </a:solidFill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Product/Details() action method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passes a model to a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Details(int 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Product/Add() action method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passes a model to the specified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View("Update", new Product());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15C91-35F2-47F8-9C56-DFABADE7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9" y="1447800"/>
            <a:ext cx="6573167" cy="12193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66A328-A882-4898-8E02-8C0DC71B749F}"/>
              </a:ext>
            </a:extLst>
          </p:cNvPr>
          <p:cNvSpPr/>
          <p:nvPr/>
        </p:nvSpPr>
        <p:spPr bwMode="auto">
          <a:xfrm>
            <a:off x="4191000" y="2362200"/>
            <a:ext cx="2362200" cy="228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4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58EE-426C-48A6-8A64-559A4E54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09800"/>
            <a:ext cx="7315200" cy="738664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ViewImports</a:t>
            </a:r>
            <a:r>
              <a:rPr lang="en-US" dirty="0"/>
              <a:t> file that imports the Models namespace for all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58D19-8A58-4640-8222-51988A6D8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046851"/>
            <a:ext cx="7391400" cy="3794760"/>
          </a:xfrm>
          <a:solidFill>
            <a:schemeClr val="bg1"/>
          </a:solidFill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@using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Product/Details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Details";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Details&lt;/h1&gt;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&lt;div&gt;ID: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&lt;div&gt;Name: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&lt;div&gt;Category: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Model.Category.Name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&lt;div&gt;Price: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Model.Price.ToString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("C2")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asp-controller="Home" asp-action="Index"&gt;Home&lt;/a&gt;</a:t>
            </a:r>
          </a:p>
          <a:p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3ABCB8-1D0C-4190-9F8C-5196CAF3D048}"/>
              </a:ext>
            </a:extLst>
          </p:cNvPr>
          <p:cNvSpPr txBox="1">
            <a:spLocks/>
          </p:cNvSpPr>
          <p:nvPr/>
        </p:nvSpPr>
        <p:spPr bwMode="auto">
          <a:xfrm>
            <a:off x="914400" y="291642"/>
            <a:ext cx="7315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000" kern="0" dirty="0"/>
              <a:t>A directive for displaying model properties in a view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1282AF-8DCC-4545-9770-83E224E91F2D}"/>
              </a:ext>
            </a:extLst>
          </p:cNvPr>
          <p:cNvSpPr txBox="1">
            <a:spLocks/>
          </p:cNvSpPr>
          <p:nvPr/>
        </p:nvSpPr>
        <p:spPr bwMode="auto">
          <a:xfrm>
            <a:off x="838200" y="697807"/>
            <a:ext cx="7391400" cy="120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-&gt; binds the specified model to the view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for displaying model properties in a view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40072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9511CC-6A69-4A9A-B387-51489420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22" y="414838"/>
            <a:ext cx="6315956" cy="762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674ADE-A5CA-49A8-B6D3-D325FD2EF06E}"/>
              </a:ext>
            </a:extLst>
          </p:cNvPr>
          <p:cNvSpPr/>
          <p:nvPr/>
        </p:nvSpPr>
        <p:spPr bwMode="auto">
          <a:xfrm>
            <a:off x="381000" y="2819400"/>
            <a:ext cx="8153400" cy="1828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@model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Then use either @Model or asp-for to use properties of a model</a:t>
            </a:r>
          </a:p>
        </p:txBody>
      </p:sp>
    </p:spTree>
    <p:extLst>
      <p:ext uri="{BB962C8B-B14F-4D97-AF65-F5344CB8AC3E}">
        <p14:creationId xmlns:p14="http://schemas.microsoft.com/office/powerpoint/2010/main" val="321564088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3238</TotalTime>
  <Words>3207</Words>
  <Application>Microsoft Office PowerPoint</Application>
  <PresentationFormat>On-screen Show (4:3)</PresentationFormat>
  <Paragraphs>503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 Narrow</vt:lpstr>
      <vt:lpstr>Courier New</vt:lpstr>
      <vt:lpstr>Times New Roman</vt:lpstr>
      <vt:lpstr>Master slides_with_titles_logo</vt:lpstr>
      <vt:lpstr>The _Layout.cshtml file in the Views/Shared folder</vt:lpstr>
      <vt:lpstr>Two ways to code a link</vt:lpstr>
      <vt:lpstr>More tag helpers for generating URLs</vt:lpstr>
      <vt:lpstr>How to code an absolute URL</vt:lpstr>
      <vt:lpstr>Razor expressions that format the numbers</vt:lpstr>
      <vt:lpstr>Code in a view that displays the numbers</vt:lpstr>
      <vt:lpstr>A method that a controller can use  to pass a model to a view </vt:lpstr>
      <vt:lpstr>A _ViewImports file that imports the Models namespace for all views</vt:lpstr>
      <vt:lpstr>PowerPoint Presentation</vt:lpstr>
      <vt:lpstr>PowerPoint Presentation</vt:lpstr>
      <vt:lpstr>An Update action method that creates the model  and passes it to the view</vt:lpstr>
      <vt:lpstr>The code that binds items to a &lt;select&gt; element </vt:lpstr>
      <vt:lpstr>A List action method that creates the model  and passes it to the view</vt:lpstr>
      <vt:lpstr>The code for the view (part 1)</vt:lpstr>
      <vt:lpstr>The code for the view (part 2)</vt:lpstr>
      <vt:lpstr>The code for the view (part 3)</vt:lpstr>
      <vt:lpstr>The Product objects view in a browser</vt:lpstr>
      <vt:lpstr>The Views/Shared/_MainLayout.cshtml file (part 1)</vt:lpstr>
      <vt:lpstr>The Views/Shared/_MainLayout.cshtml file (part 2)</vt:lpstr>
      <vt:lpstr>The code for a _ViewStart.cshtml file  that sets the default layout</vt:lpstr>
      <vt:lpstr>The Home page</vt:lpstr>
      <vt:lpstr>The _Layout file</vt:lpstr>
      <vt:lpstr>The _MainLayout file</vt:lpstr>
      <vt:lpstr>The _ProductLayout file</vt:lpstr>
      <vt:lpstr>The code for a view that uses  the _ProductLayout view</vt:lpstr>
      <vt:lpstr>The view with nested layouts in a browser</vt:lpstr>
      <vt:lpstr>A _MainLayout file that uses view context (part 1)</vt:lpstr>
      <vt:lpstr>A _MainLayout file that uses view context (part 2)</vt:lpstr>
      <vt:lpstr>A view that uses this layout</vt:lpstr>
      <vt:lpstr>Code in a view file that specifies a section</vt:lpstr>
      <vt:lpstr>A method that can insert content  from a section into a layout</vt:lpstr>
      <vt:lpstr>The Product List page for customers</vt:lpstr>
      <vt:lpstr>The Product Details page</vt:lpstr>
      <vt:lpstr>The Product Manager page for administrators</vt:lpstr>
      <vt:lpstr>The Update Product page</vt:lpstr>
      <vt:lpstr>The Add Product page</vt:lpstr>
      <vt:lpstr>The Delete Product page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baek kwangjin</cp:lastModifiedBy>
  <cp:revision>50</cp:revision>
  <cp:lastPrinted>2016-01-14T23:03:16Z</cp:lastPrinted>
  <dcterms:created xsi:type="dcterms:W3CDTF">2019-12-12T21:52:20Z</dcterms:created>
  <dcterms:modified xsi:type="dcterms:W3CDTF">2021-11-02T09:13:41Z</dcterms:modified>
</cp:coreProperties>
</file>