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4"/>
  </p:notesMasterIdLst>
  <p:handoutMasterIdLst>
    <p:handoutMasterId r:id="rId35"/>
  </p:handoutMasterIdLst>
  <p:sldIdLst>
    <p:sldId id="302" r:id="rId2"/>
    <p:sldId id="303" r:id="rId3"/>
    <p:sldId id="301" r:id="rId4"/>
    <p:sldId id="260" r:id="rId5"/>
    <p:sldId id="262" r:id="rId6"/>
    <p:sldId id="264" r:id="rId7"/>
    <p:sldId id="265" r:id="rId8"/>
    <p:sldId id="271" r:id="rId9"/>
    <p:sldId id="300" r:id="rId10"/>
    <p:sldId id="274" r:id="rId11"/>
    <p:sldId id="306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15B9-393C-4E5E-8183-DF024731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7166-6CFA-425C-A62A-7DB1746A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B02D5-49B5-47FC-8220-233E40BC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909409-A326-4862-9A6F-E96148BA0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CBC17A-7495-4D73-802E-E7D114CF52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A90B3D9-0817-4A71-A8E9-25B8F8B6B9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4495800"/>
            <a:ext cx="7391400" cy="15062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52CDE62-1017-48FC-8E8C-36D7D7B143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209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6639DE-CB19-4C5C-8676-AB193CA2BE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800" y="3352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E1022-6EFE-4A6D-8B6C-EDAEB1D7CED3}"/>
              </a:ext>
            </a:extLst>
          </p:cNvPr>
          <p:cNvSpPr/>
          <p:nvPr/>
        </p:nvSpPr>
        <p:spPr bwMode="auto">
          <a:xfrm>
            <a:off x="304800" y="304800"/>
            <a:ext cx="8305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By default, controllers and their action methods are used </a:t>
            </a:r>
            <a:r>
              <a:rPr lang="en-US" dirty="0">
                <a:latin typeface="Times New Roman" pitchFamily="18" charset="0"/>
              </a:rPr>
              <a:t>to create URLs and it starts with an upper case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-&gt; to change it to lo</a:t>
            </a:r>
            <a:r>
              <a:rPr lang="en-US" dirty="0">
                <a:latin typeface="Times New Roman" pitchFamily="18" charset="0"/>
              </a:rPr>
              <a:t>wer case -&gt; go to </a:t>
            </a:r>
            <a:r>
              <a:rPr lang="en-US" dirty="0" err="1">
                <a:latin typeface="Times New Roman" pitchFamily="18" charset="0"/>
              </a:rPr>
              <a:t>Startup.cs</a:t>
            </a:r>
            <a:r>
              <a:rPr lang="en-US" dirty="0">
                <a:latin typeface="Times New Roman" pitchFamily="18" charset="0"/>
              </a:rPr>
              <a:t> and add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701D-0456-410B-8452-3FEBA455E986}"/>
              </a:ext>
            </a:extLst>
          </p:cNvPr>
          <p:cNvSpPr txBox="1"/>
          <p:nvPr/>
        </p:nvSpPr>
        <p:spPr>
          <a:xfrm>
            <a:off x="0" y="3380125"/>
            <a:ext cx="9144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services.AddControllersWithViews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services.AddRouting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options =&gt;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options.LowercaseUrls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lower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options.AppendTrailingSlash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trailing slash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30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A4DA-B580-430D-B649-6950D8CF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routing patterns mapped to 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A0F2-5536-4700-B1FC-E1C61AD03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76200" y="1066800"/>
            <a:ext cx="9220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most specific route – 5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paging_and_sorting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"{controller}/{action}/{id}/page{page}/sort-by-{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specific route – 4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"paging",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least specific route – 0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03FE-DDB3-40BB-BCEA-5152E335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E6D7-5026-470D-A3C5-24F0D25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DABF-6E31-41E3-AE74-AA25789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4507-697B-482D-909A-A8CFEA4B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6657-0604-4369-B8BA-B54C02CA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322B-1BBE-487B-8521-CEC1CBC1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22E7-A068-4EA0-BA87-53D5E702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266523"/>
            <a:ext cx="784969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EAD5-E043-40DE-8898-1DA2B300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Home controller with attribute routing </a:t>
            </a:r>
            <a:br>
              <a:rPr lang="en-US" dirty="0"/>
            </a:br>
            <a:r>
              <a:rPr lang="en-US" dirty="0"/>
              <a:t>for both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E3BE-2D0E-438D-97F6-C0597E607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[Route("/")]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Content("Home controller, Index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[Route("About")]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About()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Content("Home controller, About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B50B-92E5-4187-A769-E20EC037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D43F-B455-4F51-B2BE-8561F059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F12E-8EE6-4BA6-9D3D-6023795B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E61B-9310-43F8-9BFD-ECDF646A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that use attribute routing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13077-D5F3-4F09-9CEC-DE4A7BA20F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17576"/>
            <a:ext cx="4724400" cy="1353318"/>
          </a:xfrm>
          <a:ln cmpd="sng"/>
        </p:spPr>
        <p:txBody>
          <a:bodyPr/>
          <a:lstStyle/>
          <a:p>
            <a:pPr marL="1143000" marR="0" indent="-11430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143000" algn="l"/>
                <a:tab pos="1943100" algn="l"/>
                <a:tab pos="38862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	Maps to</a:t>
            </a:r>
          </a:p>
          <a:p>
            <a:pPr marL="1943100" marR="0" indent="-1943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Home/Index action</a:t>
            </a:r>
          </a:p>
          <a:p>
            <a:pPr marL="1943100" marR="0" indent="-1943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/About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Home/About action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56B-19A3-4CB8-9F86-CAA682F736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590800"/>
            <a:ext cx="7391400" cy="2743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default routes that are </a:t>
            </a:r>
            <a:r>
              <a:rPr lang="en-US" sz="2400" b="1" i="1" u="sng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overridden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attribute routing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/Home/Index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/Home/About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8F439-91DC-4D87-B2A0-1666C8C5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9CC7-660F-4492-A34A-FFBD979C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669B-9AA5-4120-AF63-734F47B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5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DC3A-B6D3-4F68-B605-176C5306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Two tokens for inserting variable data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6EDFA-B88B-4646-B540-94F24B5D5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[controller]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[action]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Home/About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[Route("[action]")]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BBEC-C325-4E6F-8B25-E5A051EF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C5A8-18B4-4648-AC57-1E56CC4E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4C76-8211-44E0-B941-665CA7CC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0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E850-7051-4F14-A04F-A0C3EA21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map all controllers </a:t>
            </a:r>
            <a:br>
              <a:rPr lang="en-US" dirty="0"/>
            </a:br>
            <a:r>
              <a:rPr lang="en-US" dirty="0"/>
              <a:t>that use attribute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1761-1540-4C30-9C8C-9C3CCF801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map controllers that use attribute routing -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often not necessary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map pattern for default route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9501-264C-43E2-8583-E90257A4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8C7F-AAC6-4F5C-A568-591094A1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3381-D8D6-4C90-9BC3-F43D4791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54A04-49C2-4B7B-80EA-D93647C4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0" y="4114800"/>
            <a:ext cx="809738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4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32F-5CE5-4FD1-97BF-DB468F4F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Product controller with attribute routing </a:t>
            </a:r>
            <a:br>
              <a:rPr lang="en-US" dirty="0"/>
            </a:br>
            <a:r>
              <a:rPr lang="en-US" dirty="0"/>
              <a:t>that specifies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B9690-8302-4636-B54A-E2FE7738C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[Route("Products/{cat?}")]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List action, Category: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[Route("Product/{id}")]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Detail(int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Detail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NonAction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GetSlug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name.Replace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'-').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2463-CAC3-4A59-AD5D-C7CD2A99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CA6A-7EF2-46B7-9FDC-5FBF20AB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4B5D-D0BD-4A52-AA27-7DA6850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9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7A3-A167-4A7A-BEA4-C5563FB3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Request URL mappings with attribute routing </a:t>
            </a:r>
            <a:br>
              <a:rPr lang="en-US" dirty="0"/>
            </a:br>
            <a:r>
              <a:rPr lang="en-US" dirty="0"/>
              <a:t>that specifies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4E24-03A5-41FE-BB3C-139D4AFE36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464677"/>
            <a:ext cx="6934200" cy="3657600"/>
          </a:xfrm>
          <a:ln cmpd="sng"/>
        </p:spPr>
        <p:txBody>
          <a:bodyPr/>
          <a:lstStyle/>
          <a:p>
            <a:pPr marL="2400300" marR="0" indent="-24003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8862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/Products/Guitars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supplies a valid int argument of 3.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URL is not found. It does not map to the Product/Detail action because it does not supply the required id segment.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6BE5-9988-4982-8ABA-52F3F61E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7BB32-414F-471E-9C8F-08A02875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AE27-7E23-4BF3-8545-8372F9C1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5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553-E8E0-4451-9ECD-8FE42AEA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Two default routes that are overridden </a:t>
            </a:r>
            <a:br>
              <a:rPr lang="en-US" dirty="0"/>
            </a:br>
            <a:r>
              <a:rPr lang="en-US" dirty="0"/>
              <a:t>by the attribute routing with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FC1D5-200E-4CD5-A7F1-C37A61E64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/Product/Detail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Product/List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[Route("[controller]s/{cat?}")]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Product/Detail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[Route("[controller]/{id}")]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B37B-E06A-42AD-89F9-ADAB6A19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4464-33F2-43F4-BB2A-8C5E81DD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F497-8555-4BD0-94C7-5490C956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6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1F31-A3AF-470D-80B7-34A0B4DD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B3FA-C27B-4E9D-A801-5CB41698F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[Route("Retail/[controller]/[action]/{id?}")]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List action, Category: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Detail(int id)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Detail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5848-EABD-4E14-900C-47E1A1BD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F4A8-B8C9-40F3-9E66-5DC7FA42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64D4-F4E6-4592-B28F-3F37CB06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9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530CA-D7F3-48D9-943A-FA540932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695199"/>
            <a:ext cx="8125959" cy="905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825421-BE3F-4CC2-9521-A41C38CD412D}"/>
              </a:ext>
            </a:extLst>
          </p:cNvPr>
          <p:cNvSpPr/>
          <p:nvPr/>
        </p:nvSpPr>
        <p:spPr bwMode="auto">
          <a:xfrm>
            <a:off x="533400" y="152400"/>
            <a:ext cx="1524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Slug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CF492-D4B7-4BF6-BB63-FC2D0A6E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40" y="76200"/>
            <a:ext cx="4906060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5CD8E-AF9F-4780-8BB5-0B60DAD51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3" y="1742361"/>
            <a:ext cx="893569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2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0075-6D46-4234-980C-56868C35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Request URL mappings with attribute routing </a:t>
            </a:r>
            <a:br>
              <a:rPr lang="en-US" dirty="0"/>
            </a:br>
            <a:r>
              <a:rPr lang="en-US" dirty="0"/>
              <a:t>for all actions of a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907D-98E8-40D5-A0CB-45A7FEDF74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540877"/>
            <a:ext cx="7467600" cy="39624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6576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/Retail/Product/List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/Retail/Product/List/Guitars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/Retail/Product/Detail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uses the default int value of 0.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/Retail/Product/Detail/3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passes a valid int argument of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2951-003A-4320-8A60-192E455C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0E68-3DB2-4BB7-BBE7-7C2470F6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6F62-6687-4F15-84B1-2C3AC992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0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D71E-3D30-41E6-8336-519C5A65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Two default routes that are overridden </a:t>
            </a:r>
            <a:br>
              <a:rPr lang="en-US" dirty="0"/>
            </a:br>
            <a:r>
              <a:rPr lang="en-US" dirty="0"/>
              <a:t>by the attribute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F753-8EF4-49C0-89AB-175E9BE5C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/Product/Detail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DCE0-C022-4006-AB1E-F07B3B15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A9B8-8E20-44E6-A139-C7CC3729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F00C-FEA1-4765-94F7-6237465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4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CFE4-8D26-4B9B-8943-35C02B71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Best practices for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3155-6BE0-4133-8E67-4F73A50DD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Keep the URL as short as possible while still being descriptive and user-friendly.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keywords to describe the content of a page, not implementation details.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your URLs easy for humans to understand and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hyphens to separate words, not other characters, especially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Prefer names as identifiers over numbers.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 intuitive hierarchy.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Avoid the use of query string parameters if possible.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B421-7F1F-4A7D-B190-2509AD5E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17B0-A086-4B7D-8579-F7C12D3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211B-FDF3-4041-9328-8AAA92FF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8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64D9-518A-4693-A8A7-A052672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URL that identifies a product…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2949-E9AA-4AA4-8C8B-507FA45BD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https://www.domain.com/product/fender-special-edition-standard-stratocaster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 and name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 keep it descriptive but short)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https://www.domain.com/product/1307/fender-special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4477-B616-450E-8D98-B6BB6F43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A17A-B33D-422C-8E77-E271284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44AD-F8E2-40CF-9884-70FEF97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53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2650-804C-4F38-90AC-C76C96BA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Four URLs that use query strings to pass data (not recommended)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903A3-34CB-449A-B52B-F41F64CA5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https://www.murach.com/p/List?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=1&amp;pg=1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Detail?id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=1307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E5ED-5DD6-4C8F-8B0B-055DC784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669E-6A47-4A6E-B625-4E46B5BC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D195-8C79-49A3-9A3D-8DEB1DF1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93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2996-5E19-4EAD-8478-FBC196B8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URLs that follow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2F7D-2840-45B3-9AF6-DA0B8F1B5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/product/list/guitars/page-1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/product/detail/1307/fender-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stratocaster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1642-160F-4ABD-8250-C1418A9E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6D9E-321F-4F2C-908B-E8F5CF3D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8478-54AD-4E90-BDFC-D69AC997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61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3325-C5EC-4C7D-B5CB-78277390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shorter URLs that follow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2218-9625-4DE5-97C1-344754767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/products/guitars/page-1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/product/1307/fender-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F2F1-B2D2-4DF2-A684-36A07149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8188-0979-40AF-83A7-F663A051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9F9B-9215-42B6-8D53-79E747AB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7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84F-FFA3-438F-B446-8C27A98D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2721-8536-46D9-8ECF-F61947B25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/Areas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/Controllers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AddUpdate.cshthml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/Shared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42FD-89F2-417D-BD0E-7C36A88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CAB-B454-4B28-B365-8ABF45D9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AA94-3325-4EEB-A02A-BA1DC8C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07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8973-F713-4800-AF80-B23F2A49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6EB5-E361-41F2-85AB-81CED34BD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863600" marR="0" indent="-51752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/Controllers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/Models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/Views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/Home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/Shared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C67B-BB68-4ACB-B4B6-38C68FC6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4B55-09C5-45EF-A715-EAF6E3B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1A6B-AE64-4D32-BAF9-454789EA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7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3493-E25C-4A32-9AC9-5B33E7C5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route that works with an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7C68-CF9F-4720-9C80-544F0B3BE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endpoints.MapAreaControllerRoute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"admin",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"Admin",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913C-6512-4E80-B824-B4DCA6C4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DD9E-CA3C-4933-803C-4E22D593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F7C4-E0FE-4044-A506-5BA741F3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6DFC-EA17-46A5-87DE-ACD78CFF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methods for adding the MVC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A2D62-DBA7-49EE-B5F3-94FC80326B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219200"/>
            <a:ext cx="7620000" cy="1600200"/>
          </a:xfrm>
          <a:ln cmpd="sng"/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3314700" algn="l"/>
              </a:tabLst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	Available with</a:t>
            </a:r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3147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AddControllersWithViews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ASP.NET Core 2.2 and later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4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3147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AddMvc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Versions prior 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ASP.NET.Core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2.2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4B0C-FB2F-4E75-9CDA-C71D3F4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F069-2912-46D3-81D2-F611C5EE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D85E-463B-4859-9288-0CD3DD9A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6CAB2C-F101-4637-BE49-5BBCD4E77DAC}"/>
              </a:ext>
            </a:extLst>
          </p:cNvPr>
          <p:cNvSpPr txBox="1">
            <a:spLocks/>
          </p:cNvSpPr>
          <p:nvPr/>
        </p:nvSpPr>
        <p:spPr bwMode="auto">
          <a:xfrm>
            <a:off x="914400" y="3291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Two methods for enabling and configuring routing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9BCB6-7C98-4DC5-AA57-B67A1B8B69E9}"/>
              </a:ext>
            </a:extLst>
          </p:cNvPr>
          <p:cNvSpPr txBox="1">
            <a:spLocks/>
          </p:cNvSpPr>
          <p:nvPr/>
        </p:nvSpPr>
        <p:spPr>
          <a:xfrm>
            <a:off x="838200" y="3733800"/>
            <a:ext cx="7391400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UseRouting()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UseEndpoints(</a:t>
            </a:r>
            <a:r>
              <a:rPr lang="en-US" sz="1600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84590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F81-D196-42B2-ACB1-0284B84D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for the Admin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1C60-35AE-480C-9D16-F84743F5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View();  // maps to /Areas/Admin/Views/Home/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0AD4-BDB7-4894-A68A-43021ABC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50DB-5320-4441-BCD6-BF2220E3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E4B9-D0CD-4421-8347-CDB4EEBE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30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DDD4-FD65-4992-930B-200AC20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token you can use to insert the area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F33E-CA1A-40C6-BC9C-A79092465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 for the Admin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[Route("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/[controller]s/{id?}")]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146F-981C-4663-B85E-01B9839B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FF66-D71A-4CF5-A903-32E7999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570C-9222-489F-B6FA-716BE5D5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8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31-FB34-4BC6-8130-7B2891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associated with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1EE0-BD52-4C6D-94EE-7841C02315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467600" cy="3429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0861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/Admin/Product/Add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Product/Add action.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/Admin/Product/Update/3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passes an id argument of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C220-69DF-487F-A913-9B7E6838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0D6E-F6C3-402E-B18E-511F4EC5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56A1-2F8D-4224-81D5-40B25AB7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1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169-C86E-4B29-A387-AC31C0C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369332"/>
          </a:xfrm>
        </p:spPr>
        <p:txBody>
          <a:bodyPr/>
          <a:lstStyle/>
          <a:p>
            <a:r>
              <a:rPr lang="en-US" dirty="0"/>
              <a:t>Methods that configure the default route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E52A-E121-4FD8-A3F5-F223BA7BE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572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add services to the project.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add MVC services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other services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C37A-BBC5-4EE7-8E92-72D5EAF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69DF-D714-4A8C-A0EE-C43CD0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72E4-B961-4937-A617-19FD1E32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D137BB-DCA5-4182-AE2E-159E3146942B}"/>
              </a:ext>
            </a:extLst>
          </p:cNvPr>
          <p:cNvSpPr txBox="1">
            <a:spLocks/>
          </p:cNvSpPr>
          <p:nvPr/>
        </p:nvSpPr>
        <p:spPr bwMode="auto">
          <a:xfrm>
            <a:off x="838200" y="18288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configure the HTTP request pipeline.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(IApplicationBuilder app,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IWebHostEnvironment env) 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app.UseDeveloperExceptionPage();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app.UseHttpsRedirection();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app.UseStaticFiles();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app.UseRouting();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mark where routing decisions are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middleware that runs after routing decisions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have been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map the endpoints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endpoints.MapControllerRoute(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"default",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pattern: "{controller=Home}/{action=Index}/{id?}");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other middleware here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81657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57C5-D42E-4A31-BB53-8BBB88AE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Another way to map a controller </a:t>
            </a:r>
            <a:br>
              <a:rPr lang="en-US" dirty="0"/>
            </a:br>
            <a:r>
              <a:rPr lang="en-US" dirty="0"/>
              <a:t>to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05C96-5627-43C0-A8ED-17CAFCC164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endpoints.MapDefaultControllerRoute();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9A42-5383-4A9E-9985-1DBB34BF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431A-6293-4C26-A1CE-6E4D599A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AE33-6C28-47BD-826E-596CD872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3C6-F762-4CB2-B7D2-94B938D7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76400"/>
            <a:ext cx="7315200" cy="369332"/>
          </a:xfrm>
        </p:spPr>
        <p:txBody>
          <a:bodyPr/>
          <a:lstStyle/>
          <a:p>
            <a:r>
              <a:rPr lang="en-US" dirty="0"/>
              <a:t>The pattern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C6D6-6506-4D84-8E95-92C0AA72C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18211"/>
            <a:ext cx="7391400" cy="397778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default route works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first segment specifies the controller. Since the pattern sets the Home controller as the default controller,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second segment specifies the action method within the controller. Since the pattern sets the Index() method as the default action,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third segment specifies an argument for the id parameter of the action method. The pattern uses a question mark (?) to specify that this segment is optional.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8143A3-25B7-44E5-80C7-E161DB007405}"/>
              </a:ext>
            </a:extLst>
          </p:cNvPr>
          <p:cNvSpPr txBox="1">
            <a:spLocks/>
          </p:cNvSpPr>
          <p:nvPr/>
        </p:nvSpPr>
        <p:spPr bwMode="auto">
          <a:xfrm>
            <a:off x="914400" y="1524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URL that has three segments</a:t>
            </a:r>
            <a:endParaRPr lang="en-US" kern="0" dirty="0"/>
          </a:p>
        </p:txBody>
      </p:sp>
      <p:pic>
        <p:nvPicPr>
          <p:cNvPr id="8" name="Content Placeholder 7" descr="Refer to page 201 in textbook">
            <a:extLst>
              <a:ext uri="{FF2B5EF4-FFF2-40B4-BE49-F238E27FC236}">
                <a16:creationId xmlns:a16="http://schemas.microsoft.com/office/drawing/2014/main" id="{DD16EA20-C074-46E1-A5F8-3D05DE62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69538" y="648987"/>
            <a:ext cx="6212362" cy="101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98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681-191B-497F-A88F-53B9DE2D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BAE6-38E1-48E0-B998-783D92F94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42999"/>
            <a:ext cx="8305800" cy="5090011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229100" algn="l"/>
                <a:tab pos="5600700" algn="l"/>
                <a:tab pos="6515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Id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http://localhost/Home/Index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http://localhost/Home/About	Home	About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	Product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	Product	List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http://localhost/Product/List/Guitars	Product	List	Guitars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	Product	Detail	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http://localhost/Product/Detail/3	Product	Detail	3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8A86-C6FD-42ED-815B-E32A9441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AD4A-A164-49EA-BAE1-9275637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4A7-4690-4FAF-93F2-7BDF18E8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9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7646-464B-4854-9989-4ABBE402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369332"/>
          </a:xfrm>
        </p:spPr>
        <p:txBody>
          <a:bodyPr/>
          <a:lstStyle/>
          <a:p>
            <a:r>
              <a:rPr lang="en-US" dirty="0"/>
              <a:t>A pattern that mixes static and dynamic data </a:t>
            </a:r>
            <a:br>
              <a:rPr lang="en-US" dirty="0"/>
            </a:br>
            <a:r>
              <a:rPr lang="en-US" dirty="0"/>
              <a:t>for a segment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3DA1C-EB99-4DFD-94F1-E011FEB17B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08611"/>
            <a:ext cx="7391400" cy="27432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{controller}/{action}/{cat}/Page{num}      // 4 segments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static and dynamic data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B62DF6-05FD-4EBD-9565-06A315AC2F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438400"/>
            <a:ext cx="7162800" cy="1143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743200" algn="l"/>
                <a:tab pos="4229100" algn="l"/>
                <a:tab pos="5372100" algn="l"/>
              </a:tabLst>
            </a:pP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  <a:tab pos="422910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/Product/List/All/Page1		Product	List	cat=All, num=1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  <a:tab pos="422910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/Product/List/All/Page2		Product	List	cat=All, num=2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4914-75E5-417D-BC72-25B77F41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935B-FDB1-4CC5-A8C2-06C002C2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9D21-5B02-42A1-B371-616DB4B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1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CD447-5038-4942-B2F6-89C46208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pattern with one completely static segment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68029-2356-4289-A913-DEFD0755FF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{controller}/{action}/{cat}/Page/{num}     // 5 segments</a:t>
            </a:r>
          </a:p>
          <a:p>
            <a:pPr lvl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a completely static segment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6CC1AB-46F6-4B41-8115-61EB1774B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0589" y="2037706"/>
            <a:ext cx="7100611" cy="1070842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800350" algn="l"/>
                <a:tab pos="4286250" algn="l"/>
                <a:tab pos="5372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00350" algn="l"/>
                <a:tab pos="428625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/Product/List/All/Page/1	Product	List	cat=All, num=1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00350" algn="l"/>
                <a:tab pos="428625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/Product/List/All/Page/2	Product	List	cat=All, num=2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E6CDBA-79BE-4575-A631-953F9CEF58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requests the Product/List action </a:t>
            </a:r>
            <a:b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1 of all categories</a:t>
            </a:r>
          </a:p>
          <a:p>
            <a:endParaRPr lang="en-US" dirty="0"/>
          </a:p>
        </p:txBody>
      </p:sp>
      <p:pic>
        <p:nvPicPr>
          <p:cNvPr id="10" name="Content Placeholder 9" descr="Refer to page 207 in textbook">
            <a:extLst>
              <a:ext uri="{FF2B5EF4-FFF2-40B4-BE49-F238E27FC236}">
                <a16:creationId xmlns:a16="http://schemas.microsoft.com/office/drawing/2014/main" id="{D7EBB98C-BD19-4D83-937E-409A5C00C5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0588" y="4201509"/>
            <a:ext cx="7155303" cy="9800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3C7-BC27-4D7F-ACC9-05FA424B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BB1BD-A27D-4D70-A23A-32088531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924D-1772-4F3E-B835-D724687D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0833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550</TotalTime>
  <Words>2961</Words>
  <Application>Microsoft Office PowerPoint</Application>
  <PresentationFormat>On-screen Show (4:3)</PresentationFormat>
  <Paragraphs>433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PowerPoint Presentation</vt:lpstr>
      <vt:lpstr>PowerPoint Presentation</vt:lpstr>
      <vt:lpstr>The methods for adding the MVC service</vt:lpstr>
      <vt:lpstr>Methods that configure the default route (part 1)</vt:lpstr>
      <vt:lpstr>Another way to map a controller  to the default route</vt:lpstr>
      <vt:lpstr>The pattern for the default route</vt:lpstr>
      <vt:lpstr>Request URL mappings for the default route</vt:lpstr>
      <vt:lpstr>A pattern that mixes static and dynamic data  for a segment</vt:lpstr>
      <vt:lpstr>A pattern with one completely static segment</vt:lpstr>
      <vt:lpstr>Three routing patterns mapped to controllers</vt:lpstr>
      <vt:lpstr>PowerPoint Presentation</vt:lpstr>
      <vt:lpstr>The Home controller with attribute routing  for both actions</vt:lpstr>
      <vt:lpstr>Request URL mappings that use attribute routing</vt:lpstr>
      <vt:lpstr>Two tokens for inserting variable data into a route</vt:lpstr>
      <vt:lpstr>How to map all controllers  that use attribute routing</vt:lpstr>
      <vt:lpstr>The Product controller with attribute routing  that specifies segments</vt:lpstr>
      <vt:lpstr>Request URL mappings with attribute routing  that specifies segments</vt:lpstr>
      <vt:lpstr>Two default routes that are overridden  by the attribute routing with segments</vt:lpstr>
      <vt:lpstr>The code for the Product controller</vt:lpstr>
      <vt:lpstr>Request URL mappings with attribute routing  for all actions of a controller</vt:lpstr>
      <vt:lpstr>Two default routes that are overridden  by the attribute routing</vt:lpstr>
      <vt:lpstr>Best practices for URLs</vt:lpstr>
      <vt:lpstr>A URL that identifies a product…</vt:lpstr>
      <vt:lpstr>Four URLs that use query strings to pass data (not recommended)</vt:lpstr>
      <vt:lpstr>Four URLs that follow best practices</vt:lpstr>
      <vt:lpstr>Four shorter URLs that follow best practices</vt:lpstr>
      <vt:lpstr>The starting folders for an app  with an Admin area (part 1)</vt:lpstr>
      <vt:lpstr>The starting folders for an app  with an Admin area (part 2)</vt:lpstr>
      <vt:lpstr>A route that works with an area</vt:lpstr>
      <vt:lpstr>The Home controller for the Admin area</vt:lpstr>
      <vt:lpstr>A token you can use to insert the area into a route</vt:lpstr>
      <vt:lpstr>Request URL mappings associated with areas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40</cp:revision>
  <cp:lastPrinted>2016-01-14T23:03:16Z</cp:lastPrinted>
  <dcterms:created xsi:type="dcterms:W3CDTF">2019-12-12T19:00:38Z</dcterms:created>
  <dcterms:modified xsi:type="dcterms:W3CDTF">2021-10-18T04:18:35Z</dcterms:modified>
</cp:coreProperties>
</file>