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302" r:id="rId2"/>
    <p:sldId id="303" r:id="rId3"/>
    <p:sldId id="301" r:id="rId4"/>
    <p:sldId id="260" r:id="rId5"/>
    <p:sldId id="264" r:id="rId6"/>
    <p:sldId id="265" r:id="rId7"/>
    <p:sldId id="274" r:id="rId8"/>
    <p:sldId id="289" r:id="rId9"/>
    <p:sldId id="290" r:id="rId10"/>
    <p:sldId id="291" r:id="rId11"/>
    <p:sldId id="294" r:id="rId12"/>
    <p:sldId id="296" r:id="rId13"/>
    <p:sldId id="298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8" d="100"/>
          <a:sy n="98" d="100"/>
        </p:scale>
        <p:origin x="19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15B9-393C-4E5E-8183-DF024731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7166-6CFA-425C-A62A-7DB1746A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B02D5-49B5-47FC-8220-233E40BC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909409-A326-4862-9A6F-E96148BA0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CBC17A-7495-4D73-802E-E7D114CF52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A90B3D9-0817-4A71-A8E9-25B8F8B6B9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4495800"/>
            <a:ext cx="7391400" cy="15062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52CDE62-1017-48FC-8E8C-36D7D7B143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209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6639DE-CB19-4C5C-8676-AB193CA2BE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800" y="3352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E1022-6EFE-4A6D-8B6C-EDAEB1D7CED3}"/>
              </a:ext>
            </a:extLst>
          </p:cNvPr>
          <p:cNvSpPr/>
          <p:nvPr/>
        </p:nvSpPr>
        <p:spPr bwMode="auto">
          <a:xfrm>
            <a:off x="304800" y="304800"/>
            <a:ext cx="8305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By default, controllers and their action methods are used </a:t>
            </a:r>
            <a:r>
              <a:rPr lang="en-US" dirty="0">
                <a:latin typeface="Times New Roman" pitchFamily="18" charset="0"/>
              </a:rPr>
              <a:t>to create URLs and it starts with an upper case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-&gt; to change it to lo</a:t>
            </a:r>
            <a:r>
              <a:rPr lang="en-US" dirty="0">
                <a:latin typeface="Times New Roman" pitchFamily="18" charset="0"/>
              </a:rPr>
              <a:t>wer case -&gt; go to </a:t>
            </a:r>
            <a:r>
              <a:rPr lang="en-US" dirty="0" err="1">
                <a:latin typeface="Times New Roman" pitchFamily="18" charset="0"/>
              </a:rPr>
              <a:t>Startup.cs</a:t>
            </a:r>
            <a:r>
              <a:rPr lang="en-US" dirty="0">
                <a:latin typeface="Times New Roman" pitchFamily="18" charset="0"/>
              </a:rPr>
              <a:t> and add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701D-0456-410B-8452-3FEBA455E986}"/>
              </a:ext>
            </a:extLst>
          </p:cNvPr>
          <p:cNvSpPr txBox="1"/>
          <p:nvPr/>
        </p:nvSpPr>
        <p:spPr>
          <a:xfrm>
            <a:off x="0" y="3380125"/>
            <a:ext cx="9144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services.AddControllersWithViews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services.AddRouting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options =&gt;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options.LowercaseUrls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lower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options.AppendTrailingSlash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trailing slash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30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2650-804C-4F38-90AC-C76C96BA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Four URLs that use query strings to pass data (not recommended)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903A3-34CB-449A-B52B-F41F64CA5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10515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https://www.murach.com/p/List?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=1&amp;pg=1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Detail?id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=1307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E5ED-5DD6-4C8F-8B0B-055DC784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669E-6A47-4A6E-B625-4E46B5BC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D195-8C79-49A3-9A3D-8DEB1DF1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F3712F-8F22-4B1B-8401-C7595CE39956}"/>
              </a:ext>
            </a:extLst>
          </p:cNvPr>
          <p:cNvSpPr txBox="1">
            <a:spLocks/>
          </p:cNvSpPr>
          <p:nvPr/>
        </p:nvSpPr>
        <p:spPr bwMode="auto">
          <a:xfrm>
            <a:off x="914400" y="2910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Four URLs that follow best practices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C05DB46-28D6-40AA-B5B8-96281938BC93}"/>
              </a:ext>
            </a:extLst>
          </p:cNvPr>
          <p:cNvSpPr txBox="1">
            <a:spLocks/>
          </p:cNvSpPr>
          <p:nvPr/>
        </p:nvSpPr>
        <p:spPr bwMode="auto">
          <a:xfrm>
            <a:off x="838200" y="33528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https://www.murach.com/product/list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/product/list/guitars/page-1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/product/detail/1307/fender-stratocaster</a:t>
            </a:r>
          </a:p>
          <a:p>
            <a:endParaRPr lang="en-US" sz="1400" kern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14C3E18-669B-40FE-9404-7500E10F0B7A}"/>
              </a:ext>
            </a:extLst>
          </p:cNvPr>
          <p:cNvSpPr txBox="1">
            <a:spLocks/>
          </p:cNvSpPr>
          <p:nvPr/>
        </p:nvSpPr>
        <p:spPr bwMode="auto">
          <a:xfrm>
            <a:off x="838200" y="44958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/products/guitars/page-1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/product/1307/fender-stratocaster</a:t>
            </a:r>
          </a:p>
          <a:p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18389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84F-FFA3-438F-B446-8C27A98D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974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2721-8536-46D9-8ECF-F61947B25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/Areas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/Controllers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AddUpdate.cshthml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/Shared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6A16-A0D1-47DD-919D-B43EDF6E7008}"/>
              </a:ext>
            </a:extLst>
          </p:cNvPr>
          <p:cNvSpPr/>
          <p:nvPr/>
        </p:nvSpPr>
        <p:spPr bwMode="auto">
          <a:xfrm>
            <a:off x="5410200" y="746760"/>
            <a:ext cx="3048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Add ‘Areas’ folder to the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A209F-E858-44FB-B3A6-6C9E5BFD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" y="5641378"/>
            <a:ext cx="878327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3493-E25C-4A32-9AC9-5B33E7C5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route that works with an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7C68-CF9F-4720-9C80-544F0B3BE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endpoints.MapAreaControllerRoute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"admin",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"Admin",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0C06C0-80A6-47FE-AC58-CD2634A76921}"/>
              </a:ext>
            </a:extLst>
          </p:cNvPr>
          <p:cNvSpPr txBox="1">
            <a:spLocks/>
          </p:cNvSpPr>
          <p:nvPr/>
        </p:nvSpPr>
        <p:spPr bwMode="auto">
          <a:xfrm>
            <a:off x="914400" y="35967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The Home controller for the Admin area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39952B-CB74-4973-A4C8-824F244DC6AE}"/>
              </a:ext>
            </a:extLst>
          </p:cNvPr>
          <p:cNvSpPr txBox="1">
            <a:spLocks/>
          </p:cNvSpPr>
          <p:nvPr/>
        </p:nvSpPr>
        <p:spPr bwMode="auto">
          <a:xfrm>
            <a:off x="838200" y="4038600"/>
            <a:ext cx="73914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GuitarShop.Areas.Admin.Controllers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HomeController : Controller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IActionResult Index()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View();  // maps to /Areas/Admin/Views/Home/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Index.cshtml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28018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DDD4-FD65-4992-930B-200AC20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token you can use to insert the area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F33E-CA1A-40C6-BC9C-A79092465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 for the Admin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[Route("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/[controller]s/{id?}")]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146F-981C-4663-B85E-01B9839B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FF66-D71A-4CF5-A903-32E7999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570C-9222-489F-B6FA-716BE5D5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E09BA-0A2D-4DA9-B20A-117EC30B41AC}"/>
              </a:ext>
            </a:extLst>
          </p:cNvPr>
          <p:cNvSpPr/>
          <p:nvPr/>
        </p:nvSpPr>
        <p:spPr bwMode="auto">
          <a:xfrm>
            <a:off x="3657600" y="5029200"/>
            <a:ext cx="38862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one is optional(just for clarification)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13CE4-C333-4DA5-A93B-68CD3B6D3DA4}"/>
              </a:ext>
            </a:extLst>
          </p:cNvPr>
          <p:cNvCxnSpPr/>
          <p:nvPr/>
        </p:nvCxnSpPr>
        <p:spPr bwMode="auto">
          <a:xfrm>
            <a:off x="3200400" y="3200400"/>
            <a:ext cx="685800" cy="18288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5218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530CA-D7F3-48D9-943A-FA540932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695199"/>
            <a:ext cx="8125959" cy="905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825421-BE3F-4CC2-9521-A41C38CD412D}"/>
              </a:ext>
            </a:extLst>
          </p:cNvPr>
          <p:cNvSpPr/>
          <p:nvPr/>
        </p:nvSpPr>
        <p:spPr bwMode="auto">
          <a:xfrm>
            <a:off x="533400" y="152400"/>
            <a:ext cx="1524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Slug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CF492-D4B7-4BF6-BB63-FC2D0A6E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40" y="76200"/>
            <a:ext cx="4906060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5CD8E-AF9F-4780-8BB5-0B60DAD51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3" y="1742361"/>
            <a:ext cx="893569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6DFC-EA17-46A5-87DE-ACD78CFF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methods for adding the MVC service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4B0C-FB2F-4E75-9CDA-C71D3F4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F069-2912-46D3-81D2-F611C5EE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D85E-463B-4859-9288-0CD3DD9A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6CAB2C-F101-4637-BE49-5BBCD4E77DAC}"/>
              </a:ext>
            </a:extLst>
          </p:cNvPr>
          <p:cNvSpPr txBox="1">
            <a:spLocks/>
          </p:cNvSpPr>
          <p:nvPr/>
        </p:nvSpPr>
        <p:spPr bwMode="auto">
          <a:xfrm>
            <a:off x="914400" y="3291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Two methods for enabling and configuring routing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9BCB6-7C98-4DC5-AA57-B67A1B8B69E9}"/>
              </a:ext>
            </a:extLst>
          </p:cNvPr>
          <p:cNvSpPr txBox="1">
            <a:spLocks/>
          </p:cNvSpPr>
          <p:nvPr/>
        </p:nvSpPr>
        <p:spPr>
          <a:xfrm>
            <a:off x="838200" y="3733800"/>
            <a:ext cx="7391400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UseRouting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UseEndpoints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kern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2FBDD-7D46-4937-A5E7-C03F37D4C7A2}"/>
              </a:ext>
            </a:extLst>
          </p:cNvPr>
          <p:cNvSpPr txBox="1"/>
          <p:nvPr/>
        </p:nvSpPr>
        <p:spPr>
          <a:xfrm>
            <a:off x="0" y="1119187"/>
            <a:ext cx="9144000" cy="156966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services</a:t>
            </a:r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services.AddControllersWithViews</a:t>
            </a:r>
            <a:r>
              <a:rPr lang="en-US" sz="16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ASP.NET Core 2.2 and later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sz="16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Versions prior to 2.2(includes unnecessary services)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45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169-C86E-4B29-A387-AC31C0C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369332"/>
          </a:xfrm>
        </p:spPr>
        <p:txBody>
          <a:bodyPr/>
          <a:lstStyle/>
          <a:p>
            <a:r>
              <a:rPr lang="en-US" dirty="0"/>
              <a:t>Methods that configure the default route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E52A-E121-4FD8-A3F5-F223BA7BE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572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add services to the project.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add MVC services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other services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C37A-BBC5-4EE7-8E92-72D5EAF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69DF-D714-4A8C-A0EE-C43CD0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72E4-B961-4937-A617-19FD1E32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D137BB-DCA5-4182-AE2E-159E3146942B}"/>
              </a:ext>
            </a:extLst>
          </p:cNvPr>
          <p:cNvSpPr txBox="1">
            <a:spLocks/>
          </p:cNvSpPr>
          <p:nvPr/>
        </p:nvSpPr>
        <p:spPr bwMode="auto">
          <a:xfrm>
            <a:off x="838200" y="18288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configure the HTTP request pipeline.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(IApplicationBuilder app,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IWebHostEnvironment env) 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app.UseDeveloperExceptionPage();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app.UseHttpsRedirection();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app.UseStaticFiles();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app.UseRouting();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mark where routing decisions are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middleware that runs after routing decisions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have been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map the endpoints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endpoints.MapControllerRoute(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"default",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pattern: "{controller=Home}/{action=Index}/{id?}");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other middleware here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81657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3C6-F762-4CB2-B7D2-94B938D7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76400"/>
            <a:ext cx="7315200" cy="369332"/>
          </a:xfrm>
        </p:spPr>
        <p:txBody>
          <a:bodyPr/>
          <a:lstStyle/>
          <a:p>
            <a:r>
              <a:rPr lang="en-US" dirty="0"/>
              <a:t>The pattern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C6D6-6506-4D84-8E95-92C0AA72C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18211"/>
            <a:ext cx="7391400" cy="397778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default route works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first segment specifies the controller. Since the pattern sets the Home controller as the default controller,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second segment specifies the action method within the controller. Since the pattern sets the Index() method as the default action,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third segment specifies an argument for the id parameter of the action method. The pattern uses a question mark (?) to specify that this segment is optional.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8143A3-25B7-44E5-80C7-E161DB007405}"/>
              </a:ext>
            </a:extLst>
          </p:cNvPr>
          <p:cNvSpPr txBox="1">
            <a:spLocks/>
          </p:cNvSpPr>
          <p:nvPr/>
        </p:nvSpPr>
        <p:spPr bwMode="auto">
          <a:xfrm>
            <a:off x="914400" y="1524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URL that has three segments</a:t>
            </a:r>
            <a:endParaRPr lang="en-US" kern="0" dirty="0"/>
          </a:p>
        </p:txBody>
      </p:sp>
      <p:pic>
        <p:nvPicPr>
          <p:cNvPr id="8" name="Content Placeholder 7" descr="Refer to page 201 in textbook">
            <a:extLst>
              <a:ext uri="{FF2B5EF4-FFF2-40B4-BE49-F238E27FC236}">
                <a16:creationId xmlns:a16="http://schemas.microsoft.com/office/drawing/2014/main" id="{DD16EA20-C074-46E1-A5F8-3D05DE62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69538" y="648987"/>
            <a:ext cx="6212362" cy="101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9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681-191B-497F-A88F-53B9DE2D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BAE6-38E1-48E0-B998-783D92F94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42999"/>
            <a:ext cx="8305800" cy="5090011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229100" algn="l"/>
                <a:tab pos="5600700" algn="l"/>
                <a:tab pos="6515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Id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http://localhost/Home/Index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http://localhost/Home/About	Home	About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	Product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	Product	List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http://localhost/Product/List/Guitars	Product	List	Guitars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	Product	Detail	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http://localhost/Product/Detail/3	Product	Detail	3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8A86-C6FD-42ED-815B-E32A9441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AD4A-A164-49EA-BAE1-9275637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4A7-4690-4FAF-93F2-7BDF18E8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9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A4DA-B580-430D-B649-6950D8CF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routing patterns mapped to 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A0F2-5536-4700-B1FC-E1C61AD03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066800"/>
            <a:ext cx="9144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most specific route – 5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paging_and_sorting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"{controller}/{action}/{id}/page{page}/sort-by-{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specific route – 4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"paging",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least specific route – 0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03FE-DDB3-40BB-BCEA-5152E335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E6D7-5026-470D-A3C5-24F0D25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DABF-6E31-41E3-AE74-AA25789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CFE4-8D26-4B9B-8943-35C02B71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Best practices for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3155-6BE0-4133-8E67-4F73A50DD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Keep the URL as short as possible while still being descriptive and user-friendly.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keywords to describe the content of a page, not implementation details.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your URLs easy for humans to understand and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hyphens to separate words, not other characters, especially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Prefer names as identifiers over numbers.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 intuitive hierarchy.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Avoid the use of query string parameters if possible.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B421-7F1F-4A7D-B190-2509AD5E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17B0-A086-4B7D-8579-F7C12D3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211B-FDF3-4041-9328-8AAA92FF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64D9-518A-4693-A8A7-A052672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URL that identifies a product…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2949-E9AA-4AA4-8C8B-507FA45BD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https://www.domain.com/product/fender-special-edition-standard-stratocaster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 and name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 keep it descriptive but short)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https://www.domain.com/product/1307/fender-special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4477-B616-450E-8D98-B6BB6F43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A17A-B33D-422C-8E77-E271284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44AD-F8E2-40CF-9884-70FEF97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533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610</TotalTime>
  <Words>1432</Words>
  <Application>Microsoft Office PowerPoint</Application>
  <PresentationFormat>On-screen Show (4:3)</PresentationFormat>
  <Paragraphs>212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PowerPoint Presentation</vt:lpstr>
      <vt:lpstr>PowerPoint Presentation</vt:lpstr>
      <vt:lpstr>The methods for adding the MVC service</vt:lpstr>
      <vt:lpstr>Methods that configure the default route (part 1)</vt:lpstr>
      <vt:lpstr>The pattern for the default route</vt:lpstr>
      <vt:lpstr>Request URL mappings for the default route</vt:lpstr>
      <vt:lpstr>Three routing patterns mapped to controllers</vt:lpstr>
      <vt:lpstr>Best practices for URLs</vt:lpstr>
      <vt:lpstr>A URL that identifies a product…</vt:lpstr>
      <vt:lpstr>Four URLs that use query strings to pass data (not recommended)</vt:lpstr>
      <vt:lpstr>The starting folders for an app  with an Admin area (part 1)</vt:lpstr>
      <vt:lpstr>A route that works with an area</vt:lpstr>
      <vt:lpstr>A token you can use to insert the area into a route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54</cp:revision>
  <cp:lastPrinted>2016-01-14T23:03:16Z</cp:lastPrinted>
  <dcterms:created xsi:type="dcterms:W3CDTF">2019-12-12T19:00:38Z</dcterms:created>
  <dcterms:modified xsi:type="dcterms:W3CDTF">2021-10-20T09:15:14Z</dcterms:modified>
</cp:coreProperties>
</file>