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302" r:id="rId2"/>
    <p:sldId id="303" r:id="rId3"/>
    <p:sldId id="301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300" r:id="rId16"/>
    <p:sldId id="274" r:id="rId17"/>
    <p:sldId id="275" r:id="rId18"/>
    <p:sldId id="276" r:id="rId19"/>
    <p:sldId id="277" r:id="rId20"/>
    <p:sldId id="278" r:id="rId21"/>
    <p:sldId id="30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69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10/17/2021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E1022-6EFE-4A6D-8B6C-EDAEB1D7CED3}"/>
              </a:ext>
            </a:extLst>
          </p:cNvPr>
          <p:cNvSpPr/>
          <p:nvPr/>
        </p:nvSpPr>
        <p:spPr bwMode="auto">
          <a:xfrm>
            <a:off x="304800" y="304800"/>
            <a:ext cx="83058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By default, controllers and their action methods are used </a:t>
            </a:r>
            <a:r>
              <a:rPr lang="en-US" dirty="0">
                <a:latin typeface="Times New Roman" pitchFamily="18" charset="0"/>
              </a:rPr>
              <a:t>to create URLs and it starts with an upper case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-&gt; to change it to lo</a:t>
            </a:r>
            <a:r>
              <a:rPr lang="en-US" dirty="0">
                <a:latin typeface="Times New Roman" pitchFamily="18" charset="0"/>
              </a:rPr>
              <a:t>wer case -&gt; go to </a:t>
            </a:r>
            <a:r>
              <a:rPr lang="en-US" dirty="0" err="1">
                <a:latin typeface="Times New Roman" pitchFamily="18" charset="0"/>
              </a:rPr>
              <a:t>Startup.cs</a:t>
            </a:r>
            <a:r>
              <a:rPr lang="en-US" dirty="0">
                <a:latin typeface="Times New Roman" pitchFamily="18" charset="0"/>
              </a:rPr>
              <a:t> and 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1701D-0456-410B-8452-3FEBA455E986}"/>
              </a:ext>
            </a:extLst>
          </p:cNvPr>
          <p:cNvSpPr txBox="1"/>
          <p:nvPr/>
        </p:nvSpPr>
        <p:spPr>
          <a:xfrm>
            <a:off x="0" y="3380125"/>
            <a:ext cx="9144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services</a:t>
            </a:r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services.AddControllersWithViews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services.AddRouting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options =&gt;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options.LowercaseUrls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lower case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options.AppendTrailingSlash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trailing slash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400D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ACD32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0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6F0-A692-4473-B93E-F75AD2F1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EF4D3-4A15-4C77-9DD5-5801405CA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16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Content("Product controller, List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66A-B6F3-4BAE-8B0E-94B29762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F4C-F69A-4B81-9F13-BF2C71C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B1F8-543A-48F6-951A-A77D43E2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1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0833-212A-4AD3-BABE-633487BD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after requesting the Product/List action with no id segment</a:t>
            </a:r>
          </a:p>
        </p:txBody>
      </p:sp>
      <p:pic>
        <p:nvPicPr>
          <p:cNvPr id="7" name="Content Placeholder 6" descr="Refer to page 205 in textbook">
            <a:extLst>
              <a:ext uri="{FF2B5EF4-FFF2-40B4-BE49-F238E27FC236}">
                <a16:creationId xmlns:a16="http://schemas.microsoft.com/office/drawing/2014/main" id="{80AF6854-0F3B-4AB0-A17E-182BACDC08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230483" cy="10120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554E-C291-400D-823A-E09BB929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6FA6-4123-4363-87AF-C96A390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11D5-B672-431A-8BFB-950CCA43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0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6FA-4B2E-4F7B-B7FC-3343F70E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after requesting the Product/Detail action with an id segment</a:t>
            </a:r>
          </a:p>
        </p:txBody>
      </p:sp>
      <p:pic>
        <p:nvPicPr>
          <p:cNvPr id="9" name="Content Placeholder 8" descr="Refer to page 205 in textbook">
            <a:extLst>
              <a:ext uri="{FF2B5EF4-FFF2-40B4-BE49-F238E27FC236}">
                <a16:creationId xmlns:a16="http://schemas.microsoft.com/office/drawing/2014/main" id="{3D803899-35CD-44EA-A2E9-AACF18E5D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40877"/>
            <a:ext cx="7151228" cy="99373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3C620-D74B-4D2B-B191-E58CEEFD2D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683877"/>
            <a:ext cx="7391400" cy="457200"/>
          </a:xfrm>
        </p:spPr>
        <p:txBody>
          <a:bodyPr/>
          <a:lstStyle/>
          <a:p>
            <a:r>
              <a:rPr lang="en-US" dirty="0"/>
              <a:t>A browser after requesting the Product/Detail action with no id segment</a:t>
            </a:r>
          </a:p>
        </p:txBody>
      </p:sp>
      <p:pic>
        <p:nvPicPr>
          <p:cNvPr id="10" name="Content Placeholder 9" descr="Refer to page 205 in textbook">
            <a:extLst>
              <a:ext uri="{FF2B5EF4-FFF2-40B4-BE49-F238E27FC236}">
                <a16:creationId xmlns:a16="http://schemas.microsoft.com/office/drawing/2014/main" id="{7B17B612-14D8-4155-841B-DF1503EB329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3674477"/>
            <a:ext cx="7163421" cy="101812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0A14EC-FBD3-4A17-A36D-E04D966C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16A857-0A34-4099-B891-C1ED787E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808422-04C3-42AB-8A23-E415B0B6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4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7646-464B-4854-9989-4ABBE402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369332"/>
          </a:xfrm>
        </p:spPr>
        <p:txBody>
          <a:bodyPr/>
          <a:lstStyle/>
          <a:p>
            <a:r>
              <a:rPr lang="en-US" dirty="0"/>
              <a:t>A pattern that mixes static and dynamic data </a:t>
            </a:r>
            <a:br>
              <a:rPr lang="en-US" dirty="0"/>
            </a:br>
            <a:r>
              <a:rPr lang="en-US" dirty="0"/>
              <a:t>for a segment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3DA1C-EB99-4DFD-94F1-E011FEB17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08611"/>
            <a:ext cx="7391400" cy="27432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{controller}/{action}/{cat}/Page{num}      // 4 segments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static and dynamic data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B62DF6-05FD-4EBD-9565-06A315AC2F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438400"/>
            <a:ext cx="7162800" cy="1143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743200" algn="l"/>
                <a:tab pos="4229100" algn="l"/>
                <a:tab pos="53721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/Product/List/All/Page1	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/Product/List/All/Page2	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4914-75E5-417D-BC72-25B77F41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935B-FDB1-4CC5-A8C2-06C002C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9D21-5B02-42A1-B371-616DB4B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1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0AE-826B-4D42-AF2B-801994B6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List() method of the Product controller</a:t>
            </a:r>
            <a:br>
              <a:rPr lang="en-US" dirty="0"/>
            </a:br>
            <a:r>
              <a:rPr lang="en-US" dirty="0"/>
              <a:t>with static and dynamic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8166-5E56-42AB-9A39-9CB2FF8FF6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32072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cat, int num)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Content("Product controller, List action,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"Category " + cat + ", Page " + num);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207 in textbook">
            <a:extLst>
              <a:ext uri="{FF2B5EF4-FFF2-40B4-BE49-F238E27FC236}">
                <a16:creationId xmlns:a16="http://schemas.microsoft.com/office/drawing/2014/main" id="{9D055AE9-27EB-4746-86AB-77383A248D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3778" y="3822114"/>
            <a:ext cx="6596444" cy="9022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C13BE-20DA-4919-BE88-FDD5B880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1E57-06BB-4ADD-BBF0-2E5937ED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DB92-4068-4149-9DAB-4E4E27B4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9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CD447-5038-4942-B2F6-89C46208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with one completely static 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68029-2356-4289-A913-DEFD0755FF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{controller}/{action}/{cat}/Page/{num}     // 5 segments</a:t>
            </a:r>
          </a:p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a completely static segment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6CC1AB-46F6-4B41-8115-61EB1774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0589" y="2037706"/>
            <a:ext cx="7100611" cy="1070842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00350" algn="l"/>
                <a:tab pos="4286250" algn="l"/>
                <a:tab pos="5372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/Product/List/All/Page/1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/Product/List/All/Page/2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E6CDBA-79BE-4575-A631-953F9CEF58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dirty="0"/>
          </a:p>
        </p:txBody>
      </p:sp>
      <p:pic>
        <p:nvPicPr>
          <p:cNvPr id="10" name="Content Placeholder 9" descr="Refer to page 207 in textbook">
            <a:extLst>
              <a:ext uri="{FF2B5EF4-FFF2-40B4-BE49-F238E27FC236}">
                <a16:creationId xmlns:a16="http://schemas.microsoft.com/office/drawing/2014/main" id="{D7EBB98C-BD19-4D83-937E-409A5C00C5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588" y="4201509"/>
            <a:ext cx="7155303" cy="9800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3C7-BC27-4D7F-ACC9-05FA424B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B1BD-A27D-4D70-A23A-3208853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924D-1772-4F3E-B835-D724687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0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95EA-D95F-42B0-A275-08FE3E26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List() method of the Product controller</a:t>
            </a:r>
            <a:br>
              <a:rPr lang="en-US" dirty="0"/>
            </a:br>
            <a:r>
              <a:rPr lang="en-US" dirty="0"/>
              <a:t>with multiple routing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02A3-D00D-4BE2-8E82-BBE70620D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page = 1,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Content("id=" + id + ", page=" + page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DE07-73AA-4B46-A0F8-908254D2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8670-B5B7-4692-9285-A86DF8B1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B525-9E33-4D13-BFD9-EF16662B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7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294E-3C9F-4195-8D6E-16E5A611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URLs that use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87A9-D85E-4FAF-8B3F-EC7C6F7EDE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086600" cy="1905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57500" algn="l"/>
                <a:tab pos="5372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Controller/Action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			Home/Index	id=null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/Home/About			Home/About	id=null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/Product/Detail/4			Product/Detail	id=4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	Product/List	id=Guitars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B80B-C417-4857-99F3-41BC0270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32CA-448D-4AB5-A510-73ACB8D8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03F2-AAF8-4353-9CEE-C1BA2CB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9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FC38-9DCB-4A26-B727-2B42B622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URLs that uses the paging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E5C6B-2E3B-4A9C-96D7-357ADDB1AA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162800" cy="18288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5433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5433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/Product/List/All/Page3	id=All, page=3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5433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/Product/List/Guitars/Page2	id=Guitars, page=2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/Product/List/Guitars/Pg2	Not found because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 doesn't match static "Page".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B9B0-7234-4D9E-A8C2-DC5E0A3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5BF4-4C80-4A8B-9263-1BDE684D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1460-31FF-4876-8952-00E162EF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530CA-D7F3-48D9-943A-FA540932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695199"/>
            <a:ext cx="8125959" cy="905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825421-BE3F-4CC2-9521-A41C38CD412D}"/>
              </a:ext>
            </a:extLst>
          </p:cNvPr>
          <p:cNvSpPr/>
          <p:nvPr/>
        </p:nvSpPr>
        <p:spPr bwMode="auto">
          <a:xfrm>
            <a:off x="533400" y="152400"/>
            <a:ext cx="1524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Slug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CF492-D4B7-4BF6-BB63-FC2D0A6E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40" y="76200"/>
            <a:ext cx="4906060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5CD8E-AF9F-4780-8BB5-0B60DAD5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3" y="1742361"/>
            <a:ext cx="893569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377A-7404-4DDD-8167-085C05F5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URLs that use the </a:t>
            </a:r>
            <a:r>
              <a:rPr lang="en-US" dirty="0" err="1"/>
              <a:t>paging_and_sorting</a:t>
            </a:r>
            <a:r>
              <a:rPr lang="en-US" dirty="0"/>
              <a:t>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1401-7B51-41DB-865D-AA2AE77848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21336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143500" algn="l"/>
                <a:tab pos="5486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Parameters</a:t>
            </a:r>
          </a:p>
          <a:p>
            <a:pPr marL="5143500" marR="0" indent="-51435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/Product/List/Guitars/Page2/Sort-By-Name	id=Guitars, page=2,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=Name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0" marR="0" indent="-51435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/Product/List/Guitars/Page2/By-Name	Not found because "By-" doesn't match "Sort-By-".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767D-FBE0-408B-98C1-EC01E09E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E523-EE86-44F1-B1FB-4BE62EDD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5806-8150-47B7-B706-55D11C0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1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4507-697B-482D-909A-A8CFEA4B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6657-0604-4369-B8BA-B54C02C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322B-1BBE-487B-8521-CEC1CBC1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22E7-A068-4EA0-BA87-53D5E702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266523"/>
            <a:ext cx="784969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EAD5-E043-40DE-8898-1DA2B300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Home controller with attribute routing </a:t>
            </a:r>
            <a:br>
              <a:rPr lang="en-US" dirty="0"/>
            </a:br>
            <a:r>
              <a:rPr lang="en-US" dirty="0"/>
              <a:t>for both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E3BE-2D0E-438D-97F6-C0597E607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[Route("/")]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[Route("About")]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B50B-92E5-4187-A769-E20EC037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D43F-B455-4F51-B2BE-8561F059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F12E-8EE6-4BA6-9D3D-6023795B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6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E61B-9310-43F8-9BFD-ECDF646A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that use attribute routing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13077-D5F3-4F09-9CEC-DE4A7BA20F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17576"/>
            <a:ext cx="4724400" cy="1353318"/>
          </a:xfrm>
          <a:ln cmpd="sng"/>
        </p:spPr>
        <p:txBody>
          <a:bodyPr/>
          <a:lstStyle/>
          <a:p>
            <a:pPr marL="1143000" marR="0" indent="-11430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143000" algn="l"/>
                <a:tab pos="1943100" algn="l"/>
                <a:tab pos="38862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	Maps to</a:t>
            </a:r>
          </a:p>
          <a:p>
            <a:pPr marL="1943100" marR="0" indent="-1943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Home/Index action</a:t>
            </a:r>
          </a:p>
          <a:p>
            <a:pPr marL="1943100" marR="0" indent="-1943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/About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Home/About 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56B-19A3-4CB8-9F86-CAA682F73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590800"/>
            <a:ext cx="7391400" cy="2743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default routes that are </a:t>
            </a:r>
            <a:r>
              <a:rPr lang="en-US" sz="2400" b="1" i="1" u="sng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overridden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attribute routing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/Home/About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F439-91DC-4D87-B2A0-1666C8C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9CC7-660F-4492-A34A-FFBD979C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669B-9AA5-4120-AF63-734F47B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C3A-B6D3-4F68-B605-176C530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Two tokens for inserting variable data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EDFA-B88B-4646-B540-94F24B5D5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[controller]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[action]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Home/About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[Route("[action]")]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BBEC-C325-4E6F-8B25-E5A051EF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5A8-18B4-4648-AC57-1E56CC4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C76-8211-44E0-B941-665CA7CC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E850-7051-4F14-A04F-A0C3EA21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map all controllers </a:t>
            </a:r>
            <a:br>
              <a:rPr lang="en-US" dirty="0"/>
            </a:br>
            <a:r>
              <a:rPr lang="en-US" dirty="0"/>
              <a:t>that use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761-1540-4C30-9C8C-9C3CCF801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controllers that use attribute routing 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often not necessary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pattern for default route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9501-264C-43E2-8583-E90257A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8C7F-AAC6-4F5C-A568-591094A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3381-D8D6-4C90-9BC3-F43D479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54A04-49C2-4B7B-80EA-D93647C4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4114800"/>
            <a:ext cx="809738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32F-5CE5-4FD1-97BF-DB468F4F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Product controller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9690-8302-4636-B54A-E2FE7738C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[Route("Products/{cat?}")]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[Route("Product/{id}")]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NonAction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GetSlug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2463-CAC3-4A59-AD5D-C7CD2A99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CA6A-7EF2-46B7-9FDC-5FBF20AB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4B5D-D0BD-4A52-AA27-7DA6850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99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7A3-A167-4A7A-BEA4-C5563FB3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4E24-03A5-41FE-BB3C-139D4AFE3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464677"/>
            <a:ext cx="6934200" cy="3657600"/>
          </a:xfrm>
          <a:ln cmpd="sng"/>
        </p:spPr>
        <p:txBody>
          <a:bodyPr/>
          <a:lstStyle/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8862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supplies a valid int argument of 3.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URL is not found. It does not map to the Product/Detail action because it does not supply the required id segment.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6BE5-9988-4982-8ABA-52F3F61E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BB32-414F-471E-9C8F-08A02875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AE27-7E23-4BF3-8545-8372F9C1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5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553-E8E0-4451-9ECD-8FE42AE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 with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C1D5-200E-4CD5-A7F1-C37A61E64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Product/List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[Route("[controller]s/{cat?}")]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Product/Detail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[Route("[controller]/{id}")]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B37B-E06A-42AD-89F9-ADAB6A19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4464-33F2-43F4-BB2A-8C5E81DD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F497-8555-4BD0-94C7-5490C956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67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1F31-A3AF-470D-80B7-34A0B4DD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B3FA-C27B-4E9D-A801-5CB41698F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[Route("Retail/[controller]/[action]/{id?}")]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5848-EABD-4E14-900C-47E1A1BD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F4A8-B8C9-40F3-9E66-5DC7FA42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64D4-F4E6-4592-B28F-3F37CB06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2D62-DBA7-49EE-B5F3-94FC80326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620000" cy="1600200"/>
          </a:xfrm>
          <a:ln cmpd="sng"/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331470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	Available with</a:t>
            </a:r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AddControllersWithViews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2.2 and later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AddMvc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Versions prior 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ASP.NET.Core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2.2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6CAB2C-F101-4637-BE49-5BBCD4E77DAC}"/>
              </a:ext>
            </a:extLst>
          </p:cNvPr>
          <p:cNvSpPr txBox="1">
            <a:spLocks/>
          </p:cNvSpPr>
          <p:nvPr/>
        </p:nvSpPr>
        <p:spPr bwMode="auto">
          <a:xfrm>
            <a:off x="914400" y="3291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Two methods for enabling and configuring routing</a:t>
            </a:r>
            <a:endParaRPr lang="en-US" kern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9BCB6-7C98-4DC5-AA57-B67A1B8B69E9}"/>
              </a:ext>
            </a:extLst>
          </p:cNvPr>
          <p:cNvSpPr txBox="1">
            <a:spLocks/>
          </p:cNvSpPr>
          <p:nvPr/>
        </p:nvSpPr>
        <p:spPr>
          <a:xfrm>
            <a:off x="838200" y="3733800"/>
            <a:ext cx="7391400" cy="838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UseRouting()</a:t>
            </a:r>
          </a:p>
          <a:p>
            <a:pPr marL="347345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UseEndpoints(</a:t>
            </a:r>
            <a:r>
              <a:rPr lang="en-US" sz="1600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84590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0075-6D46-4234-980C-56868C35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for all actions of a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907D-98E8-40D5-A0CB-45A7FEDF7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40877"/>
            <a:ext cx="7467600" cy="39624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6576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uses the default int value of 0.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 valid int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2951-003A-4320-8A60-192E455C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0E68-3DB2-4BB7-BBE7-7C2470F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6F62-6687-4F15-84B1-2C3AC992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0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71E-3D30-41E6-8336-519C5A65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F753-8EF4-49C0-89AB-175E9BE5C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DCE0-C022-4006-AB1E-F07B3B15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A9B8-8E20-44E6-A139-C7CC372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F00C-FEA1-4765-94F7-6237465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46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2996-5E19-4EAD-8478-FBC196B8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2F7D-2840-45B3-9AF6-DA0B8F1B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1642-160F-4ABD-8250-C1418A9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6D9E-321F-4F2C-908B-E8F5CF3D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8478-54AD-4E90-BDFC-D69AC997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61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3325-C5EC-4C7D-B5CB-78277390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shorter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2218-9625-4DE5-97C1-344754767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F2F1-B2D2-4DF2-A684-36A0714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188-0979-40AF-83A7-F663A05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F9B-9215-42B6-8D53-79E747A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79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42FD-89F2-417D-BD0E-7C36A88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CAB-B454-4B28-B365-8ABF45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AA94-3325-4EEB-A02A-BA1DC8C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8973-F713-4800-AF80-B23F2A4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6EB5-E361-41F2-85AB-81CED34BD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863600" marR="0" indent="-51752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/Controllers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/Shared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C67B-BB68-4ACB-B4B6-38C68FC6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4B55-09C5-45EF-A715-EAF6E3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A6B-AE64-4D32-BAF9-454789E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7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913C-6512-4E80-B824-B4DCA6C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DD9E-CA3C-4933-803C-4E22D59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F7C4-E0FE-4044-A506-5BA741F3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572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D137BB-DCA5-4182-AE2E-159E3146942B}"/>
              </a:ext>
            </a:extLst>
          </p:cNvPr>
          <p:cNvSpPr txBox="1">
            <a:spLocks/>
          </p:cNvSpPr>
          <p:nvPr/>
        </p:nvSpPr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(IApplicationBuilder app,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IWebHostEnvironment env) {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app.UseDeveloperExceptionPage();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app.UseHttpsRedirection();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app.UseStaticFiles();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app.UseRouting();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endpoints.MapControllerRoute(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ker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ker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ker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F81-D196-42B2-ACB1-0284B84D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for the Admin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C60-35AE-480C-9D16-F84743F5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AD4-BDB7-4894-A68A-43021AB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50DB-5320-4441-BCD6-BF2220E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4B9-D0CD-4421-8347-CDB4EEB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0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31-FB34-4BC6-8130-7B2891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associated with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1EE0-BD52-4C6D-94EE-7841C0231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3429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61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/Admin/Product/Add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Product/Add action.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/Admin/Product/Update/3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an id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C220-69DF-487F-A913-9B7E683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D6E-F6C3-402E-B18E-511F4EC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56A1-2F8D-4224-81D5-40B25AB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57C5-D42E-4A31-BB53-8BBB88AE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Another way to map a controller </a:t>
            </a:r>
            <a:br>
              <a:rPr lang="en-US" dirty="0"/>
            </a:br>
            <a:r>
              <a:rPr lang="en-US" dirty="0"/>
              <a:t>to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C96-5627-43C0-A8ED-17CAFCC16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endpoints.MapDefaultControllerRoute();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9A42-5383-4A9E-9985-1DBB34B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431A-6293-4C26-A1CE-6E4D599A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AE33-6C28-47BD-826E-596CD872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76400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8211"/>
            <a:ext cx="7391400" cy="397778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8143A3-25B7-44E5-80C7-E161DB007405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/>
              <a:t>A URL that has three segments</a:t>
            </a:r>
            <a:endParaRPr lang="en-US" kern="0" dirty="0"/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DD16EA20-C074-46E1-A5F8-3D05DE62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9538" y="648987"/>
            <a:ext cx="6212362" cy="101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142999"/>
            <a:ext cx="8305800" cy="5090011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14C6-6376-46C3-8BED-5B987B27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return plain text to the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4A7EF-2D3E-425E-ADE8-6D9A520E6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AFAA-8565-4120-B82B-90A96D64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CC68-1F53-4B13-ADFE-7F04F1B6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221C-0072-4670-B76A-1CD9A02A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1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F2ED-7B51-42A9-AE5B-5D2329A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after requesting the default page</a:t>
            </a:r>
          </a:p>
        </p:txBody>
      </p:sp>
      <p:pic>
        <p:nvPicPr>
          <p:cNvPr id="9" name="Content Placeholder 8" descr="Refer to page 203 in textbook">
            <a:extLst>
              <a:ext uri="{FF2B5EF4-FFF2-40B4-BE49-F238E27FC236}">
                <a16:creationId xmlns:a16="http://schemas.microsoft.com/office/drawing/2014/main" id="{01CE1467-8273-4D17-9105-4B8C6492BF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0528" y="1075859"/>
            <a:ext cx="7297544" cy="9815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F7A3C-6A4B-48A9-8D39-9D393F04A3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09800"/>
            <a:ext cx="7391400" cy="457200"/>
          </a:xfrm>
        </p:spPr>
        <p:txBody>
          <a:bodyPr/>
          <a:lstStyle/>
          <a:p>
            <a:r>
              <a:rPr lang="en-US" dirty="0"/>
              <a:t>A browser after requesting the Home/About page</a:t>
            </a:r>
          </a:p>
        </p:txBody>
      </p:sp>
      <p:pic>
        <p:nvPicPr>
          <p:cNvPr id="10" name="Content Placeholder 9" descr="Refer to page 203 in textbook">
            <a:extLst>
              <a:ext uri="{FF2B5EF4-FFF2-40B4-BE49-F238E27FC236}">
                <a16:creationId xmlns:a16="http://schemas.microsoft.com/office/drawing/2014/main" id="{911404A0-94F0-49BF-8943-A0B7EE8E0B4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0528" y="2797461"/>
            <a:ext cx="7297544" cy="101812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C8F7A3-4A3C-4C0F-B723-A30A4CD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D1BF01-FD3D-4313-B8B5-6B7B9009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46D36-0253-4533-B0F4-3F8236C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2058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488</TotalTime>
  <Words>3708</Words>
  <Application>Microsoft Office PowerPoint</Application>
  <PresentationFormat>On-screen Show (4:3)</PresentationFormat>
  <Paragraphs>547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PowerPoint Presentation</vt:lpstr>
      <vt:lpstr>PowerPoint Presentation</vt:lpstr>
      <vt:lpstr>The methods for adding the MVC service</vt:lpstr>
      <vt:lpstr>Methods that configure the default route (part 1)</vt:lpstr>
      <vt:lpstr>Another way to map a controller  to the default route</vt:lpstr>
      <vt:lpstr>The pattern for the default route</vt:lpstr>
      <vt:lpstr>Request URL mappings for the default route</vt:lpstr>
      <vt:lpstr>A method that a controller can use  to return plain text to the browser</vt:lpstr>
      <vt:lpstr>A browser after requesting the default page</vt:lpstr>
      <vt:lpstr>The Product controller</vt:lpstr>
      <vt:lpstr>A browser after requesting the Product/List action with no id segment</vt:lpstr>
      <vt:lpstr>A browser after requesting the Product/Detail action with an id segment</vt:lpstr>
      <vt:lpstr>A pattern that mixes static and dynamic data  for a segment</vt:lpstr>
      <vt:lpstr>The List() method of the Product controller with static and dynamic data</vt:lpstr>
      <vt:lpstr>A pattern with one completely static segment</vt:lpstr>
      <vt:lpstr>Three routing patterns mapped to controllers</vt:lpstr>
      <vt:lpstr>The List() method of the Product controller with multiple routing patterns</vt:lpstr>
      <vt:lpstr>URLs that use the default route</vt:lpstr>
      <vt:lpstr>URLs that uses the paging route</vt:lpstr>
      <vt:lpstr>URLs that use the paging_and_sorting route</vt:lpstr>
      <vt:lpstr>PowerPoint Presentation</vt:lpstr>
      <vt:lpstr>The Home controller with attribute routing  for both actions</vt:lpstr>
      <vt:lpstr>Request URL mappings that use attribute routing</vt:lpstr>
      <vt:lpstr>Two tokens for inserting variable data into a route</vt:lpstr>
      <vt:lpstr>How to map all controllers  that use attribute routing</vt:lpstr>
      <vt:lpstr>The Product controller with attribute routing  that specifies segments</vt:lpstr>
      <vt:lpstr>Request URL mappings with attribute routing  that specifies segments</vt:lpstr>
      <vt:lpstr>Two default routes that are overridden  by the attribute routing with segments</vt:lpstr>
      <vt:lpstr>The code for the Product controller</vt:lpstr>
      <vt:lpstr>Request URL mappings with attribute routing  for all actions of a controller</vt:lpstr>
      <vt:lpstr>Two default routes that are overridden  by the attribute routing</vt:lpstr>
      <vt:lpstr>Best practices for URLs</vt:lpstr>
      <vt:lpstr>A URL that identifies a product…</vt:lpstr>
      <vt:lpstr>Four URLs that use query strings to pass data (not recommended)</vt:lpstr>
      <vt:lpstr>Four URLs that follow best practices</vt:lpstr>
      <vt:lpstr>Four shorter URLs that follow best practices</vt:lpstr>
      <vt:lpstr>The starting folders for an app  with an Admin area (part 1)</vt:lpstr>
      <vt:lpstr>The starting folders for an app  with an Admin area (part 2)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baek kwangjin</cp:lastModifiedBy>
  <cp:revision>38</cp:revision>
  <cp:lastPrinted>2016-01-14T23:03:16Z</cp:lastPrinted>
  <dcterms:created xsi:type="dcterms:W3CDTF">2019-12-12T19:00:38Z</dcterms:created>
  <dcterms:modified xsi:type="dcterms:W3CDTF">2021-10-17T07:10:08Z</dcterms:modified>
</cp:coreProperties>
</file>