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8" r:id="rId3"/>
    <p:sldId id="287" r:id="rId4"/>
    <p:sldId id="290" r:id="rId5"/>
    <p:sldId id="293" r:id="rId6"/>
    <p:sldId id="294" r:id="rId7"/>
    <p:sldId id="297" r:id="rId8"/>
    <p:sldId id="299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9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5A5-4E87-4DE3-AD10-A13313B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Layout.cshtml</a:t>
            </a:r>
            <a:r>
              <a:rPr lang="en-US" dirty="0"/>
              <a:t> file in the Views/Shared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9EE-0332-47B5-8D84-6A7DEBEC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-&gt; here come other pages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B0D2-D821-450B-B504-1A96F6F8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258-CBFC-40FF-AED8-B48D5D4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5E7-44D0-4C5D-A004-3088BF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552AB-CB75-4FFB-9C39-7D3A90CFEAAA}"/>
              </a:ext>
            </a:extLst>
          </p:cNvPr>
          <p:cNvSpPr txBox="1">
            <a:spLocks/>
          </p:cNvSpPr>
          <p:nvPr/>
        </p:nvSpPr>
        <p:spPr bwMode="auto">
          <a:xfrm>
            <a:off x="914400" y="2683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_ViewStart.cshtml file </a:t>
            </a:r>
            <a:br>
              <a:rPr lang="en-US" kern="0"/>
            </a:br>
            <a:r>
              <a:rPr lang="en-US" kern="0"/>
              <a:t>that sets the default layout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FBBE3-4775-488E-8103-2E9F7C5C38CA}"/>
              </a:ext>
            </a:extLst>
          </p:cNvPr>
          <p:cNvSpPr txBox="1">
            <a:spLocks/>
          </p:cNvSpPr>
          <p:nvPr/>
        </p:nvSpPr>
        <p:spPr bwMode="auto">
          <a:xfrm>
            <a:off x="838200" y="3520440"/>
            <a:ext cx="7391400" cy="21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kern="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MVC tag helpers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4779C-671F-4BAD-8839-B08C2873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" y="6200694"/>
            <a:ext cx="827838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1A-42DC-4D03-8FB9-2FDCFF13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Update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4AB2-9330-423D-921E-49415C80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FEF-3F72-4F7F-8825-362964D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EC6A-7D4D-4023-8DDA-0AED38D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F9D-E458-41B2-BBBC-4A8C8C9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24849A-2EA4-4B88-82A3-A6EA838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binds items to a &lt;select&gt; element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736F0E-938B-4674-955F-01CD85D04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Model.CategoryID.ToString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class="form-control"&gt;&lt;/select&gt;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EF9E9C06-BF84-43EE-AA77-45F97EA1CA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94930"/>
            <a:ext cx="7260965" cy="13351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255-AB74-4984-AA11-1CC69F13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1965-C825-479F-82CC-24211AA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0E2-7237-4542-8D7F-9504120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E698-A615-4B5E-9AFC-793A969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List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E2AB-6FF4-4896-8F1E-1A288D6D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.Where(p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722C-B76E-4916-82AF-4F4E1D4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5F37-F83C-46F9-BB81-E746006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FDE-1041-4798-943A-7AA6CF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3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1D-C14E-4A02-8A8E-D89D63BC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317-7FD1-4C4C-B2AF-FAED71AA9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D12-63D7-4357-BC5C-BCC71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F901-4504-41C4-BF09-1C487FD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906-9523-4CA1-B2DA-5C5CE2E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D59-0B0D-49D6-A5E4-51678CC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DE69-181F-4945-99B5-59CEF803D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7AF-9C63-41BC-93D9-5D2C407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4B8-53E7-4738-8A41-DC95DAB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5C6-8CEA-4558-B9E5-7F8B9EC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856-0BD5-49A2-AD6A-FD9D978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AE55-5ACE-40E5-AA7C-CAE2EA09E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E690-FE57-456F-9E9F-7348A25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B998-13B8-4052-AA78-70CD24A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CE4E-BDC5-421C-B149-E134862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0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5F4-815E-4EB9-BB5F-E72C795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objects view in a browser</a:t>
            </a:r>
          </a:p>
        </p:txBody>
      </p:sp>
      <p:pic>
        <p:nvPicPr>
          <p:cNvPr id="7" name="Content Placeholder 6" descr="Refer to page 261 in textbook">
            <a:extLst>
              <a:ext uri="{FF2B5EF4-FFF2-40B4-BE49-F238E27FC236}">
                <a16:creationId xmlns:a16="http://schemas.microsoft.com/office/drawing/2014/main" id="{4D1F6C04-882B-4637-B002-3A121293A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92517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F8BC-F7B4-44D4-AC60-7D27024F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049-EBA0-4600-9755-C5B63C2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5BD-B85C-4DB4-9D0A-CAF408A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8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69-58A9-4A97-8F39-E00A41F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E699-B98F-4DCA-B847-A8B9FE892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415-E342-401C-ABCC-7C56DCF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8CB9-2F7A-45A0-ADCF-861848C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91D-2BD5-42E1-816F-9CEC290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A8-AED1-48E9-A108-5CD7DF66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45C6-531B-49CD-A3CC-585B6583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D15A-E66F-4A51-B988-ABA647D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29DE-F59B-4D65-9869-7D5F35F6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3D1-06BF-4BF0-898D-67CC615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314-457F-4596-8973-3F5289C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4FE-8F51-4FAD-BC22-6CD86621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 website!&lt;/p&gt;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59E3-2AFD-4290-AE64-3C51E4B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0919-A2F8-4A2C-BB85-7B589C2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3E95-9A7E-4046-A4D1-33029D1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CBE-841F-466C-91DE-AF252CD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369332"/>
          </a:xfrm>
        </p:spPr>
        <p:txBody>
          <a:bodyPr/>
          <a:lstStyle/>
          <a:p>
            <a:r>
              <a:rPr lang="en-US" dirty="0"/>
              <a:t>Two ways to code a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0CAC-36FB-498D-8060-CCD0A914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18010"/>
            <a:ext cx="7391400" cy="557798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 code the URL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a route parameter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Products - Page 1&lt;/a&gt;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7CCB-03DB-43C5-9B77-F252DB0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9823-8208-4096-AD6E-CACC309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EE4-62CB-4F11-A12B-79BF846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5DE-60D0-46FB-BF84-6C68A8E0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7" name="Content Placeholder 6" descr="Refer to page 263 in textbook">
            <a:extLst>
              <a:ext uri="{FF2B5EF4-FFF2-40B4-BE49-F238E27FC236}">
                <a16:creationId xmlns:a16="http://schemas.microsoft.com/office/drawing/2014/main" id="{80A71562-BEA7-475E-AFB0-CAA7556F3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97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4B1A-6EC4-40C8-BE52-9D84684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D74E-BC19-4C25-94A7-1A78BC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5C2-042F-4D7F-B653-C84FF83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17-B27B-48C0-B9C6-B40DF62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_Layout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129-9943-45D2-BE31-D9FF8315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39F1-552E-477D-9C9B-A7B763BE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D96-908F-478B-9F1A-D76740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0BCA-486D-45CB-9B69-B2E1BF7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13E-D9F0-451F-84BB-BC2747E5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MainLayout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F37-AD84-40F1-ABEA-07A661442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E2F6-10AE-4312-BC0D-58B907E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88FE-5CAB-424B-89C2-41E93BC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DC87-17CE-4C89-A3BC-50A5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9-EE36-4435-8DCC-357A5E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1580-AD7A-4701-839A-0D910015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Manager&lt;/h1&gt;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3860-EE40-4927-A896-E775511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92E6-BE33-4600-A26B-0CCE577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514A-D846-4F9C-9945-9AECDE6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EAC-06B0-4451-BF7C-7595782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view that uses </a:t>
            </a:r>
            <a:br>
              <a:rPr lang="en-US" dirty="0"/>
            </a:br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4C45-B161-4263-A419-9E3AB6F8F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code for the &lt;table&gt; element --&gt;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47F2-053B-4746-ADFE-95DE373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519-9C90-4CFB-92F0-E571D5E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C0F7-E294-46A5-8C67-5C524F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25C-385F-4439-AF1D-A5379D2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nested layouts in a browser</a:t>
            </a:r>
          </a:p>
        </p:txBody>
      </p:sp>
      <p:pic>
        <p:nvPicPr>
          <p:cNvPr id="7" name="Content Placeholder 6" descr="Refer to page 267 in textbook">
            <a:extLst>
              <a:ext uri="{FF2B5EF4-FFF2-40B4-BE49-F238E27FC236}">
                <a16:creationId xmlns:a16="http://schemas.microsoft.com/office/drawing/2014/main" id="{697AF046-2C39-415D-AC8C-0A33F197D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8271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8D2-1734-4B2A-A2DE-5BEE0EA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BA9-3455-4F92-9088-187FB56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2C07-E36C-4F6D-80FE-38C317D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53D-DDCB-46A2-9A73-B172EDE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3874-E9FC-4B2C-80B0-99978C5A8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controller =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action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class="navbar-brand"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"Index"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asp-action="Index"&gt;Home&lt;/a&gt;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"Product"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"About"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5F0-FDEA-461F-A4EB-10EC8FC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C93-3296-440B-B899-CB91BE2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DD33-A0AE-40BC-A7BD-7C76042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A89-8693-4F66-9E9F-3604CEC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6E27-5C17-4588-B4AC-EDCEF9B53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13C5-7A13-4C36-9602-A71E4F7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B47-FD04-44A0-8BBD-DA80045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54F2-CE36-4A93-860A-46A4CD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3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2E5-8BEA-405B-9861-1D6D72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this layout</a:t>
            </a:r>
          </a:p>
        </p:txBody>
      </p:sp>
      <p:pic>
        <p:nvPicPr>
          <p:cNvPr id="7" name="Content Placeholder 6" descr="Refer to page 269 in textbook">
            <a:extLst>
              <a:ext uri="{FF2B5EF4-FFF2-40B4-BE49-F238E27FC236}">
                <a16:creationId xmlns:a16="http://schemas.microsoft.com/office/drawing/2014/main" id="{F9996706-30CB-4FCF-A779-B6CFAE64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67062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403A-D831-49C2-94DA-1DE58DD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157A-4648-464F-BD5B-FE05A157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D90-A9E2-4F32-B292-E1D22AF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2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D36-8D17-42B0-9314-25A9528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file that specifies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4D1-A37B-4CE3-A1EE-E2E9F1A59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16D9-545C-4A55-9CE0-170CF8F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8A0C-2629-4D9E-B14E-B589230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EA3-08C8-4C3F-8565-E1802D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1D4-2F99-4976-99CB-598AA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More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DCBA-48F0-4245-B6E7-6A9F8BFA2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800"/>
            <a:ext cx="7391400" cy="12991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D0AD2-0124-4C57-B4A3-92383FF1931C}"/>
              </a:ext>
            </a:extLst>
          </p:cNvPr>
          <p:cNvSpPr txBox="1">
            <a:spLocks/>
          </p:cNvSpPr>
          <p:nvPr/>
        </p:nvSpPr>
        <p:spPr bwMode="auto">
          <a:xfrm>
            <a:off x="914400" y="1905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How to code a link to an area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C6DC27-B04B-4007-BC69-AE48B945D1B1}"/>
              </a:ext>
            </a:extLst>
          </p:cNvPr>
          <p:cNvSpPr txBox="1">
            <a:spLocks/>
          </p:cNvSpPr>
          <p:nvPr/>
        </p:nvSpPr>
        <p:spPr bwMode="auto">
          <a:xfrm>
            <a:off x="838200" y="2346811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4B0350-FA1B-445E-B033-608847E5466E}"/>
              </a:ext>
            </a:extLst>
          </p:cNvPr>
          <p:cNvSpPr txBox="1">
            <a:spLocks/>
          </p:cNvSpPr>
          <p:nvPr/>
        </p:nvSpPr>
        <p:spPr bwMode="auto">
          <a:xfrm>
            <a:off x="914400" y="3810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How to code an HTML placeholder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3C8925-C5C0-4792-A1A0-6180D968EC87}"/>
              </a:ext>
            </a:extLst>
          </p:cNvPr>
          <p:cNvSpPr txBox="1">
            <a:spLocks/>
          </p:cNvSpPr>
          <p:nvPr/>
        </p:nvSpPr>
        <p:spPr bwMode="auto">
          <a:xfrm>
            <a:off x="838200" y="4251811"/>
            <a:ext cx="7391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56527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A48-5C3C-4696-B553-3D5B47D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can insert content </a:t>
            </a:r>
            <a:br>
              <a:rPr lang="en-US" dirty="0"/>
            </a:br>
            <a:r>
              <a:rPr lang="en-US" dirty="0"/>
              <a:t>from a section into a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1503-DC79-4FD5-92B7-6820BE5B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specifies an optional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FEB-E0B7-4918-864E-66951C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78FF-852B-4A37-948B-B0E097C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9458-0168-4E77-8854-1224995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7CA-2B9D-4156-A87E-513F682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List page for customers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26198C09-D8CC-4A0F-9317-0824E86B9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500"/>
            <a:ext cx="607027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38F6-09BC-4F02-88A9-B2F839B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4BA6-D502-4C62-A36B-955EC67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30A-0DE2-4C49-BA97-5E8873F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03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E037-6ACC-4EC3-BED2-AF93A8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Details page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D94B3355-0742-42E9-88D2-7599949DD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6791533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0D6B-1BFD-4A59-97EB-4386938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E7D4-94D0-4E6D-B2A5-B489BF47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F38-ECAC-4D3A-840E-B28D26C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A14-A9FB-40AB-8159-C85BD1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Manager page for administrators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673BAFA3-0FC0-43D3-A843-A4C7B500A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4900"/>
            <a:ext cx="573151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FC6-4FE1-4061-89CA-749CB6D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8E9E-D26D-4858-9888-CC0947C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393B-367F-4328-89F6-7E7A994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23E-CC90-4524-8FEE-729CFDA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 Product page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2154D673-776F-4F2D-8B9C-66EE8F2589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76192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A10-A8B1-4A0B-BAF2-A684962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8232-D30E-4F25-8F10-12B9F86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DA93-3DB4-441C-A9BF-5D8D718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DC5-837D-436A-938B-8866EC3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54B373A1-FC73-4BE9-B80B-86AE2B64C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576433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D4D2-8938-40C7-B36A-917CA4E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FE9-6663-4DF7-9AC2-819BAF0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B6C-CD23-49F3-BD37-F70CE4E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7A9-D159-4D3E-8035-24A83588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E6010193-50C0-474C-B0B5-715D145A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7CF-EA98-42C1-87FA-744A9A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E6-12C8-4BD1-AD9B-FB3048E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53D5-F36F-4F89-8B6E-DDDBDAD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FAB-0C3F-4850-88C8-CC79565A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absolute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0D3-A163-4A23-BFCD-B4DC1A02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asp-route-id="html5-and-css3"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HTML5 and CSS3 - Reviews&lt;/a&gt;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https://www.murach.com/Shop/Details/html5-and-css3#reviews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15D-5659-4EAC-84DB-C0F30B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4B3-950E-4489-8E50-B1F2CCC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F2A-1DC7-4F1E-8559-FDB3285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96A-18AB-4DA8-A7EC-C2E0A9F9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expressions that format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B2B3-F545-4AC9-8D71-ABB7A94EAC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2546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	Result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$12,345.67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12,345.67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4.50%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FBA4-940C-489D-824A-2838DD8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353-D511-438A-9811-F6801AA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D3D1-B298-482C-B344-8046EFF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CBD-26A6-4E1C-8BE3-2AFBCD6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that displays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FE3E-F895-4B2C-9C66-F3C31782C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249 in textbook">
            <a:extLst>
              <a:ext uri="{FF2B5EF4-FFF2-40B4-BE49-F238E27FC236}">
                <a16:creationId xmlns:a16="http://schemas.microsoft.com/office/drawing/2014/main" id="{9487D936-9078-4ECD-8089-B86658F3C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21433"/>
            <a:ext cx="7260965" cy="15607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14D3-7521-4718-B1CA-E6F7E8F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6651-AFD9-437A-A834-2AE5D42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3618-F8E9-49DE-A3C7-0DAE087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D56-F54C-4CBB-A296-916AA13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pass a model to a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F24C-62DA-4C05-84AD-2AF7FF14F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518160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15C91-35F2-47F8-9C56-DFABADE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" y="1447800"/>
            <a:ext cx="657316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8EE-426C-48A6-8A64-559A4E5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09800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</a:t>
            </a:r>
            <a:r>
              <a:rPr lang="en-US" dirty="0"/>
              <a:t> file that imports the Models namespace for all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8D19-8A58-4640-8222-51988A6D8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6851"/>
            <a:ext cx="7391400" cy="379476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3ABCB8-1D0C-4190-9F8C-5196CAF3D048}"/>
              </a:ext>
            </a:extLst>
          </p:cNvPr>
          <p:cNvSpPr txBox="1">
            <a:spLocks/>
          </p:cNvSpPr>
          <p:nvPr/>
        </p:nvSpPr>
        <p:spPr bwMode="auto">
          <a:xfrm>
            <a:off x="914400" y="291642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kern="0" dirty="0"/>
              <a:t>A directive for displaying model properties in a view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1282AF-8DCC-4545-9770-83E224E91F2D}"/>
              </a:ext>
            </a:extLst>
          </p:cNvPr>
          <p:cNvSpPr txBox="1">
            <a:spLocks/>
          </p:cNvSpPr>
          <p:nvPr/>
        </p:nvSpPr>
        <p:spPr bwMode="auto">
          <a:xfrm>
            <a:off x="838200" y="697807"/>
            <a:ext cx="7391400" cy="12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in a view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40072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FE5-075E-4264-AFD1-E95F1CE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adding options </a:t>
            </a:r>
            <a:br>
              <a:rPr lang="en-US" dirty="0"/>
            </a:br>
            <a:r>
              <a:rPr lang="en-US" dirty="0"/>
              <a:t>to a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24A2-0128-4A64-8F6C-D46CD3FB1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asp-items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7053-532A-4DCD-BF87-969C1FC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BC71-E707-44F5-9378-85CF328A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3ED7-9119-4ECA-81FA-031A0A7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862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3078</TotalTime>
  <Words>3234</Words>
  <Application>Microsoft Office PowerPoint</Application>
  <PresentationFormat>On-screen Show (4:3)</PresentationFormat>
  <Paragraphs>508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Courier New</vt:lpstr>
      <vt:lpstr>Times New Roman</vt:lpstr>
      <vt:lpstr>Master slides_with_titles_logo</vt:lpstr>
      <vt:lpstr>The _Layout.cshtml file in the Views/Shared folder</vt:lpstr>
      <vt:lpstr>Two ways to code a link</vt:lpstr>
      <vt:lpstr>More tag helpers for generating URLs</vt:lpstr>
      <vt:lpstr>How to code an absolute URL</vt:lpstr>
      <vt:lpstr>Razor expressions that format the numbers</vt:lpstr>
      <vt:lpstr>Code in a view that displays the numbers</vt:lpstr>
      <vt:lpstr>A method that a controller can use  to pass a model to a view </vt:lpstr>
      <vt:lpstr>A _ViewImports file that imports the Models namespace for all views</vt:lpstr>
      <vt:lpstr>A tag helper for adding options  to a &lt;select&gt; element</vt:lpstr>
      <vt:lpstr>An Update action method that creates the model  and passes it to the view</vt:lpstr>
      <vt:lpstr>The code that binds items to a &lt;select&gt; element </vt:lpstr>
      <vt:lpstr>A List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Code in a view file that specifies a section</vt:lpstr>
      <vt:lpstr>A method that can insert content  from a section into a layout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43</cp:revision>
  <cp:lastPrinted>2016-01-14T23:03:16Z</cp:lastPrinted>
  <dcterms:created xsi:type="dcterms:W3CDTF">2019-12-12T21:52:20Z</dcterms:created>
  <dcterms:modified xsi:type="dcterms:W3CDTF">2021-10-28T05:03:18Z</dcterms:modified>
</cp:coreProperties>
</file>