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3"/>
  </p:notesMasterIdLst>
  <p:handoutMasterIdLst>
    <p:handoutMasterId r:id="rId74"/>
  </p:handoutMasterIdLst>
  <p:sldIdLst>
    <p:sldId id="259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10/25/2021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644-3B80-4AFB-BE39-09FF724B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Index() action method of the Home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1C1D-67A6-4A43-B033-0376C1B8A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ViewBag.CustomerName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"John";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    // returns Views/Home/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031C9-C047-4E4B-9CC6-C8E8551B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F91B-056B-4023-BFAB-6ABAADF1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4CDC-33CE-4590-9336-290595B1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C554-5999-424E-9D5C-6EA70974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return a view result to the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7AA3-D791-4989-9F4F-65DD227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8065-94F0-4CEB-9DF0-7DCEB328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3AAD-DC6C-49C3-924E-34AF7CA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7F9E3-5EE9-42F4-BE71-11A6B47D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5046"/>
            <a:ext cx="7648596" cy="19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0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4C78-65BF-4E7E-9A37-BFDAC883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4E421-1470-4005-9AE1-85AA76C21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View("List");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Views/Product/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Views/Product/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ViewBag.ProductSlug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Views/Product/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848F-4F60-41C9-84D5-3EAB7F30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5D4EE-216F-4ED4-B55B-8F94649C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51B7-B90A-45BC-8627-20F9FD28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3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F5A5-4E87-4DE3-AD10-A13313BD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Layout.cshtml</a:t>
            </a:r>
            <a:r>
              <a:rPr lang="en-US" dirty="0"/>
              <a:t> file in the Views/Shared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A9EE-0332-47B5-8D84-6A7DEBECB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~/lib/bootstrap/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B0D2-D821-450B-B504-1A96F6F8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C258-CBFC-40FF-AED8-B48D5D4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C5E7-44D0-4C5D-A004-3088BFC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6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79FB-6750-44CD-84DA-B4D61FCA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ViewStart.cshtml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that sets the default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A0A9-30F3-4390-A8BC-F8F36022E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enables all ASP.NET Core MVC tag helpers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5877-B0FC-4D03-9FB4-97F3CEB0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AB96-E83A-4BFB-9140-1F631425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638F-0AA9-4E2A-801E-A31D1BE1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6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7ADB-10C9-4298-BA7D-3C513AAD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add a Razor layout, view start, </a:t>
            </a:r>
            <a:br>
              <a:rPr lang="en-US" dirty="0"/>
            </a:br>
            <a:r>
              <a:rPr lang="en-US" dirty="0"/>
              <a:t>or view imports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42B8-200C-43AA-A591-F8BCF4022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on the folder where you want to add the file, and select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resulting dialog, select the ASP.NET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category.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Razor item you want to add and respond to the resulting dialog boxes.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D100-9497-4461-B976-D44CCA27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3E2F-C2F1-4F66-8BA7-5805CC16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24BA-B516-4CFD-83FE-A51F504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5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66C5-8DD9-46D7-8FE3-C817D0FB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tag helpers for generating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5395-7093-40AB-95DE-0CB92C35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F77A2-DBCB-4F38-91AC-8A568A0B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A369-9A8E-4130-B3EF-98D10623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4B8A-4D73-49D0-BA3B-1C347E16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7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CBE-841F-466C-91DE-AF252CD5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ways to code a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0CAC-36FB-498D-8060-CCD0A914A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HTML to hard code the URL in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"/Product/List/Guitars"&gt;View guitars&lt;/a&gt;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ASP.NET tag helpers to generate the URL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"Product"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="Guitars"&gt;View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both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7CCB-03DB-43C5-9B77-F252DB0B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9823-8208-4096-AD6E-CACC309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EE4-62CB-4F11-A12B-79BF846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EA87-BDEA-4851-9C26-5986A75E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code a link to an action method </a:t>
            </a:r>
            <a:br>
              <a:rPr lang="en-US" dirty="0"/>
            </a:br>
            <a:r>
              <a:rPr lang="en-US" dirty="0"/>
              <a:t>in the same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B7E3E-01CB-4F53-BE9E-51883531A7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asp-action="About"&gt;About Us&lt;/a&gt;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/Home/About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link to an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different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View all products&lt;/a&gt;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C840-2C70-46BC-BA33-9EA22BFD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78AE-972F-46BE-B5ED-64208A5A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9E79-7C91-4993-9B5A-75C9666A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7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A3DC-08B9-4122-AC11-A234CA73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code a link that includes a parameter that’s in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3E312-348A-4878-8C28-6A5EA957C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asp-route-id="Guitars"&gt;View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specifies a route parameter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exist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asp-route-page="1" 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="price"&gt;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Products - Page 1&lt;/a&gt;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=1&amp;sort_by=price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B2DE-061F-46EC-8565-0EE9077A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A181-7607-44A2-90ED-75274F78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3E95-776B-41A0-9682-D5EDE9E1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5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1774-E2CB-4497-90B1-3BCFCD3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D8E6E-C333-4D99-B730-5850F364F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&lt;h1&gt;Home&lt;/h1&gt;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asp-action="List"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all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asp-action="List"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asp-route-id="Guitars"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guitars&lt;/a&gt;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asp-action="Details"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asp-route-id="Fender-Stratocaster"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Fender Stratocaster&lt;/a&gt;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F414-5722-4CC8-936D-96D155DE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9D43-4AFD-4E3E-A6B4-5A34E650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4555-3F5B-40D7-AF11-47483DCA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2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D14B-350B-4E39-AA29-C160F8A7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controller that creates a list of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5BB09-CB1A-4289-B94E-70FF1BD6E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List&lt;string&gt;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"Guitars", "Basses", "Drums"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1FA1-CC1C-4BD4-9F3B-34A101F9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EE51-FC9F-4351-828D-4D436EAA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2AEF-1C86-4357-9A7D-8B953808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8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F529-6690-4128-8E60-9305109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Product/List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D37A-676A-4B54-B1A8-B028E0C999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&lt;p&gt;Category: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asp-action="Details"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asp-route-id="Fender-Stratocaster"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Fender Stratocaster&lt;/a&gt;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asp-controller="Home" asp-action="Index"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C377-CBF3-4D84-9684-89957CC7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C870-ED50-40E9-9452-207753E1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4861-BCA6-4E2B-BF2C-B1FD4094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2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BAAC-A372-42C7-AA35-7C9A6A14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Product/Details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5A62-9131-451E-9375-0AC93091CE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&lt;p&gt;Slug: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ViewBag.ProductSlug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asp-controller="Home" asp-action="Index"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C647-9EA0-4510-9412-9BF4DD6E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3E8A-564E-4FA2-A3B8-BAFF04F7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2D6C-3660-4C92-9134-D783BEFA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5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328F-F4D5-40BC-878E-C3A19665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displaying the Home page</a:t>
            </a:r>
          </a:p>
        </p:txBody>
      </p:sp>
      <p:pic>
        <p:nvPicPr>
          <p:cNvPr id="7" name="Content Placeholder 6" descr="Refer to page 245 in textbook">
            <a:extLst>
              <a:ext uri="{FF2B5EF4-FFF2-40B4-BE49-F238E27FC236}">
                <a16:creationId xmlns:a16="http://schemas.microsoft.com/office/drawing/2014/main" id="{43B4CF37-4F1D-4BD3-BA90-7D88FFC482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39760"/>
            <a:ext cx="7267062" cy="22130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EA43-3441-4D4A-86AD-409A42FF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F2D8-9967-4F52-AD32-39D25236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BDE9-1D4A-4798-B89F-7320D5EB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F846-B394-4384-B3DF-0063C341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after clicking the View Guitars link</a:t>
            </a:r>
          </a:p>
        </p:txBody>
      </p:sp>
      <p:pic>
        <p:nvPicPr>
          <p:cNvPr id="7" name="Content Placeholder 6" descr="Refer to page 245 in textbook">
            <a:extLst>
              <a:ext uri="{FF2B5EF4-FFF2-40B4-BE49-F238E27FC236}">
                <a16:creationId xmlns:a16="http://schemas.microsoft.com/office/drawing/2014/main" id="{A05F700A-61B4-4039-BB50-E34DAAE2A3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06223"/>
            <a:ext cx="7218290" cy="23227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D391-DCBC-4602-9F52-33B45A58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4D9F-AE35-4C17-BB84-FB9F4E84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BE23-2575-4F73-9C3C-985EE25D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7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379-DE32-4713-9C1D-70484D94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browser after requesting </a:t>
            </a:r>
            <a:br>
              <a:rPr lang="en-US" dirty="0"/>
            </a:br>
            <a:r>
              <a:rPr lang="en-US" dirty="0"/>
              <a:t>the View Fender Stratocaster link</a:t>
            </a:r>
          </a:p>
        </p:txBody>
      </p:sp>
      <p:pic>
        <p:nvPicPr>
          <p:cNvPr id="7" name="Content Placeholder 6" descr="Refer to page 245 in textbook">
            <a:extLst>
              <a:ext uri="{FF2B5EF4-FFF2-40B4-BE49-F238E27FC236}">
                <a16:creationId xmlns:a16="http://schemas.microsoft.com/office/drawing/2014/main" id="{39020791-9074-4F7D-AEA7-DEEFC284C1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4677"/>
            <a:ext cx="7218290" cy="20789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4A01-A883-4F4A-9DA1-DA504566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ED30-AF77-45AF-B7FB-DE5BD22C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B6CC-41ED-41F8-91A6-8A0E76B3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5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1D4-2F99-4976-99CB-598AAF88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tag helpers for generating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DCBA-48F0-4245-B6E7-6A9F8BFA2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A66C-548C-45E1-9296-BC038D5D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E752-3ABE-4625-9694-1534E870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8971-D384-4D09-BFB8-9FC3FE6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27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C5FF-C5AB-42EB-A0C0-5944B8F6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 link to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F3B5A-7B05-4842-8BBC-9F0A9616E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asp-area="Admin"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asp-controller="Product"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asp-action="List"&gt;Admin - Product Manager&lt;/a&gt;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/Admin/Product/List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6D9B-5C06-4261-B2CE-DA7E8DD0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693B-6826-4975-836B-0A2712C9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2025-DBF1-4BE3-8A30-3E7B7386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8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4AF1-24CB-43D0-8984-7EC1F8DB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HTML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9528-FC2B-4C29-A714-2843ED42C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id="Fender"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&gt;Fender Guitars&lt;/h2&gt;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URL that jumps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HTML placeholder on the same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asp-fragment="Fender"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Fender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/#Fender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DA11-E6A7-47B9-99B5-3A133F49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777E-F2DF-4243-8240-0218A4AC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AA9C-03D2-4F63-B36F-C9CB4AC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55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FAB-0C3F-4850-88C8-CC79565A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absolute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E0D3-A163-4A23-BFCD-B4DC1A02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asp-protocol="https"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asp-host="murach.com"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asp-controller="Shop"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asp-route-id="html5-and-css3"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asp-fragment="reviews"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HTML5 and CSS3 - Reviews&lt;/a&gt;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https://www.murach.com/Shop/Details/html5-and-css3#reviews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E15D-5659-4EAC-84DB-C0F30B2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C4B3-950E-4489-8E50-B1F2CCCE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F2A-1DC7-4F1E-8559-FDB3285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17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A8A4-A264-4383-836F-BC65C9B0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Format specifiers you can use to format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96FE-2627-437F-970C-0346C4DBE1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3657600" cy="1600200"/>
          </a:xfrm>
          <a:ln cmpd="sng"/>
        </p:spPr>
        <p:txBody>
          <a:bodyPr/>
          <a:lstStyle/>
          <a:p>
            <a:pPr marL="63500" marR="0">
              <a:spcBef>
                <a:spcPts val="900"/>
              </a:spcBef>
              <a:spcAft>
                <a:spcPts val="600"/>
              </a:spcAft>
              <a:tabLst>
                <a:tab pos="1828800" algn="l"/>
                <a:tab pos="2743200" algn="l"/>
                <a:tab pos="18288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Specifier	Name</a:t>
            </a:r>
          </a:p>
          <a:p>
            <a:pPr marL="63500" marR="18288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Currency</a:t>
            </a:r>
          </a:p>
          <a:p>
            <a:pPr marL="63500" marR="18288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Number</a:t>
            </a:r>
          </a:p>
          <a:p>
            <a:pPr marL="63500" marR="18288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Percent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5C8B-3708-435E-B3F2-E5FDDEEA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9704-BD87-4B71-B0F7-95DCCBD8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B52C-D4A3-4F50-8B45-EBE759AA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8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FE6-DE0C-461F-B38E-D1BF796B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foreach loop that displays a list of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50B73-B3B5-4299-B1A2-BD207E711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(string category in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="/Product/List/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/"&gt;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displayed in a browser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231 in textbook">
            <a:extLst>
              <a:ext uri="{FF2B5EF4-FFF2-40B4-BE49-F238E27FC236}">
                <a16:creationId xmlns:a16="http://schemas.microsoft.com/office/drawing/2014/main" id="{F56F5BB5-7F8E-4203-AE1C-38618AAA6A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276600"/>
            <a:ext cx="7315200" cy="144964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DC858-4199-4287-A89A-BB02E4E9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B859A-A83F-4FB8-A683-BA1CB033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03A2-D820-4E0D-98AE-AFCC6DE6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6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109C-EF57-423E-8EDA-8EC07E4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stores numbers in the </a:t>
            </a:r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CDA23-688B-48ED-9D13-7753A4754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 = 12345.67;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.045;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AD25-61B8-49D1-AD91-10D7557B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A91A-0C2D-4671-9281-44372F91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6BE3-25D2-4C26-8D66-14AA959B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7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96A-18AB-4DA8-A7EC-C2E0A9F9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Razor expressions that format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B2B3-F545-4AC9-8D71-ABB7A94EAC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4572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52546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	Result</a:t>
            </a: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$12,345.67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12,345.67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4.50%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FBA4-940C-489D-824A-2838DD80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2353-D511-438A-9811-F6801AA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D3D1-B298-482C-B344-8046EFF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7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4CBD-26A6-4E1C-8BE3-2AFBCD6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that displays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FE3E-F895-4B2C-9C66-F3C31782C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&lt;div&gt;Discount Percent: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&lt;div&gt;Quantity: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("N0")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displayed in a browser</a:t>
            </a:r>
          </a:p>
          <a:p>
            <a:endParaRPr lang="en-US" sz="1400" dirty="0"/>
          </a:p>
        </p:txBody>
      </p:sp>
      <p:pic>
        <p:nvPicPr>
          <p:cNvPr id="8" name="Content Placeholder 7" descr="Refer to page 249 in textbook">
            <a:extLst>
              <a:ext uri="{FF2B5EF4-FFF2-40B4-BE49-F238E27FC236}">
                <a16:creationId xmlns:a16="http://schemas.microsoft.com/office/drawing/2014/main" id="{9487D936-9078-4ECD-8089-B86658F3CD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21433"/>
            <a:ext cx="7260965" cy="15607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14D3-7521-4718-B1CA-E6F7E8FE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6651-AFD9-437A-A834-2AE5D42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3618-F8E9-49DE-A3C7-0DAE087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3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4AF2-7E54-4281-BF14-3B5873ED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212A2-51C7-4D4F-955D-8B869C298A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Category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Slug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F6F5-2974-46E4-BB4B-5DED1CAF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1617-7572-47DC-97E4-C70B982D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2205-A19C-4EE5-AB2C-275856D1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79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1FB5-54D5-48E5-B7AC-5A4A94D0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Category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326B-AFD3-462F-8365-8377EDCC4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5A64-A44D-4F48-8AA2-9FC308C7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CF2E-2591-435F-B1DC-51E7FA42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EED4-6F21-4889-B62B-82BF8620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53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D56-F54C-4CBB-A296-916AA131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pass a model to a 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F24C-62DA-4C05-84AD-2AF7FF14F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5181600"/>
          </a:xfrm>
          <a:solidFill>
            <a:schemeClr val="bg1"/>
          </a:solidFill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Product/Details()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Product/Add()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the specified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View("Update", new Product());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15C91-35F2-47F8-9C56-DFABADE7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69" y="1447800"/>
            <a:ext cx="657316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4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C834-4A6A-4483-9C80-AB781C1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directive for displaying model properties </a:t>
            </a:r>
            <a:br>
              <a:rPr lang="en-US" dirty="0"/>
            </a:br>
            <a:r>
              <a:rPr lang="en-US" dirty="0"/>
              <a:t>in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F9A5-314B-4A52-8F4B-5CFDA8F1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for displaying model properties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677E-9540-4C92-B229-1072E791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0235-67FD-49BC-8252-4245D047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A055-628F-46DB-969E-348BA37E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81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8EE-426C-48A6-8A64-559A4E54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ViewImports</a:t>
            </a:r>
            <a:r>
              <a:rPr lang="en-US" dirty="0"/>
              <a:t> file that imports the Models namespace for all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8D19-8A58-4640-8222-51988A6D8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Product/Details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&lt;div&gt;ID: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&lt;div&gt;Category: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Model.Price.ToString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asp-controller="Home" asp-action="Index"&gt;Home&lt;/a&gt;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A70A-517C-4B6D-ABB0-B2D1F972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1AA0-64CA-4D56-87E2-14ACBCFA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D11E-7E00-484A-B34F-97C2B6EE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2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211152-E6C6-4B1D-AB08-BDF515F7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model properties in a browser</a:t>
            </a:r>
          </a:p>
        </p:txBody>
      </p:sp>
      <p:pic>
        <p:nvPicPr>
          <p:cNvPr id="9" name="Content Placeholder 8" descr="Refer to page 253 in textbook">
            <a:extLst>
              <a:ext uri="{FF2B5EF4-FFF2-40B4-BE49-F238E27FC236}">
                <a16:creationId xmlns:a16="http://schemas.microsoft.com/office/drawing/2014/main" id="{72C115A8-8084-4892-A8B9-EECFD8E350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24569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B286-FB78-405C-B7F0-09EF0B1A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9EB2-5098-48C7-8A08-28A44765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F3C8-7C7D-474B-87E1-0ACF606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70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E09C-5331-4429-9FA3-6AB1CB83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binding HTML elements </a:t>
            </a:r>
            <a:br>
              <a:rPr lang="en-US" dirty="0"/>
            </a:br>
            <a:r>
              <a:rPr lang="en-US" dirty="0"/>
              <a:t>to model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33EB-0AB9-4172-A74F-A8DCBA119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with asp-for tag helpers (part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&lt;h1&gt;Update Product&lt;/h1&gt;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asp-action="Update"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9091-59FB-407B-8A80-F0EE41B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DC5FE-6E42-4183-8A74-F860A2E2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6CB7-C8F9-484D-9B91-C70A92D3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0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2691-9FC7-410F-89CA-876D4701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if-else statement in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88C5-F83C-4DE6-95CE-285D1F418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&lt;p&gt;Fender Stratocaster&lt;/p&gt;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&lt;p&gt;Gibson Les Paul&lt;/p&gt;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&lt;p&gt;Product Not Found&lt;/p&gt;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FC55-8195-4EB5-87AE-C0A4752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5F42-3B3F-4CDE-9381-39DBBB87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822F-BA5A-4E18-8E78-7EF12D81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88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B8C1-5C38-4F60-8163-8239B94E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with asp-for tag helpers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3711A-0609-4669-8ECB-C2D127F01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type="hidden"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type="hidden"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asp-action="Update" type="submit"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asp-action="List"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Cancel&lt;/a&gt;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3400-CF2C-4084-BBFA-00BF10BE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2F9D-8583-40C2-B446-E44FB0DA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7EC3-0F6D-47E9-82DC-936B49FF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66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5D05-139A-4E72-AFF6-FAEC9DF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bound properties in a browser</a:t>
            </a:r>
          </a:p>
        </p:txBody>
      </p:sp>
      <p:pic>
        <p:nvPicPr>
          <p:cNvPr id="7" name="Content Placeholder 6" descr="Refer to page 255 in textbook">
            <a:extLst>
              <a:ext uri="{FF2B5EF4-FFF2-40B4-BE49-F238E27FC236}">
                <a16:creationId xmlns:a16="http://schemas.microsoft.com/office/drawing/2014/main" id="{9CFA4B5C-4681-4AB2-BEB4-478B87013D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79500"/>
            <a:ext cx="7254869" cy="34689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40C6-E905-4241-A98C-9F1F0633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9906-B385-4D4F-B1AE-EE115D18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8973-9BC1-4423-B159-A3678FCB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9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626D-855B-4A57-9572-1EAD0F68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HTML that’s generated </a:t>
            </a:r>
            <a:br>
              <a:rPr lang="en-US" dirty="0"/>
            </a:br>
            <a:r>
              <a:rPr lang="en-US" dirty="0"/>
              <a:t>for the Price &lt;label&gt; and &lt;input&gt;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0F701-82E2-4852-8D08-7AF047C85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class="form-control"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type="text"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value="699.00"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01F5-7B03-487B-91CD-7EDE8DD4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24D1-DD02-483C-B6B0-6836AFEE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0440-4581-470F-B84D-09FDEB74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20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AFE5-075E-4264-AFD1-E95F1CE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adding options </a:t>
            </a:r>
            <a:br>
              <a:rPr lang="en-US" dirty="0"/>
            </a:br>
            <a:r>
              <a:rPr lang="en-US" dirty="0"/>
              <a:t>to a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324A2-0128-4A64-8F6C-D46CD3FB1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asp-items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7053-532A-4DCD-BF87-969C1FCB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BC71-E707-44F5-9378-85CF328A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3ED7-9119-4ECA-81FA-031A0A7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86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B1A-42DC-4D03-8FB9-2FDCFF13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Update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4AB2-9330-423D-921E-49415C802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FFEF-3F72-4F7F-8825-362964D3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EC6A-7D4D-4023-8DDA-0AED38DF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0F9D-E458-41B2-BBBC-4A8C8C9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12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24849A-2EA4-4B88-82A3-A6EA838C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binds items to a &lt;select&gt; element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736F0E-938B-4674-955F-01CD85D04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"&gt;Category&lt;/label&gt;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Model.CategoryID.ToString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class="form-control"&gt;&lt;/select&gt;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&lt;select&gt; element and its label displayed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EF9E9C06-BF84-43EE-AA77-45F97EA1CA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4094930"/>
            <a:ext cx="7260965" cy="13351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9255-AB74-4984-AA11-1CC69F13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1965-C825-479F-82CC-24211AA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B0E2-7237-4542-8D7F-9504120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6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DA15-178B-4ED3-8076-D592B36B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HTML that’s generated for the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ADBF2-03A1-47D1-BD69-9D65C9ED7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class="form-control"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selected="selected" value="1"&gt;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Guitars&lt;/option&gt;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value="2"&gt;Basses&lt;/option&gt;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value="3"&gt;Drums&lt;/option&gt;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4CDD-3791-4FC7-AA44-369502F0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C5BD-2FED-4B16-AD9E-2413E762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2F98-0A8A-4432-950F-0D9392C2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13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E698-A615-4B5E-9AFC-793A9693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List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E2AB-6FF4-4896-8F1E-1A288D6D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List&lt;Product&gt; products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.Where(p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722C-B76E-4916-82AF-4F4E1D4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5F37-F83C-46F9-BB81-E7460064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3FDE-1041-4798-943A-7AA6CF55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39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91D-C14E-4A02-8A8E-D89D63BC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6317-7FD1-4C4C-B2AF-FAED71AA9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8D12-63D7-4357-BC5C-BCC715B6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F901-4504-41C4-BF09-1C487FD6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6906-9523-4CA1-B2DA-5C5CE2EF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77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6D59-0B0D-49D6-A5E4-51678CC1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DE69-181F-4945-99B5-59CEF803D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57AF-9C63-41BC-93D9-5D2C407A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64B8-53E7-4738-8A41-DC95DABA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E5C6-8CEA-4558-B9E5-7F8B9EC6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3D10-7FC7-4D35-9702-FBEB7F03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switch statement in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237E-79B1-4571-977F-C205E4E42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@switch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&lt;p&gt;Fender Stratocaster&lt;/p&gt;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2: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&lt;p&gt;Gibson Les Paul&lt;/p&gt;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&lt;p&gt;Product Not Found&lt;/p&gt;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AD81-DE19-4B07-86C6-9C846993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94B9-AB0D-419F-82E3-B75C63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33133-EC6F-4566-9A17-F93A2BF7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61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E856-0BD5-49A2-AD6A-FD9D9782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AE55-5ACE-40E5-AA7C-CAE2EA09E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741363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product in @Model)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View&lt;/a&gt;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asp-action="Update"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Update&lt;/a&gt;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E690-FE57-456F-9E9F-7348A254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B998-13B8-4052-AA78-70CD24A4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CE4E-BDC5-421C-B149-E1348629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05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95F4-815E-4EB9-BB5F-E72C7950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objects view in a browser</a:t>
            </a:r>
          </a:p>
        </p:txBody>
      </p:sp>
      <p:pic>
        <p:nvPicPr>
          <p:cNvPr id="7" name="Content Placeholder 6" descr="Refer to page 261 in textbook">
            <a:extLst>
              <a:ext uri="{FF2B5EF4-FFF2-40B4-BE49-F238E27FC236}">
                <a16:creationId xmlns:a16="http://schemas.microsoft.com/office/drawing/2014/main" id="{4D1F6C04-882B-4637-B002-3A121293A4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92517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F8BC-F7B4-44D4-AC60-7D27024F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E049-EBA0-4600-9755-C5B63C26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5BD-B85C-4DB4-9D0A-CAF408AD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88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069-58A9-4A97-8F39-E00A41F9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E699-B98F-4DCA-B847-A8B9FE892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asp-action="Index"&gt;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asp-action="About"&gt;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9415-E342-401C-ABCC-7C56DCF4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8CB9-2F7A-45A0-ADCF-861848CC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291D-2BD5-42E1-816F-9CEC290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00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FA8-AED1-48E9-A108-5CD7DF66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45C6-531B-49CD-A3CC-585B6583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D15A-E66F-4A51-B988-ABA647D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29DE-F59B-4D65-9869-7D5F35F6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B3D1-06BF-4BF0-898D-67CC6155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83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2314-457F-4596-8973-3F5289C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_</a:t>
            </a:r>
            <a:r>
              <a:rPr lang="en-US" dirty="0" err="1"/>
              <a:t>ViewStart.cshtml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that sets the default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84FE-8F51-4FAD-BC22-6CD866215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Home/Index view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explicitly specifies a layout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&lt;p&gt;Welcome to the Guitar Shop website!&lt;/p&gt;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59E3-2AFD-4290-AE64-3C51E4B9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0919-A2F8-4A2C-BB85-7B589C2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3E95-9A7E-4046-A4D1-33029D1F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90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55DE-60D0-46FB-BF84-6C68A8E0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page</a:t>
            </a:r>
          </a:p>
        </p:txBody>
      </p:sp>
      <p:pic>
        <p:nvPicPr>
          <p:cNvPr id="7" name="Content Placeholder 6" descr="Refer to page 263 in textbook">
            <a:extLst>
              <a:ext uri="{FF2B5EF4-FFF2-40B4-BE49-F238E27FC236}">
                <a16:creationId xmlns:a16="http://schemas.microsoft.com/office/drawing/2014/main" id="{80A71562-BEA7-475E-AFB0-CAA7556F32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06097" cy="2200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4B1A-6EC4-40C8-BE52-9D84684E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D74E-BC19-4C25-94A7-1A78BCA2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75C2-042F-4D7F-B653-C84FF839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73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217-B27B-48C0-B9C6-B40DF62C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_Layout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6129-9943-45D2-BE31-D9FF83152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39F1-552E-477D-9C9B-A7B763BE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2D96-908F-478B-9F1A-D76740D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0BCA-486D-45CB-9B69-B2E1BF78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28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13E-D9F0-451F-84BB-BC2747E5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MainLayout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F37-AD84-40F1-ABEA-07A661442A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asp-action="Index"&gt;Home&lt;/a&gt;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E2F6-10AE-4312-BC0D-58B907EE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88FE-5CAB-424B-89C2-41E93BC4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DC87-17CE-4C89-A3BC-50A5840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01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7399-EE36-4435-8DCC-357A5E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1580-AD7A-4701-839A-0D9100153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Manager&lt;/h1&gt;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3860-EE40-4927-A896-E775511D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92E6-BE33-4600-A26B-0CCE577B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514A-D846-4F9C-9945-9AECDE6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90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9EAC-06B0-4451-BF7C-75957820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view that uses </a:t>
            </a:r>
            <a:br>
              <a:rPr lang="en-US" dirty="0"/>
            </a:br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4C45-B161-4263-A419-9E3AB6F8F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code for the &lt;table&gt; element --&gt;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47F2-053B-4746-ADFE-95DE3733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E519-9C90-4CFB-92F0-E571D5EF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C0F7-E294-46A5-8C67-5C524F9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3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AC53-BBDB-4E66-BD45-A2A6302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if statement that adds a Bootstrap CSS class </a:t>
            </a:r>
            <a:br>
              <a:rPr lang="en-US" dirty="0"/>
            </a:br>
            <a:r>
              <a:rPr lang="en-US" dirty="0"/>
              <a:t>if true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BFFB-D2EA-4401-A88F-B1646D977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class="list-group-item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&lt;text&gt;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&lt;/text&gt;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All</a:t>
            </a:r>
          </a:p>
          <a:p>
            <a:pPr marL="342900" indent="-342900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&lt;/a&gt;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4126-BF16-43C3-9966-75F33F0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6A9F6-77DF-4C63-8AA4-5AFDC2C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60D4-8929-456F-AD63-14C7DB62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589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325C-385F-4439-AF1D-A5379D2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nested layouts in a browser</a:t>
            </a:r>
          </a:p>
        </p:txBody>
      </p:sp>
      <p:pic>
        <p:nvPicPr>
          <p:cNvPr id="7" name="Content Placeholder 6" descr="Refer to page 267 in textbook">
            <a:extLst>
              <a:ext uri="{FF2B5EF4-FFF2-40B4-BE49-F238E27FC236}">
                <a16:creationId xmlns:a16="http://schemas.microsoft.com/office/drawing/2014/main" id="{697AF046-2C39-415D-AC8C-0A33F197D9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18271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98D2-1734-4B2A-A2DE-5BEE0EA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DBA9-3455-4F92-9088-187FB560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2C07-E36C-4F6D-80FE-38C317D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10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053D-DDCB-46A2-9A73-B172EDE2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3874-E9FC-4B2C-80B0-99978C5A8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controller =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action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class="navbar navbar-dark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fixed-top"&gt;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class="navbar-brand"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="/"&gt;My Guitar Shop&lt;/a&gt;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class="navbar-nav"&gt;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"Index"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asp-action="Index"&gt;Home&lt;/a&gt;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"Product" ? 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"About"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85F0-FDEA-461F-A4EB-10EC8FC8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3C93-3296-440B-B899-CB91BE24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DD33-A0AE-40BC-A7BD-7C760423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87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A89-8693-4F66-9E9F-3604CEC5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F6E27-5C17-4588-B4AC-EDCEF9B53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13C5-7A13-4C36-9602-A71E4F77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0B47-FD04-44A0-8BBD-DA80045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54F2-CE36-4A93-860A-46A4CDF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31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F2E5-8BEA-405B-9861-1D6D720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uses this layout</a:t>
            </a:r>
          </a:p>
        </p:txBody>
      </p:sp>
      <p:pic>
        <p:nvPicPr>
          <p:cNvPr id="7" name="Content Placeholder 6" descr="Refer to page 269 in textbook">
            <a:extLst>
              <a:ext uri="{FF2B5EF4-FFF2-40B4-BE49-F238E27FC236}">
                <a16:creationId xmlns:a16="http://schemas.microsoft.com/office/drawing/2014/main" id="{F9996706-30CB-4FCF-A779-B6CFAE64D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67062" cy="45175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403A-D831-49C2-94DA-1DE58DD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157A-4648-464F-BD5B-FE05A157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DD90-A9E2-4F32-B292-E1D22AF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2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D36-8D17-42B0-9314-25A9528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file that specifies a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74D1-A37B-4CE3-A1EE-E2E9F1A59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-validate/jquery.validate.min.js"&gt;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jquery.validate.unobtrusive.min.js"&gt;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&lt;h2&gt;Update&lt;/h2&gt;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HTML elements for the rest of the view body go here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16D9-545C-4A55-9CE0-170CF8F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8A0C-2629-4D9E-B14E-B5892305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DEA3-08C8-4C3F-8565-E1802D7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33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A48-5C3C-4696-B553-3D5B47DB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can insert content </a:t>
            </a:r>
            <a:br>
              <a:rPr lang="en-US" dirty="0"/>
            </a:br>
            <a:r>
              <a:rPr lang="en-US" dirty="0"/>
              <a:t>from a section into a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1503-DC79-4FD5-92B7-6820BE5BB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RenderSection(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file that specifies an optional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="~/lib/popper.js/popper.min.js"&gt;&lt;/script&gt;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@RenderSection("scripts", false)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2FEB-E0B7-4918-864E-66951CD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78FF-852B-4A37-948B-B0E097CA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9458-0168-4E77-8854-12249952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143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27CA-2B9D-4156-A87E-513F682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List page for customers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26198C09-D8CC-4A0F-9317-0824E86B9A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79500"/>
            <a:ext cx="607027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38F6-09BC-4F02-88A9-B2F839B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4BA6-D502-4C62-A36B-955EC67E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230A-0DE2-4C49-BA97-5E8873F1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033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E037-6ACC-4EC3-BED2-AF93A886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Details page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D94B3355-0742-42E9-88D2-7599949DD7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6791533" cy="47796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0D6B-1BFD-4A59-97EB-43869382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E7D4-94D0-4E6D-B2A5-B489BF47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6F38-ECAC-4D3A-840E-B28D26C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525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0A14-A9FB-40AB-8159-C85BD1E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Manager page for administrators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673BAFA3-0FC0-43D3-A843-A4C7B500A6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04900"/>
            <a:ext cx="573151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5FC6-4FE1-4061-89CA-749CB6D3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8E9E-D26D-4858-9888-CC0947C6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393B-367F-4328-89F6-7E7A994C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46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523E-CC90-4524-8FEE-729CFDAF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 Product page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2154D673-776F-4F2D-8B9C-66EE8F2589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76192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EA10-A8B1-4A0B-BAF2-A6849620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8232-D30E-4F25-8F10-12B9F86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DA93-3DB4-441C-A9BF-5D8D718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8B39-60CB-4140-B6F5-B6608DAC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conditional expression that adds a Bootstrap CSS class if true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332F3-1FFF-4921-978B-59580B149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asp-route-id="All"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class="list-group-item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 ? 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BF69-1381-4351-81A1-4424930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339F-FFE7-428A-86F2-F1DAFB03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DDFF-BE29-4307-8FF9-C18D3902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99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DC5-837D-436A-938B-8866EC33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54B373A1-FC73-4BE9-B80B-86AE2B64C8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576433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D4D2-8938-40C7-B36A-917CA4EA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6FE9-6663-4DF7-9AC2-819BAF0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FB6C-CD23-49F3-BD37-F70CE4E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41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B7A9-D159-4D3E-8035-24A83588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Delete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E6010193-50C0-474C-B0B5-715D145A0C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306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27CF-EA98-42C1-87FA-744A9A84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FE6-12C8-4BD1-AD9B-FB3048E0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53D5-F36F-4F89-8B6E-DDDBDAD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6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D1E1-1B9F-4768-B9A0-EE9A8C76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and files </a:t>
            </a:r>
            <a:br>
              <a:rPr lang="en-US" dirty="0"/>
            </a:br>
            <a:r>
              <a:rPr lang="en-US" dirty="0"/>
              <a:t>for the Guitar Shop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CF09-D4D9-4024-9137-2B2F09781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/Controllers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/Home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the view for the Home/Index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the view for the Home/About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 the view for the Product/List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Details.cshthml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 the view for the Product/Details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Update.cshthml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the view for the Product/Update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/Shared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/_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a layout that can be shared by views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imports models and tag helpers for views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-- specifies the default layout for views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wwwroot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/custom.css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/lib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/bootstrap/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-- configures middleware that may impact views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-- sets up the app</a:t>
            </a:r>
          </a:p>
          <a:p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B59B-B88A-4365-AC29-FC5A96A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80AA-B970-4705-95CA-945067D4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CDFA-35D4-4C61-A72D-46B09E2F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51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9BC4-DC54-4A10-9281-809711B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routing that’s specified in the </a:t>
            </a:r>
            <a:r>
              <a:rPr lang="en-US" dirty="0" err="1"/>
              <a:t>Startup.cs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5121-F32A-455E-9699-20DFDB5F7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0E5E-06A9-47AF-9806-2F4A9DEA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990C-4B7F-4E14-9C8F-5F2CE554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26B5-EEB2-43A9-8C36-6D04BD02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240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2821</TotalTime>
  <Words>5695</Words>
  <Application>Microsoft Office PowerPoint</Application>
  <PresentationFormat>On-screen Show (4:3)</PresentationFormat>
  <Paragraphs>919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Arial Narrow</vt:lpstr>
      <vt:lpstr>Courier New</vt:lpstr>
      <vt:lpstr>Times New Roman</vt:lpstr>
      <vt:lpstr>Master slides_with_titles_logo</vt:lpstr>
      <vt:lpstr>The Index() action method of the Home controller</vt:lpstr>
      <vt:lpstr>Code in a controller that creates a list of strings</vt:lpstr>
      <vt:lpstr>A foreach loop that displays a list of links</vt:lpstr>
      <vt:lpstr>An if-else statement in a view</vt:lpstr>
      <vt:lpstr>A switch statement in a view</vt:lpstr>
      <vt:lpstr>An if statement that adds a Bootstrap CSS class  if true</vt:lpstr>
      <vt:lpstr>A conditional expression that adds a Bootstrap CSS class if true</vt:lpstr>
      <vt:lpstr>The starting folders and files  for the Guitar Shop app</vt:lpstr>
      <vt:lpstr>The routing that’s specified in the Startup.cs file</vt:lpstr>
      <vt:lpstr>A method that a controller can use  to return a view result to the browser</vt:lpstr>
      <vt:lpstr>The Product controller</vt:lpstr>
      <vt:lpstr>The _Layout.cshtml file in the Views/Shared folder</vt:lpstr>
      <vt:lpstr>A _ViewStart.cshtml file  that sets the default layout</vt:lpstr>
      <vt:lpstr>How to add a Razor layout, view start,  or view imports file</vt:lpstr>
      <vt:lpstr>Three tag helpers for generating URLs</vt:lpstr>
      <vt:lpstr>Two ways to code a link</vt:lpstr>
      <vt:lpstr>How to code a link to an action method  in the same controller</vt:lpstr>
      <vt:lpstr>How to code a link that includes a parameter that’s in a route</vt:lpstr>
      <vt:lpstr>The Home/Index view</vt:lpstr>
      <vt:lpstr>The Product/List view</vt:lpstr>
      <vt:lpstr>The Product/Details view</vt:lpstr>
      <vt:lpstr>A browser displaying the Home page</vt:lpstr>
      <vt:lpstr>A browser after clicking the View Guitars link</vt:lpstr>
      <vt:lpstr>A browser after requesting  the View Fender Stratocaster link</vt:lpstr>
      <vt:lpstr>More tag helpers for generating URLs</vt:lpstr>
      <vt:lpstr>How to code a link to an area</vt:lpstr>
      <vt:lpstr>How to code an HTML placeholder</vt:lpstr>
      <vt:lpstr>How to code an absolute URL</vt:lpstr>
      <vt:lpstr>Format specifiers you can use to format numbers</vt:lpstr>
      <vt:lpstr>Code that stores numbers in the ViewBag</vt:lpstr>
      <vt:lpstr>Razor expressions that format the numbers</vt:lpstr>
      <vt:lpstr>Code in a view that displays the numbers</vt:lpstr>
      <vt:lpstr>The Product model</vt:lpstr>
      <vt:lpstr>The Category model</vt:lpstr>
      <vt:lpstr>A method that a controller can use  to pass a model to a view </vt:lpstr>
      <vt:lpstr>A directive for displaying model properties  in a view</vt:lpstr>
      <vt:lpstr>A _ViewImports file that imports the Models namespace for all views</vt:lpstr>
      <vt:lpstr>The view with model properties in a browser</vt:lpstr>
      <vt:lpstr>A tag helper for binding HTML elements  to model properties</vt:lpstr>
      <vt:lpstr>A view with asp-for tag helpers (part 2)</vt:lpstr>
      <vt:lpstr>The view with bound properties in a browser</vt:lpstr>
      <vt:lpstr>The HTML that’s generated  for the Price &lt;label&gt; and &lt;input&gt; elements</vt:lpstr>
      <vt:lpstr>A tag helper for adding options  to a &lt;select&gt; element</vt:lpstr>
      <vt:lpstr>An Update action method that creates the model  and passes it to the view</vt:lpstr>
      <vt:lpstr>The code that binds items to a &lt;select&gt; element </vt:lpstr>
      <vt:lpstr>HTML that’s generated for the &lt;select&gt; element</vt:lpstr>
      <vt:lpstr>A List action method that creates the model  and passes it to the view</vt:lpstr>
      <vt:lpstr>The code for the view (part 1)</vt:lpstr>
      <vt:lpstr>The code for the view (part 2)</vt:lpstr>
      <vt:lpstr>The code for the view (part 3)</vt:lpstr>
      <vt:lpstr>The Product objects view in a browser</vt:lpstr>
      <vt:lpstr>The Views/Shared/_MainLayout.cshtml file (part 1)</vt:lpstr>
      <vt:lpstr>The Views/Shared/_MainLayout.cshtml file (part 2)</vt:lpstr>
      <vt:lpstr>The code for a _ViewStart.cshtml file  that sets the default layout</vt:lpstr>
      <vt:lpstr>The Home page</vt:lpstr>
      <vt:lpstr>The _Layout file</vt:lpstr>
      <vt:lpstr>The _MainLayout file</vt:lpstr>
      <vt:lpstr>The _ProductLayout file</vt:lpstr>
      <vt:lpstr>The code for a view that uses  the _ProductLayout view</vt:lpstr>
      <vt:lpstr>The view with nested layouts in a browser</vt:lpstr>
      <vt:lpstr>A _MainLayout file that uses view context (part 1)</vt:lpstr>
      <vt:lpstr>A _MainLayout file that uses view context (part 2)</vt:lpstr>
      <vt:lpstr>A view that uses this layout</vt:lpstr>
      <vt:lpstr>Code in a view file that specifies a section</vt:lpstr>
      <vt:lpstr>A method that can insert content  from a section into a layout</vt:lpstr>
      <vt:lpstr>The Product List page for customers</vt:lpstr>
      <vt:lpstr>The Product Details page</vt:lpstr>
      <vt:lpstr>The Product Manager page for administrators</vt:lpstr>
      <vt:lpstr>The Update Product page</vt:lpstr>
      <vt:lpstr>The Add Product page</vt:lpstr>
      <vt:lpstr>The Delete Product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33</cp:revision>
  <cp:lastPrinted>2016-01-14T23:03:16Z</cp:lastPrinted>
  <dcterms:created xsi:type="dcterms:W3CDTF">2019-12-12T21:52:20Z</dcterms:created>
  <dcterms:modified xsi:type="dcterms:W3CDTF">2021-10-25T05:01:42Z</dcterms:modified>
</cp:coreProperties>
</file>