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1"/>
  </p:sldMasterIdLst>
  <p:notesMasterIdLst>
    <p:notesMasterId r:id="rId18"/>
  </p:notesMasterIdLst>
  <p:handoutMasterIdLst>
    <p:handoutMasterId r:id="rId19"/>
  </p:handoutMasterIdLst>
  <p:sldIdLst>
    <p:sldId id="302" r:id="rId2"/>
    <p:sldId id="303" r:id="rId3"/>
    <p:sldId id="301" r:id="rId4"/>
    <p:sldId id="260" r:id="rId5"/>
    <p:sldId id="264" r:id="rId6"/>
    <p:sldId id="265" r:id="rId7"/>
    <p:sldId id="274" r:id="rId8"/>
    <p:sldId id="289" r:id="rId9"/>
    <p:sldId id="290" r:id="rId10"/>
    <p:sldId id="291" r:id="rId11"/>
    <p:sldId id="294" r:id="rId12"/>
    <p:sldId id="295" r:id="rId13"/>
    <p:sldId id="296" r:id="rId14"/>
    <p:sldId id="297" r:id="rId15"/>
    <p:sldId id="298" r:id="rId16"/>
    <p:sldId id="299" r:id="rId17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20396D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6433" autoAdjust="0"/>
  </p:normalViewPr>
  <p:slideViewPr>
    <p:cSldViewPr>
      <p:cViewPr varScale="1">
        <p:scale>
          <a:sx n="74" d="100"/>
          <a:sy n="74" d="100"/>
        </p:scale>
        <p:origin x="1699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10/19/2021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numb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1143000"/>
            <a:ext cx="7772400" cy="553998"/>
          </a:xfrm>
        </p:spPr>
        <p:txBody>
          <a:bodyPr lIns="0" tIns="0" rIns="0" bIns="0" anchor="t" anchorCtr="0">
            <a:spAutoFit/>
          </a:bodyPr>
          <a:lstStyle>
            <a:lvl1pPr>
              <a:defRPr sz="3600" b="1" i="0" baseline="0">
                <a:solidFill>
                  <a:srgbClr val="000099"/>
                </a:solidFill>
              </a:defRPr>
            </a:lvl1pPr>
          </a:lstStyle>
          <a:p>
            <a:r>
              <a:rPr lang="en-US" dirty="0"/>
              <a:t>Chapter number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905000" y="2209800"/>
            <a:ext cx="5334000" cy="2971800"/>
          </a:xfrm>
        </p:spPr>
        <p:txBody>
          <a:bodyPr/>
          <a:lstStyle>
            <a:lvl1pPr marL="0" indent="0" algn="ctr">
              <a:buNone/>
              <a:defRPr sz="4800" b="1" baseline="0"/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3205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22138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12800" y="3319598"/>
            <a:ext cx="7315200" cy="2438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2020,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097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17566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12800" y="2895600"/>
            <a:ext cx="7315200" cy="163340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2800" y="4605202"/>
            <a:ext cx="7391400" cy="1414598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2020,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2460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Text_Text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1F15B9-393C-4E5E-8183-DF024731A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7166-6CFA-425C-A62A-7DB1746A0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6B02D5-49B5-47FC-8220-233E40BC7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04909409-A326-4862-9A6F-E96148BA06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06CBC17A-7495-4D73-802E-E7D114CF52A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10708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CA90B3D9-0817-4A71-A8E9-25B8F8B6B9B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12800" y="4495800"/>
            <a:ext cx="7391400" cy="150622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052CDE62-1017-48FC-8E8C-36D7D7B143D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12800" y="2209800"/>
            <a:ext cx="7391400" cy="10708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16639DE-CB19-4C5C-8676-AB193CA2BEC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12800" y="3352800"/>
            <a:ext cx="7391400" cy="10708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61646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4876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73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layout_2-lineTit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740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463040"/>
            <a:ext cx="7391400" cy="4495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9648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143000"/>
            <a:ext cx="7315200" cy="4800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5222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Consol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27432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3892100"/>
            <a:ext cx="6934200" cy="2049956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112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Console_Text_Consol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9906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1295400" y="2150899"/>
            <a:ext cx="6934200" cy="815635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838200" y="3347534"/>
            <a:ext cx="7391400" cy="1496734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4982112"/>
            <a:ext cx="6934200" cy="885288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291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1143000"/>
            <a:ext cx="6934200" cy="3200400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901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38200" y="3733800"/>
            <a:ext cx="7391400" cy="2209799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2020,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202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730079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5" hasCustomPrompt="1"/>
          </p:nvPr>
        </p:nvSpPr>
        <p:spPr>
          <a:xfrm>
            <a:off x="914400" y="4267200"/>
            <a:ext cx="7315200" cy="1676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Object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2020,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147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20396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5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30" y="6397412"/>
            <a:ext cx="1228170" cy="2319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85" r:id="rId3"/>
    <p:sldLayoutId id="2147483679" r:id="rId4"/>
    <p:sldLayoutId id="2147483680" r:id="rId5"/>
    <p:sldLayoutId id="2147483683" r:id="rId6"/>
    <p:sldLayoutId id="2147483681" r:id="rId7"/>
    <p:sldLayoutId id="2147483674" r:id="rId8"/>
    <p:sldLayoutId id="2147483676" r:id="rId9"/>
    <p:sldLayoutId id="2147483675" r:id="rId10"/>
    <p:sldLayoutId id="2147483684" r:id="rId11"/>
    <p:sldLayoutId id="2147483686" r:id="rId12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2BE1022-6EFE-4A6D-8B6C-EDAEB1D7CED3}"/>
              </a:ext>
            </a:extLst>
          </p:cNvPr>
          <p:cNvSpPr/>
          <p:nvPr/>
        </p:nvSpPr>
        <p:spPr bwMode="auto">
          <a:xfrm>
            <a:off x="304800" y="304800"/>
            <a:ext cx="8305800" cy="13716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By default, controllers and their action methods are used </a:t>
            </a:r>
            <a:r>
              <a:rPr lang="en-US" dirty="0">
                <a:latin typeface="Times New Roman" pitchFamily="18" charset="0"/>
              </a:rPr>
              <a:t>to create URLs and it starts with an upper case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-&gt; to change it to lo</a:t>
            </a:r>
            <a:r>
              <a:rPr lang="en-US" dirty="0">
                <a:latin typeface="Times New Roman" pitchFamily="18" charset="0"/>
              </a:rPr>
              <a:t>wer case -&gt; go to </a:t>
            </a:r>
            <a:r>
              <a:rPr lang="en-US" dirty="0" err="1">
                <a:latin typeface="Times New Roman" pitchFamily="18" charset="0"/>
              </a:rPr>
              <a:t>Startup.cs</a:t>
            </a:r>
            <a:r>
              <a:rPr lang="en-US" dirty="0">
                <a:latin typeface="Times New Roman" pitchFamily="18" charset="0"/>
              </a:rPr>
              <a:t> and add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B1701D-0456-410B-8452-3FEBA455E986}"/>
              </a:ext>
            </a:extLst>
          </p:cNvPr>
          <p:cNvSpPr txBox="1"/>
          <p:nvPr/>
        </p:nvSpPr>
        <p:spPr>
          <a:xfrm>
            <a:off x="0" y="3380125"/>
            <a:ext cx="9144000" cy="34778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ConfigureServices</a:t>
            </a:r>
            <a:r>
              <a:rPr lang="en-US" sz="2000" dirty="0">
                <a:solidFill>
                  <a:srgbClr val="9ACD32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IServiceCollection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services</a:t>
            </a:r>
            <a:r>
              <a:rPr lang="en-US" sz="2000" dirty="0">
                <a:solidFill>
                  <a:srgbClr val="9ACD32"/>
                </a:solidFill>
                <a:latin typeface="Consolas" panose="020B0609020204030204" pitchFamily="49" charset="0"/>
              </a:rPr>
              <a:t>)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9ACD32"/>
                </a:solidFill>
                <a:latin typeface="Consolas" panose="020B0609020204030204" pitchFamily="49" charset="0"/>
              </a:rPr>
              <a:t>{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services.AddControllersWithViews</a:t>
            </a:r>
            <a:r>
              <a:rPr lang="en-US" sz="2000" dirty="0">
                <a:solidFill>
                  <a:srgbClr val="9400D3"/>
                </a:solidFill>
                <a:latin typeface="Consolas" panose="020B0609020204030204" pitchFamily="49" charset="0"/>
              </a:rPr>
              <a:t>()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services.AddRouting</a:t>
            </a:r>
            <a:r>
              <a:rPr lang="en-US" sz="2000" dirty="0">
                <a:solidFill>
                  <a:srgbClr val="9400D3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options =&gt;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FF9900"/>
                </a:solidFill>
                <a:latin typeface="Consolas" panose="020B0609020204030204" pitchFamily="49" charset="0"/>
              </a:rPr>
              <a:t>{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options.LowercaseUrls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 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lower case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options.AppendTrailingSlash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 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trailing slash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sz="2000" dirty="0">
                <a:solidFill>
                  <a:srgbClr val="FF9900"/>
                </a:solidFill>
                <a:latin typeface="Consolas" panose="020B0609020204030204" pitchFamily="49" charset="0"/>
              </a:rPr>
              <a:t>}</a:t>
            </a:r>
            <a:r>
              <a:rPr lang="en-US" sz="2000" dirty="0">
                <a:solidFill>
                  <a:srgbClr val="9400D3"/>
                </a:solidFill>
                <a:latin typeface="Consolas" panose="020B0609020204030204" pitchFamily="49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9ACD32"/>
                </a:solidFill>
                <a:latin typeface="Consolas" panose="020B0609020204030204" pitchFamily="49" charset="0"/>
              </a:rPr>
              <a:t>}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593024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32650-804C-4F38-90AC-C76C96BA2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r>
              <a:rPr lang="en-US" dirty="0"/>
              <a:t>Four URLs that use query strings to pass data (not recommended)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5903A3-34CB-449A-B52B-F41F64CA52E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463040"/>
            <a:ext cx="7391400" cy="105156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https://www.murach.com/p/List?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/p/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List?catId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=1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/p/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List?catId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=1&amp;pg=1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/p/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Detail?id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=1307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8EE5ED-5DD6-4C8F-8B0B-055DC7849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43669E-6A47-4A6E-B625-4E46B5BC2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55D195-8C79-49A3-9A3D-8DEB1DF1A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10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3F3712F-8F22-4B1B-8401-C7595CE39956}"/>
              </a:ext>
            </a:extLst>
          </p:cNvPr>
          <p:cNvSpPr txBox="1">
            <a:spLocks/>
          </p:cNvSpPr>
          <p:nvPr/>
        </p:nvSpPr>
        <p:spPr bwMode="auto">
          <a:xfrm>
            <a:off x="914400" y="2910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 i="0" baseline="0">
                <a:solidFill>
                  <a:srgbClr val="000099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kern="0"/>
              <a:t>Four URLs that follow best practices</a:t>
            </a:r>
            <a:endParaRPr lang="en-US" kern="0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CC05DB46-28D6-40AA-B5B8-96281938BC93}"/>
              </a:ext>
            </a:extLst>
          </p:cNvPr>
          <p:cNvSpPr txBox="1">
            <a:spLocks/>
          </p:cNvSpPr>
          <p:nvPr/>
        </p:nvSpPr>
        <p:spPr bwMode="auto">
          <a:xfrm>
            <a:off x="838200" y="3352800"/>
            <a:ext cx="73914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</a:defRPr>
            </a:lvl2pPr>
            <a:lvl3pPr marL="9144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</a:defRPr>
            </a:lvl3pPr>
            <a:lvl4pPr marL="13716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4pPr>
            <a:lvl5pPr marL="18288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7345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ker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https://www.murach.com/product/list</a:t>
            </a:r>
          </a:p>
          <a:p>
            <a:pPr marL="347345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ker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/product/list/guitars</a:t>
            </a:r>
          </a:p>
          <a:p>
            <a:pPr marL="347345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ker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/product/list/guitars/page-1</a:t>
            </a:r>
          </a:p>
          <a:p>
            <a:pPr marL="347345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ker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/product/detail/1307/fender-stratocaster</a:t>
            </a:r>
          </a:p>
          <a:p>
            <a:endParaRPr lang="en-US" sz="1400" kern="0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14C3E18-669B-40FE-9404-7500E10F0B7A}"/>
              </a:ext>
            </a:extLst>
          </p:cNvPr>
          <p:cNvSpPr txBox="1">
            <a:spLocks/>
          </p:cNvSpPr>
          <p:nvPr/>
        </p:nvSpPr>
        <p:spPr bwMode="auto">
          <a:xfrm>
            <a:off x="838200" y="4495800"/>
            <a:ext cx="73914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</a:defRPr>
            </a:lvl2pPr>
            <a:lvl3pPr marL="9144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</a:defRPr>
            </a:lvl3pPr>
            <a:lvl4pPr marL="13716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4pPr>
            <a:lvl5pPr marL="18288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7345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ker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https://www.murach.com/products</a:t>
            </a:r>
          </a:p>
          <a:p>
            <a:pPr marL="347345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ker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/products/guitars</a:t>
            </a:r>
          </a:p>
          <a:p>
            <a:pPr marL="347345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ker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/products/guitars/page-1</a:t>
            </a:r>
          </a:p>
          <a:p>
            <a:pPr marL="347345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ker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/product/1307/fender-stratocaster</a:t>
            </a:r>
          </a:p>
          <a:p>
            <a:endParaRPr lang="en-US" sz="1600" kern="0" dirty="0"/>
          </a:p>
        </p:txBody>
      </p:sp>
    </p:spTree>
    <p:extLst>
      <p:ext uri="{BB962C8B-B14F-4D97-AF65-F5344CB8AC3E}">
        <p14:creationId xmlns:p14="http://schemas.microsoft.com/office/powerpoint/2010/main" val="41838936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3A84F-FFA3-438F-B446-8C27A98DA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r>
              <a:rPr lang="en-US" dirty="0"/>
              <a:t>The starting folders for an app </a:t>
            </a:r>
            <a:br>
              <a:rPr lang="en-US" dirty="0"/>
            </a:br>
            <a:r>
              <a:rPr lang="en-US" dirty="0"/>
              <a:t>with an Admin area (part 1)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452721-8536-46D9-8ECF-F61947B259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GuitarShop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/Areas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/Admin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/Controllers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HomeController.cs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ProductController.cs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/Views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/Home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Index.cshthml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/Product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List.cshthml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AddUpdate.cshthml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Delete.cshthml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/Shared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/_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AdminLayout.cshtml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ViewImports.cshtml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ViewStart.cshtml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5142FD-89F2-417D-BD0E-7C36A88D8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B75CAB-B454-4B28-B365-8ABF45D92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9AA94-3325-4EEB-A02A-BA1DC8C5E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06077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A8973-F713-4800-AF80-B23F2A491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r>
              <a:rPr lang="en-US" dirty="0"/>
              <a:t>The starting folders for an app </a:t>
            </a:r>
            <a:br>
              <a:rPr lang="en-US" dirty="0"/>
            </a:br>
            <a:r>
              <a:rPr lang="en-US" dirty="0"/>
              <a:t>with an Admin area (part 2)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F16EB5-E361-41F2-85AB-81CED34BD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371600"/>
            <a:ext cx="7391400" cy="4495800"/>
          </a:xfrm>
        </p:spPr>
        <p:txBody>
          <a:bodyPr/>
          <a:lstStyle/>
          <a:p>
            <a:pPr marL="863600" marR="0" indent="-517525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/Controllers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/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HomeController.cs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/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ProductController.cs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/Models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/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Product.cs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/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Category.cs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/Views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/Home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/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Index.cshthml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/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About.cshthml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/Product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/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List.cshthml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/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Detail.cshthml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/Shared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/_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Layout.cshtml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_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ViewImports.cshtml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_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ViewStart.cshtml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Program.cs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Startup.cs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12C67B-BB68-4ACB-B4B6-38C68FC63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784B55-09C5-45EF-A715-EAF6E3B60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F1A6B-AE64-4D32-BAF9-454789EA2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94170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C3493-E25C-4A32-9AC9-5B33E7C52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A route that works with an area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067C68-CF9F-4720-9C80-544F0B3BEC5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app.UseEndpoints(endpoints =&gt;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endpoints.MapAreaControllerRoute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name: "admin",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areaName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"Admin",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pattern: "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Admin/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{controller=Home}/{action=Index}/{id?}");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endpoints.MapControllerRoute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name: "default",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pattern: "{controller=Home}/{action=Index}/{id?}");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});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5F913C-6512-4E80-B824-B4DCA6C49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34DD9E-CA3C-4933-803C-4E22D593D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B0F7C4-E0FE-4044-A506-5BA741F3A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01804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63F81-D196-42B2-ACB1-0284B84D3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Home controller for the Admin area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741C60-35AE-480C-9D16-F84743F5C93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namespace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GuitarShop.Areas.Admin.Controllers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[Area("Admin")]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class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HomeController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 Controller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public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IActionResult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Index()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return View();  // maps to /Areas/Admin/Views/Home/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//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Index.cshtml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2D0AD4-BDB7-4894-A68A-43021ABC5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A350DB-5320-4441-BCD6-BF2220E3F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5DE4B9-D0CD-4421-8347-CDB4EEBEF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80302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0DDD4-FD65-4992-930B-200AC205C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A token you can use to insert the area into a route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D9F33E-CA1A-40C6-BC9C-A7909246557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[area]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Product controller for the Admin area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namespace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GuitarShop.Areas.Admin.Controllers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[Area("Admin")]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class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ProductController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 Controller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[Route("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[area]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/[controller]s/{id?}")]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public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IActionResult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List(string id = "All") {...};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public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IActionResult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Add() {...};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public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IActionResult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Update(int id) {...};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public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IActionResult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Delete(int id) {...};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9A146F-981C-4663-B85E-01B9839BD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1FFF66-D71A-4CF5-A903-32E7999C1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B8570C-9222-489F-B6FA-716BE5D52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21899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FC931-FB34-4BC6-8130-7B2891E16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Request URL mappings associated with areas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D41EE0-BD52-4C6D-94EE-7841C02315E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14400" y="1143000"/>
            <a:ext cx="7467600" cy="3429000"/>
          </a:xfrm>
          <a:ln cmpd="sng"/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  <a:tabLst>
                <a:tab pos="1828800" algn="l"/>
                <a:tab pos="3086100" algn="l"/>
                <a:tab pos="48006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Request URL		Description</a:t>
            </a:r>
          </a:p>
          <a:p>
            <a:pPr marL="3086100" marR="0" indent="-3086100">
              <a:spcBef>
                <a:spcPts val="300"/>
              </a:spcBef>
              <a:spcAft>
                <a:spcPts val="600"/>
              </a:spcAft>
              <a:tabLst>
                <a:tab pos="800100" algn="l"/>
                <a:tab pos="2514600" algn="l"/>
                <a:tab pos="800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/Admin/Products</a:t>
            </a:r>
            <a:r>
              <a:rPr lang="en-US" sz="9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			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Maps to the Product/List action and uses the default parameter value of “All”.</a:t>
            </a:r>
          </a:p>
          <a:p>
            <a:pPr marL="3086100" marR="0" indent="-3086100">
              <a:spcBef>
                <a:spcPts val="300"/>
              </a:spcBef>
              <a:spcAft>
                <a:spcPts val="600"/>
              </a:spcAft>
              <a:tabLst>
                <a:tab pos="800100" algn="l"/>
                <a:tab pos="2514600" algn="l"/>
                <a:tab pos="800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/Admin/Products/Guitars</a:t>
            </a:r>
            <a:r>
              <a:rPr lang="en-US" sz="9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	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Maps to the Product/List action and passes an argument of “Guitars”.</a:t>
            </a:r>
          </a:p>
          <a:p>
            <a:pPr marL="3086100" marR="0" indent="-3086100">
              <a:spcBef>
                <a:spcPts val="300"/>
              </a:spcBef>
              <a:spcAft>
                <a:spcPts val="600"/>
              </a:spcAft>
              <a:tabLst>
                <a:tab pos="800100" algn="l"/>
                <a:tab pos="2514600" algn="l"/>
                <a:tab pos="800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/Admin/Product/Add</a:t>
            </a:r>
            <a:r>
              <a:rPr lang="en-US" sz="9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			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Maps to the Product/Add action.</a:t>
            </a:r>
          </a:p>
          <a:p>
            <a:pPr marL="3086100" marR="0" indent="-3086100">
              <a:spcBef>
                <a:spcPts val="300"/>
              </a:spcBef>
              <a:spcAft>
                <a:spcPts val="600"/>
              </a:spcAft>
              <a:tabLst>
                <a:tab pos="800100" algn="l"/>
                <a:tab pos="2514600" algn="l"/>
                <a:tab pos="800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/Admin/Product/Update/3</a:t>
            </a:r>
            <a:r>
              <a:rPr lang="en-US" sz="9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	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Maps to the Product/Detail action and passes an id argument of 3.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24C220-69DF-487F-A913-9B7E6838A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690D6E-F6C3-402E-B18E-511F4EC5F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456A1-2F8D-4224-81D5-40B25AB78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1615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31530CA-D7F3-48D9-943A-FA5409327D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020" y="695199"/>
            <a:ext cx="8125959" cy="90500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5825421-BE3F-4CC2-9521-A41C38CD412D}"/>
              </a:ext>
            </a:extLst>
          </p:cNvPr>
          <p:cNvSpPr/>
          <p:nvPr/>
        </p:nvSpPr>
        <p:spPr bwMode="auto">
          <a:xfrm>
            <a:off x="533400" y="152400"/>
            <a:ext cx="15240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Slug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B8CF492-D4B7-4BF6-BB63-FC2D0A6E79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1740" y="76200"/>
            <a:ext cx="4906060" cy="39058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9E5CD8E-AF9F-4780-8BB5-0B60DAD516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103" y="1742361"/>
            <a:ext cx="8935697" cy="5115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822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66DFC-EA17-46A5-87DE-ACD78CFF4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methods for adding the MVC service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524B0C-FB2F-4E75-9CDA-C71D3F442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0F069-2912-46D3-81D2-F611C5EE6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8BD85E-463B-4859-9288-0CD3DD9A2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06CAB2C-F101-4637-BE49-5BBCD4E77DAC}"/>
              </a:ext>
            </a:extLst>
          </p:cNvPr>
          <p:cNvSpPr txBox="1">
            <a:spLocks/>
          </p:cNvSpPr>
          <p:nvPr/>
        </p:nvSpPr>
        <p:spPr bwMode="auto">
          <a:xfrm>
            <a:off x="914400" y="3291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 i="0" baseline="0">
                <a:solidFill>
                  <a:srgbClr val="000099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kern="0" dirty="0"/>
              <a:t>Two methods for enabling and configuring routing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A9D9BCB6-7C98-4DC5-AA57-B67A1B8B69E9}"/>
              </a:ext>
            </a:extLst>
          </p:cNvPr>
          <p:cNvSpPr txBox="1">
            <a:spLocks/>
          </p:cNvSpPr>
          <p:nvPr/>
        </p:nvSpPr>
        <p:spPr>
          <a:xfrm>
            <a:off x="838200" y="3733800"/>
            <a:ext cx="7391400" cy="83820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7345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kern="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UseRouting</a:t>
            </a:r>
            <a:r>
              <a:rPr lang="en-US" sz="1600" b="1" kern="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7345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kern="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UseEndpoints</a:t>
            </a:r>
            <a:r>
              <a:rPr lang="en-US" sz="1600" b="1" kern="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kern="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endpoints</a:t>
            </a:r>
            <a:r>
              <a:rPr lang="en-US" sz="1600" b="1" kern="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kern="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92FBDD-7D46-4937-A5E7-C03F37D4C7A2}"/>
              </a:ext>
            </a:extLst>
          </p:cNvPr>
          <p:cNvSpPr txBox="1"/>
          <p:nvPr/>
        </p:nvSpPr>
        <p:spPr>
          <a:xfrm>
            <a:off x="0" y="1119187"/>
            <a:ext cx="9144000" cy="1569660"/>
          </a:xfrm>
          <a:prstGeom prst="rect">
            <a:avLst/>
          </a:prstGeom>
          <a:solidFill>
            <a:schemeClr val="accent3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ConfigureServices</a:t>
            </a:r>
            <a:r>
              <a:rPr lang="en-US" sz="1600" dirty="0">
                <a:solidFill>
                  <a:srgbClr val="9ACD32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IServiceCollection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services</a:t>
            </a:r>
            <a:r>
              <a:rPr lang="en-US" sz="1600" dirty="0">
                <a:solidFill>
                  <a:srgbClr val="9ACD32"/>
                </a:solidFill>
                <a:latin typeface="Consolas" panose="020B0609020204030204" pitchFamily="49" charset="0"/>
              </a:rPr>
              <a:t>)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9ACD32"/>
                </a:solidFill>
                <a:latin typeface="Consolas" panose="020B0609020204030204" pitchFamily="49" charset="0"/>
              </a:rPr>
              <a:t>{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services.AddControllersWithViews</a:t>
            </a:r>
            <a:r>
              <a:rPr lang="en-US" sz="1600" dirty="0">
                <a:solidFill>
                  <a:srgbClr val="9400D3"/>
                </a:solidFill>
                <a:latin typeface="Consolas" panose="020B0609020204030204" pitchFamily="49" charset="0"/>
              </a:rPr>
              <a:t>()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ASP.NET Core 2.2 and later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services.AddMvc</a:t>
            </a:r>
            <a:r>
              <a:rPr lang="en-US" sz="1600" dirty="0">
                <a:solidFill>
                  <a:srgbClr val="9400D3"/>
                </a:solidFill>
                <a:latin typeface="Consolas" panose="020B0609020204030204" pitchFamily="49" charset="0"/>
              </a:rPr>
              <a:t>()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Versions prior to 2.2(includes unnecessary services)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9ACD32"/>
                </a:solidFill>
                <a:latin typeface="Consolas" panose="020B0609020204030204" pitchFamily="49" charset="0"/>
              </a:rPr>
              <a:t>}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84590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DD169-C86E-4B29-A387-AC31C0C30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0"/>
            <a:ext cx="7315200" cy="369332"/>
          </a:xfrm>
        </p:spPr>
        <p:txBody>
          <a:bodyPr/>
          <a:lstStyle/>
          <a:p>
            <a:r>
              <a:rPr lang="en-US" dirty="0"/>
              <a:t>Methods that configure the default route (part 1)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04E52A-E121-4FD8-A3F5-F223BA7BEE5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457200"/>
            <a:ext cx="7391400" cy="1447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Use this method to add services to the project.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void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ConfigureServices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IServiceCollection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services)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services.AddControllersWithViews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  // add MVC services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add other services here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6CC37A-BBC5-4EE7-8E92-72D5EAFF0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D69DF-D714-4A8C-A0EE-C43CD07AD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4872E4-B961-4937-A617-19FD1E326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06D137BB-DCA5-4182-AE2E-159E3146942B}"/>
              </a:ext>
            </a:extLst>
          </p:cNvPr>
          <p:cNvSpPr txBox="1">
            <a:spLocks/>
          </p:cNvSpPr>
          <p:nvPr/>
        </p:nvSpPr>
        <p:spPr bwMode="auto">
          <a:xfrm>
            <a:off x="838200" y="1828800"/>
            <a:ext cx="73914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</a:defRPr>
            </a:lvl2pPr>
            <a:lvl3pPr marL="9144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</a:defRPr>
            </a:lvl3pPr>
            <a:lvl4pPr marL="13716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4pPr>
            <a:lvl5pPr marL="18288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7345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ker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Use this method to configure the HTTP request pipeline.</a:t>
            </a:r>
          </a:p>
          <a:p>
            <a:pPr marL="347345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ker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void </a:t>
            </a:r>
            <a:r>
              <a:rPr lang="en-US" sz="1400" b="1" kern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Configure</a:t>
            </a:r>
            <a:r>
              <a:rPr lang="en-US" sz="1400" b="1" ker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(IApplicationBuilder app,</a:t>
            </a:r>
          </a:p>
          <a:p>
            <a:pPr marL="347345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ker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IWebHostEnvironment env) {</a:t>
            </a:r>
          </a:p>
          <a:p>
            <a:pPr marL="347345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ker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app.UseDeveloperExceptionPage();</a:t>
            </a:r>
          </a:p>
          <a:p>
            <a:pPr marL="347345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ker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app.UseHttpsRedirection();</a:t>
            </a:r>
          </a:p>
          <a:p>
            <a:pPr marL="347345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ker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app.UseStaticFiles();</a:t>
            </a:r>
          </a:p>
          <a:p>
            <a:pPr marL="347345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ker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kern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app.UseRouting();</a:t>
            </a:r>
            <a:r>
              <a:rPr lang="en-US" sz="1400" b="1" ker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// mark where routing decisions are made</a:t>
            </a:r>
          </a:p>
          <a:p>
            <a:pPr marL="347345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ker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ker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configure middleware that runs after routing decisions</a:t>
            </a:r>
          </a:p>
          <a:p>
            <a:pPr marL="347345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ker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have been made</a:t>
            </a:r>
          </a:p>
          <a:p>
            <a:pPr marL="347345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ker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ker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kern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app.UseEndpoints(endpoints =&gt;</a:t>
            </a:r>
            <a:r>
              <a:rPr lang="en-US" sz="1400" b="1" ker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// map the endpoints</a:t>
            </a:r>
          </a:p>
          <a:p>
            <a:pPr marL="347345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ker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kern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1400" b="1" kern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ker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kern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endpoints.MapControllerRoute(</a:t>
            </a:r>
            <a:endParaRPr lang="en-US" sz="1400" b="1" kern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ker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kern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name: "default",</a:t>
            </a:r>
            <a:endParaRPr lang="en-US" sz="1400" b="1" kern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ker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kern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pattern: "{controller=Home}/{action=Index}/{id?}");</a:t>
            </a:r>
            <a:endParaRPr lang="en-US" sz="1400" b="1" kern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ker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kern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});</a:t>
            </a:r>
            <a:endParaRPr lang="en-US" sz="1400" b="1" kern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ker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ker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configure other middleware here</a:t>
            </a:r>
          </a:p>
          <a:p>
            <a:pPr marL="347345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ker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400" kern="0" dirty="0"/>
          </a:p>
        </p:txBody>
      </p:sp>
    </p:spTree>
    <p:extLst>
      <p:ext uri="{BB962C8B-B14F-4D97-AF65-F5344CB8AC3E}">
        <p14:creationId xmlns:p14="http://schemas.microsoft.com/office/powerpoint/2010/main" val="1816579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C83C6-F762-4CB2-B7D2-94B938D73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676400"/>
            <a:ext cx="7315200" cy="369332"/>
          </a:xfrm>
        </p:spPr>
        <p:txBody>
          <a:bodyPr/>
          <a:lstStyle/>
          <a:p>
            <a:r>
              <a:rPr lang="en-US" dirty="0"/>
              <a:t>The pattern for the default route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95C6D6-6506-4D84-8E95-92C0AA72CC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2118211"/>
            <a:ext cx="7391400" cy="3977789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{controller=Home}/{action=Index}/{id?}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  <a:tab pos="1371600" algn="l"/>
                <a:tab pos="20574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the default route works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The first segment specifies the controller. Since the pattern sets the Home controller as the default controller, this segment is optional.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The second segment specifies the action method within the controller. Since the pattern sets the Index() method as the default action, this segment is optional.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The third segment specifies an argument for the id parameter of the action method. The pattern uses a question mark (?) to specify that this segment is optional.</a:t>
            </a:r>
          </a:p>
          <a:p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08143A3-25B7-44E5-80C7-E161DB007405}"/>
              </a:ext>
            </a:extLst>
          </p:cNvPr>
          <p:cNvSpPr txBox="1">
            <a:spLocks/>
          </p:cNvSpPr>
          <p:nvPr/>
        </p:nvSpPr>
        <p:spPr bwMode="auto">
          <a:xfrm>
            <a:off x="914400" y="152400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 i="0" baseline="0">
                <a:solidFill>
                  <a:srgbClr val="000099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kern="0"/>
              <a:t>A URL that has three segments</a:t>
            </a:r>
            <a:endParaRPr lang="en-US" kern="0" dirty="0"/>
          </a:p>
        </p:txBody>
      </p:sp>
      <p:pic>
        <p:nvPicPr>
          <p:cNvPr id="8" name="Content Placeholder 7" descr="Refer to page 201 in textbook">
            <a:extLst>
              <a:ext uri="{FF2B5EF4-FFF2-40B4-BE49-F238E27FC236}">
                <a16:creationId xmlns:a16="http://schemas.microsoft.com/office/drawing/2014/main" id="{DD16EA20-C074-46E1-A5F8-3D05DE62F2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369538" y="648987"/>
            <a:ext cx="6212362" cy="1012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5984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4C681-191B-497F-A88F-53B9DE2DE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Request URL mappings for the default route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B3BAE6-38E1-48E0-B998-783D92F946B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57200" y="1142999"/>
            <a:ext cx="8305800" cy="5090011"/>
          </a:xfrm>
          <a:ln cmpd="sng"/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  <a:tabLst>
                <a:tab pos="1828800" algn="l"/>
                <a:tab pos="4229100" algn="l"/>
                <a:tab pos="5600700" algn="l"/>
                <a:tab pos="65151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Request URL		Controller	Action	Id</a:t>
            </a:r>
          </a:p>
          <a:p>
            <a:pPr>
              <a:spcBef>
                <a:spcPts val="300"/>
              </a:spcBef>
              <a:spcAft>
                <a:spcPts val="600"/>
              </a:spcAft>
              <a:tabLst>
                <a:tab pos="800100" algn="l"/>
                <a:tab pos="2514600" algn="l"/>
                <a:tab pos="4229100" algn="l"/>
                <a:tab pos="5600700" algn="l"/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http://localhost		Home	Index	null</a:t>
            </a: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300"/>
              </a:spcBef>
              <a:spcAft>
                <a:spcPts val="600"/>
              </a:spcAft>
              <a:tabLst>
                <a:tab pos="800100" algn="l"/>
                <a:tab pos="2514600" algn="l"/>
                <a:tab pos="4229100" algn="l"/>
                <a:tab pos="5600700" algn="l"/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http://localhost/Home		Home	Index	null</a:t>
            </a: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300"/>
              </a:spcBef>
              <a:spcAft>
                <a:spcPts val="600"/>
              </a:spcAft>
              <a:tabLst>
                <a:tab pos="800100" algn="l"/>
                <a:tab pos="2514600" algn="l"/>
                <a:tab pos="4229100" algn="l"/>
                <a:tab pos="5600700" algn="l"/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http://localhost/Home/Index	Home	Index	null</a:t>
            </a: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300"/>
              </a:spcBef>
              <a:spcAft>
                <a:spcPts val="600"/>
              </a:spcAft>
              <a:tabLst>
                <a:tab pos="800100" algn="l"/>
                <a:tab pos="2514600" algn="l"/>
                <a:tab pos="4229100" algn="l"/>
                <a:tab pos="5600700" algn="l"/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 </a:t>
            </a: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300"/>
              </a:spcBef>
              <a:spcAft>
                <a:spcPts val="600"/>
              </a:spcAft>
              <a:tabLst>
                <a:tab pos="800100" algn="l"/>
                <a:tab pos="2514600" algn="l"/>
                <a:tab pos="4229100" algn="l"/>
                <a:tab pos="5600700" algn="l"/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http://localhost/Home/About	Home	About	null</a:t>
            </a: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300"/>
              </a:spcBef>
              <a:spcAft>
                <a:spcPts val="600"/>
              </a:spcAft>
              <a:tabLst>
                <a:tab pos="800100" algn="l"/>
                <a:tab pos="2514600" algn="l"/>
                <a:tab pos="4229100" algn="l"/>
                <a:tab pos="5600700" algn="l"/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 </a:t>
            </a: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300"/>
              </a:spcBef>
              <a:spcAft>
                <a:spcPts val="600"/>
              </a:spcAft>
              <a:tabLst>
                <a:tab pos="800100" algn="l"/>
                <a:tab pos="2514600" algn="l"/>
                <a:tab pos="4229100" algn="l"/>
                <a:tab pos="5600700" algn="l"/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http://localhost/Product	Product	Index	null</a:t>
            </a: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300"/>
              </a:spcBef>
              <a:spcAft>
                <a:spcPts val="600"/>
              </a:spcAft>
              <a:tabLst>
                <a:tab pos="800100" algn="l"/>
                <a:tab pos="2514600" algn="l"/>
                <a:tab pos="4229100" algn="l"/>
                <a:tab pos="5600700" algn="l"/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http://localhost/Product/List	Product	List	null</a:t>
            </a: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300"/>
              </a:spcBef>
              <a:spcAft>
                <a:spcPts val="600"/>
              </a:spcAft>
              <a:tabLst>
                <a:tab pos="800100" algn="l"/>
                <a:tab pos="2514600" algn="l"/>
                <a:tab pos="4229100" algn="l"/>
                <a:tab pos="5600700" algn="l"/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http://localhost/Product/List/Guitars	Product	List	Guitars</a:t>
            </a: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300"/>
              </a:spcBef>
              <a:spcAft>
                <a:spcPts val="600"/>
              </a:spcAft>
              <a:tabLst>
                <a:tab pos="800100" algn="l"/>
                <a:tab pos="2514600" algn="l"/>
                <a:tab pos="4229100" algn="l"/>
                <a:tab pos="5600700" algn="l"/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 </a:t>
            </a: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300"/>
              </a:spcBef>
              <a:spcAft>
                <a:spcPts val="600"/>
              </a:spcAft>
              <a:tabLst>
                <a:tab pos="800100" algn="l"/>
                <a:tab pos="2514600" algn="l"/>
                <a:tab pos="4229100" algn="l"/>
                <a:tab pos="5600700" algn="l"/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http://localhost/Product/Detail	Product	Detail	0</a:t>
            </a: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300"/>
              </a:spcBef>
              <a:spcAft>
                <a:spcPts val="600"/>
              </a:spcAft>
              <a:tabLst>
                <a:tab pos="800100" algn="l"/>
                <a:tab pos="2514600" algn="l"/>
                <a:tab pos="4229100" algn="l"/>
                <a:tab pos="5600700" algn="l"/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http://localhost/Product/Detail/3	Product	Detail	3</a:t>
            </a: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C08A86-C6FD-42ED-815B-E32A94417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1EAD4A-A164-49EA-BAE1-927563770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E74A7-4690-4FAF-93F2-7BDF18E8C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5298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DA4DA-B580-430D-B649-6950D8CFB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Three routing patterns mapped to controllers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ABA0F2-5536-4700-B1FC-E1C61AD0320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1066800"/>
            <a:ext cx="91440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app.UseEndpoints(endpoints =&gt;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most specific route – 5 required segments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endpoints.MapControllerRoute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name: "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paging_and_sorting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pattern: "{controller}/{action}/{id}/page{page}/sort-by-{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sortby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specific route – 4 required segments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endpoints.MapControllerRoute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name: "paging",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pattern: "{controller}/{action}/{id}/page{page}");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least specific route – 0 required segments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endpoints.MapControllerRoute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name: "default",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pattern: "{controller=Home}/{action=Index}/{id?}");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});</a:t>
            </a:r>
          </a:p>
          <a:p>
            <a:endParaRPr lang="en-US" sz="1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1F03FE-DDB3-40BB-BCEA-5152E3356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6E6D7-5026-470D-A3C5-24F0D256B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82DABF-6E31-41E3-AE74-AA2578953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03422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4CFE4-8D26-4B9B-8943-35C02B715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Best practices for URLs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853155-6BE0-4133-8E67-4F73A50DD8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Keep the URL as short as possible while still being descriptive and user-friendly.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Use keywords to describe the content of a page, not implementation details.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Make your URLs easy for humans to understand and type.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Use hyphens to separate words, not other characters, especially spaces.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Prefer names as identifiers over numbers.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Create an intuitive hierarchy.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Be consistent.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Avoid the use of query string parameters if possible.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90B421-7F1F-4A7D-B190-2509AD5E6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8217B0-A086-4B7D-8579-F7C12D3C2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41211B-FDF3-4041-9328-8AAA92FF3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9183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964D9-518A-4693-A8A7-A05267255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A URL that identifies a product…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212949-E9AA-4AA4-8C8B-507FA45BD60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a number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https://www.domain.com/product/1307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a name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https://www.domain.com/product/fender-special-edition-standard-stratocaster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a number and name </a:t>
            </a:r>
            <a:b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(to keep it descriptive but short)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https://www.domain.com/product/1307/fender-special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684477-B616-450E-8D98-B6BB6F43D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87A17A-B33D-422C-8E77-E271284FE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E344AD-F8E2-40CF-9884-70FEF9756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0653339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slides_with_titles_logo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MA accessible slides.potx" id="{2CBF0C51-FCA5-4921-B1FD-7B105874AA55}" vid="{F55EC80B-EFC3-4E89-A5C8-7694F95B6FD5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MMA accessible slides</Template>
  <TotalTime>603</TotalTime>
  <Words>1709</Words>
  <Application>Microsoft Office PowerPoint</Application>
  <PresentationFormat>On-screen Show (4:3)</PresentationFormat>
  <Paragraphs>256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Arial Narrow</vt:lpstr>
      <vt:lpstr>Consolas</vt:lpstr>
      <vt:lpstr>Courier New</vt:lpstr>
      <vt:lpstr>Symbol</vt:lpstr>
      <vt:lpstr>Times New Roman</vt:lpstr>
      <vt:lpstr>Master slides_with_titles_logo</vt:lpstr>
      <vt:lpstr>PowerPoint Presentation</vt:lpstr>
      <vt:lpstr>PowerPoint Presentation</vt:lpstr>
      <vt:lpstr>The methods for adding the MVC service</vt:lpstr>
      <vt:lpstr>Methods that configure the default route (part 1)</vt:lpstr>
      <vt:lpstr>The pattern for the default route</vt:lpstr>
      <vt:lpstr>Request URL mappings for the default route</vt:lpstr>
      <vt:lpstr>Three routing patterns mapped to controllers</vt:lpstr>
      <vt:lpstr>Best practices for URLs</vt:lpstr>
      <vt:lpstr>A URL that identifies a product…</vt:lpstr>
      <vt:lpstr>Four URLs that use query strings to pass data (not recommended)</vt:lpstr>
      <vt:lpstr>The starting folders for an app  with an Admin area (part 1)</vt:lpstr>
      <vt:lpstr>The starting folders for an app  with an Admin area (part 2)</vt:lpstr>
      <vt:lpstr>A route that works with an area</vt:lpstr>
      <vt:lpstr>The Home controller for the Admin area</vt:lpstr>
      <vt:lpstr>A token you can use to insert the area into a route</vt:lpstr>
      <vt:lpstr>Request URL mappings associated with areas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Bethany Cabrera</dc:creator>
  <cp:lastModifiedBy>baek kwangjin</cp:lastModifiedBy>
  <cp:revision>48</cp:revision>
  <cp:lastPrinted>2016-01-14T23:03:16Z</cp:lastPrinted>
  <dcterms:created xsi:type="dcterms:W3CDTF">2019-12-12T19:00:38Z</dcterms:created>
  <dcterms:modified xsi:type="dcterms:W3CDTF">2021-10-19T02:53:48Z</dcterms:modified>
</cp:coreProperties>
</file>