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4" d="100"/>
          <a:sy n="54" d="100"/>
        </p:scale>
        <p:origin x="108" y="1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4153E-EC89-4212-8C93-054057CE1050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845E0-0C8A-492E-A5FD-7EDE3A4D0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666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https://inpa.tistory.com/entry/WEB-%F0%9F%8C%90-%EB%B9%84%EB%8F%99%EA%B8%B0Async%ED%86%B5%EC%8B%A0-%EB%8F%99%EA%B8%B0Sync%ED%86%B5%EC%8B%A0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845E0-0C8A-492E-A5FD-7EDE3A4D08B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141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https://velog.io/@kysung95/%EA%B0%9C%EB%B0%9C%EC%83%81%EC%8B%9D-Ajax%EC%99%80-Axios-%EA%B7%B8%EB%A6%AC%EA%B3%A0-fetch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845E0-0C8A-492E-A5FD-7EDE3A4D08B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624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https://velog.io/@kysung95/%EA%B0%9C%EB%B0%9C%EC%83%81%EC%8B%9D-Ajax%EC%99%80-Axios-%EA%B7%B8%EB%A6%AC%EA%B3%A0-fetch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845E0-0C8A-492E-A5FD-7EDE3A4D08B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088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https://velog.io/@kysung95/%EA%B0%9C%EB%B0%9C%EC%83%81%EC%8B%9D-Ajax%EC%99%80-Axios-%EA%B7%B8%EB%A6%AC%EA%B3%A0-fetch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845E0-0C8A-492E-A5FD-7EDE3A4D08B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498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https://velog.io/@y_jem/javascript-Ajax%EC%99%80-axios-fetch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845E0-0C8A-492E-A5FD-7EDE3A4D08B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587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https://velog.io/@y_jem/javascript-Ajax%EC%99%80-axios-fetch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845E0-0C8A-492E-A5FD-7EDE3A4D08B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007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502B5-E937-7EA0-6DC7-B72870C80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26080A-C158-371B-95E7-17773621E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AD1EA-D0E3-817C-D9B9-796ABB74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B3E5-309A-403D-BA8B-385F743AE688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B1869-45E7-DE13-38BB-55B275E75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5DDF39-F4F4-111A-1001-ED892A4F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FE7D-9F04-4DB7-96AE-1EE4D60AD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83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2D5A6-46C6-937C-4CE9-F01B8792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BF254E-5DAD-B7F3-4EF2-53EE76687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2B4B3-DB70-E6A4-86FC-A31DA9BE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B3E5-309A-403D-BA8B-385F743AE688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28F08-77CA-5475-6175-BCAC1C24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FB373-B4C9-E9F8-1446-178960A9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FE7D-9F04-4DB7-96AE-1EE4D60AD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0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5DC7FC-57CD-6AD9-A2A1-717013A99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E62718-C5FB-2539-9CB7-7C28E11CD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C7C6C-0401-BF5D-B9AD-3CC14B218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B3E5-309A-403D-BA8B-385F743AE688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106866-4AB7-208C-5648-9D966395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026BBF-86BF-F051-4FA7-48A943AD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FE7D-9F04-4DB7-96AE-1EE4D60AD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0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9D81F-2744-82CC-B823-9BA9D62C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271DB-8469-A9C9-3F43-1EF892421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0F514-4F6B-C542-07AD-C676B454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B3E5-309A-403D-BA8B-385F743AE688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33E2AD-5D95-B86E-CBC5-DF9E46952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9392AD-FA48-FF06-E5F9-7D47792C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FE7D-9F04-4DB7-96AE-1EE4D60AD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7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D19C2-09AE-0809-6D4D-42484B2A3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B8F379-A4BC-8DD3-1C8C-B1AF273FB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FEDEB-8338-CBD2-147F-71A8714E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B3E5-309A-403D-BA8B-385F743AE688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00DC6-3DA8-5850-CA5A-E1FE7A01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785E9-ED69-3C0A-8EE1-A50EC37E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FE7D-9F04-4DB7-96AE-1EE4D60AD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41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EA147-1800-3FA8-B984-08B5C0B5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67B2B-C50B-CCC6-C5D3-5F7644C1E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E2AC14-DBBD-1E7E-1198-93DDEB944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E5F44F-8E80-F7BF-0514-E73A63D2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B3E5-309A-403D-BA8B-385F743AE688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339D4E-07A1-0887-368B-D3846714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C3251A-E795-F44F-0D29-FBA603C6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FE7D-9F04-4DB7-96AE-1EE4D60AD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73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A4876-42F9-00EA-8627-EC979E3E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143BB5-47FE-7DCE-B44F-32D11D3CE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8B9977-61EB-BF3E-5A77-5D45D3FBC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E8546D-2680-46A8-2630-06A80CAA0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A052CD-F0B2-FF2F-BA3F-9D72C4BD3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530FE3-43A5-430C-31AB-9F58DB18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B3E5-309A-403D-BA8B-385F743AE688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825FF2-261E-7F85-C604-56D1B335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6E90FE-9DA0-5A1A-FF83-6F2AE0B9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FE7D-9F04-4DB7-96AE-1EE4D60AD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22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8A723-8ACD-C9A5-A454-F8CD94100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432" y="186655"/>
            <a:ext cx="6481936" cy="54359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D45ECC-630E-97E2-B74A-A9817D744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B3E5-309A-403D-BA8B-385F743AE688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3D99DD-D51F-3C9E-5BF0-B5A24F10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A4561A-9355-ACB2-0ED8-16255A84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FE7D-9F04-4DB7-96AE-1EE4D60AD17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7D0B5B3-2E0A-FF7E-ABE6-7E46D74BAE25}"/>
              </a:ext>
            </a:extLst>
          </p:cNvPr>
          <p:cNvCxnSpPr>
            <a:cxnSpLocks/>
          </p:cNvCxnSpPr>
          <p:nvPr userDrawn="1"/>
        </p:nvCxnSpPr>
        <p:spPr>
          <a:xfrm>
            <a:off x="340432" y="730250"/>
            <a:ext cx="1151620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475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4F8BDF-5C5A-C99C-DB89-C48D8C25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B3E5-309A-403D-BA8B-385F743AE688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534AC2-370E-799B-0A07-1E4C143B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133189-BB6D-91D1-7597-2FB53982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FE7D-9F04-4DB7-96AE-1EE4D60AD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00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F82FB-25F8-AE6F-554D-40285DCB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32CFF6-275A-AAC8-9AA1-B9F75C2AF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DD742C-A94E-BA1E-0E26-83F55712E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16BD61-CCB8-4968-A844-A8D5ABE4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B3E5-309A-403D-BA8B-385F743AE688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EA9F64-2CDB-D207-5A32-3747CADB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EBF7E5-8A24-D663-DE71-52394EA4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FE7D-9F04-4DB7-96AE-1EE4D60AD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9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F6AFA-FE5D-6758-3909-24720E8D0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C48958-B348-EEB4-7CA3-3F36D0C7C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41DAFF-4FA2-7D40-61DB-630A452CE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748270-2B2D-F0F6-0E74-8C882E230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B3E5-309A-403D-BA8B-385F743AE688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66F737-002E-FF06-86DB-A6ED81EF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87B98-B3F1-C5CD-A4E5-AF513D4EE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FE7D-9F04-4DB7-96AE-1EE4D60AD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44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84979C-6EDD-5A43-6A67-40278F310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DB8D53-F715-0C09-8322-5B0B525E9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D7A00-1D8D-14BD-0F9C-AF9ED66FF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0B3E5-309A-403D-BA8B-385F743AE688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EAFC6-F988-71CC-D5FB-564C2FA5A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B3BE2-25C6-E139-C0E3-152FAADA1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9FE7D-9F04-4DB7-96AE-1EE4D60AD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C45A9-F81F-8DE4-4E3A-8588A0CAC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2480" y="1041400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react</a:t>
            </a:r>
            <a:r>
              <a:rPr lang="ko-KR" altLang="en-US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스터디 복습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CFBB73-10B3-414F-41B5-E76CEB042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2480" y="3647405"/>
            <a:ext cx="9144000" cy="165576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 err="1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axios</a:t>
            </a:r>
            <a:r>
              <a:rPr lang="ko-KR" altLang="en-US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</a:t>
            </a:r>
            <a:r>
              <a:rPr lang="en-US" altLang="ko-KR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&amp;</a:t>
            </a:r>
            <a:r>
              <a:rPr lang="ko-KR" altLang="en-US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</a:t>
            </a:r>
            <a:r>
              <a:rPr lang="en-US" altLang="ko-KR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fetch</a:t>
            </a:r>
          </a:p>
          <a:p>
            <a:pPr marL="457200" indent="-457200">
              <a:buAutoNum type="arabicPeriod"/>
            </a:pPr>
            <a:r>
              <a:rPr lang="en-US" altLang="ko-KR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data fetching</a:t>
            </a:r>
            <a:endParaRPr lang="ko-KR" altLang="en-US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:a16="http://schemas.microsoft.com/office/drawing/2014/main" id="{AA39DE47-F265-671C-5E39-10C3582ADD8A}"/>
              </a:ext>
            </a:extLst>
          </p:cNvPr>
          <p:cNvSpPr/>
          <p:nvPr/>
        </p:nvSpPr>
        <p:spPr>
          <a:xfrm>
            <a:off x="10809864" y="2316163"/>
            <a:ext cx="1008112" cy="2232248"/>
          </a:xfrm>
          <a:prstGeom prst="chevron">
            <a:avLst>
              <a:gd name="adj" fmla="val 6557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2AB91F23-84F2-4769-2FBC-DBECA52F6311}"/>
              </a:ext>
            </a:extLst>
          </p:cNvPr>
          <p:cNvSpPr/>
          <p:nvPr/>
        </p:nvSpPr>
        <p:spPr>
          <a:xfrm flipH="1">
            <a:off x="505279" y="2316163"/>
            <a:ext cx="1008112" cy="2232248"/>
          </a:xfrm>
          <a:prstGeom prst="chevron">
            <a:avLst>
              <a:gd name="adj" fmla="val 6557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99372459-4A35-8906-E1A4-5736096F3FEA}"/>
              </a:ext>
            </a:extLst>
          </p:cNvPr>
          <p:cNvSpPr/>
          <p:nvPr/>
        </p:nvSpPr>
        <p:spPr>
          <a:xfrm>
            <a:off x="9608655" y="2316163"/>
            <a:ext cx="1059345" cy="2232248"/>
          </a:xfrm>
          <a:prstGeom prst="parallelogram">
            <a:avLst>
              <a:gd name="adj" fmla="val 7152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970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BA9AE-A939-CA5F-357A-E280B07C6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48958"/>
            <a:ext cx="9144000" cy="13074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2. </a:t>
            </a:r>
            <a:r>
              <a:rPr lang="en-US" altLang="ko-KR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data fetching</a:t>
            </a:r>
            <a:endParaRPr lang="ko-KR" altLang="en-US" dirty="0"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8128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75310-CE48-7B09-7DE9-162DC72D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data fetching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83F48-20A8-0F7F-265B-FCB6340F293A}"/>
              </a:ext>
            </a:extLst>
          </p:cNvPr>
          <p:cNvSpPr txBox="1"/>
          <p:nvPr/>
        </p:nvSpPr>
        <p:spPr>
          <a:xfrm>
            <a:off x="3474810" y="1593666"/>
            <a:ext cx="5242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Pre-rendering</a:t>
            </a:r>
            <a:endParaRPr lang="ko-KR" altLang="en-US" sz="36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0ED45-DCB0-A0FA-3E6F-75ECE6BC6B2C}"/>
              </a:ext>
            </a:extLst>
          </p:cNvPr>
          <p:cNvSpPr txBox="1"/>
          <p:nvPr/>
        </p:nvSpPr>
        <p:spPr>
          <a:xfrm>
            <a:off x="1847528" y="2394461"/>
            <a:ext cx="813588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+mn-ea"/>
              </a:rPr>
              <a:t>Static Generation : </a:t>
            </a:r>
            <a:r>
              <a:rPr lang="ko-KR" altLang="en-US" sz="2800" dirty="0">
                <a:latin typeface="+mn-ea"/>
              </a:rPr>
              <a:t>빌드 타임에만 </a:t>
            </a:r>
            <a:r>
              <a:rPr lang="en-US" altLang="ko-KR" sz="2800" dirty="0">
                <a:latin typeface="+mn-ea"/>
              </a:rPr>
              <a:t>HTML</a:t>
            </a:r>
            <a:r>
              <a:rPr lang="ko-KR" altLang="en-US" sz="2800" dirty="0">
                <a:latin typeface="+mn-ea"/>
              </a:rPr>
              <a:t>생성</a:t>
            </a:r>
            <a:endParaRPr lang="en-US" altLang="ko-KR" sz="28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+mn-ea"/>
              </a:rPr>
              <a:t>getStaticProps</a:t>
            </a:r>
            <a:endParaRPr lang="en-US" altLang="ko-KR" sz="2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+mn-ea"/>
              </a:rPr>
              <a:t>getStaticPaths</a:t>
            </a:r>
            <a:endParaRPr lang="en-US" altLang="ko-KR" sz="2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212529"/>
                </a:solidFill>
                <a:latin typeface="+mn-ea"/>
              </a:rPr>
              <a:t>S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+mn-ea"/>
              </a:rPr>
              <a:t>erver-side Rendering : </a:t>
            </a:r>
            <a:r>
              <a:rPr lang="ko-KR" altLang="en-US" sz="2800" b="0" i="0" dirty="0">
                <a:solidFill>
                  <a:srgbClr val="212529"/>
                </a:solidFill>
                <a:effectLst/>
                <a:latin typeface="+mn-ea"/>
              </a:rPr>
              <a:t>매 요청마다 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+mn-ea"/>
              </a:rPr>
              <a:t>HTML</a:t>
            </a:r>
            <a:r>
              <a:rPr lang="ko-KR" altLang="en-US" sz="2800" b="0" i="0" dirty="0">
                <a:solidFill>
                  <a:srgbClr val="212529"/>
                </a:solidFill>
                <a:effectLst/>
                <a:latin typeface="+mn-ea"/>
              </a:rPr>
              <a:t>생성</a:t>
            </a:r>
            <a:endParaRPr lang="en-US" altLang="ko-KR" sz="2800" b="0" i="0" dirty="0">
              <a:solidFill>
                <a:srgbClr val="212529"/>
              </a:solidFill>
              <a:effectLst/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0" i="0" dirty="0" err="1">
                <a:solidFill>
                  <a:srgbClr val="212529"/>
                </a:solidFill>
                <a:effectLst/>
                <a:latin typeface="+mn-ea"/>
              </a:rPr>
              <a:t>getServerSideProp</a:t>
            </a:r>
            <a:r>
              <a:rPr lang="en-US" altLang="ko-KR" sz="2400" dirty="0" err="1">
                <a:solidFill>
                  <a:srgbClr val="212529"/>
                </a:solidFill>
                <a:latin typeface="+mn-ea"/>
              </a:rPr>
              <a:t>s</a:t>
            </a:r>
            <a:endParaRPr lang="en-US" altLang="ko-KR" sz="2400" b="0" i="0" dirty="0">
              <a:solidFill>
                <a:srgbClr val="212529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2481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75310-CE48-7B09-7DE9-162DC72D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data fetching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83F48-20A8-0F7F-265B-FCB6340F293A}"/>
              </a:ext>
            </a:extLst>
          </p:cNvPr>
          <p:cNvSpPr txBox="1"/>
          <p:nvPr/>
        </p:nvSpPr>
        <p:spPr>
          <a:xfrm>
            <a:off x="3474810" y="1310672"/>
            <a:ext cx="5242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 err="1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getStaticProps</a:t>
            </a:r>
            <a:endParaRPr lang="ko-KR" altLang="en-US" sz="36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0ED45-DCB0-A0FA-3E6F-75ECE6BC6B2C}"/>
              </a:ext>
            </a:extLst>
          </p:cNvPr>
          <p:cNvSpPr txBox="1"/>
          <p:nvPr/>
        </p:nvSpPr>
        <p:spPr>
          <a:xfrm>
            <a:off x="6456040" y="2276872"/>
            <a:ext cx="5363323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0" i="0" dirty="0">
                <a:solidFill>
                  <a:schemeClr val="accent1"/>
                </a:solidFill>
                <a:effectLst/>
                <a:latin typeface="+mn-ea"/>
              </a:rPr>
              <a:t>페이지 콘텐츠가 외부 데이터에 연동된다</a:t>
            </a:r>
            <a:r>
              <a:rPr lang="en-US" altLang="ko-KR" b="0" i="0" dirty="0">
                <a:solidFill>
                  <a:schemeClr val="accent1"/>
                </a:solidFill>
                <a:effectLst/>
                <a:latin typeface="+mn-ea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</a:rPr>
              <a:t>해당 함수가 빌드 될 때 실행된다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212529"/>
                </a:solidFill>
                <a:latin typeface="+mn-ea"/>
              </a:rPr>
              <a:t>때문에 함수 안에서 </a:t>
            </a:r>
            <a:r>
              <a:rPr lang="en-US" altLang="ko-KR" dirty="0">
                <a:solidFill>
                  <a:srgbClr val="212529"/>
                </a:solidFill>
                <a:latin typeface="+mn-ea"/>
              </a:rPr>
              <a:t>API</a:t>
            </a:r>
            <a:r>
              <a:rPr lang="ko-KR" altLang="en-US" dirty="0">
                <a:solidFill>
                  <a:srgbClr val="212529"/>
                </a:solidFill>
                <a:latin typeface="+mn-ea"/>
              </a:rPr>
              <a:t> 요청을 통해 데이터를 받고</a:t>
            </a:r>
            <a:r>
              <a:rPr lang="en-US" altLang="ko-KR" dirty="0">
                <a:solidFill>
                  <a:srgbClr val="212529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212529"/>
                </a:solidFill>
                <a:latin typeface="+mn-ea"/>
              </a:rPr>
              <a:t>그 데이터를 반환한다</a:t>
            </a:r>
            <a:r>
              <a:rPr lang="en-US" altLang="ko-KR" dirty="0">
                <a:solidFill>
                  <a:srgbClr val="212529"/>
                </a:solidFill>
                <a:latin typeface="+mn-ea"/>
              </a:rPr>
              <a:t>.</a:t>
            </a:r>
            <a:r>
              <a:rPr lang="ko-KR" altLang="en-US" dirty="0">
                <a:solidFill>
                  <a:srgbClr val="212529"/>
                </a:solidFill>
                <a:latin typeface="+mn-ea"/>
              </a:rPr>
              <a:t> </a:t>
            </a:r>
            <a:endParaRPr lang="en-US" altLang="ko-KR" dirty="0">
              <a:solidFill>
                <a:srgbClr val="212529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</a:rPr>
              <a:t>return</a:t>
            </a:r>
            <a:r>
              <a:rPr lang="ko-KR" altLang="en-US" dirty="0">
                <a:solidFill>
                  <a:srgbClr val="212529"/>
                </a:solidFill>
                <a:latin typeface="+mn-ea"/>
              </a:rPr>
              <a:t>의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</a:rPr>
              <a:t>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</a:rPr>
              <a:t>props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</a:rPr>
              <a:t>값으로 데이터를 넣으면 </a:t>
            </a:r>
            <a:r>
              <a:rPr lang="ko-KR" altLang="en-US" dirty="0">
                <a:solidFill>
                  <a:srgbClr val="212529"/>
                </a:solidFill>
                <a:latin typeface="+mn-ea"/>
              </a:rPr>
              <a:t>빌드 때 </a:t>
            </a:r>
            <a:r>
              <a:rPr lang="en-US" altLang="ko-KR" dirty="0">
                <a:solidFill>
                  <a:srgbClr val="212529"/>
                </a:solidFill>
                <a:latin typeface="+mn-ea"/>
              </a:rPr>
              <a:t>data fetching</a:t>
            </a:r>
            <a:r>
              <a:rPr lang="ko-KR" altLang="en-US" dirty="0">
                <a:solidFill>
                  <a:srgbClr val="212529"/>
                </a:solidFill>
                <a:latin typeface="+mn-ea"/>
              </a:rPr>
              <a:t>이 완료된다</a:t>
            </a:r>
            <a:r>
              <a:rPr lang="en-US" altLang="ko-KR" dirty="0">
                <a:solidFill>
                  <a:srgbClr val="212529"/>
                </a:solidFill>
                <a:latin typeface="+mn-ea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</a:rPr>
              <a:t>페이지를 렌더링 할 때 데이터를 사용할 수 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6C8E92-0302-10EC-3CE3-C0DE6CBEE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38" y="2394461"/>
            <a:ext cx="5363323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4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75310-CE48-7B09-7DE9-162DC72D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data fetching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83F48-20A8-0F7F-265B-FCB6340F293A}"/>
              </a:ext>
            </a:extLst>
          </p:cNvPr>
          <p:cNvSpPr txBox="1"/>
          <p:nvPr/>
        </p:nvSpPr>
        <p:spPr>
          <a:xfrm>
            <a:off x="3474810" y="1124744"/>
            <a:ext cx="5242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 err="1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getStaticPaths</a:t>
            </a:r>
            <a:endParaRPr lang="ko-KR" altLang="en-US" sz="36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0ED45-DCB0-A0FA-3E6F-75ECE6BC6B2C}"/>
              </a:ext>
            </a:extLst>
          </p:cNvPr>
          <p:cNvSpPr txBox="1"/>
          <p:nvPr/>
        </p:nvSpPr>
        <p:spPr>
          <a:xfrm>
            <a:off x="6456040" y="1916832"/>
            <a:ext cx="5363323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0" i="0" dirty="0">
                <a:solidFill>
                  <a:schemeClr val="accent1"/>
                </a:solidFill>
                <a:effectLst/>
                <a:latin typeface="+mn-ea"/>
              </a:rPr>
              <a:t>페이지 </a:t>
            </a:r>
            <a:r>
              <a:rPr lang="ko-KR" altLang="en-US" dirty="0">
                <a:solidFill>
                  <a:schemeClr val="accent1"/>
                </a:solidFill>
                <a:latin typeface="+mn-ea"/>
              </a:rPr>
              <a:t>경로</a:t>
            </a:r>
            <a:r>
              <a:rPr lang="ko-KR" altLang="en-US" b="0" i="0" dirty="0">
                <a:solidFill>
                  <a:schemeClr val="accent1"/>
                </a:solidFill>
                <a:effectLst/>
                <a:latin typeface="+mn-ea"/>
              </a:rPr>
              <a:t>가 외부 데이터에 연동된다</a:t>
            </a:r>
            <a:r>
              <a:rPr lang="en-US" altLang="ko-KR" b="0" i="0" dirty="0">
                <a:solidFill>
                  <a:schemeClr val="accent1"/>
                </a:solidFill>
                <a:effectLst/>
                <a:latin typeface="+mn-ea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</a:rPr>
              <a:t>해당 함수가 빌드 될 때 실행된다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212529"/>
                </a:solidFill>
                <a:latin typeface="+mn-ea"/>
              </a:rPr>
              <a:t>함수 안에서 </a:t>
            </a:r>
            <a:r>
              <a:rPr lang="en-US" altLang="ko-KR" dirty="0">
                <a:solidFill>
                  <a:srgbClr val="212529"/>
                </a:solidFill>
                <a:latin typeface="+mn-ea"/>
              </a:rPr>
              <a:t>API</a:t>
            </a:r>
            <a:r>
              <a:rPr lang="ko-KR" altLang="en-US" dirty="0">
                <a:solidFill>
                  <a:srgbClr val="212529"/>
                </a:solidFill>
                <a:latin typeface="+mn-ea"/>
              </a:rPr>
              <a:t> 요청을 통해 데이터를 받고</a:t>
            </a:r>
            <a:r>
              <a:rPr lang="en-US" altLang="ko-KR" dirty="0">
                <a:solidFill>
                  <a:srgbClr val="212529"/>
                </a:solidFill>
                <a:latin typeface="+mn-ea"/>
              </a:rPr>
              <a:t>,  </a:t>
            </a:r>
            <a:r>
              <a:rPr lang="ko-KR" altLang="en-US" dirty="0">
                <a:solidFill>
                  <a:srgbClr val="212529"/>
                </a:solidFill>
                <a:latin typeface="+mn-ea"/>
              </a:rPr>
              <a:t>그 데이터들의 경로가 될 </a:t>
            </a:r>
            <a:r>
              <a:rPr lang="en-US" altLang="ko-KR" dirty="0">
                <a:solidFill>
                  <a:srgbClr val="212529"/>
                </a:solidFill>
                <a:latin typeface="+mn-ea"/>
              </a:rPr>
              <a:t>id(key)</a:t>
            </a:r>
            <a:r>
              <a:rPr lang="ko-KR" altLang="en-US" dirty="0">
                <a:solidFill>
                  <a:srgbClr val="212529"/>
                </a:solidFill>
                <a:latin typeface="+mn-ea"/>
              </a:rPr>
              <a:t>값을 반환한다</a:t>
            </a:r>
            <a:r>
              <a:rPr lang="en-US" altLang="ko-KR" dirty="0">
                <a:solidFill>
                  <a:srgbClr val="212529"/>
                </a:solidFill>
                <a:latin typeface="+mn-ea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</a:rPr>
              <a:t>return</a:t>
            </a:r>
            <a:r>
              <a:rPr lang="ko-KR" altLang="en-US" dirty="0">
                <a:solidFill>
                  <a:srgbClr val="212529"/>
                </a:solidFill>
                <a:latin typeface="+mn-ea"/>
              </a:rPr>
              <a:t>의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</a:rPr>
              <a:t>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</a:rPr>
              <a:t>paths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</a:rPr>
              <a:t>값으로 데이터를 넣으면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+mn-ea"/>
              </a:rPr>
              <a:t>getStaticProps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</a:rPr>
              <a:t>에서 받아서 각 경로에 따른 데이터를 가져와서 </a:t>
            </a:r>
            <a:r>
              <a:rPr lang="en-US" altLang="ko-KR" dirty="0">
                <a:solidFill>
                  <a:srgbClr val="212529"/>
                </a:solidFill>
                <a:latin typeface="+mn-ea"/>
              </a:rPr>
              <a:t>data fetching</a:t>
            </a:r>
            <a:r>
              <a:rPr lang="ko-KR" altLang="en-US" dirty="0">
                <a:solidFill>
                  <a:srgbClr val="212529"/>
                </a:solidFill>
                <a:latin typeface="+mn-ea"/>
              </a:rPr>
              <a:t>이 완료된다</a:t>
            </a:r>
            <a:r>
              <a:rPr lang="en-US" altLang="ko-KR" dirty="0">
                <a:solidFill>
                  <a:srgbClr val="212529"/>
                </a:solidFill>
                <a:latin typeface="+mn-ea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</a:rPr>
              <a:t>페이지를 렌더링 할 때 데이터를 사용할 수 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444664-3328-2696-FA3B-59C617C314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954"/>
          <a:stretch/>
        </p:blipFill>
        <p:spPr>
          <a:xfrm>
            <a:off x="756886" y="4208472"/>
            <a:ext cx="5295737" cy="23896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1CC1EB8-10D3-8DFC-4FAD-850899214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79" y="2011832"/>
            <a:ext cx="5295737" cy="212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19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75310-CE48-7B09-7DE9-162DC72D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data fetching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83F48-20A8-0F7F-265B-FCB6340F293A}"/>
              </a:ext>
            </a:extLst>
          </p:cNvPr>
          <p:cNvSpPr txBox="1"/>
          <p:nvPr/>
        </p:nvSpPr>
        <p:spPr>
          <a:xfrm>
            <a:off x="3474810" y="1310672"/>
            <a:ext cx="5242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 err="1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getServerSideProps</a:t>
            </a:r>
            <a:endParaRPr lang="en-US" altLang="ko-KR" sz="36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0ED45-DCB0-A0FA-3E6F-75ECE6BC6B2C}"/>
              </a:ext>
            </a:extLst>
          </p:cNvPr>
          <p:cNvSpPr txBox="1"/>
          <p:nvPr/>
        </p:nvSpPr>
        <p:spPr>
          <a:xfrm>
            <a:off x="6456040" y="2276872"/>
            <a:ext cx="5363323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0" i="0" dirty="0">
                <a:solidFill>
                  <a:schemeClr val="accent1"/>
                </a:solidFill>
                <a:effectLst/>
                <a:latin typeface="+mn-ea"/>
              </a:rPr>
              <a:t>페이지 콘텐츠가 외부 데이터에 연동된다</a:t>
            </a:r>
            <a:r>
              <a:rPr lang="en-US" altLang="ko-KR" b="0" i="0" dirty="0">
                <a:solidFill>
                  <a:schemeClr val="accent1"/>
                </a:solidFill>
                <a:effectLst/>
                <a:latin typeface="+mn-ea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</a:rPr>
              <a:t>해당 함수가 빌드 될 때 실행된다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212529"/>
                </a:solidFill>
                <a:latin typeface="+mn-ea"/>
              </a:rPr>
              <a:t>때문에 함수 안에서 </a:t>
            </a:r>
            <a:r>
              <a:rPr lang="en-US" altLang="ko-KR" dirty="0">
                <a:solidFill>
                  <a:srgbClr val="212529"/>
                </a:solidFill>
                <a:latin typeface="+mn-ea"/>
              </a:rPr>
              <a:t>API</a:t>
            </a:r>
            <a:r>
              <a:rPr lang="ko-KR" altLang="en-US" dirty="0">
                <a:solidFill>
                  <a:srgbClr val="212529"/>
                </a:solidFill>
                <a:latin typeface="+mn-ea"/>
              </a:rPr>
              <a:t> 요청을 통해 데이터를 받고</a:t>
            </a:r>
            <a:r>
              <a:rPr lang="en-US" altLang="ko-KR" dirty="0">
                <a:solidFill>
                  <a:srgbClr val="212529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212529"/>
                </a:solidFill>
                <a:latin typeface="+mn-ea"/>
              </a:rPr>
              <a:t>그 데이터를 반환한다</a:t>
            </a:r>
            <a:r>
              <a:rPr lang="en-US" altLang="ko-KR" dirty="0">
                <a:solidFill>
                  <a:srgbClr val="212529"/>
                </a:solidFill>
                <a:latin typeface="+mn-ea"/>
              </a:rPr>
              <a:t>.</a:t>
            </a:r>
            <a:r>
              <a:rPr lang="ko-KR" altLang="en-US" dirty="0">
                <a:solidFill>
                  <a:srgbClr val="212529"/>
                </a:solidFill>
                <a:latin typeface="+mn-ea"/>
              </a:rPr>
              <a:t> </a:t>
            </a:r>
            <a:endParaRPr lang="en-US" altLang="ko-KR" dirty="0">
              <a:solidFill>
                <a:srgbClr val="212529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</a:rPr>
              <a:t>return</a:t>
            </a:r>
            <a:r>
              <a:rPr lang="ko-KR" altLang="en-US" dirty="0">
                <a:solidFill>
                  <a:srgbClr val="212529"/>
                </a:solidFill>
                <a:latin typeface="+mn-ea"/>
              </a:rPr>
              <a:t>의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</a:rPr>
              <a:t>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</a:rPr>
              <a:t>props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</a:rPr>
              <a:t>값으로 데이터를 넣으면 </a:t>
            </a:r>
            <a:r>
              <a:rPr lang="ko-KR" altLang="en-US" dirty="0">
                <a:solidFill>
                  <a:srgbClr val="212529"/>
                </a:solidFill>
                <a:latin typeface="+mn-ea"/>
              </a:rPr>
              <a:t>빌드 때 </a:t>
            </a:r>
            <a:r>
              <a:rPr lang="en-US" altLang="ko-KR" dirty="0">
                <a:solidFill>
                  <a:srgbClr val="212529"/>
                </a:solidFill>
                <a:latin typeface="+mn-ea"/>
              </a:rPr>
              <a:t>data fetching</a:t>
            </a:r>
            <a:r>
              <a:rPr lang="ko-KR" altLang="en-US" dirty="0">
                <a:solidFill>
                  <a:srgbClr val="212529"/>
                </a:solidFill>
                <a:latin typeface="+mn-ea"/>
              </a:rPr>
              <a:t>이 완료된다</a:t>
            </a:r>
            <a:r>
              <a:rPr lang="en-US" altLang="ko-KR" dirty="0">
                <a:solidFill>
                  <a:srgbClr val="212529"/>
                </a:solidFill>
                <a:latin typeface="+mn-ea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</a:rPr>
              <a:t>페이지를 렌더링 할 때 데이터를 사용할 수 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13871A-2430-D7D1-C7EC-8A3D4029E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95" y="2537425"/>
            <a:ext cx="5468113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79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75310-CE48-7B09-7DE9-162DC72D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data fetching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83F48-20A8-0F7F-265B-FCB6340F293A}"/>
              </a:ext>
            </a:extLst>
          </p:cNvPr>
          <p:cNvSpPr txBox="1"/>
          <p:nvPr/>
        </p:nvSpPr>
        <p:spPr>
          <a:xfrm>
            <a:off x="3474810" y="1340768"/>
            <a:ext cx="5242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Pre-rendering</a:t>
            </a:r>
            <a:endParaRPr lang="ko-KR" altLang="en-US" sz="36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0ED45-DCB0-A0FA-3E6F-75ECE6BC6B2C}"/>
              </a:ext>
            </a:extLst>
          </p:cNvPr>
          <p:cNvSpPr txBox="1"/>
          <p:nvPr/>
        </p:nvSpPr>
        <p:spPr>
          <a:xfrm>
            <a:off x="2279576" y="2213531"/>
            <a:ext cx="8135885" cy="393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Static Generation : </a:t>
            </a:r>
            <a:r>
              <a:rPr lang="ko-KR" altLang="en-US" sz="2400" dirty="0">
                <a:latin typeface="+mn-ea"/>
              </a:rPr>
              <a:t>빌드 타임에만 </a:t>
            </a:r>
            <a:r>
              <a:rPr lang="en-US" altLang="ko-KR" sz="2400" dirty="0">
                <a:latin typeface="+mn-ea"/>
              </a:rPr>
              <a:t>HTML</a:t>
            </a:r>
            <a:r>
              <a:rPr lang="ko-KR" altLang="en-US" sz="2400" dirty="0">
                <a:latin typeface="+mn-ea"/>
              </a:rPr>
              <a:t>생성</a:t>
            </a:r>
            <a:endParaRPr lang="en-US" altLang="ko-KR" sz="2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n-ea"/>
              </a:rPr>
              <a:t>getStaticProps</a:t>
            </a:r>
            <a:endParaRPr lang="en-US" altLang="ko-KR" sz="20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n-ea"/>
              </a:rPr>
              <a:t>getStaticPaths</a:t>
            </a:r>
            <a:endParaRPr lang="en-US" altLang="ko-KR" sz="20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예</a:t>
            </a:r>
            <a:r>
              <a:rPr lang="en-US" altLang="ko-KR" sz="2000" dirty="0">
                <a:latin typeface="+mn-ea"/>
              </a:rPr>
              <a:t>) </a:t>
            </a:r>
            <a:r>
              <a:rPr lang="ko-KR" altLang="en-US" sz="2000" dirty="0">
                <a:latin typeface="+mn-ea"/>
              </a:rPr>
              <a:t>회사 소개 페이지</a:t>
            </a:r>
            <a:endParaRPr lang="en-US" altLang="ko-KR" sz="20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12529"/>
                </a:solidFill>
                <a:latin typeface="+mn-ea"/>
              </a:rPr>
              <a:t>S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+mn-ea"/>
              </a:rPr>
              <a:t>erver-side Rendering : 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+mn-ea"/>
              </a:rPr>
              <a:t>매 요청마다 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+mn-ea"/>
              </a:rPr>
              <a:t>HTML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+mn-ea"/>
              </a:rPr>
              <a:t>생성</a:t>
            </a:r>
            <a:endParaRPr lang="en-US" altLang="ko-KR" sz="2400" b="0" i="0" dirty="0">
              <a:solidFill>
                <a:srgbClr val="212529"/>
              </a:solidFill>
              <a:effectLst/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dirty="0" err="1">
                <a:solidFill>
                  <a:srgbClr val="212529"/>
                </a:solidFill>
                <a:effectLst/>
                <a:latin typeface="+mn-ea"/>
              </a:rPr>
              <a:t>getServerSideProp</a:t>
            </a:r>
            <a:r>
              <a:rPr lang="en-US" altLang="ko-KR" sz="2000" dirty="0" err="1">
                <a:solidFill>
                  <a:srgbClr val="212529"/>
                </a:solidFill>
                <a:latin typeface="+mn-ea"/>
              </a:rPr>
              <a:t>s</a:t>
            </a:r>
            <a:endParaRPr lang="en-US" altLang="ko-KR" sz="2000" dirty="0">
              <a:solidFill>
                <a:srgbClr val="212529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212529"/>
                </a:solidFill>
                <a:effectLst/>
                <a:latin typeface="+mn-ea"/>
              </a:rPr>
              <a:t>예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+mn-ea"/>
              </a:rPr>
              <a:t>)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+mn-ea"/>
              </a:rPr>
              <a:t>블로그에 계속 새로운 포스트가 업로드 될 때</a:t>
            </a:r>
            <a:endParaRPr lang="en-US" altLang="ko-KR" sz="2000" b="0" i="0" dirty="0">
              <a:solidFill>
                <a:srgbClr val="212529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9762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B47E0-8E7F-DEA1-28DE-56600A28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B6460C-2A27-5D90-5758-6CBA3F7CB9EE}"/>
              </a:ext>
            </a:extLst>
          </p:cNvPr>
          <p:cNvSpPr txBox="1"/>
          <p:nvPr/>
        </p:nvSpPr>
        <p:spPr>
          <a:xfrm>
            <a:off x="551384" y="1412776"/>
            <a:ext cx="110892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axios</a:t>
            </a:r>
            <a:r>
              <a:rPr lang="en-US" altLang="ko-KR" dirty="0"/>
              <a:t> &amp; fetch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https://cocoon1787.tistory.com/756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https://velog.io/@y_jem/javascript-Ajax%EC%99%80-axios-fetch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https://inpa.tistory.com/entry/WEB-%F0%9F%8C%90-%EB%B9%84%EB%8F%99%EA%B8%B0Async%ED%86%B5%EC%8B%A0-%EB%8F%99%EA%B8%B0Sync%ED%86%B5%EC%8B%A0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https://velog.io/@kysung95/%EA%B0%9C%EB%B0%9C%EC%83%81%EC%8B%9D-Ajax%EC%99%80-Axios-%EA%B7%B8%EB%A6%AC%EA%B3%A0-fetch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data fetching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https://im-developer.tistory.com/227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https://snurf.tistory.com/entry/Nextjs-Data-Fetching%EC%9D%84-%ED%95%98%EB%8A%94-4%EA%B0%80%EC%A7%80-%EB%B0%A9%EB%B2%95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https://coffeeandcakeandnewjeong.tistory.com/97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https://choiblog.tistory.com/2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44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645529A-7BDF-EA85-1752-E1AFDED78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2081185"/>
            <a:ext cx="6624736" cy="372641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B8BA9AE-A939-CA5F-357A-E280B07C6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48958"/>
            <a:ext cx="9144000" cy="130748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1. </a:t>
            </a:r>
            <a:r>
              <a:rPr lang="en-US" altLang="ko-KR" dirty="0" err="1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axios</a:t>
            </a:r>
            <a:r>
              <a:rPr lang="ko-KR" altLang="en-US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</a:t>
            </a:r>
            <a:r>
              <a:rPr lang="en-US" altLang="ko-KR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&amp;</a:t>
            </a:r>
            <a:r>
              <a:rPr lang="ko-KR" altLang="en-US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</a:t>
            </a:r>
            <a:r>
              <a:rPr lang="en-US" altLang="ko-KR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fetch</a:t>
            </a:r>
            <a:endParaRPr lang="ko-KR" altLang="en-US" dirty="0"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737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3157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78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72232-90D8-7B51-227E-48278CAA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1. </a:t>
            </a:r>
            <a:r>
              <a:rPr lang="en-US" altLang="ko-KR" dirty="0" err="1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axios</a:t>
            </a:r>
            <a:r>
              <a:rPr lang="ko-KR" altLang="en-US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</a:t>
            </a:r>
            <a:r>
              <a:rPr lang="en-US" altLang="ko-KR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&amp;</a:t>
            </a:r>
            <a:r>
              <a:rPr lang="ko-KR" altLang="en-US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</a:t>
            </a:r>
            <a:r>
              <a:rPr lang="en-US" altLang="ko-KR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fetch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FB6AA4-6858-1F88-030A-92444B18E727}"/>
              </a:ext>
            </a:extLst>
          </p:cNvPr>
          <p:cNvSpPr txBox="1"/>
          <p:nvPr/>
        </p:nvSpPr>
        <p:spPr>
          <a:xfrm>
            <a:off x="2019953" y="16288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#4 Netflix </a:t>
            </a:r>
            <a:r>
              <a:rPr lang="ko-KR" altLang="en-US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앱 만들기 시작</a:t>
            </a:r>
            <a:r>
              <a:rPr lang="en-US" altLang="ko-KR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-2</a:t>
            </a:r>
            <a:endParaRPr lang="ko-KR" altLang="en-US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108429-9166-EC87-4EDF-D1E5FFF41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310" y="2142870"/>
            <a:ext cx="8097380" cy="31913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86FE578-98B9-23F7-6AFB-4A325DCC22A4}"/>
              </a:ext>
            </a:extLst>
          </p:cNvPr>
          <p:cNvSpPr/>
          <p:nvPr/>
        </p:nvSpPr>
        <p:spPr>
          <a:xfrm>
            <a:off x="7647901" y="4221088"/>
            <a:ext cx="896371" cy="72008"/>
          </a:xfrm>
          <a:prstGeom prst="rect">
            <a:avLst/>
          </a:prstGeom>
          <a:solidFill>
            <a:schemeClr val="accent4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21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72232-90D8-7B51-227E-48278CAA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1. </a:t>
            </a:r>
            <a:r>
              <a:rPr lang="en-US" altLang="ko-KR" dirty="0" err="1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axios</a:t>
            </a:r>
            <a:r>
              <a:rPr lang="ko-KR" altLang="en-US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</a:t>
            </a:r>
            <a:r>
              <a:rPr lang="en-US" altLang="ko-KR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&amp;</a:t>
            </a:r>
            <a:r>
              <a:rPr lang="ko-KR" altLang="en-US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</a:t>
            </a:r>
            <a:r>
              <a:rPr lang="en-US" altLang="ko-KR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fetch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FB6AA4-6858-1F88-030A-92444B18E727}"/>
              </a:ext>
            </a:extLst>
          </p:cNvPr>
          <p:cNvSpPr txBox="1"/>
          <p:nvPr/>
        </p:nvSpPr>
        <p:spPr>
          <a:xfrm>
            <a:off x="1406793" y="1539519"/>
            <a:ext cx="2851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비동기</a:t>
            </a:r>
            <a:r>
              <a:rPr lang="en-US" altLang="ko-KR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(Async)</a:t>
            </a:r>
            <a:r>
              <a:rPr lang="ko-KR" altLang="en-US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통신</a:t>
            </a:r>
            <a:r>
              <a:rPr lang="en-US" altLang="ko-KR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?</a:t>
            </a:r>
            <a:endParaRPr lang="ko-KR" altLang="en-US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D856C5-49B7-84B9-D81E-AD480C2DF455}"/>
              </a:ext>
            </a:extLst>
          </p:cNvPr>
          <p:cNvSpPr txBox="1"/>
          <p:nvPr/>
        </p:nvSpPr>
        <p:spPr>
          <a:xfrm>
            <a:off x="7933297" y="1539519"/>
            <a:ext cx="2275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동기</a:t>
            </a:r>
            <a:r>
              <a:rPr lang="en-US" altLang="ko-KR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(Sync)</a:t>
            </a:r>
            <a:r>
              <a:rPr lang="ko-KR" altLang="en-US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통신</a:t>
            </a:r>
            <a:r>
              <a:rPr lang="en-US" altLang="ko-KR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?</a:t>
            </a:r>
            <a:endParaRPr lang="ko-KR" altLang="en-US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BF7EA3-DF57-E2E1-FCC1-1E13746FC0FC}"/>
              </a:ext>
            </a:extLst>
          </p:cNvPr>
          <p:cNvSpPr txBox="1"/>
          <p:nvPr/>
        </p:nvSpPr>
        <p:spPr>
          <a:xfrm>
            <a:off x="551384" y="2179001"/>
            <a:ext cx="5195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요청과 응답이 동시에 일어나지 않고 나중에 응답한다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E0036-877A-2401-CBAB-4054CAB3DD01}"/>
              </a:ext>
            </a:extLst>
          </p:cNvPr>
          <p:cNvSpPr txBox="1"/>
          <p:nvPr/>
        </p:nvSpPr>
        <p:spPr>
          <a:xfrm>
            <a:off x="7439203" y="2179001"/>
            <a:ext cx="326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요청과 응답이 동시에 일어난다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F1836C6-8510-7056-BC38-1BBABC45A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2846799"/>
            <a:ext cx="5374377" cy="26570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ABDE0FE-05F1-C102-C004-2A94F2D84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20" y="2818482"/>
            <a:ext cx="5371617" cy="3186687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D6E46BA-3195-B902-BD60-5D0083EAA8D4}"/>
              </a:ext>
            </a:extLst>
          </p:cNvPr>
          <p:cNvCxnSpPr/>
          <p:nvPr/>
        </p:nvCxnSpPr>
        <p:spPr>
          <a:xfrm>
            <a:off x="6096000" y="1771662"/>
            <a:ext cx="0" cy="446565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26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72232-90D8-7B51-227E-48278CAA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1. </a:t>
            </a:r>
            <a:r>
              <a:rPr lang="en-US" altLang="ko-KR" dirty="0" err="1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axios</a:t>
            </a:r>
            <a:r>
              <a:rPr lang="ko-KR" altLang="en-US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</a:t>
            </a:r>
            <a:r>
              <a:rPr lang="en-US" altLang="ko-KR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&amp;</a:t>
            </a:r>
            <a:r>
              <a:rPr lang="ko-KR" altLang="en-US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</a:t>
            </a:r>
            <a:r>
              <a:rPr lang="en-US" altLang="ko-KR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fetch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FB6AA4-6858-1F88-030A-92444B18E727}"/>
              </a:ext>
            </a:extLst>
          </p:cNvPr>
          <p:cNvSpPr txBox="1"/>
          <p:nvPr/>
        </p:nvSpPr>
        <p:spPr>
          <a:xfrm>
            <a:off x="4670044" y="1484784"/>
            <a:ext cx="28519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Ajax</a:t>
            </a:r>
            <a:endParaRPr lang="ko-KR" altLang="en-US" sz="36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BF7EA3-DF57-E2E1-FCC1-1E13746FC0FC}"/>
              </a:ext>
            </a:extLst>
          </p:cNvPr>
          <p:cNvSpPr txBox="1"/>
          <p:nvPr/>
        </p:nvSpPr>
        <p:spPr>
          <a:xfrm>
            <a:off x="2099556" y="1916832"/>
            <a:ext cx="7992888" cy="3658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웹의 비동기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(Async)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통신의 가장 대표적인 예시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>
              <a:lnSpc>
                <a:spcPct val="20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Asynchronous JavaScript And XML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HTML, XML, JSON </a:t>
            </a:r>
            <a:r>
              <a:rPr lang="ko-KR" altLang="en-US" dirty="0">
                <a:latin typeface="+mn-ea"/>
              </a:rPr>
              <a:t>등의 다양한 형식의 데이터를 주고받을 수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XMLHttpRequest</a:t>
            </a:r>
            <a:r>
              <a:rPr lang="en-US" altLang="ko-KR" dirty="0">
                <a:latin typeface="+mn-ea"/>
              </a:rPr>
              <a:t>(XHR) </a:t>
            </a:r>
            <a:r>
              <a:rPr lang="ko-KR" altLang="en-US" dirty="0">
                <a:latin typeface="+mn-ea"/>
              </a:rPr>
              <a:t>객체를 이용해서 웹페이지가 로딩된 후에 전체 페이지가 아닌 필요한 데이터만 불러올 수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따라서 웹 페이지의 일부분만 업데이트 할 수 있어서 전체 페이지를 </a:t>
            </a:r>
            <a:r>
              <a:rPr lang="ko-KR" altLang="en-US" dirty="0" err="1">
                <a:latin typeface="+mn-ea"/>
              </a:rPr>
              <a:t>새로고침하지</a:t>
            </a:r>
            <a:r>
              <a:rPr lang="ko-KR" altLang="en-US" dirty="0">
                <a:latin typeface="+mn-ea"/>
              </a:rPr>
              <a:t> 않아도 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34EA7D-9D50-AC6E-5B22-62CB6A9D5EE5}"/>
              </a:ext>
            </a:extLst>
          </p:cNvPr>
          <p:cNvSpPr/>
          <p:nvPr/>
        </p:nvSpPr>
        <p:spPr>
          <a:xfrm>
            <a:off x="2423592" y="4149080"/>
            <a:ext cx="2448272" cy="72008"/>
          </a:xfrm>
          <a:prstGeom prst="rect">
            <a:avLst/>
          </a:prstGeom>
          <a:solidFill>
            <a:schemeClr val="accent4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15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5ED08A58-E411-22F4-36D0-AA97B6B219E2}"/>
              </a:ext>
            </a:extLst>
          </p:cNvPr>
          <p:cNvGrpSpPr/>
          <p:nvPr/>
        </p:nvGrpSpPr>
        <p:grpSpPr>
          <a:xfrm>
            <a:off x="17965" y="1196752"/>
            <a:ext cx="12156069" cy="6086705"/>
            <a:chOff x="517916" y="1484784"/>
            <a:chExt cx="11156168" cy="577128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0522335-3E91-B04C-7CAC-A1834902AC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DE7E7"/>
                </a:clrFrom>
                <a:clrTo>
                  <a:srgbClr val="FDE7E7">
                    <a:alpha val="0"/>
                  </a:srgbClr>
                </a:clrTo>
              </a:clrChange>
            </a:blip>
            <a:srcRect t="18331"/>
            <a:stretch/>
          </p:blipFill>
          <p:spPr>
            <a:xfrm>
              <a:off x="517916" y="2131115"/>
              <a:ext cx="11156168" cy="51249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B421B1F-C852-9681-DCD4-D933FD50B7B3}"/>
                </a:ext>
              </a:extLst>
            </p:cNvPr>
            <p:cNvSpPr/>
            <p:nvPr/>
          </p:nvSpPr>
          <p:spPr>
            <a:xfrm>
              <a:off x="4439816" y="1484784"/>
              <a:ext cx="3528392" cy="2152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3772232-90D8-7B51-227E-48278CAA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1. </a:t>
            </a:r>
            <a:r>
              <a:rPr lang="en-US" altLang="ko-KR" dirty="0" err="1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axios</a:t>
            </a:r>
            <a:r>
              <a:rPr lang="ko-KR" altLang="en-US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</a:t>
            </a:r>
            <a:r>
              <a:rPr lang="en-US" altLang="ko-KR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&amp;</a:t>
            </a:r>
            <a:r>
              <a:rPr lang="ko-KR" altLang="en-US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</a:t>
            </a:r>
            <a:r>
              <a:rPr lang="en-US" altLang="ko-KR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fetch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FB6AA4-6858-1F88-030A-92444B18E727}"/>
              </a:ext>
            </a:extLst>
          </p:cNvPr>
          <p:cNvSpPr txBox="1"/>
          <p:nvPr/>
        </p:nvSpPr>
        <p:spPr>
          <a:xfrm>
            <a:off x="2682722" y="1484784"/>
            <a:ext cx="6826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 err="1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XMLHttpRequest</a:t>
            </a:r>
            <a:r>
              <a:rPr lang="en-US" altLang="ko-KR" sz="36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(XHR)</a:t>
            </a:r>
            <a:endParaRPr lang="ko-KR" altLang="en-US" sz="36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BF7EA3-DF57-E2E1-FCC1-1E13746FC0FC}"/>
              </a:ext>
            </a:extLst>
          </p:cNvPr>
          <p:cNvSpPr txBox="1"/>
          <p:nvPr/>
        </p:nvSpPr>
        <p:spPr>
          <a:xfrm>
            <a:off x="2099556" y="1916832"/>
            <a:ext cx="7992888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요청의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상태나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변경을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구독하려면</a:t>
            </a:r>
            <a:r>
              <a:rPr lang="en-US" altLang="ko-KR" dirty="0">
                <a:latin typeface="+mn-ea"/>
              </a:rPr>
              <a:t> Event</a:t>
            </a:r>
            <a:r>
              <a:rPr lang="ko-KR" altLang="en-US" dirty="0">
                <a:latin typeface="+mn-ea"/>
              </a:rPr>
              <a:t>를 등록해서 변경사항을 받아야 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요청의 성공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실패 여부나 상태에 따라 처리하는 로직이 들어가기 좋지 않다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E95E8-1937-83CA-5A2F-6F5D68B4EADD}"/>
              </a:ext>
            </a:extLst>
          </p:cNvPr>
          <p:cNvSpPr txBox="1"/>
          <p:nvPr/>
        </p:nvSpPr>
        <p:spPr>
          <a:xfrm>
            <a:off x="2098395" y="3933058"/>
            <a:ext cx="7992888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http</a:t>
            </a:r>
            <a:r>
              <a:rPr lang="ko-KR" altLang="en-US" dirty="0">
                <a:latin typeface="+mn-ea"/>
              </a:rPr>
              <a:t> 요청에 최적화 되어 있고 상태도 잘 추상화 되어 있는 </a:t>
            </a:r>
            <a:r>
              <a:rPr lang="en-US" altLang="ko-KR" dirty="0" err="1">
                <a:latin typeface="+mn-ea"/>
              </a:rPr>
              <a:t>api</a:t>
            </a:r>
            <a:r>
              <a:rPr lang="ko-KR" altLang="en-US" dirty="0">
                <a:latin typeface="+mn-ea"/>
              </a:rPr>
              <a:t>들이 생겨남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0711CA69-BEB4-4F72-2CF6-642459F9EDB3}"/>
              </a:ext>
            </a:extLst>
          </p:cNvPr>
          <p:cNvSpPr/>
          <p:nvPr/>
        </p:nvSpPr>
        <p:spPr>
          <a:xfrm>
            <a:off x="5879976" y="3459174"/>
            <a:ext cx="432048" cy="4018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85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72232-90D8-7B51-227E-48278CAA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1. </a:t>
            </a:r>
            <a:r>
              <a:rPr lang="en-US" altLang="ko-KR" dirty="0" err="1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axios</a:t>
            </a:r>
            <a:r>
              <a:rPr lang="ko-KR" altLang="en-US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</a:t>
            </a:r>
            <a:r>
              <a:rPr lang="en-US" altLang="ko-KR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&amp;</a:t>
            </a:r>
            <a:r>
              <a:rPr lang="ko-KR" altLang="en-US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</a:t>
            </a:r>
            <a:r>
              <a:rPr lang="en-US" altLang="ko-KR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fetch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FB6AA4-6858-1F88-030A-92444B18E727}"/>
              </a:ext>
            </a:extLst>
          </p:cNvPr>
          <p:cNvSpPr txBox="1"/>
          <p:nvPr/>
        </p:nvSpPr>
        <p:spPr>
          <a:xfrm>
            <a:off x="4670044" y="1484784"/>
            <a:ext cx="28519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 err="1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Axios</a:t>
            </a:r>
            <a:endParaRPr lang="ko-KR" altLang="en-US" sz="36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BF7EA3-DF57-E2E1-FCC1-1E13746FC0FC}"/>
              </a:ext>
            </a:extLst>
          </p:cNvPr>
          <p:cNvSpPr txBox="1"/>
          <p:nvPr/>
        </p:nvSpPr>
        <p:spPr>
          <a:xfrm>
            <a:off x="2099555" y="1916832"/>
            <a:ext cx="8135885" cy="1442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node.js</a:t>
            </a:r>
            <a:r>
              <a:rPr lang="ko-KR" altLang="en-US" dirty="0">
                <a:latin typeface="+mn-ea"/>
              </a:rPr>
              <a:t>와 브라우저를 위한 </a:t>
            </a:r>
            <a:r>
              <a:rPr lang="en-US" altLang="ko-KR" dirty="0">
                <a:latin typeface="+mn-ea"/>
              </a:rPr>
              <a:t>HTTP </a:t>
            </a:r>
            <a:r>
              <a:rPr lang="ko-KR" altLang="en-US" dirty="0">
                <a:latin typeface="+mn-ea"/>
              </a:rPr>
              <a:t>비동기 통신 라이브러리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return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을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promise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객체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(JSON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형식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로 해주기 때문에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response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데이터를 다루기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</a:rPr>
              <a:t> </a:t>
            </a:r>
            <a:r>
              <a:rPr lang="ko-KR" altLang="en-US" dirty="0">
                <a:solidFill>
                  <a:srgbClr val="212529"/>
                </a:solidFill>
                <a:latin typeface="+mn-ea"/>
              </a:rPr>
              <a:t>쉽다</a:t>
            </a:r>
            <a:r>
              <a:rPr lang="en-US" altLang="ko-KR" dirty="0">
                <a:solidFill>
                  <a:srgbClr val="212529"/>
                </a:solidFill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531D238-2C7E-700E-0AAC-B799670C2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684" y="3525523"/>
            <a:ext cx="5688632" cy="218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72232-90D8-7B51-227E-48278CAA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1. </a:t>
            </a:r>
            <a:r>
              <a:rPr lang="en-US" altLang="ko-KR" dirty="0" err="1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axios</a:t>
            </a:r>
            <a:r>
              <a:rPr lang="ko-KR" altLang="en-US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</a:t>
            </a:r>
            <a:r>
              <a:rPr lang="en-US" altLang="ko-KR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&amp;</a:t>
            </a:r>
            <a:r>
              <a:rPr lang="ko-KR" altLang="en-US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</a:t>
            </a:r>
            <a:r>
              <a:rPr lang="en-US" altLang="ko-KR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fetch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FB6AA4-6858-1F88-030A-92444B18E727}"/>
              </a:ext>
            </a:extLst>
          </p:cNvPr>
          <p:cNvSpPr txBox="1"/>
          <p:nvPr/>
        </p:nvSpPr>
        <p:spPr>
          <a:xfrm>
            <a:off x="4670044" y="1484784"/>
            <a:ext cx="28519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fetch</a:t>
            </a:r>
            <a:endParaRPr lang="ko-KR" altLang="en-US" sz="36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BF7EA3-DF57-E2E1-FCC1-1E13746FC0FC}"/>
              </a:ext>
            </a:extLst>
          </p:cNvPr>
          <p:cNvSpPr txBox="1"/>
          <p:nvPr/>
        </p:nvSpPr>
        <p:spPr>
          <a:xfrm>
            <a:off x="2099555" y="1916832"/>
            <a:ext cx="8135885" cy="1442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ES6</a:t>
            </a:r>
            <a:r>
              <a:rPr lang="ko-KR" altLang="en-US" dirty="0">
                <a:latin typeface="+mn-ea"/>
              </a:rPr>
              <a:t>부터 들어온 </a:t>
            </a:r>
            <a:r>
              <a:rPr lang="en-US" altLang="ko-KR" dirty="0">
                <a:latin typeface="+mn-ea"/>
              </a:rPr>
              <a:t>JavaScript </a:t>
            </a:r>
            <a:r>
              <a:rPr lang="ko-KR" altLang="en-US" dirty="0">
                <a:latin typeface="+mn-ea"/>
              </a:rPr>
              <a:t>내장 라이브러리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promise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기반으로 만들어졌기에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Axios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와 마찬가지로 데이터를 다루는데 어렵지 않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다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.</a:t>
            </a:r>
            <a:endParaRPr lang="en-US" altLang="ko-KR" dirty="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D0B448-7CF4-42A7-7DFF-C5CEFC0AA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565" y="3528427"/>
            <a:ext cx="5938870" cy="259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8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72232-90D8-7B51-227E-48278CAA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1. </a:t>
            </a:r>
            <a:r>
              <a:rPr lang="en-US" altLang="ko-KR" dirty="0" err="1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axios</a:t>
            </a:r>
            <a:r>
              <a:rPr lang="ko-KR" altLang="en-US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</a:t>
            </a:r>
            <a:r>
              <a:rPr lang="en-US" altLang="ko-KR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&amp;</a:t>
            </a:r>
            <a:r>
              <a:rPr lang="ko-KR" altLang="en-US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</a:t>
            </a:r>
            <a:r>
              <a:rPr lang="en-US" altLang="ko-KR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fetch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FB6AA4-6858-1F88-030A-92444B18E727}"/>
              </a:ext>
            </a:extLst>
          </p:cNvPr>
          <p:cNvSpPr txBox="1"/>
          <p:nvPr/>
        </p:nvSpPr>
        <p:spPr>
          <a:xfrm>
            <a:off x="7608168" y="1600537"/>
            <a:ext cx="31820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fetch</a:t>
            </a:r>
            <a:endParaRPr lang="ko-KR" altLang="en-US" sz="36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BF7EA3-DF57-E2E1-FCC1-1E13746FC0FC}"/>
              </a:ext>
            </a:extLst>
          </p:cNvPr>
          <p:cNvSpPr txBox="1"/>
          <p:nvPr/>
        </p:nvSpPr>
        <p:spPr>
          <a:xfrm>
            <a:off x="340432" y="2348880"/>
            <a:ext cx="5141960" cy="2866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장점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12529"/>
                </a:solidFill>
                <a:effectLst/>
                <a:latin typeface="+mn-ea"/>
              </a:rPr>
              <a:t>response timeout (fetch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latin typeface="+mn-ea"/>
              </a:rPr>
              <a:t>에는 없는 기능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+mn-ea"/>
              </a:rPr>
              <a:t>) 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latin typeface="+mn-ea"/>
              </a:rPr>
              <a:t>처리 방법이 존재</a:t>
            </a:r>
            <a:endParaRPr lang="en-US" altLang="ko-KR" sz="1400" b="0" i="0" dirty="0">
              <a:solidFill>
                <a:srgbClr val="212529"/>
              </a:solidFill>
              <a:effectLst/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12529"/>
                </a:solidFill>
                <a:latin typeface="+mn-ea"/>
              </a:rPr>
              <a:t>브라우저 호환성이 뛰어남</a:t>
            </a:r>
            <a:endParaRPr lang="en-US" altLang="ko-KR" sz="1400" dirty="0">
              <a:solidFill>
                <a:srgbClr val="212529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212529"/>
              </a:solidFill>
              <a:latin typeface="+mn-ea"/>
            </a:endParaRPr>
          </a:p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</a:rPr>
              <a:t>단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t>점</a:t>
            </a:r>
            <a:endParaRPr lang="en-US" altLang="ko-KR" sz="1400" dirty="0">
              <a:solidFill>
                <a:srgbClr val="212529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12529"/>
                </a:solidFill>
                <a:latin typeface="+mn-ea"/>
              </a:rPr>
              <a:t>사용을 위해 모듈 설치 필요</a:t>
            </a:r>
            <a:endParaRPr lang="en-US" altLang="ko-KR" sz="1400" dirty="0">
              <a:solidFill>
                <a:srgbClr val="212529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react-native</a:t>
            </a:r>
            <a:r>
              <a:rPr lang="ko-KR" altLang="en-US" sz="1400" dirty="0">
                <a:latin typeface="+mn-ea"/>
              </a:rPr>
              <a:t>와 같은 아직 안정화 되지 않은 프레임워크에서 생각지 못한 에러가 발생할 수 있음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버전 업데이트 이슈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5DBFBD-6179-6D53-02EC-23678D94004D}"/>
              </a:ext>
            </a:extLst>
          </p:cNvPr>
          <p:cNvSpPr txBox="1"/>
          <p:nvPr/>
        </p:nvSpPr>
        <p:spPr>
          <a:xfrm>
            <a:off x="1299874" y="1600537"/>
            <a:ext cx="31820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 err="1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Axios</a:t>
            </a:r>
            <a:endParaRPr lang="ko-KR" altLang="en-US" sz="36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4B063B-7161-C189-830F-B5CB11E919D3}"/>
              </a:ext>
            </a:extLst>
          </p:cNvPr>
          <p:cNvSpPr txBox="1"/>
          <p:nvPr/>
        </p:nvSpPr>
        <p:spPr>
          <a:xfrm>
            <a:off x="6312024" y="2373561"/>
            <a:ext cx="5657446" cy="318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장점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212529"/>
                </a:solidFill>
                <a:effectLst/>
                <a:latin typeface="+mn-ea"/>
              </a:rPr>
              <a:t>자바스크립트의 내장 라이브러리 이므로 별도 설치가 필요 없음</a:t>
            </a:r>
            <a:endParaRPr lang="en-US" altLang="ko-KR" sz="1400" b="0" i="0" dirty="0">
              <a:solidFill>
                <a:srgbClr val="212529"/>
              </a:solidFill>
              <a:effectLst/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12529"/>
                </a:solidFill>
                <a:latin typeface="+mn-ea"/>
              </a:rPr>
              <a:t>내장 라이브러리이기에 사용하는 프레임워크가 안정적이지 않을 때 사용하기 좋음</a:t>
            </a:r>
            <a:endParaRPr lang="en-US" altLang="ko-KR" sz="1400" dirty="0">
              <a:solidFill>
                <a:srgbClr val="212529"/>
              </a:solidFill>
              <a:latin typeface="+mn-ea"/>
            </a:endParaRPr>
          </a:p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</a:rPr>
              <a:t>단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t>점</a:t>
            </a:r>
            <a:endParaRPr lang="en-US" altLang="ko-KR" sz="1400" dirty="0">
              <a:solidFill>
                <a:srgbClr val="212529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12529"/>
                </a:solidFill>
                <a:latin typeface="+mn-ea"/>
              </a:rPr>
              <a:t>지원하지 않는 브라우저가 존재 </a:t>
            </a:r>
            <a:r>
              <a:rPr lang="en-US" altLang="ko-KR" sz="1400" dirty="0">
                <a:solidFill>
                  <a:srgbClr val="212529"/>
                </a:solidFill>
                <a:latin typeface="+mn-ea"/>
              </a:rPr>
              <a:t>(IE11...)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12529"/>
                </a:solidFill>
                <a:latin typeface="+mn-ea"/>
              </a:rPr>
              <a:t>네트워크 에러 발생 시 </a:t>
            </a:r>
            <a:r>
              <a:rPr lang="en-US" altLang="ko-KR" sz="1400" dirty="0">
                <a:solidFill>
                  <a:srgbClr val="212529"/>
                </a:solidFill>
                <a:latin typeface="+mn-ea"/>
              </a:rPr>
              <a:t>response timeout</a:t>
            </a:r>
            <a:r>
              <a:rPr lang="ko-KR" altLang="en-US" sz="1400" dirty="0">
                <a:solidFill>
                  <a:srgbClr val="212529"/>
                </a:solidFill>
                <a:latin typeface="+mn-ea"/>
              </a:rPr>
              <a:t>이 없어 기다려야 함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12529"/>
                </a:solidFill>
                <a:latin typeface="+mn-ea"/>
              </a:rPr>
              <a:t>JSON</a:t>
            </a:r>
            <a:r>
              <a:rPr lang="ko-KR" altLang="en-US" sz="1400" dirty="0">
                <a:solidFill>
                  <a:srgbClr val="212529"/>
                </a:solidFill>
                <a:latin typeface="+mn-ea"/>
              </a:rPr>
              <a:t>으로 변환해주는 과정 필요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12529"/>
                </a:solidFill>
                <a:latin typeface="+mn-ea"/>
              </a:rPr>
              <a:t>상대적으로 </a:t>
            </a:r>
            <a:r>
              <a:rPr lang="en-US" altLang="ko-KR" sz="1400" dirty="0" err="1">
                <a:solidFill>
                  <a:srgbClr val="212529"/>
                </a:solidFill>
                <a:latin typeface="+mn-ea"/>
              </a:rPr>
              <a:t>axios</a:t>
            </a:r>
            <a:r>
              <a:rPr lang="ko-KR" altLang="en-US" sz="1400" dirty="0">
                <a:solidFill>
                  <a:srgbClr val="212529"/>
                </a:solidFill>
                <a:latin typeface="+mn-ea"/>
              </a:rPr>
              <a:t>에 비해 기능이 부족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6954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 네오 Light"/>
        <a:ea typeface="나눔스퀘어 네오 Light"/>
        <a:cs typeface=""/>
      </a:majorFont>
      <a:minorFont>
        <a:latin typeface="Consolas"/>
        <a:ea typeface="나눔바른고딕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1014</Words>
  <Application>Microsoft Office PowerPoint</Application>
  <PresentationFormat>와이드스크린</PresentationFormat>
  <Paragraphs>117</Paragraphs>
  <Slides>16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-apple-system</vt:lpstr>
      <vt:lpstr>나눔바른고딕 Light</vt:lpstr>
      <vt:lpstr>나눔스퀘어 네오 ExtraBold</vt:lpstr>
      <vt:lpstr>나눔스퀘어 네오 Heavy</vt:lpstr>
      <vt:lpstr>나눔스퀘어 네오 Light</vt:lpstr>
      <vt:lpstr>맑은 고딕</vt:lpstr>
      <vt:lpstr>Arial</vt:lpstr>
      <vt:lpstr>Consolas</vt:lpstr>
      <vt:lpstr>Office 테마</vt:lpstr>
      <vt:lpstr>react 스터디 복습</vt:lpstr>
      <vt:lpstr>1. axios &amp; fetch</vt:lpstr>
      <vt:lpstr>1. axios &amp; fetch</vt:lpstr>
      <vt:lpstr>1. axios &amp; fetch</vt:lpstr>
      <vt:lpstr>1. axios &amp; fetch</vt:lpstr>
      <vt:lpstr>1. axios &amp; fetch</vt:lpstr>
      <vt:lpstr>1. axios &amp; fetch</vt:lpstr>
      <vt:lpstr>1. axios &amp; fetch</vt:lpstr>
      <vt:lpstr>1. axios &amp; fetch</vt:lpstr>
      <vt:lpstr>2. data fetching</vt:lpstr>
      <vt:lpstr>2. data fetching</vt:lpstr>
      <vt:lpstr>2. data fetching</vt:lpstr>
      <vt:lpstr>2. data fetching</vt:lpstr>
      <vt:lpstr>2. data fetching</vt:lpstr>
      <vt:lpstr>2. data fetching</vt:lpstr>
      <vt:lpstr>참고자료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스터디 복습</dc:title>
  <dc:creator>lee jinie</dc:creator>
  <cp:lastModifiedBy>lee jinie</cp:lastModifiedBy>
  <cp:revision>2</cp:revision>
  <dcterms:created xsi:type="dcterms:W3CDTF">2023-06-28T16:26:41Z</dcterms:created>
  <dcterms:modified xsi:type="dcterms:W3CDTF">2023-06-28T21:29:08Z</dcterms:modified>
</cp:coreProperties>
</file>