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66" r:id="rId3"/>
    <p:sldId id="258" r:id="rId4"/>
    <p:sldId id="269" r:id="rId5"/>
    <p:sldId id="261" r:id="rId6"/>
    <p:sldId id="276" r:id="rId7"/>
    <p:sldId id="283" r:id="rId8"/>
    <p:sldId id="277" r:id="rId9"/>
    <p:sldId id="281" r:id="rId10"/>
    <p:sldId id="271" r:id="rId11"/>
    <p:sldId id="284" r:id="rId12"/>
    <p:sldId id="27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C7C3"/>
    <a:srgbClr val="F9FDFA"/>
    <a:srgbClr val="CDEBD3"/>
    <a:srgbClr val="A6DEDB"/>
    <a:srgbClr val="4AB861"/>
    <a:srgbClr val="646569"/>
    <a:srgbClr val="5DC2A1"/>
    <a:srgbClr val="ECF8EE"/>
    <a:srgbClr val="BCBBB7"/>
    <a:srgbClr val="005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53" autoAdjust="0"/>
  </p:normalViewPr>
  <p:slideViewPr>
    <p:cSldViewPr snapToGrid="0">
      <p:cViewPr varScale="1">
        <p:scale>
          <a:sx n="86" d="100"/>
          <a:sy n="86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5721-4710-4A1C-822B-0E5686BC0CD8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56A17-F3F5-477F-92A3-F27BDF19A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87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5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544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9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64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56A17-F3F5-477F-92A3-F27BDF19A53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1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FFF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A002-87CD-4F40-9502-B1F23A927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5E22B1-731F-45FB-B9DE-C3CF6CCB0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DA372-A413-4C63-B3DD-78012DB9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DCCFA-ACA7-46CE-B08F-FE86C965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8C8E5-8A6C-4900-A16D-50BC2596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200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745C-166D-42CE-A5B5-B913660D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72F68A-DBD9-4CFD-8CF8-CE1DF730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46593-C03F-4C43-8F6C-2D6B0B9C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4A54C-5005-415B-871F-83148323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BBD2B-96EE-4125-90B1-A143CA3D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5590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87D6A9-BD42-4050-976C-7C8312B1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A1985-0FAA-4DB4-84C7-7398B16D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D7D47-3D5A-4D47-8601-AAE368C0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7F3AC-1585-4074-8B88-2A8ADCE3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BB6E4-F79F-4471-B404-2380C484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087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CBB3E-9304-4858-B4AD-7E4F79A5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2D37AB-47B8-4323-AD04-5F428365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D918C-63A9-4E2E-9E6E-2B3D8E2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71FEF-8159-4063-94E3-D26E7621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6A7E3-64F7-4A49-8439-112FDAEA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749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DE603-0FEE-4801-B2E1-CADC5682A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38CD-A255-4046-8A86-B9F39CF4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8A0C6-A092-4F6A-8CCC-05E8345E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3227E-76B2-4F96-8840-2150B8A7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F772D-A92B-4150-AF6D-9920542D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234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ACCA-DE23-48D3-A6FE-01506A9B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DC41EA-EC91-4A1D-9652-1A28D7451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FDDB5-8890-40D1-A310-99AC7DD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D94A5-F9CD-4AFC-A276-54F564AA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66D23-52DE-490F-A336-C12D16E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D2D9A9-DCFF-4A43-9F85-95C25CCC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0594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8ED3B-7F19-46B5-88AC-A3ED0BC7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00FA0-148B-4827-8168-86B379AC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56482-9BD8-4ABE-9A01-72A802BE2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07C77-D5B0-4BB0-BE67-638286019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943E6C-4621-4BFB-8165-07A6A1DE1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024BF-B7B4-4DD4-A2C9-B1B32920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A7A3AA-692C-4F74-A195-761D0393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49D2E-62C7-4256-802E-8B31D2F1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1938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50B96-608C-41E4-8F3C-902DEEBE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0A6C22-5522-4682-95F6-F21F1F68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37C470-99A5-4E7E-BC9B-122250F7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FD908-4C9B-4876-BEAB-C9DB7103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571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EB35A6-BB10-4B90-AF6D-055D3DB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E5B326-F6C7-4261-9E30-904743F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9689C-3304-4FA3-9377-8BFE05DA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5255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2FAB-F479-4E71-A048-F36C1BA5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B94F61-2085-42D7-B9A0-9D921468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E0FAD-F84C-46E0-B1C1-E3AAAF7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44C8F-F359-4221-ADD3-0D4BEC2B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463F0-2F67-4E95-9B3F-C0507AB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F772F4-7CD9-4E44-90C8-014FE397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321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F7543-8287-4CBA-B760-B7EACFE0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C03A0D-8190-4CEA-AEDA-30E5E78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8ADD6-0B25-4B2B-817C-2DD20004D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5A89DE-51A2-4238-9DCF-4035907E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89630-C8F9-4EA1-9EC4-46F5ACB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2D75F-E2F4-47EC-9711-F53B8BC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2931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96F68-ED5A-49FB-8BA8-4E909F23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16AEE-D761-4026-876F-7235A147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60A55-61A0-4967-8335-F6F24649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CBEC-4986-4DEA-BAFC-48EA1513083E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9AFF0-828F-48D6-A390-3770370AB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82276-DA51-4F15-B6B2-E969ED089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6AD2-10C8-4D60-8249-0CEAEA59AD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4E6ED0-9C24-4FB7-AFF5-AD5BB03190E5}"/>
              </a:ext>
            </a:extLst>
          </p:cNvPr>
          <p:cNvSpPr txBox="1"/>
          <p:nvPr/>
        </p:nvSpPr>
        <p:spPr>
          <a:xfrm>
            <a:off x="502342" y="450636"/>
            <a:ext cx="3200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소프트웨어공학과 전공심화</a:t>
            </a:r>
            <a:r>
              <a:rPr lang="en-US" altLang="ko-KR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웹 실무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E2B58-0E2F-417F-8C89-D0779B9C078F}"/>
              </a:ext>
            </a:extLst>
          </p:cNvPr>
          <p:cNvSpPr txBox="1"/>
          <p:nvPr/>
        </p:nvSpPr>
        <p:spPr>
          <a:xfrm rot="16200000">
            <a:off x="112815" y="3290501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2019. 06. 18</a:t>
            </a:r>
            <a:endParaRPr lang="ko-KR" altLang="en-US" sz="12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2607969" y="3368522"/>
            <a:ext cx="330202" cy="330202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B18C3D87-4FE5-49BE-9DA4-806328034342}"/>
              </a:ext>
            </a:extLst>
          </p:cNvPr>
          <p:cNvSpPr txBox="1">
            <a:spLocks/>
          </p:cNvSpPr>
          <p:nvPr/>
        </p:nvSpPr>
        <p:spPr>
          <a:xfrm rot="20866071">
            <a:off x="3471047" y="1747875"/>
            <a:ext cx="3580573" cy="1107996"/>
          </a:xfrm>
          <a:prstGeom prst="rect">
            <a:avLst/>
          </a:prstGeo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lIns="0" tIns="0" rIns="0" bIns="0" rtlCol="0" anchor="b">
            <a:no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0" i="1" dirty="0">
                <a:ln>
                  <a:solidFill>
                    <a:srgbClr val="5DC2A1">
                      <a:alpha val="0"/>
                    </a:srgbClr>
                  </a:solidFill>
                </a:ln>
                <a:solidFill>
                  <a:srgbClr val="CDEBD3"/>
                </a:solidFill>
                <a:effectLst>
                  <a:outerShdw dist="50800" dir="2700000" sx="101000" sy="101000" algn="tl">
                    <a:srgbClr val="4AB861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FESTIVAL</a:t>
            </a:r>
          </a:p>
        </p:txBody>
      </p:sp>
      <p:sp>
        <p:nvSpPr>
          <p:cNvPr id="35" name="텍스트 개체 틀 20">
            <a:extLst>
              <a:ext uri="{FF2B5EF4-FFF2-40B4-BE49-F238E27FC236}">
                <a16:creationId xmlns:a16="http://schemas.microsoft.com/office/drawing/2014/main" id="{68EC084B-4278-44EF-8BE1-FA519401823C}"/>
              </a:ext>
            </a:extLst>
          </p:cNvPr>
          <p:cNvSpPr txBox="1">
            <a:spLocks/>
          </p:cNvSpPr>
          <p:nvPr/>
        </p:nvSpPr>
        <p:spPr>
          <a:xfrm rot="20912496">
            <a:off x="3485238" y="2638289"/>
            <a:ext cx="4912079" cy="1005405"/>
          </a:xfrm>
          <a:prstGeom prst="rect">
            <a:avLst/>
          </a:prstGeo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lIns="0" tIns="0" rIns="0" bIns="0" rtlCol="0" anchor="t">
            <a:noAutofit/>
          </a:bodyPr>
          <a:lstStyle>
            <a:defPPr>
              <a:defRPr lang="ko-KR"/>
            </a:defPPr>
            <a:lvl1pPr algn="r">
              <a:defRPr sz="6800" i="1">
                <a:ln>
                  <a:solidFill>
                    <a:srgbClr val="5DC2A1">
                      <a:alpha val="0"/>
                    </a:srgbClr>
                  </a:solidFill>
                </a:ln>
                <a:solidFill>
                  <a:srgbClr val="CDEBD3"/>
                </a:solidFill>
                <a:effectLst>
                  <a:outerShdw dist="50800" dir="2700000" sx="101000" sy="101000" algn="tl">
                    <a:srgbClr val="4AB861"/>
                  </a:outerShdw>
                </a:effectLst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7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WEB SITE</a:t>
            </a:r>
            <a:endParaRPr lang="ko-KR" altLang="en-US" sz="7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텍스트 개체 틀 25">
            <a:extLst>
              <a:ext uri="{FF2B5EF4-FFF2-40B4-BE49-F238E27FC236}">
                <a16:creationId xmlns:a16="http://schemas.microsoft.com/office/drawing/2014/main" id="{FB4FDC3D-ED24-4BE9-82CB-2A38B66F68CE}"/>
              </a:ext>
            </a:extLst>
          </p:cNvPr>
          <p:cNvSpPr txBox="1">
            <a:spLocks/>
          </p:cNvSpPr>
          <p:nvPr/>
        </p:nvSpPr>
        <p:spPr>
          <a:xfrm rot="20938170">
            <a:off x="4490099" y="3726529"/>
            <a:ext cx="4254497" cy="846386"/>
          </a:xfrm>
          <a:prstGeom prst="rect">
            <a:avLst/>
          </a:prstGeo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algn="r">
              <a:defRPr sz="6800" i="1">
                <a:ln>
                  <a:solidFill>
                    <a:srgbClr val="5DC2A1">
                      <a:alpha val="0"/>
                    </a:srgbClr>
                  </a:solidFill>
                </a:ln>
                <a:solidFill>
                  <a:srgbClr val="CDEBD3"/>
                </a:solidFill>
                <a:effectLst>
                  <a:outerShdw dist="50800" dir="2700000" sx="101000" sy="101000" algn="tl">
                    <a:srgbClr val="4AB861"/>
                  </a:outerShdw>
                </a:effectLst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제안서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FD9729-9B06-43B4-879C-10247A0330B9}"/>
              </a:ext>
            </a:extLst>
          </p:cNvPr>
          <p:cNvCxnSpPr>
            <a:cxnSpLocks/>
          </p:cNvCxnSpPr>
          <p:nvPr/>
        </p:nvCxnSpPr>
        <p:spPr>
          <a:xfrm flipV="1">
            <a:off x="7581900" y="666080"/>
            <a:ext cx="4610100" cy="1219870"/>
          </a:xfrm>
          <a:prstGeom prst="line">
            <a:avLst/>
          </a:prstGeom>
          <a:ln>
            <a:solidFill>
              <a:srgbClr val="4AB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A04454-686B-4E60-AC62-3033F99F5FAA}"/>
              </a:ext>
            </a:extLst>
          </p:cNvPr>
          <p:cNvCxnSpPr>
            <a:cxnSpLocks/>
          </p:cNvCxnSpPr>
          <p:nvPr/>
        </p:nvCxnSpPr>
        <p:spPr>
          <a:xfrm flipV="1">
            <a:off x="-309872" y="4676596"/>
            <a:ext cx="4610100" cy="1219870"/>
          </a:xfrm>
          <a:prstGeom prst="line">
            <a:avLst/>
          </a:prstGeom>
          <a:ln>
            <a:solidFill>
              <a:srgbClr val="4AB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8B7256B-BFF7-413D-8791-D082F324F62B}"/>
              </a:ext>
            </a:extLst>
          </p:cNvPr>
          <p:cNvSpPr/>
          <p:nvPr/>
        </p:nvSpPr>
        <p:spPr>
          <a:xfrm>
            <a:off x="6477233" y="5057688"/>
            <a:ext cx="140114" cy="140114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50D586-71E2-4361-8885-D6270AE70298}"/>
              </a:ext>
            </a:extLst>
          </p:cNvPr>
          <p:cNvSpPr/>
          <p:nvPr/>
        </p:nvSpPr>
        <p:spPr>
          <a:xfrm>
            <a:off x="1608207" y="1056225"/>
            <a:ext cx="231777" cy="231777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9B837E6-1918-4782-B2EA-598143017B66}"/>
              </a:ext>
            </a:extLst>
          </p:cNvPr>
          <p:cNvSpPr/>
          <p:nvPr/>
        </p:nvSpPr>
        <p:spPr>
          <a:xfrm>
            <a:off x="10618857" y="6149773"/>
            <a:ext cx="231777" cy="231777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650C0E9-F4A7-43FF-B3FF-BA51B622BBE8}"/>
              </a:ext>
            </a:extLst>
          </p:cNvPr>
          <p:cNvSpPr/>
          <p:nvPr/>
        </p:nvSpPr>
        <p:spPr>
          <a:xfrm>
            <a:off x="6838090" y="599968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부제목 17">
            <a:extLst>
              <a:ext uri="{FF2B5EF4-FFF2-40B4-BE49-F238E27FC236}">
                <a16:creationId xmlns:a16="http://schemas.microsoft.com/office/drawing/2014/main" id="{7C4A0A5C-08C1-44B0-BDAF-E43DBD6FD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855" y="5197803"/>
            <a:ext cx="2308636" cy="1551792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201921502 </a:t>
            </a:r>
            <a:r>
              <a:rPr lang="ko-KR" altLang="en-US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나우진</a:t>
            </a: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201921505</a:t>
            </a:r>
            <a:r>
              <a:rPr lang="ko-KR" altLang="en-US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400" b="1" dirty="0" err="1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진효주</a:t>
            </a: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201921509</a:t>
            </a:r>
            <a:r>
              <a:rPr lang="ko-KR" altLang="en-US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김형도</a:t>
            </a: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201921510</a:t>
            </a:r>
            <a:r>
              <a:rPr lang="ko-KR" altLang="en-US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ko-KR" altLang="en-US" sz="1400" b="1" dirty="0" err="1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엄윤섭</a:t>
            </a: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201921520</a:t>
            </a:r>
            <a:r>
              <a:rPr lang="ko-KR" altLang="en-US" sz="14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김하은</a:t>
            </a: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b="1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FBC507-30F0-44B1-BE2D-2AE29B25B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4192">
            <a:off x="9808089" y="5819567"/>
            <a:ext cx="1008906" cy="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821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타원 73">
            <a:extLst>
              <a:ext uri="{FF2B5EF4-FFF2-40B4-BE49-F238E27FC236}">
                <a16:creationId xmlns:a16="http://schemas.microsoft.com/office/drawing/2014/main" id="{1E149D3C-3FD4-4BEC-83AB-32DA3F524A1E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A990-A5B2-4116-A904-026E0BF3E04C}"/>
              </a:ext>
            </a:extLst>
          </p:cNvPr>
          <p:cNvSpPr/>
          <p:nvPr/>
        </p:nvSpPr>
        <p:spPr>
          <a:xfrm>
            <a:off x="11746310" y="776714"/>
            <a:ext cx="338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14277BB-5AA6-4875-B876-49792D37C1FC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5B4BDBB-07AA-48F4-9DDE-631EA6F25F41}"/>
              </a:ext>
            </a:extLst>
          </p:cNvPr>
          <p:cNvSpPr/>
          <p:nvPr/>
        </p:nvSpPr>
        <p:spPr>
          <a:xfrm>
            <a:off x="11681055" y="1622637"/>
            <a:ext cx="2593496" cy="2593496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35B6E5-631D-4D1B-8060-5753D7AE6046}"/>
              </a:ext>
            </a:extLst>
          </p:cNvPr>
          <p:cNvSpPr/>
          <p:nvPr/>
        </p:nvSpPr>
        <p:spPr>
          <a:xfrm>
            <a:off x="10734090" y="256926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A2534-4CB3-4635-9C32-68BD66335B39}"/>
              </a:ext>
            </a:extLst>
          </p:cNvPr>
          <p:cNvSpPr txBox="1"/>
          <p:nvPr/>
        </p:nvSpPr>
        <p:spPr>
          <a:xfrm>
            <a:off x="547337" y="581441"/>
            <a:ext cx="211307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클라이언트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7FD98-E2BA-4E96-A950-8A768E696CE8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C08FA1-4B6E-4F91-8F99-77AF094CD64A}"/>
              </a:ext>
            </a:extLst>
          </p:cNvPr>
          <p:cNvSpPr/>
          <p:nvPr/>
        </p:nvSpPr>
        <p:spPr>
          <a:xfrm>
            <a:off x="9107096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FBCC7C0-92E5-4377-A9F4-A2406FCB6E32}"/>
              </a:ext>
            </a:extLst>
          </p:cNvPr>
          <p:cNvSpPr/>
          <p:nvPr/>
        </p:nvSpPr>
        <p:spPr>
          <a:xfrm>
            <a:off x="-795550" y="5784772"/>
            <a:ext cx="2593496" cy="2593496"/>
          </a:xfrm>
          <a:prstGeom prst="ellipse">
            <a:avLst/>
          </a:prstGeom>
          <a:noFill/>
          <a:ln w="19050"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5344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타원 73">
            <a:extLst>
              <a:ext uri="{FF2B5EF4-FFF2-40B4-BE49-F238E27FC236}">
                <a16:creationId xmlns:a16="http://schemas.microsoft.com/office/drawing/2014/main" id="{1E149D3C-3FD4-4BEC-83AB-32DA3F524A1E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BEBA990-A5B2-4116-A904-026E0BF3E04C}"/>
              </a:ext>
            </a:extLst>
          </p:cNvPr>
          <p:cNvSpPr/>
          <p:nvPr/>
        </p:nvSpPr>
        <p:spPr>
          <a:xfrm>
            <a:off x="11746310" y="776714"/>
            <a:ext cx="3385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14277BB-5AA6-4875-B876-49792D37C1FC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A5B4BDBB-07AA-48F4-9DDE-631EA6F25F41}"/>
              </a:ext>
            </a:extLst>
          </p:cNvPr>
          <p:cNvSpPr/>
          <p:nvPr/>
        </p:nvSpPr>
        <p:spPr>
          <a:xfrm>
            <a:off x="11681055" y="1622637"/>
            <a:ext cx="2593496" cy="2593496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435B6E5-631D-4D1B-8060-5753D7AE6046}"/>
              </a:ext>
            </a:extLst>
          </p:cNvPr>
          <p:cNvSpPr/>
          <p:nvPr/>
        </p:nvSpPr>
        <p:spPr>
          <a:xfrm>
            <a:off x="10734090" y="256926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A2534-4CB3-4635-9C32-68BD66335B39}"/>
              </a:ext>
            </a:extLst>
          </p:cNvPr>
          <p:cNvSpPr txBox="1"/>
          <p:nvPr/>
        </p:nvSpPr>
        <p:spPr>
          <a:xfrm>
            <a:off x="547337" y="581441"/>
            <a:ext cx="165141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사이트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7FD98-E2BA-4E96-A950-8A768E696CE8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C08FA1-4B6E-4F91-8F99-77AF094CD64A}"/>
              </a:ext>
            </a:extLst>
          </p:cNvPr>
          <p:cNvSpPr/>
          <p:nvPr/>
        </p:nvSpPr>
        <p:spPr>
          <a:xfrm>
            <a:off x="9107096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FBCC7C0-92E5-4377-A9F4-A2406FCB6E32}"/>
              </a:ext>
            </a:extLst>
          </p:cNvPr>
          <p:cNvSpPr/>
          <p:nvPr/>
        </p:nvSpPr>
        <p:spPr>
          <a:xfrm>
            <a:off x="-795550" y="5784772"/>
            <a:ext cx="2593496" cy="2593496"/>
          </a:xfrm>
          <a:prstGeom prst="ellipse">
            <a:avLst/>
          </a:prstGeom>
          <a:noFill/>
          <a:ln w="19050"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0701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2929819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시연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gradFill>
                  <a:gsLst>
                    <a:gs pos="0">
                      <a:srgbClr val="4AB861"/>
                    </a:gs>
                    <a:gs pos="100000">
                      <a:srgbClr val="67C7C3"/>
                    </a:gs>
                  </a:gsLst>
                  <a:lin ang="18900000" scaled="1"/>
                </a:gradFill>
                <a:effectLst>
                  <a:outerShdw dist="50800" dir="2700000" sx="101000" sy="101000" algn="ctr" rotWithShape="0">
                    <a:srgbClr val="CDEBD3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20000" dirty="0">
              <a:gradFill>
                <a:gsLst>
                  <a:gs pos="0">
                    <a:srgbClr val="4AB861"/>
                  </a:gs>
                  <a:gs pos="100000">
                    <a:srgbClr val="67C7C3"/>
                  </a:gs>
                </a:gsLst>
                <a:lin ang="18900000" scaled="1"/>
              </a:gradFill>
              <a:effectLst>
                <a:outerShdw dist="50800" dir="2700000" sx="101000" sy="101000" algn="ctr" rotWithShape="0">
                  <a:srgbClr val="CDEBD3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3650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24E6ED0-9C24-4FB7-AFF5-AD5BB03190E5}"/>
              </a:ext>
            </a:extLst>
          </p:cNvPr>
          <p:cNvSpPr txBox="1"/>
          <p:nvPr/>
        </p:nvSpPr>
        <p:spPr>
          <a:xfrm>
            <a:off x="8968561" y="6472597"/>
            <a:ext cx="3081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소프트웨어공학과 전공심화</a:t>
            </a:r>
            <a:r>
              <a:rPr lang="en-US" altLang="ko-KR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고급 웹 실무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78E5F5-87AD-40A0-9603-380ADD2F3881}"/>
              </a:ext>
            </a:extLst>
          </p:cNvPr>
          <p:cNvSpPr/>
          <p:nvPr/>
        </p:nvSpPr>
        <p:spPr>
          <a:xfrm>
            <a:off x="8613775" y="2301873"/>
            <a:ext cx="1847850" cy="1847850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E2B58-0E2F-417F-8C89-D0779B9C078F}"/>
              </a:ext>
            </a:extLst>
          </p:cNvPr>
          <p:cNvSpPr txBox="1"/>
          <p:nvPr/>
        </p:nvSpPr>
        <p:spPr>
          <a:xfrm rot="16200000">
            <a:off x="152890" y="3298195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2019. 06. 18</a:t>
            </a:r>
            <a:endParaRPr lang="ko-KR" altLang="en-US" sz="1100" dirty="0">
              <a:solidFill>
                <a:srgbClr val="64656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F0312F2-E2B2-4B84-A41C-E5CD9B0A0D99}"/>
              </a:ext>
            </a:extLst>
          </p:cNvPr>
          <p:cNvSpPr/>
          <p:nvPr/>
        </p:nvSpPr>
        <p:spPr>
          <a:xfrm>
            <a:off x="1733674" y="2769853"/>
            <a:ext cx="330202" cy="330202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2B8C408-1863-4AD9-875F-C7974AE0C378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BFD9729-9B06-43B4-879C-10247A0330B9}"/>
              </a:ext>
            </a:extLst>
          </p:cNvPr>
          <p:cNvCxnSpPr>
            <a:cxnSpLocks/>
          </p:cNvCxnSpPr>
          <p:nvPr/>
        </p:nvCxnSpPr>
        <p:spPr>
          <a:xfrm flipV="1">
            <a:off x="7581900" y="666080"/>
            <a:ext cx="4610100" cy="1219870"/>
          </a:xfrm>
          <a:prstGeom prst="line">
            <a:avLst/>
          </a:prstGeom>
          <a:ln>
            <a:solidFill>
              <a:srgbClr val="4AB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A04454-686B-4E60-AC62-3033F99F5FAA}"/>
              </a:ext>
            </a:extLst>
          </p:cNvPr>
          <p:cNvCxnSpPr>
            <a:cxnSpLocks/>
          </p:cNvCxnSpPr>
          <p:nvPr/>
        </p:nvCxnSpPr>
        <p:spPr>
          <a:xfrm flipV="1">
            <a:off x="-309872" y="4676596"/>
            <a:ext cx="4610100" cy="1219870"/>
          </a:xfrm>
          <a:prstGeom prst="line">
            <a:avLst/>
          </a:prstGeom>
          <a:ln>
            <a:solidFill>
              <a:srgbClr val="4AB8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B8B7256B-BFF7-413D-8791-D082F324F62B}"/>
              </a:ext>
            </a:extLst>
          </p:cNvPr>
          <p:cNvSpPr/>
          <p:nvPr/>
        </p:nvSpPr>
        <p:spPr>
          <a:xfrm>
            <a:off x="6477233" y="5057688"/>
            <a:ext cx="140114" cy="140114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50D586-71E2-4361-8885-D6270AE70298}"/>
              </a:ext>
            </a:extLst>
          </p:cNvPr>
          <p:cNvSpPr/>
          <p:nvPr/>
        </p:nvSpPr>
        <p:spPr>
          <a:xfrm>
            <a:off x="3070902" y="961534"/>
            <a:ext cx="231777" cy="231777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650C0E9-F4A7-43FF-B3FF-BA51B622BBE8}"/>
              </a:ext>
            </a:extLst>
          </p:cNvPr>
          <p:cNvSpPr/>
          <p:nvPr/>
        </p:nvSpPr>
        <p:spPr>
          <a:xfrm>
            <a:off x="7246463" y="760569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E7E42D-AAF7-432C-AF7F-55668CA5807B}"/>
              </a:ext>
            </a:extLst>
          </p:cNvPr>
          <p:cNvSpPr txBox="1"/>
          <p:nvPr/>
        </p:nvSpPr>
        <p:spPr>
          <a:xfrm>
            <a:off x="8623502" y="2963159"/>
            <a:ext cx="1885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</a:p>
          <a:p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E391AB-949C-49C3-8CBE-FD6859A9F175}"/>
              </a:ext>
            </a:extLst>
          </p:cNvPr>
          <p:cNvGrpSpPr/>
          <p:nvPr/>
        </p:nvGrpSpPr>
        <p:grpSpPr>
          <a:xfrm>
            <a:off x="3191723" y="2087781"/>
            <a:ext cx="5097371" cy="2310498"/>
            <a:chOff x="3120594" y="1963565"/>
            <a:chExt cx="5097371" cy="2310498"/>
          </a:xfrm>
        </p:grpSpPr>
        <p:sp>
          <p:nvSpPr>
            <p:cNvPr id="36" name="텍스트 개체 틀 25">
              <a:extLst>
                <a:ext uri="{FF2B5EF4-FFF2-40B4-BE49-F238E27FC236}">
                  <a16:creationId xmlns:a16="http://schemas.microsoft.com/office/drawing/2014/main" id="{FB4FDC3D-ED24-4BE9-82CB-2A38B66F68CE}"/>
                </a:ext>
              </a:extLst>
            </p:cNvPr>
            <p:cNvSpPr txBox="1">
              <a:spLocks/>
            </p:cNvSpPr>
            <p:nvPr/>
          </p:nvSpPr>
          <p:spPr>
            <a:xfrm rot="20938170">
              <a:off x="4151449" y="3273400"/>
              <a:ext cx="4066516" cy="1000663"/>
            </a:xfrm>
            <a:prstGeom prst="rect">
              <a:avLst/>
            </a:prstGeom>
            <a:noFill/>
            <a:effectLst>
              <a:outerShdw dist="50800" dir="2700000" sx="101000" sy="101000" algn="tl" rotWithShape="0">
                <a:srgbClr val="5F75AC"/>
              </a:outerShdw>
            </a:effectLst>
          </p:spPr>
          <p:txBody>
            <a:bodyPr vert="horz" lIns="0" tIns="0" rIns="0" bIns="0" rtlCol="0" anchor="ctr">
              <a:noAutofit/>
            </a:bodyPr>
            <a:lstStyle>
              <a:defPPr>
                <a:defRPr lang="ko-KR"/>
              </a:defPPr>
              <a:lvl1pPr algn="r">
                <a:defRPr sz="6800" i="1">
                  <a:ln>
                    <a:solidFill>
                      <a:srgbClr val="5DC2A1">
                        <a:alpha val="0"/>
                      </a:srgbClr>
                    </a:solidFill>
                  </a:ln>
                  <a:solidFill>
                    <a:srgbClr val="CDEBD3"/>
                  </a:solidFill>
                  <a:effectLst>
                    <a:outerShdw dist="50800" dir="2700000" sx="101000" sy="101000" algn="tl">
                      <a:srgbClr val="4AB861"/>
                    </a:outerShdw>
                  </a:effectLst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sz="48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THANK YOU </a:t>
              </a:r>
              <a:endParaRPr lang="ko-KR" altLang="en-US" sz="48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91AD4CC-A163-44A3-9784-52841D95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46522">
              <a:off x="3120594" y="1963565"/>
              <a:ext cx="4361697" cy="1694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15542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248B16ED-CBE3-431C-B82F-FDF4F4C0AFA3}"/>
              </a:ext>
            </a:extLst>
          </p:cNvPr>
          <p:cNvSpPr/>
          <p:nvPr/>
        </p:nvSpPr>
        <p:spPr>
          <a:xfrm>
            <a:off x="361239" y="-530436"/>
            <a:ext cx="1701104" cy="1701104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A8E95-4364-4F07-BB9E-CBBD226E7862}"/>
              </a:ext>
            </a:extLst>
          </p:cNvPr>
          <p:cNvSpPr txBox="1"/>
          <p:nvPr/>
        </p:nvSpPr>
        <p:spPr>
          <a:xfrm rot="16200000">
            <a:off x="-1222206" y="4183487"/>
            <a:ext cx="4182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rgbClr val="4AB861"/>
                </a:solidFill>
                <a:effectLst>
                  <a:outerShdw dist="50800" dir="16800000" sx="101000" sy="101000" algn="ctr" rotWithShape="0">
                    <a:srgbClr val="A6DEDB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000" dirty="0">
              <a:solidFill>
                <a:srgbClr val="4AB861"/>
              </a:solidFill>
              <a:effectLst>
                <a:outerShdw dist="50800" dir="16800000" sx="101000" sy="101000" algn="ctr" rotWithShape="0">
                  <a:srgbClr val="A6DEDB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A575A62-3BB8-4C9D-A4EA-F683377271B5}"/>
              </a:ext>
            </a:extLst>
          </p:cNvPr>
          <p:cNvGrpSpPr/>
          <p:nvPr/>
        </p:nvGrpSpPr>
        <p:grpSpPr>
          <a:xfrm>
            <a:off x="6259628" y="785948"/>
            <a:ext cx="3002171" cy="1056259"/>
            <a:chOff x="5868959" y="900316"/>
            <a:chExt cx="3002171" cy="10562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166B42-552F-4B18-9E69-6859873C2AF5}"/>
                </a:ext>
              </a:extLst>
            </p:cNvPr>
            <p:cNvSpPr txBox="1"/>
            <p:nvPr/>
          </p:nvSpPr>
          <p:spPr>
            <a:xfrm>
              <a:off x="5887621" y="1434092"/>
              <a:ext cx="29835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    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선정 주제 및 개요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133519-ECC1-40B8-8932-1EB347964423}"/>
                </a:ext>
              </a:extLst>
            </p:cNvPr>
            <p:cNvSpPr txBox="1"/>
            <p:nvPr/>
          </p:nvSpPr>
          <p:spPr>
            <a:xfrm>
              <a:off x="5887621" y="1648798"/>
              <a:ext cx="1798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    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목표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83ACD9-8DF7-42DA-9A87-02FE400C2EC0}"/>
                </a:ext>
              </a:extLst>
            </p:cNvPr>
            <p:cNvSpPr txBox="1"/>
            <p:nvPr/>
          </p:nvSpPr>
          <p:spPr>
            <a:xfrm>
              <a:off x="5868959" y="900316"/>
              <a:ext cx="630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28A5574-D266-4E69-95E9-E17721F748AC}"/>
                </a:ext>
              </a:extLst>
            </p:cNvPr>
            <p:cNvSpPr/>
            <p:nvPr/>
          </p:nvSpPr>
          <p:spPr>
            <a:xfrm>
              <a:off x="6422450" y="957038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프로젝트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81343BB-891B-4391-9822-42E9D2F0AE26}"/>
              </a:ext>
            </a:extLst>
          </p:cNvPr>
          <p:cNvGrpSpPr/>
          <p:nvPr/>
        </p:nvGrpSpPr>
        <p:grpSpPr>
          <a:xfrm>
            <a:off x="6259628" y="2158180"/>
            <a:ext cx="1757221" cy="523220"/>
            <a:chOff x="8740391" y="900316"/>
            <a:chExt cx="1757221" cy="523220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331E3F-DD7C-48CA-8A70-A8648792B16F}"/>
                </a:ext>
              </a:extLst>
            </p:cNvPr>
            <p:cNvSpPr txBox="1"/>
            <p:nvPr/>
          </p:nvSpPr>
          <p:spPr>
            <a:xfrm>
              <a:off x="8740391" y="900316"/>
              <a:ext cx="630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CDB9C9D-7545-4394-BE29-43604815E2EA}"/>
                </a:ext>
              </a:extLst>
            </p:cNvPr>
            <p:cNvSpPr/>
            <p:nvPr/>
          </p:nvSpPr>
          <p:spPr>
            <a:xfrm>
              <a:off x="9307863" y="982259"/>
              <a:ext cx="11897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역할 분담</a:t>
              </a:r>
            </a:p>
          </p:txBody>
        </p: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45EE9138-774A-4590-BA17-51089F0D1461}"/>
              </a:ext>
            </a:extLst>
          </p:cNvPr>
          <p:cNvGrpSpPr/>
          <p:nvPr/>
        </p:nvGrpSpPr>
        <p:grpSpPr>
          <a:xfrm>
            <a:off x="6278290" y="2621919"/>
            <a:ext cx="1955411" cy="1113380"/>
            <a:chOff x="5868959" y="2129600"/>
            <a:chExt cx="1955411" cy="111338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01EC4BE-63FD-467E-86C7-91BECEF98A5C}"/>
                </a:ext>
              </a:extLst>
            </p:cNvPr>
            <p:cNvSpPr txBox="1"/>
            <p:nvPr/>
          </p:nvSpPr>
          <p:spPr>
            <a:xfrm>
              <a:off x="5868959" y="2719760"/>
              <a:ext cx="630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43DAEB35-A8CA-4438-B0AC-850E5B4E7439}"/>
                </a:ext>
              </a:extLst>
            </p:cNvPr>
            <p:cNvSpPr/>
            <p:nvPr/>
          </p:nvSpPr>
          <p:spPr>
            <a:xfrm>
              <a:off x="6403788" y="2793022"/>
              <a:ext cx="14205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사이트 구성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2810013-9F48-4AC4-BCBC-179F4792CACF}"/>
                </a:ext>
              </a:extLst>
            </p:cNvPr>
            <p:cNvSpPr txBox="1"/>
            <p:nvPr/>
          </p:nvSpPr>
          <p:spPr>
            <a:xfrm>
              <a:off x="5887621" y="2129600"/>
              <a:ext cx="1798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     </a:t>
              </a:r>
              <a:r>
                <a:rPr lang="ko-KR" altLang="en-US" sz="1400" dirty="0"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역할분담</a:t>
              </a:r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D62B76C1-A0D4-4044-B3F7-EAD4CEEDF01B}"/>
              </a:ext>
            </a:extLst>
          </p:cNvPr>
          <p:cNvGrpSpPr/>
          <p:nvPr/>
        </p:nvGrpSpPr>
        <p:grpSpPr>
          <a:xfrm>
            <a:off x="6278290" y="4762053"/>
            <a:ext cx="2186243" cy="523220"/>
            <a:chOff x="8740391" y="2719760"/>
            <a:chExt cx="2186243" cy="523220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85B2743-D761-4721-8CFC-E2D5B1995B3E}"/>
                </a:ext>
              </a:extLst>
            </p:cNvPr>
            <p:cNvSpPr txBox="1"/>
            <p:nvPr/>
          </p:nvSpPr>
          <p:spPr>
            <a:xfrm>
              <a:off x="8740391" y="2719760"/>
              <a:ext cx="6303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4AB86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04</a:t>
              </a:r>
              <a:endParaRPr lang="ko-KR" altLang="en-US" sz="2800" dirty="0">
                <a:solidFill>
                  <a:srgbClr val="4AB8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C8494F9C-7842-4E15-80FF-6CC4DC0742DE}"/>
                </a:ext>
              </a:extLst>
            </p:cNvPr>
            <p:cNvSpPr/>
            <p:nvPr/>
          </p:nvSpPr>
          <p:spPr>
            <a:xfrm>
              <a:off x="9275220" y="2786144"/>
              <a:ext cx="16514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시연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9838D0-3A51-4910-A125-2AE62AD2D947}"/>
              </a:ext>
            </a:extLst>
          </p:cNvPr>
          <p:cNvSpPr/>
          <p:nvPr/>
        </p:nvSpPr>
        <p:spPr>
          <a:xfrm>
            <a:off x="11746310" y="776714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496D74A-6BC6-40D1-AECE-3FBEA9E8AA74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7855904-B3DF-458B-97DE-419169727ADB}"/>
              </a:ext>
            </a:extLst>
          </p:cNvPr>
          <p:cNvSpPr/>
          <p:nvPr/>
        </p:nvSpPr>
        <p:spPr>
          <a:xfrm>
            <a:off x="2426684" y="1404818"/>
            <a:ext cx="144582" cy="144582"/>
          </a:xfrm>
          <a:prstGeom prst="ellipse">
            <a:avLst/>
          </a:prstGeom>
          <a:solidFill>
            <a:srgbClr val="64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007C65-AFB8-4463-AA1C-7C11F565BEF1}"/>
              </a:ext>
            </a:extLst>
          </p:cNvPr>
          <p:cNvSpPr txBox="1"/>
          <p:nvPr/>
        </p:nvSpPr>
        <p:spPr>
          <a:xfrm>
            <a:off x="389064" y="258792"/>
            <a:ext cx="171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</a:p>
          <a:p>
            <a:r>
              <a:rPr lang="ko-KR" altLang="en-US" sz="1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구현발표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D5B74F-172E-43FE-8DAB-937229965AB0}"/>
              </a:ext>
            </a:extLst>
          </p:cNvPr>
          <p:cNvSpPr/>
          <p:nvPr/>
        </p:nvSpPr>
        <p:spPr>
          <a:xfrm>
            <a:off x="9107096" y="631677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3518EB-169D-4F66-8046-960D088F37B0}"/>
              </a:ext>
            </a:extLst>
          </p:cNvPr>
          <p:cNvSpPr txBox="1"/>
          <p:nvPr/>
        </p:nvSpPr>
        <p:spPr>
          <a:xfrm>
            <a:off x="6296952" y="3747617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    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 기능</a:t>
            </a:r>
            <a:endParaRPr lang="ko-KR" altLang="en-US" sz="14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ECC572-8760-486C-A09C-1037F7B76FAB}"/>
              </a:ext>
            </a:extLst>
          </p:cNvPr>
          <p:cNvSpPr txBox="1"/>
          <p:nvPr/>
        </p:nvSpPr>
        <p:spPr>
          <a:xfrm>
            <a:off x="6296952" y="3977178"/>
            <a:ext cx="2157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 사이트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AE35F-EEC4-4B0E-A25B-0BD9A975A8AC}"/>
              </a:ext>
            </a:extLst>
          </p:cNvPr>
          <p:cNvSpPr txBox="1"/>
          <p:nvPr/>
        </p:nvSpPr>
        <p:spPr>
          <a:xfrm>
            <a:off x="6296952" y="4212397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사이트</a:t>
            </a:r>
          </a:p>
        </p:txBody>
      </p:sp>
    </p:spTree>
    <p:extLst>
      <p:ext uri="{BB962C8B-B14F-4D97-AF65-F5344CB8AC3E}">
        <p14:creationId xmlns:p14="http://schemas.microsoft.com/office/powerpoint/2010/main" val="2717263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A77FB-3356-4AC4-9BE5-E7CF65D9ACBC}"/>
              </a:ext>
            </a:extLst>
          </p:cNvPr>
          <p:cNvSpPr txBox="1"/>
          <p:nvPr/>
        </p:nvSpPr>
        <p:spPr>
          <a:xfrm>
            <a:off x="7267956" y="3619653"/>
            <a:ext cx="2613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선정 주제 및 개요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34F120-CE18-4533-AAB2-63EF77915113}"/>
              </a:ext>
            </a:extLst>
          </p:cNvPr>
          <p:cNvSpPr txBox="1"/>
          <p:nvPr/>
        </p:nvSpPr>
        <p:spPr>
          <a:xfrm>
            <a:off x="7267956" y="3865505"/>
            <a:ext cx="1661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목표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292981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gradFill>
                  <a:gsLst>
                    <a:gs pos="0">
                      <a:srgbClr val="4AB861"/>
                    </a:gs>
                    <a:gs pos="100000">
                      <a:srgbClr val="67C7C3"/>
                    </a:gs>
                  </a:gsLst>
                  <a:lin ang="18900000" scaled="1"/>
                </a:gradFill>
                <a:effectLst>
                  <a:outerShdw dist="50800" dir="2700000" sx="101000" sy="101000" algn="ctr" rotWithShape="0">
                    <a:srgbClr val="CDEBD3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20000" dirty="0">
              <a:gradFill>
                <a:gsLst>
                  <a:gs pos="0">
                    <a:srgbClr val="4AB861"/>
                  </a:gs>
                  <a:gs pos="100000">
                    <a:srgbClr val="67C7C3"/>
                  </a:gs>
                </a:gsLst>
                <a:lin ang="18900000" scaled="1"/>
              </a:gradFill>
              <a:effectLst>
                <a:outerShdw dist="50800" dir="2700000" sx="101000" sy="101000" algn="ctr" rotWithShape="0">
                  <a:srgbClr val="CDEBD3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758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100FB80A-8258-4F92-B76B-0BA65FC8D414}"/>
              </a:ext>
            </a:extLst>
          </p:cNvPr>
          <p:cNvSpPr txBox="1"/>
          <p:nvPr/>
        </p:nvSpPr>
        <p:spPr>
          <a:xfrm>
            <a:off x="7222250" y="1542659"/>
            <a:ext cx="3892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  중 </a:t>
            </a:r>
            <a:r>
              <a:rPr lang="en-US" altLang="ko-KR" sz="20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59.3%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ctr"/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년 내 뮤직 </a:t>
            </a:r>
            <a:r>
              <a:rPr lang="ko-KR" altLang="en-US" sz="16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 참여 경험이 있다</a:t>
            </a:r>
            <a:r>
              <a: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754117-98EE-4202-B1A7-6A8DE2D1E509}"/>
              </a:ext>
            </a:extLst>
          </p:cNvPr>
          <p:cNvSpPr/>
          <p:nvPr/>
        </p:nvSpPr>
        <p:spPr>
          <a:xfrm>
            <a:off x="11746310" y="783676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9A52CE0-1495-4F73-96ED-AEF3A5F4E8B1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BA9D2-7F46-460B-A694-5F2D3C132706}"/>
              </a:ext>
            </a:extLst>
          </p:cNvPr>
          <p:cNvSpPr/>
          <p:nvPr/>
        </p:nvSpPr>
        <p:spPr>
          <a:xfrm>
            <a:off x="9107096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FAF4B09-4092-4F36-8234-904337A71146}"/>
              </a:ext>
            </a:extLst>
          </p:cNvPr>
          <p:cNvSpPr/>
          <p:nvPr/>
        </p:nvSpPr>
        <p:spPr>
          <a:xfrm>
            <a:off x="8522344" y="683648"/>
            <a:ext cx="27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 대상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|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전국 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남녀 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300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명</a:t>
            </a:r>
            <a:endParaRPr lang="en-US" altLang="ko-KR" sz="1200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조사 기관 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| 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대학 내일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</a:t>
            </a:r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 연구소</a:t>
            </a:r>
            <a:r>
              <a:rPr lang="en-US" altLang="ko-KR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</a:t>
            </a:r>
            <a:r>
              <a:rPr lang="en-US" altLang="ko-KR" sz="1200" dirty="0" err="1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tillion</a:t>
            </a:r>
            <a:endParaRPr lang="en-US" altLang="ko-KR" sz="1200" dirty="0">
              <a:solidFill>
                <a:srgbClr val="646569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B126CE-B493-48D8-9673-260B039A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r="2181" b="43630"/>
          <a:stretch/>
        </p:blipFill>
        <p:spPr>
          <a:xfrm>
            <a:off x="3717369" y="1542659"/>
            <a:ext cx="2348929" cy="22216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361815-6EFB-48FF-832C-4A14F02520E1}"/>
              </a:ext>
            </a:extLst>
          </p:cNvPr>
          <p:cNvSpPr txBox="1"/>
          <p:nvPr/>
        </p:nvSpPr>
        <p:spPr>
          <a:xfrm>
            <a:off x="6278297" y="3118432"/>
            <a:ext cx="57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 관련 </a:t>
            </a:r>
            <a:r>
              <a:rPr lang="ko-KR" altLang="en-US" sz="16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실망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했던</a:t>
            </a:r>
            <a:r>
              <a:rPr lang="ko-KR" altLang="en-US" sz="1600" dirty="0">
                <a:solidFill>
                  <a:srgbClr val="64656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위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 운영 이슈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정보부족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현장대기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21.3%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F15C25-2BD6-417D-A0AB-A46BED0FC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9" t="28659" r="31288" b="37805"/>
          <a:stretch/>
        </p:blipFill>
        <p:spPr>
          <a:xfrm>
            <a:off x="1365746" y="3862024"/>
            <a:ext cx="4712845" cy="16814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82BF93-E34C-4308-9810-21D8F16B5C55}"/>
              </a:ext>
            </a:extLst>
          </p:cNvPr>
          <p:cNvSpPr txBox="1"/>
          <p:nvPr/>
        </p:nvSpPr>
        <p:spPr>
          <a:xfrm>
            <a:off x="7067954" y="2368591"/>
            <a:ext cx="42010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주제의 </a:t>
            </a:r>
            <a:r>
              <a:rPr lang="ko-KR" altLang="en-US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이색 페스티벌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등장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중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49.3%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ko-KR" altLang="en-US" sz="1600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뮤직페스티벌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7C55D8-E1C6-475D-9689-29B140B2CBE5}"/>
              </a:ext>
            </a:extLst>
          </p:cNvPr>
          <p:cNvSpPr txBox="1"/>
          <p:nvPr/>
        </p:nvSpPr>
        <p:spPr>
          <a:xfrm>
            <a:off x="6613918" y="4378700"/>
            <a:ext cx="5266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최근 페스티벌의 주제가 다양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페스티벌 주최 및 참여가 점차 늘어날 것을 예측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AB86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실망없이</a:t>
            </a:r>
            <a:r>
              <a:rPr lang="ko-KR" altLang="en-US" sz="1600" dirty="0">
                <a:solidFill>
                  <a:srgbClr val="64656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페스티벌을 즐기기 위한 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4AB86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페스티벌 소개 및 추천하는 웹사이트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ko-KR" altLang="en-US" sz="1600" dirty="0">
                <a:solidFill>
                  <a:srgbClr val="646569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구축하고자 함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endParaRPr lang="ko-KR" altLang="en-US" sz="1600" dirty="0">
              <a:solidFill>
                <a:srgbClr val="646569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F0195B-3868-40D9-88B5-ACBED76A5A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" b="2947"/>
          <a:stretch/>
        </p:blipFill>
        <p:spPr>
          <a:xfrm>
            <a:off x="1365746" y="1542659"/>
            <a:ext cx="2351623" cy="2221621"/>
          </a:xfrm>
          <a:prstGeom prst="rect">
            <a:avLst/>
          </a:prstGeom>
        </p:spPr>
      </p:pic>
      <p:sp>
        <p:nvSpPr>
          <p:cNvPr id="41" name="타원 40">
            <a:extLst>
              <a:ext uri="{FF2B5EF4-FFF2-40B4-BE49-F238E27FC236}">
                <a16:creationId xmlns:a16="http://schemas.microsoft.com/office/drawing/2014/main" id="{60992C28-D743-4AB6-99E1-F7B3D945CB8C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F39322-865A-4D9E-9582-5F6299FB8DE7}"/>
              </a:ext>
            </a:extLst>
          </p:cNvPr>
          <p:cNvSpPr txBox="1"/>
          <p:nvPr/>
        </p:nvSpPr>
        <p:spPr>
          <a:xfrm>
            <a:off x="547337" y="581441"/>
            <a:ext cx="2667718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선정주제 및 개요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D946D2-4F98-4D04-8BF8-1C3716410545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8952D5ED-80E1-48C8-B5C7-C3AEE7E1F4A9}"/>
              </a:ext>
            </a:extLst>
          </p:cNvPr>
          <p:cNvSpPr/>
          <p:nvPr/>
        </p:nvSpPr>
        <p:spPr>
          <a:xfrm>
            <a:off x="9141778" y="3810446"/>
            <a:ext cx="332727" cy="458431"/>
          </a:xfrm>
          <a:prstGeom prst="downArrow">
            <a:avLst>
              <a:gd name="adj1" fmla="val 50000"/>
              <a:gd name="adj2" fmla="val 78947"/>
            </a:avLst>
          </a:prstGeom>
          <a:gradFill>
            <a:gsLst>
              <a:gs pos="0">
                <a:srgbClr val="4AB861"/>
              </a:gs>
              <a:gs pos="100000">
                <a:srgbClr val="67C7C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7C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376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타원 52">
            <a:extLst>
              <a:ext uri="{FF2B5EF4-FFF2-40B4-BE49-F238E27FC236}">
                <a16:creationId xmlns:a16="http://schemas.microsoft.com/office/drawing/2014/main" id="{147065E6-FF39-4B3B-B202-7997B4D8E9EC}"/>
              </a:ext>
            </a:extLst>
          </p:cNvPr>
          <p:cNvSpPr/>
          <p:nvPr/>
        </p:nvSpPr>
        <p:spPr>
          <a:xfrm>
            <a:off x="7504140" y="2713204"/>
            <a:ext cx="140114" cy="140114"/>
          </a:xfrm>
          <a:prstGeom prst="ellipse">
            <a:avLst/>
          </a:prstGeom>
          <a:solidFill>
            <a:srgbClr val="CD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29D2AD0-5284-4874-8A8E-54CFC26D7C4D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B1F5FF-D7FD-418E-BE55-7B6368C258C3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8F9F53-9B4E-4C84-80DE-55F1358B57F4}"/>
              </a:ext>
            </a:extLst>
          </p:cNvPr>
          <p:cNvSpPr/>
          <p:nvPr/>
        </p:nvSpPr>
        <p:spPr>
          <a:xfrm>
            <a:off x="11746310" y="776714"/>
            <a:ext cx="2712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E33B03-052B-4043-9D0C-4FBAF53D5C30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FD46657-4A97-4C85-ABC4-D1C995B7924B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0FC18-346E-4BCF-ABB6-75E3D84473B6}"/>
              </a:ext>
            </a:extLst>
          </p:cNvPr>
          <p:cNvSpPr txBox="1"/>
          <p:nvPr/>
        </p:nvSpPr>
        <p:spPr>
          <a:xfrm>
            <a:off x="547337" y="581441"/>
            <a:ext cx="1502334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9C7D3-3CBC-466B-B91F-01C8F28A4AAF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34C90-B297-4188-9FB1-48BBA270FBF1}"/>
              </a:ext>
            </a:extLst>
          </p:cNvPr>
          <p:cNvSpPr/>
          <p:nvPr/>
        </p:nvSpPr>
        <p:spPr>
          <a:xfrm>
            <a:off x="9107096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8AA2B52-F2D3-4A4A-98D1-CAB58BDEB7AB}"/>
              </a:ext>
            </a:extLst>
          </p:cNvPr>
          <p:cNvSpPr/>
          <p:nvPr/>
        </p:nvSpPr>
        <p:spPr>
          <a:xfrm>
            <a:off x="1298504" y="1187826"/>
            <a:ext cx="7266376" cy="46788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4AB861"/>
              </a:gs>
              <a:gs pos="0">
                <a:srgbClr val="67C7C3">
                  <a:alpha val="90000"/>
                </a:srgb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프로젝트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400367-8B71-4E5A-9EEE-377D073A5054}"/>
              </a:ext>
            </a:extLst>
          </p:cNvPr>
          <p:cNvSpPr/>
          <p:nvPr/>
        </p:nvSpPr>
        <p:spPr>
          <a:xfrm>
            <a:off x="1442719" y="1901130"/>
            <a:ext cx="1568508" cy="1619248"/>
          </a:xfrm>
          <a:prstGeom prst="roundRect">
            <a:avLst>
              <a:gd name="adj" fmla="val 50000"/>
            </a:avLst>
          </a:prstGeom>
          <a:noFill/>
          <a:ln>
            <a:solidFill>
              <a:srgbClr val="67C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DEBFDBF-3909-47A9-828F-9F04AE394E02}"/>
              </a:ext>
            </a:extLst>
          </p:cNvPr>
          <p:cNvSpPr/>
          <p:nvPr/>
        </p:nvSpPr>
        <p:spPr>
          <a:xfrm>
            <a:off x="1442719" y="4050926"/>
            <a:ext cx="1568508" cy="1619248"/>
          </a:xfrm>
          <a:prstGeom prst="roundRect">
            <a:avLst>
              <a:gd name="adj" fmla="val 50000"/>
            </a:avLst>
          </a:prstGeom>
          <a:noFill/>
          <a:ln>
            <a:solidFill>
              <a:srgbClr val="67C7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82D63CB-8D81-4D94-A80B-8DEA74029609}"/>
              </a:ext>
            </a:extLst>
          </p:cNvPr>
          <p:cNvCxnSpPr/>
          <p:nvPr/>
        </p:nvCxnSpPr>
        <p:spPr>
          <a:xfrm rot="16200000" flipH="1">
            <a:off x="3443271" y="2354072"/>
            <a:ext cx="9122" cy="746147"/>
          </a:xfrm>
          <a:prstGeom prst="line">
            <a:avLst/>
          </a:prstGeom>
          <a:ln>
            <a:solidFill>
              <a:srgbClr val="4AB8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CBC286-4347-46A4-BAE5-5EF35F973F6B}"/>
              </a:ext>
            </a:extLst>
          </p:cNvPr>
          <p:cNvSpPr txBox="1"/>
          <p:nvPr/>
        </p:nvSpPr>
        <p:spPr>
          <a:xfrm>
            <a:off x="4099756" y="2590343"/>
            <a:ext cx="6035627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사용자에게 편의성과 신뢰성을 고려한 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제공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선호도에 따른 페스티벌 소개 및 추천하는 웹 포털 사이트 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36DC7D8-BA26-4D5C-9815-00ABC4D31CA2}"/>
              </a:ext>
            </a:extLst>
          </p:cNvPr>
          <p:cNvCxnSpPr/>
          <p:nvPr/>
        </p:nvCxnSpPr>
        <p:spPr>
          <a:xfrm rot="16200000" flipH="1">
            <a:off x="3423752" y="4542352"/>
            <a:ext cx="9122" cy="746147"/>
          </a:xfrm>
          <a:prstGeom prst="line">
            <a:avLst/>
          </a:prstGeom>
          <a:ln>
            <a:solidFill>
              <a:srgbClr val="4AB8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9B22B3-4A5F-4645-BFE7-7C2F78D9B245}"/>
              </a:ext>
            </a:extLst>
          </p:cNvPr>
          <p:cNvSpPr txBox="1"/>
          <p:nvPr/>
        </p:nvSpPr>
        <p:spPr>
          <a:xfrm>
            <a:off x="4072644" y="4663786"/>
            <a:ext cx="4450257" cy="795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스프링 환경 구축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및 디자인 까지의 과정 경험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기획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DB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팀워크 경험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1EAF5A-F007-4931-9A8C-BF97A211D217}"/>
              </a:ext>
            </a:extLst>
          </p:cNvPr>
          <p:cNvSpPr txBox="1"/>
          <p:nvPr/>
        </p:nvSpPr>
        <p:spPr>
          <a:xfrm>
            <a:off x="1762744" y="2590343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50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2E20A-88E3-4CEB-AD08-ECB599641197}"/>
              </a:ext>
            </a:extLst>
          </p:cNvPr>
          <p:cNvSpPr txBox="1"/>
          <p:nvPr/>
        </p:nvSpPr>
        <p:spPr>
          <a:xfrm>
            <a:off x="1671287" y="4722969"/>
            <a:ext cx="1031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50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 및 개인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5B04D88-1E78-49F3-A234-1E4D1B973727}"/>
              </a:ext>
            </a:extLst>
          </p:cNvPr>
          <p:cNvCxnSpPr>
            <a:cxnSpLocks/>
          </p:cNvCxnSpPr>
          <p:nvPr/>
        </p:nvCxnSpPr>
        <p:spPr>
          <a:xfrm>
            <a:off x="4183865" y="2519223"/>
            <a:ext cx="2693750" cy="0"/>
          </a:xfrm>
          <a:prstGeom prst="line">
            <a:avLst/>
          </a:prstGeom>
          <a:ln w="38100">
            <a:solidFill>
              <a:srgbClr val="67C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D13C28A-6F4D-40A9-B3BF-47332BA2206B}"/>
              </a:ext>
            </a:extLst>
          </p:cNvPr>
          <p:cNvCxnSpPr>
            <a:cxnSpLocks/>
          </p:cNvCxnSpPr>
          <p:nvPr/>
        </p:nvCxnSpPr>
        <p:spPr>
          <a:xfrm>
            <a:off x="6096000" y="3352908"/>
            <a:ext cx="3815755" cy="0"/>
          </a:xfrm>
          <a:prstGeom prst="line">
            <a:avLst/>
          </a:prstGeom>
          <a:ln w="38100">
            <a:solidFill>
              <a:srgbClr val="CD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94EB5347-C6A7-435C-97C9-878E694BABAB}"/>
              </a:ext>
            </a:extLst>
          </p:cNvPr>
          <p:cNvSpPr/>
          <p:nvPr/>
        </p:nvSpPr>
        <p:spPr>
          <a:xfrm>
            <a:off x="11448746" y="336852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3003021-4494-454A-9957-D5FFE5D78058}"/>
              </a:ext>
            </a:extLst>
          </p:cNvPr>
          <p:cNvSpPr/>
          <p:nvPr/>
        </p:nvSpPr>
        <p:spPr>
          <a:xfrm>
            <a:off x="10618857" y="6149773"/>
            <a:ext cx="231777" cy="231777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E0B5AC6-D406-424B-A826-AEC59BDD6B15}"/>
              </a:ext>
            </a:extLst>
          </p:cNvPr>
          <p:cNvSpPr/>
          <p:nvPr/>
        </p:nvSpPr>
        <p:spPr>
          <a:xfrm>
            <a:off x="7246463" y="760569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9263D55-7C1D-4BA7-A061-4AC20FD6910D}"/>
              </a:ext>
            </a:extLst>
          </p:cNvPr>
          <p:cNvSpPr/>
          <p:nvPr/>
        </p:nvSpPr>
        <p:spPr>
          <a:xfrm>
            <a:off x="2953804" y="6354582"/>
            <a:ext cx="120954" cy="12095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4E44C63-FF8D-4CCE-B668-9377940EB9AA}"/>
              </a:ext>
            </a:extLst>
          </p:cNvPr>
          <p:cNvCxnSpPr>
            <a:cxnSpLocks/>
          </p:cNvCxnSpPr>
          <p:nvPr/>
        </p:nvCxnSpPr>
        <p:spPr>
          <a:xfrm>
            <a:off x="4150556" y="4632594"/>
            <a:ext cx="2693750" cy="0"/>
          </a:xfrm>
          <a:prstGeom prst="line">
            <a:avLst/>
          </a:prstGeom>
          <a:ln w="38100">
            <a:solidFill>
              <a:srgbClr val="67C7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6391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292981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역할분담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gradFill>
                  <a:gsLst>
                    <a:gs pos="0">
                      <a:srgbClr val="4AB861"/>
                    </a:gs>
                    <a:gs pos="100000">
                      <a:srgbClr val="67C7C3"/>
                    </a:gs>
                  </a:gsLst>
                  <a:lin ang="18900000" scaled="1"/>
                </a:gradFill>
                <a:effectLst>
                  <a:outerShdw dist="50800" dir="2700000" sx="101000" sy="101000" algn="ctr" rotWithShape="0">
                    <a:srgbClr val="CDEBD3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20000" dirty="0">
              <a:gradFill>
                <a:gsLst>
                  <a:gs pos="0">
                    <a:srgbClr val="4AB861"/>
                  </a:gs>
                  <a:gs pos="100000">
                    <a:srgbClr val="67C7C3"/>
                  </a:gs>
                </a:gsLst>
                <a:lin ang="18900000" scaled="1"/>
              </a:gradFill>
              <a:effectLst>
                <a:outerShdw dist="50800" dir="2700000" sx="101000" sy="101000" algn="ctr" rotWithShape="0">
                  <a:srgbClr val="CDEBD3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ADDC79-4153-472F-9C0C-BDB916E711A4}"/>
              </a:ext>
            </a:extLst>
          </p:cNvPr>
          <p:cNvSpPr txBox="1"/>
          <p:nvPr/>
        </p:nvSpPr>
        <p:spPr>
          <a:xfrm>
            <a:off x="7267956" y="3619653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2.1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개발 역할분담</a:t>
            </a:r>
          </a:p>
        </p:txBody>
      </p:sp>
    </p:spTree>
    <p:extLst>
      <p:ext uri="{BB962C8B-B14F-4D97-AF65-F5344CB8AC3E}">
        <p14:creationId xmlns:p14="http://schemas.microsoft.com/office/powerpoint/2010/main" val="26490245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F29D2AD0-5284-4874-8A8E-54CFC26D7C4D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B1F5FF-D7FD-418E-BE55-7B6368C258C3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8F9F53-9B4E-4C84-80DE-55F1358B57F4}"/>
              </a:ext>
            </a:extLst>
          </p:cNvPr>
          <p:cNvSpPr/>
          <p:nvPr/>
        </p:nvSpPr>
        <p:spPr>
          <a:xfrm>
            <a:off x="11746310" y="77671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E33B03-052B-4043-9D0C-4FBAF53D5C30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FD46657-4A97-4C85-ABC4-D1C995B7924B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0FC18-346E-4BCF-ABB6-75E3D84473B6}"/>
              </a:ext>
            </a:extLst>
          </p:cNvPr>
          <p:cNvSpPr txBox="1"/>
          <p:nvPr/>
        </p:nvSpPr>
        <p:spPr>
          <a:xfrm>
            <a:off x="547337" y="581441"/>
            <a:ext cx="181492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역할 분담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9C7D3-3CBC-466B-B91F-01C8F28A4AAF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34C90-B297-4188-9FB1-48BBA270FBF1}"/>
              </a:ext>
            </a:extLst>
          </p:cNvPr>
          <p:cNvSpPr/>
          <p:nvPr/>
        </p:nvSpPr>
        <p:spPr>
          <a:xfrm>
            <a:off x="9103599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D102ABB-9600-4BB7-9534-283D693B1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70744"/>
              </p:ext>
            </p:extLst>
          </p:nvPr>
        </p:nvGraphicFramePr>
        <p:xfrm>
          <a:off x="2451409" y="1715165"/>
          <a:ext cx="7289182" cy="384415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17231">
                  <a:extLst>
                    <a:ext uri="{9D8B030D-6E8A-4147-A177-3AD203B41FA5}">
                      <a16:colId xmlns:a16="http://schemas.microsoft.com/office/drawing/2014/main" val="1577193573"/>
                    </a:ext>
                  </a:extLst>
                </a:gridCol>
                <a:gridCol w="1547549">
                  <a:extLst>
                    <a:ext uri="{9D8B030D-6E8A-4147-A177-3AD203B41FA5}">
                      <a16:colId xmlns:a16="http://schemas.microsoft.com/office/drawing/2014/main" val="253154555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37631953"/>
                    </a:ext>
                  </a:extLst>
                </a:gridCol>
                <a:gridCol w="3810002">
                  <a:extLst>
                    <a:ext uri="{9D8B030D-6E8A-4147-A177-3AD203B41FA5}">
                      <a16:colId xmlns:a16="http://schemas.microsoft.com/office/drawing/2014/main" val="1147868789"/>
                    </a:ext>
                  </a:extLst>
                </a:gridCol>
              </a:tblGrid>
              <a:tr h="455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이름</a:t>
                      </a: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학번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51393"/>
                  </a:ext>
                </a:extLst>
              </a:tr>
              <a:tr h="648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나우진</a:t>
                      </a: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201921502</a:t>
                      </a:r>
                      <a:endParaRPr lang="ko-KR" altLang="en-US" sz="15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팀원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기획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및 자료조사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데이터베이스 관리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0199226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진효주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201921505</a:t>
                      </a:r>
                      <a:endParaRPr lang="ko-KR" altLang="en-US" sz="15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팀원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기획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문서 작성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.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회원가입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관리자페이지 전체 개발 및 디자인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로그인 페이지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로고 디자인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40509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김형도</a:t>
                      </a: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201921509</a:t>
                      </a:r>
                      <a:endParaRPr lang="ko-KR" altLang="en-US" sz="15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조장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총괄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발표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기획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및 로그인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회원가입 기능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862575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엄윤섭</a:t>
                      </a:r>
                      <a:endParaRPr lang="ko-KR" altLang="en-US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201921510</a:t>
                      </a:r>
                      <a:endParaRPr lang="ko-KR" altLang="en-US" sz="15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팀원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기획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문서 작성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로그인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회원가입 기능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E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9978"/>
                  </a:ext>
                </a:extLst>
              </a:tr>
              <a:tr h="649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김하은</a:t>
                      </a:r>
                      <a:endParaRPr lang="en-US" altLang="ko-KR" sz="15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201921520</a:t>
                      </a:r>
                      <a:endParaRPr lang="ko-KR" altLang="en-US" sz="150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 marL="123939" marR="123939" marT="61969" marB="61969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팀원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기획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문서 작성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자료조사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, 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메인 리스트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축제 리스트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상세정보</a:t>
                      </a:r>
                      <a:r>
                        <a:rPr lang="en-US" altLang="ko-KR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-</a:t>
                      </a:r>
                      <a:r>
                        <a:rPr lang="ko-KR" altLang="en-US" sz="150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리뷰 작성수정기능</a:t>
                      </a:r>
                    </a:p>
                  </a:txBody>
                  <a:tcPr marL="123939" marR="123939" marT="61969" marB="61969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rgbClr val="6465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4463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4335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F08B44B9-5925-41B9-B33F-3EC393436F89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AA77FB-3356-4AC4-9BE5-E7CF65D9ACBC}"/>
              </a:ext>
            </a:extLst>
          </p:cNvPr>
          <p:cNvSpPr txBox="1"/>
          <p:nvPr/>
        </p:nvSpPr>
        <p:spPr>
          <a:xfrm>
            <a:off x="7284731" y="3619653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3.1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주요기능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D4B2D6-BD63-4C37-B8E3-AD63A6B53F0F}"/>
              </a:ext>
            </a:extLst>
          </p:cNvPr>
          <p:cNvSpPr/>
          <p:nvPr/>
        </p:nvSpPr>
        <p:spPr>
          <a:xfrm>
            <a:off x="7267956" y="2929819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사이트 구성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FB30F6-F1BD-4E7D-9DC2-E5CCC17351B5}"/>
              </a:ext>
            </a:extLst>
          </p:cNvPr>
          <p:cNvSpPr/>
          <p:nvPr/>
        </p:nvSpPr>
        <p:spPr>
          <a:xfrm>
            <a:off x="3056606" y="1843951"/>
            <a:ext cx="3365024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0000" dirty="0">
                <a:gradFill>
                  <a:gsLst>
                    <a:gs pos="0">
                      <a:srgbClr val="4AB861"/>
                    </a:gs>
                    <a:gs pos="100000">
                      <a:srgbClr val="67C7C3"/>
                    </a:gs>
                  </a:gsLst>
                  <a:lin ang="18900000" scaled="1"/>
                </a:gradFill>
                <a:effectLst>
                  <a:outerShdw dist="50800" dir="2700000" sx="101000" sy="101000" algn="ctr" rotWithShape="0">
                    <a:srgbClr val="CDEBD3"/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20000" dirty="0">
              <a:gradFill>
                <a:gsLst>
                  <a:gs pos="0">
                    <a:srgbClr val="4AB861"/>
                  </a:gs>
                  <a:gs pos="100000">
                    <a:srgbClr val="67C7C3"/>
                  </a:gs>
                </a:gsLst>
                <a:lin ang="18900000" scaled="1"/>
              </a:gradFill>
              <a:effectLst>
                <a:outerShdw dist="50800" dir="2700000" sx="101000" sy="101000" algn="ctr" rotWithShape="0">
                  <a:srgbClr val="CDEBD3"/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57714C-E8D4-4C64-A90D-88D19DBC7200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F5B58CD-51E3-475D-8F40-FFF5723435E5}"/>
              </a:ext>
            </a:extLst>
          </p:cNvPr>
          <p:cNvSpPr/>
          <p:nvPr/>
        </p:nvSpPr>
        <p:spPr>
          <a:xfrm>
            <a:off x="10876330" y="25591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E07B19-BD61-483F-BC4D-197CBBF73C70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EA809-84FB-4A52-80EB-FAABA10CD539}"/>
              </a:ext>
            </a:extLst>
          </p:cNvPr>
          <p:cNvSpPr txBox="1"/>
          <p:nvPr/>
        </p:nvSpPr>
        <p:spPr>
          <a:xfrm>
            <a:off x="7267956" y="3886894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3.2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클라이언트 사이트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F4B1E-91E9-49CD-9549-3680176B6A04}"/>
              </a:ext>
            </a:extLst>
          </p:cNvPr>
          <p:cNvSpPr txBox="1"/>
          <p:nvPr/>
        </p:nvSpPr>
        <p:spPr>
          <a:xfrm>
            <a:off x="7277573" y="4154135"/>
            <a:ext cx="181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</a:t>
            </a:r>
            <a:r>
              <a:rPr lang="en-US" altLang="ko-KR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ko-KR" altLang="en-US" sz="14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 사이트</a:t>
            </a:r>
          </a:p>
        </p:txBody>
      </p:sp>
    </p:spTree>
    <p:extLst>
      <p:ext uri="{BB962C8B-B14F-4D97-AF65-F5344CB8AC3E}">
        <p14:creationId xmlns:p14="http://schemas.microsoft.com/office/powerpoint/2010/main" val="10023676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F29D2AD0-5284-4874-8A8E-54CFC26D7C4D}"/>
              </a:ext>
            </a:extLst>
          </p:cNvPr>
          <p:cNvSpPr/>
          <p:nvPr/>
        </p:nvSpPr>
        <p:spPr>
          <a:xfrm>
            <a:off x="7977278" y="1016417"/>
            <a:ext cx="4825165" cy="4825165"/>
          </a:xfrm>
          <a:prstGeom prst="ellipse">
            <a:avLst/>
          </a:prstGeom>
          <a:noFill/>
          <a:ln>
            <a:solidFill>
              <a:srgbClr val="CD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0B1F5FF-D7FD-418E-BE55-7B6368C258C3}"/>
              </a:ext>
            </a:extLst>
          </p:cNvPr>
          <p:cNvSpPr/>
          <p:nvPr/>
        </p:nvSpPr>
        <p:spPr>
          <a:xfrm>
            <a:off x="174462" y="160578"/>
            <a:ext cx="687363" cy="687363"/>
          </a:xfrm>
          <a:prstGeom prst="ellipse">
            <a:avLst/>
          </a:prstGeom>
          <a:gradFill flip="none" rotWithShape="1">
            <a:gsLst>
              <a:gs pos="0">
                <a:srgbClr val="4AB861"/>
              </a:gs>
              <a:gs pos="100000">
                <a:srgbClr val="67C7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8F9F53-9B4E-4C84-80DE-55F1358B57F4}"/>
              </a:ext>
            </a:extLst>
          </p:cNvPr>
          <p:cNvSpPr/>
          <p:nvPr/>
        </p:nvSpPr>
        <p:spPr>
          <a:xfrm>
            <a:off x="11746310" y="776714"/>
            <a:ext cx="2616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1100" dirty="0">
              <a:solidFill>
                <a:srgbClr val="64656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E33B03-052B-4043-9D0C-4FBAF53D5C30}"/>
              </a:ext>
            </a:extLst>
          </p:cNvPr>
          <p:cNvCxnSpPr/>
          <p:nvPr/>
        </p:nvCxnSpPr>
        <p:spPr>
          <a:xfrm>
            <a:off x="11880612" y="-5811"/>
            <a:ext cx="0" cy="712246"/>
          </a:xfrm>
          <a:prstGeom prst="line">
            <a:avLst/>
          </a:prstGeom>
          <a:ln w="12700">
            <a:solidFill>
              <a:srgbClr val="646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DFD46657-4A97-4C85-ABC4-D1C995B7924B}"/>
              </a:ext>
            </a:extLst>
          </p:cNvPr>
          <p:cNvSpPr/>
          <p:nvPr/>
        </p:nvSpPr>
        <p:spPr>
          <a:xfrm flipV="1">
            <a:off x="1671287" y="1262503"/>
            <a:ext cx="182914" cy="182914"/>
          </a:xfrm>
          <a:prstGeom prst="ellipse">
            <a:avLst/>
          </a:prstGeom>
          <a:solidFill>
            <a:srgbClr val="BCB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0FC18-346E-4BCF-ABB6-75E3D84473B6}"/>
              </a:ext>
            </a:extLst>
          </p:cNvPr>
          <p:cNvSpPr txBox="1"/>
          <p:nvPr/>
        </p:nvSpPr>
        <p:spPr>
          <a:xfrm>
            <a:off x="547337" y="581441"/>
            <a:ext cx="1024639" cy="467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99C7D3-3CBC-466B-B91F-01C8F28A4AAF}"/>
              </a:ext>
            </a:extLst>
          </p:cNvPr>
          <p:cNvSpPr txBox="1"/>
          <p:nvPr/>
        </p:nvSpPr>
        <p:spPr>
          <a:xfrm>
            <a:off x="560973" y="442941"/>
            <a:ext cx="2473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Festival Web Site </a:t>
            </a:r>
            <a:r>
              <a:rPr lang="ko-KR" altLang="en-US" sz="1200" b="1" dirty="0">
                <a:solidFill>
                  <a:srgbClr val="64656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기획서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F34C90-B297-4188-9FB1-48BBA270FBF1}"/>
              </a:ext>
            </a:extLst>
          </p:cNvPr>
          <p:cNvSpPr/>
          <p:nvPr/>
        </p:nvSpPr>
        <p:spPr>
          <a:xfrm>
            <a:off x="9103599" y="6334701"/>
            <a:ext cx="27735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646569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소프트웨어공학과 전공심화 고급 웹 실무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2D4DFD-5146-4CC9-A5FE-B6E64F085BA9}"/>
              </a:ext>
            </a:extLst>
          </p:cNvPr>
          <p:cNvGrpSpPr/>
          <p:nvPr/>
        </p:nvGrpSpPr>
        <p:grpSpPr>
          <a:xfrm>
            <a:off x="1076001" y="899079"/>
            <a:ext cx="2463913" cy="5911051"/>
            <a:chOff x="1076001" y="84311"/>
            <a:chExt cx="2786594" cy="6685180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EF6A17D-D60C-4717-A5D0-402723246F03}"/>
                </a:ext>
              </a:extLst>
            </p:cNvPr>
            <p:cNvSpPr/>
            <p:nvPr/>
          </p:nvSpPr>
          <p:spPr>
            <a:xfrm rot="16200000">
              <a:off x="-873292" y="2033604"/>
              <a:ext cx="6685180" cy="2786594"/>
            </a:xfrm>
            <a:custGeom>
              <a:avLst/>
              <a:gdLst>
                <a:gd name="connsiteX0" fmla="*/ 1308625 w 6293154"/>
                <a:gd name="connsiteY0" fmla="*/ 0 h 2623186"/>
                <a:gd name="connsiteX1" fmla="*/ 4994800 w 6293154"/>
                <a:gd name="connsiteY1" fmla="*/ 0 h 2623186"/>
                <a:gd name="connsiteX2" fmla="*/ 4994800 w 6293154"/>
                <a:gd name="connsiteY2" fmla="*/ 4421 h 2623186"/>
                <a:gd name="connsiteX3" fmla="*/ 5117392 w 6293154"/>
                <a:gd name="connsiteY3" fmla="*/ 10612 h 2623186"/>
                <a:gd name="connsiteX4" fmla="*/ 6293154 w 6293154"/>
                <a:gd name="connsiteY4" fmla="*/ 1313518 h 2623186"/>
                <a:gd name="connsiteX5" fmla="*/ 4983486 w 6293154"/>
                <a:gd name="connsiteY5" fmla="*/ 2623186 h 2623186"/>
                <a:gd name="connsiteX6" fmla="*/ 4907242 w 6293154"/>
                <a:gd name="connsiteY6" fmla="*/ 2619336 h 2623186"/>
                <a:gd name="connsiteX7" fmla="*/ 1385912 w 6293154"/>
                <a:gd name="connsiteY7" fmla="*/ 2619336 h 2623186"/>
                <a:gd name="connsiteX8" fmla="*/ 1309668 w 6293154"/>
                <a:gd name="connsiteY8" fmla="*/ 2623186 h 2623186"/>
                <a:gd name="connsiteX9" fmla="*/ 0 w 6293154"/>
                <a:gd name="connsiteY9" fmla="*/ 1313518 h 2623186"/>
                <a:gd name="connsiteX10" fmla="*/ 1175762 w 6293154"/>
                <a:gd name="connsiteY10" fmla="*/ 10612 h 2623186"/>
                <a:gd name="connsiteX11" fmla="*/ 1308625 w 6293154"/>
                <a:gd name="connsiteY11" fmla="*/ 3903 h 26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93154" h="2623186">
                  <a:moveTo>
                    <a:pt x="1308625" y="0"/>
                  </a:moveTo>
                  <a:lnTo>
                    <a:pt x="4994800" y="0"/>
                  </a:lnTo>
                  <a:lnTo>
                    <a:pt x="4994800" y="4421"/>
                  </a:lnTo>
                  <a:lnTo>
                    <a:pt x="5117392" y="10612"/>
                  </a:lnTo>
                  <a:cubicBezTo>
                    <a:pt x="5777800" y="77680"/>
                    <a:pt x="6293154" y="635415"/>
                    <a:pt x="6293154" y="1313518"/>
                  </a:cubicBezTo>
                  <a:cubicBezTo>
                    <a:pt x="6293154" y="2036828"/>
                    <a:pt x="5706796" y="2623186"/>
                    <a:pt x="4983486" y="2623186"/>
                  </a:cubicBezTo>
                  <a:lnTo>
                    <a:pt x="4907242" y="2619336"/>
                  </a:lnTo>
                  <a:lnTo>
                    <a:pt x="1385912" y="2619336"/>
                  </a:lnTo>
                  <a:lnTo>
                    <a:pt x="1309668" y="2623186"/>
                  </a:lnTo>
                  <a:cubicBezTo>
                    <a:pt x="586358" y="2623186"/>
                    <a:pt x="0" y="2036828"/>
                    <a:pt x="0" y="1313518"/>
                  </a:cubicBezTo>
                  <a:cubicBezTo>
                    <a:pt x="0" y="635415"/>
                    <a:pt x="515354" y="77680"/>
                    <a:pt x="1175762" y="10612"/>
                  </a:cubicBezTo>
                  <a:lnTo>
                    <a:pt x="1308625" y="3903"/>
                  </a:lnTo>
                  <a:close/>
                </a:path>
              </a:pathLst>
            </a:custGeom>
            <a:solidFill>
              <a:srgbClr val="F9F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70F3DAB-5DA3-4A90-8C8F-7D8CDBFB475F}"/>
                </a:ext>
              </a:extLst>
            </p:cNvPr>
            <p:cNvSpPr/>
            <p:nvPr/>
          </p:nvSpPr>
          <p:spPr>
            <a:xfrm rot="16200000">
              <a:off x="-743704" y="2162304"/>
              <a:ext cx="6436064" cy="2533390"/>
            </a:xfrm>
            <a:custGeom>
              <a:avLst/>
              <a:gdLst>
                <a:gd name="connsiteX0" fmla="*/ 1209856 w 6058646"/>
                <a:gd name="connsiteY0" fmla="*/ 0 h 2384829"/>
                <a:gd name="connsiteX1" fmla="*/ 4877546 w 6058646"/>
                <a:gd name="connsiteY1" fmla="*/ 0 h 2384829"/>
                <a:gd name="connsiteX2" fmla="*/ 4877546 w 6058646"/>
                <a:gd name="connsiteY2" fmla="*/ 572 h 2384829"/>
                <a:gd name="connsiteX3" fmla="*/ 4988149 w 6058646"/>
                <a:gd name="connsiteY3" fmla="*/ 6157 h 2384829"/>
                <a:gd name="connsiteX4" fmla="*/ 6058646 w 6058646"/>
                <a:gd name="connsiteY4" fmla="*/ 1192415 h 2384829"/>
                <a:gd name="connsiteX5" fmla="*/ 4988149 w 6058646"/>
                <a:gd name="connsiteY5" fmla="*/ 2378673 h 2384829"/>
                <a:gd name="connsiteX6" fmla="*/ 4877546 w 6058646"/>
                <a:gd name="connsiteY6" fmla="*/ 2384258 h 2384829"/>
                <a:gd name="connsiteX7" fmla="*/ 4877546 w 6058646"/>
                <a:gd name="connsiteY7" fmla="*/ 2384829 h 2384829"/>
                <a:gd name="connsiteX8" fmla="*/ 4866232 w 6058646"/>
                <a:gd name="connsiteY8" fmla="*/ 2384829 h 2384829"/>
                <a:gd name="connsiteX9" fmla="*/ 1209856 w 6058646"/>
                <a:gd name="connsiteY9" fmla="*/ 2384829 h 2384829"/>
                <a:gd name="connsiteX10" fmla="*/ 1209856 w 6058646"/>
                <a:gd name="connsiteY10" fmla="*/ 2383948 h 2384829"/>
                <a:gd name="connsiteX11" fmla="*/ 1192414 w 6058646"/>
                <a:gd name="connsiteY11" fmla="*/ 2384829 h 2384829"/>
                <a:gd name="connsiteX12" fmla="*/ 0 w 6058646"/>
                <a:gd name="connsiteY12" fmla="*/ 1192415 h 2384829"/>
                <a:gd name="connsiteX13" fmla="*/ 1192414 w 6058646"/>
                <a:gd name="connsiteY13" fmla="*/ 1 h 2384829"/>
                <a:gd name="connsiteX14" fmla="*/ 1209856 w 6058646"/>
                <a:gd name="connsiteY14" fmla="*/ 882 h 238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58646" h="2384829">
                  <a:moveTo>
                    <a:pt x="1209856" y="0"/>
                  </a:moveTo>
                  <a:lnTo>
                    <a:pt x="4877546" y="0"/>
                  </a:lnTo>
                  <a:lnTo>
                    <a:pt x="4877546" y="572"/>
                  </a:lnTo>
                  <a:lnTo>
                    <a:pt x="4988149" y="6157"/>
                  </a:lnTo>
                  <a:cubicBezTo>
                    <a:pt x="5589431" y="67221"/>
                    <a:pt x="6058646" y="575023"/>
                    <a:pt x="6058646" y="1192415"/>
                  </a:cubicBezTo>
                  <a:cubicBezTo>
                    <a:pt x="6058646" y="1809808"/>
                    <a:pt x="5589431" y="2317609"/>
                    <a:pt x="4988149" y="2378673"/>
                  </a:cubicBezTo>
                  <a:lnTo>
                    <a:pt x="4877546" y="2384258"/>
                  </a:lnTo>
                  <a:lnTo>
                    <a:pt x="4877546" y="2384829"/>
                  </a:lnTo>
                  <a:lnTo>
                    <a:pt x="4866232" y="2384829"/>
                  </a:lnTo>
                  <a:lnTo>
                    <a:pt x="1209856" y="2384829"/>
                  </a:lnTo>
                  <a:lnTo>
                    <a:pt x="1209856" y="2383948"/>
                  </a:lnTo>
                  <a:lnTo>
                    <a:pt x="1192414" y="2384829"/>
                  </a:lnTo>
                  <a:cubicBezTo>
                    <a:pt x="533862" y="2384829"/>
                    <a:pt x="0" y="1850967"/>
                    <a:pt x="0" y="1192415"/>
                  </a:cubicBezTo>
                  <a:cubicBezTo>
                    <a:pt x="0" y="533863"/>
                    <a:pt x="533862" y="1"/>
                    <a:pt x="1192414" y="1"/>
                  </a:cubicBezTo>
                  <a:lnTo>
                    <a:pt x="1209856" y="882"/>
                  </a:lnTo>
                  <a:close/>
                </a:path>
              </a:pathLst>
            </a:custGeom>
            <a:solidFill>
              <a:srgbClr val="ECF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EC43689-409E-47C8-8149-2613791BA090}"/>
                </a:ext>
              </a:extLst>
            </p:cNvPr>
            <p:cNvSpPr/>
            <p:nvPr/>
          </p:nvSpPr>
          <p:spPr>
            <a:xfrm rot="16200000">
              <a:off x="-607283" y="2298727"/>
              <a:ext cx="6163222" cy="2260546"/>
            </a:xfrm>
            <a:custGeom>
              <a:avLst/>
              <a:gdLst>
                <a:gd name="connsiteX0" fmla="*/ 1063993 w 5801804"/>
                <a:gd name="connsiteY0" fmla="*/ 0 h 2127986"/>
                <a:gd name="connsiteX1" fmla="*/ 4730801 w 5801804"/>
                <a:gd name="connsiteY1" fmla="*/ 0 h 2127986"/>
                <a:gd name="connsiteX2" fmla="*/ 4730801 w 5801804"/>
                <a:gd name="connsiteY2" fmla="*/ 354 h 2127986"/>
                <a:gd name="connsiteX3" fmla="*/ 4737811 w 5801804"/>
                <a:gd name="connsiteY3" fmla="*/ 0 h 2127986"/>
                <a:gd name="connsiteX4" fmla="*/ 5801804 w 5801804"/>
                <a:gd name="connsiteY4" fmla="*/ 1063993 h 2127986"/>
                <a:gd name="connsiteX5" fmla="*/ 4737811 w 5801804"/>
                <a:gd name="connsiteY5" fmla="*/ 2127986 h 2127986"/>
                <a:gd name="connsiteX6" fmla="*/ 4730801 w 5801804"/>
                <a:gd name="connsiteY6" fmla="*/ 2127632 h 2127986"/>
                <a:gd name="connsiteX7" fmla="*/ 4730801 w 5801804"/>
                <a:gd name="connsiteY7" fmla="*/ 2127986 h 2127986"/>
                <a:gd name="connsiteX8" fmla="*/ 1063993 w 5801804"/>
                <a:gd name="connsiteY8" fmla="*/ 2127986 h 2127986"/>
                <a:gd name="connsiteX9" fmla="*/ 0 w 5801804"/>
                <a:gd name="connsiteY9" fmla="*/ 1063993 h 2127986"/>
                <a:gd name="connsiteX10" fmla="*/ 1063993 w 5801804"/>
                <a:gd name="connsiteY10" fmla="*/ 0 h 21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01804" h="2127986">
                  <a:moveTo>
                    <a:pt x="1063993" y="0"/>
                  </a:moveTo>
                  <a:lnTo>
                    <a:pt x="4730801" y="0"/>
                  </a:lnTo>
                  <a:lnTo>
                    <a:pt x="4730801" y="354"/>
                  </a:lnTo>
                  <a:lnTo>
                    <a:pt x="4737811" y="0"/>
                  </a:lnTo>
                  <a:cubicBezTo>
                    <a:pt x="5325438" y="0"/>
                    <a:pt x="5801804" y="476366"/>
                    <a:pt x="5801804" y="1063993"/>
                  </a:cubicBezTo>
                  <a:cubicBezTo>
                    <a:pt x="5801804" y="1651620"/>
                    <a:pt x="5325438" y="2127986"/>
                    <a:pt x="4737811" y="2127986"/>
                  </a:cubicBezTo>
                  <a:lnTo>
                    <a:pt x="4730801" y="2127632"/>
                  </a:lnTo>
                  <a:lnTo>
                    <a:pt x="4730801" y="2127986"/>
                  </a:lnTo>
                  <a:lnTo>
                    <a:pt x="1063993" y="2127986"/>
                  </a:lnTo>
                  <a:cubicBezTo>
                    <a:pt x="476366" y="2127986"/>
                    <a:pt x="0" y="1651620"/>
                    <a:pt x="0" y="1063993"/>
                  </a:cubicBezTo>
                  <a:cubicBezTo>
                    <a:pt x="0" y="476366"/>
                    <a:pt x="476366" y="0"/>
                    <a:pt x="1063993" y="0"/>
                  </a:cubicBezTo>
                  <a:close/>
                </a:path>
              </a:pathLst>
            </a:custGeom>
            <a:solidFill>
              <a:srgbClr val="CDEB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F6E32C2-4CB7-4976-8E46-832F94937CF0}"/>
              </a:ext>
            </a:extLst>
          </p:cNvPr>
          <p:cNvSpPr/>
          <p:nvPr/>
        </p:nvSpPr>
        <p:spPr>
          <a:xfrm>
            <a:off x="1591189" y="1435431"/>
            <a:ext cx="1450563" cy="1450563"/>
          </a:xfrm>
          <a:prstGeom prst="ellipse">
            <a:avLst/>
          </a:prstGeom>
          <a:solidFill>
            <a:schemeClr val="bg1"/>
          </a:solidFill>
          <a:ln>
            <a:solidFill>
              <a:srgbClr val="4AB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D43000-EC0D-47D2-9AC3-FFCDA444D17C}"/>
              </a:ext>
            </a:extLst>
          </p:cNvPr>
          <p:cNvSpPr txBox="1"/>
          <p:nvPr/>
        </p:nvSpPr>
        <p:spPr>
          <a:xfrm>
            <a:off x="1924795" y="1744734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주요기능</a:t>
            </a:r>
            <a:r>
              <a:rPr lang="en-US" altLang="ko-KR" sz="11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100" b="1" dirty="0">
              <a:solidFill>
                <a:srgbClr val="4AB86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58B3FB9-F0BB-406B-B396-B4BEF7BBE0E6}"/>
              </a:ext>
            </a:extLst>
          </p:cNvPr>
          <p:cNvSpPr/>
          <p:nvPr/>
        </p:nvSpPr>
        <p:spPr>
          <a:xfrm>
            <a:off x="1576519" y="3121564"/>
            <a:ext cx="1450563" cy="1450563"/>
          </a:xfrm>
          <a:prstGeom prst="ellipse">
            <a:avLst/>
          </a:prstGeom>
          <a:solidFill>
            <a:schemeClr val="bg1"/>
          </a:solidFill>
          <a:ln>
            <a:solidFill>
              <a:srgbClr val="4AB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498783-4AE8-45E0-855F-47956BBDD1F0}"/>
              </a:ext>
            </a:extLst>
          </p:cNvPr>
          <p:cNvSpPr txBox="1"/>
          <p:nvPr/>
        </p:nvSpPr>
        <p:spPr>
          <a:xfrm>
            <a:off x="2049425" y="2082046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50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B6A29A-82A2-4C77-AEF0-A15850A21A4A}"/>
              </a:ext>
            </a:extLst>
          </p:cNvPr>
          <p:cNvSpPr txBox="1"/>
          <p:nvPr/>
        </p:nvSpPr>
        <p:spPr>
          <a:xfrm>
            <a:off x="1892490" y="3430867"/>
            <a:ext cx="8178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주요기능</a:t>
            </a:r>
            <a:r>
              <a:rPr lang="en-US" altLang="ko-KR" sz="11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</a:t>
            </a:r>
            <a:endParaRPr lang="ko-KR" altLang="en-US" sz="1100" b="1" dirty="0">
              <a:solidFill>
                <a:srgbClr val="4AB86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EE6689D-CCE4-4663-9DC2-6CCB3A70A3B6}"/>
              </a:ext>
            </a:extLst>
          </p:cNvPr>
          <p:cNvGrpSpPr/>
          <p:nvPr/>
        </p:nvGrpSpPr>
        <p:grpSpPr>
          <a:xfrm>
            <a:off x="1578841" y="4815836"/>
            <a:ext cx="1450563" cy="1450563"/>
            <a:chOff x="5203450" y="2054804"/>
            <a:chExt cx="1775324" cy="1775324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98EC959-06A0-440E-8F5D-45908310A1B8}"/>
                </a:ext>
              </a:extLst>
            </p:cNvPr>
            <p:cNvSpPr/>
            <p:nvPr/>
          </p:nvSpPr>
          <p:spPr>
            <a:xfrm>
              <a:off x="5203450" y="2054804"/>
              <a:ext cx="1775324" cy="17753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4AB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8463DA-7B65-47C7-89AA-618949B5DDA5}"/>
                </a:ext>
              </a:extLst>
            </p:cNvPr>
            <p:cNvSpPr txBox="1"/>
            <p:nvPr/>
          </p:nvSpPr>
          <p:spPr>
            <a:xfrm>
              <a:off x="5649930" y="2816122"/>
              <a:ext cx="908749" cy="414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505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관리자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D4B1E92-2EEC-4361-B22D-C87B0CDDF44D}"/>
                </a:ext>
              </a:extLst>
            </p:cNvPr>
            <p:cNvSpPr txBox="1"/>
            <p:nvPr/>
          </p:nvSpPr>
          <p:spPr>
            <a:xfrm>
              <a:off x="5590164" y="2433356"/>
              <a:ext cx="1000959" cy="320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rgbClr val="4AB86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주요기능</a:t>
              </a:r>
              <a:r>
                <a:rPr lang="en-US" altLang="ko-KR" sz="1100" b="1" dirty="0">
                  <a:solidFill>
                    <a:srgbClr val="4AB86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3</a:t>
              </a:r>
              <a:endParaRPr lang="ko-KR" altLang="en-US" sz="1100" b="1" dirty="0">
                <a:solidFill>
                  <a:srgbClr val="4AB86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A124C1-487C-4E99-A8FC-BFE1BCC9A716}"/>
              </a:ext>
            </a:extLst>
          </p:cNvPr>
          <p:cNvSpPr txBox="1"/>
          <p:nvPr/>
        </p:nvSpPr>
        <p:spPr>
          <a:xfrm>
            <a:off x="4068578" y="3792833"/>
            <a:ext cx="4919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 리스트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페스티벌에 대한 리뷰 작성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1756B74-ADC0-499C-A115-A3BD8E382269}"/>
              </a:ext>
            </a:extLst>
          </p:cNvPr>
          <p:cNvCxnSpPr/>
          <p:nvPr/>
        </p:nvCxnSpPr>
        <p:spPr>
          <a:xfrm rot="16200000" flipH="1">
            <a:off x="3410263" y="5229528"/>
            <a:ext cx="9122" cy="746147"/>
          </a:xfrm>
          <a:prstGeom prst="line">
            <a:avLst/>
          </a:prstGeom>
          <a:ln>
            <a:solidFill>
              <a:srgbClr val="4AB8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E2C3894-AD66-44AF-BA04-BD4030B28848}"/>
              </a:ext>
            </a:extLst>
          </p:cNvPr>
          <p:cNvCxnSpPr/>
          <p:nvPr/>
        </p:nvCxnSpPr>
        <p:spPr>
          <a:xfrm rot="16200000" flipH="1">
            <a:off x="3410263" y="3543395"/>
            <a:ext cx="9122" cy="746147"/>
          </a:xfrm>
          <a:prstGeom prst="line">
            <a:avLst/>
          </a:prstGeom>
          <a:ln>
            <a:solidFill>
              <a:srgbClr val="4AB8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DC45DC-9A2B-4563-9BCA-0A04546BC88D}"/>
              </a:ext>
            </a:extLst>
          </p:cNvPr>
          <p:cNvCxnSpPr/>
          <p:nvPr/>
        </p:nvCxnSpPr>
        <p:spPr>
          <a:xfrm rot="16200000" flipH="1">
            <a:off x="3412093" y="1866392"/>
            <a:ext cx="9122" cy="746147"/>
          </a:xfrm>
          <a:prstGeom prst="line">
            <a:avLst/>
          </a:prstGeom>
          <a:ln>
            <a:solidFill>
              <a:srgbClr val="4AB86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FC22D1-035E-4BCD-9276-D1D47951D13A}"/>
              </a:ext>
            </a:extLst>
          </p:cNvPr>
          <p:cNvSpPr txBox="1"/>
          <p:nvPr/>
        </p:nvSpPr>
        <p:spPr>
          <a:xfrm>
            <a:off x="1863478" y="375877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505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페스티벌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8191A9-47CE-4C3B-96B4-99A79A2771DC}"/>
              </a:ext>
            </a:extLst>
          </p:cNvPr>
          <p:cNvSpPr txBox="1"/>
          <p:nvPr/>
        </p:nvSpPr>
        <p:spPr>
          <a:xfrm>
            <a:off x="4071948" y="5495449"/>
            <a:ext cx="4440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상태변경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페스티벌 관리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(=CRUD)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5A7D0C-8EDE-451D-8D4B-93B279B477D6}"/>
              </a:ext>
            </a:extLst>
          </p:cNvPr>
          <p:cNvSpPr txBox="1"/>
          <p:nvPr/>
        </p:nvSpPr>
        <p:spPr>
          <a:xfrm>
            <a:off x="4068578" y="2102663"/>
            <a:ext cx="3243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1748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451</Words>
  <Application>Microsoft Office PowerPoint</Application>
  <PresentationFormat>와이드스크린</PresentationFormat>
  <Paragraphs>130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210 맨발의청춘 L</vt:lpstr>
      <vt:lpstr>나눔스퀘어</vt:lpstr>
      <vt:lpstr>나눔스퀘어 Bold</vt:lpstr>
      <vt:lpstr>나눔스퀘어 ExtraBold</vt:lpstr>
      <vt:lpstr>나눔스퀘어 Light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효 듀</cp:lastModifiedBy>
  <cp:revision>201</cp:revision>
  <dcterms:created xsi:type="dcterms:W3CDTF">2019-04-01T11:57:47Z</dcterms:created>
  <dcterms:modified xsi:type="dcterms:W3CDTF">2019-06-17T21:41:04Z</dcterms:modified>
</cp:coreProperties>
</file>