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7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9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0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1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3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7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28EE-4C45-48EE-AABA-D1C25175123E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2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처리 26"/>
          <p:cNvSpPr/>
          <p:nvPr/>
        </p:nvSpPr>
        <p:spPr>
          <a:xfrm>
            <a:off x="890232" y="1809213"/>
            <a:ext cx="7429087" cy="3941983"/>
          </a:xfrm>
          <a:prstGeom prst="flowChartProcess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/>
              <a:t>RTS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92" idx="3"/>
            <a:endCxn id="51" idx="1"/>
          </p:cNvCxnSpPr>
          <p:nvPr/>
        </p:nvCxnSpPr>
        <p:spPr>
          <a:xfrm>
            <a:off x="8032163" y="3092757"/>
            <a:ext cx="1443142" cy="192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70" idx="2"/>
            <a:endCxn id="2" idx="1"/>
          </p:cNvCxnSpPr>
          <p:nvPr/>
        </p:nvCxnSpPr>
        <p:spPr>
          <a:xfrm flipH="1">
            <a:off x="5469880" y="3870875"/>
            <a:ext cx="1" cy="213820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2" idx="4"/>
            <a:endCxn id="64" idx="2"/>
          </p:cNvCxnSpPr>
          <p:nvPr/>
        </p:nvCxnSpPr>
        <p:spPr>
          <a:xfrm flipV="1">
            <a:off x="6245630" y="5094015"/>
            <a:ext cx="876679" cy="1256204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68" idx="1"/>
            <a:endCxn id="98" idx="3"/>
          </p:cNvCxnSpPr>
          <p:nvPr/>
        </p:nvCxnSpPr>
        <p:spPr>
          <a:xfrm flipH="1">
            <a:off x="8032163" y="4710881"/>
            <a:ext cx="1443142" cy="597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처리 25"/>
          <p:cNvSpPr/>
          <p:nvPr/>
        </p:nvSpPr>
        <p:spPr>
          <a:xfrm>
            <a:off x="1131904" y="4438386"/>
            <a:ext cx="3000325" cy="803539"/>
          </a:xfrm>
          <a:prstGeom prst="flowChartProcess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200" dirty="0" smtClean="0"/>
              <a:t>로그 메모리</a:t>
            </a:r>
            <a:endParaRPr lang="ko-KR" altLang="en-US" sz="1200" dirty="0"/>
          </a:p>
        </p:txBody>
      </p:sp>
      <p:sp>
        <p:nvSpPr>
          <p:cNvPr id="69" name="순서도: 처리 68"/>
          <p:cNvSpPr/>
          <p:nvPr/>
        </p:nvSpPr>
        <p:spPr>
          <a:xfrm>
            <a:off x="2913017" y="2318486"/>
            <a:ext cx="1551503" cy="1552388"/>
          </a:xfrm>
          <a:prstGeom prst="flowChartProcess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/>
              <a:t>오라클</a:t>
            </a:r>
            <a:endParaRPr lang="en-US" altLang="ko-KR" sz="1200" dirty="0" smtClean="0"/>
          </a:p>
          <a:p>
            <a:r>
              <a:rPr lang="ko-KR" altLang="en-US" sz="1200" dirty="0" err="1" smtClean="0"/>
              <a:t>공유메모리</a:t>
            </a:r>
            <a:endParaRPr lang="en-US" altLang="ko-KR" sz="1200" dirty="0"/>
          </a:p>
          <a:p>
            <a:r>
              <a:rPr lang="ko-KR" altLang="en-US" sz="1200" dirty="0" smtClean="0"/>
              <a:t>수집 스레드</a:t>
            </a:r>
            <a:endParaRPr lang="ko-KR" altLang="en-US" sz="1200" dirty="0"/>
          </a:p>
        </p:txBody>
      </p:sp>
      <p:sp>
        <p:nvSpPr>
          <p:cNvPr id="70" name="순서도: 처리 69"/>
          <p:cNvSpPr/>
          <p:nvPr/>
        </p:nvSpPr>
        <p:spPr>
          <a:xfrm>
            <a:off x="4694130" y="2318486"/>
            <a:ext cx="1551503" cy="1552388"/>
          </a:xfrm>
          <a:prstGeom prst="flowChartProcess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1200" dirty="0" smtClean="0"/>
              <a:t>로그</a:t>
            </a:r>
            <a:endParaRPr lang="en-US" altLang="ko-KR" sz="1200" dirty="0" smtClean="0"/>
          </a:p>
          <a:p>
            <a:pPr lvl="0"/>
            <a:r>
              <a:rPr lang="ko-KR" altLang="en-US" sz="1200" dirty="0" err="1" smtClean="0"/>
              <a:t>파일출력</a:t>
            </a:r>
            <a:r>
              <a:rPr lang="ko-KR" altLang="en-US" sz="1200" dirty="0" smtClean="0"/>
              <a:t> 스레드</a:t>
            </a:r>
            <a:endParaRPr lang="ko-KR" altLang="en-US" sz="1200" dirty="0"/>
          </a:p>
        </p:txBody>
      </p:sp>
      <p:sp>
        <p:nvSpPr>
          <p:cNvPr id="71" name="순서도: 처리 70"/>
          <p:cNvSpPr/>
          <p:nvPr/>
        </p:nvSpPr>
        <p:spPr>
          <a:xfrm>
            <a:off x="1131904" y="2318486"/>
            <a:ext cx="1551503" cy="1552388"/>
          </a:xfrm>
          <a:prstGeom prst="flowChartProcess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1200" dirty="0" smtClean="0"/>
              <a:t>시스템 정보</a:t>
            </a:r>
            <a:endParaRPr lang="en-US" altLang="ko-KR" sz="1200" dirty="0" smtClean="0"/>
          </a:p>
          <a:p>
            <a:pPr lvl="0"/>
            <a:r>
              <a:rPr lang="ko-KR" altLang="en-US" sz="1200" dirty="0" smtClean="0"/>
              <a:t>수집 스레드</a:t>
            </a:r>
            <a:endParaRPr lang="ko-KR" altLang="en-US" sz="1200" dirty="0"/>
          </a:p>
        </p:txBody>
      </p:sp>
      <p:cxnSp>
        <p:nvCxnSpPr>
          <p:cNvPr id="74" name="꺾인 연결선 73"/>
          <p:cNvCxnSpPr>
            <a:stCxn id="26" idx="3"/>
            <a:endCxn id="70" idx="1"/>
          </p:cNvCxnSpPr>
          <p:nvPr/>
        </p:nvCxnSpPr>
        <p:spPr>
          <a:xfrm flipV="1">
            <a:off x="4132229" y="3094681"/>
            <a:ext cx="561901" cy="1745474"/>
          </a:xfrm>
          <a:prstGeom prst="bentConnector3">
            <a:avLst>
              <a:gd name="adj1" fmla="val 8037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69" idx="2"/>
            <a:endCxn id="26" idx="0"/>
          </p:cNvCxnSpPr>
          <p:nvPr/>
        </p:nvCxnSpPr>
        <p:spPr>
          <a:xfrm rot="5400000">
            <a:off x="2876662" y="3626280"/>
            <a:ext cx="567511" cy="1056703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71" idx="2"/>
            <a:endCxn id="26" idx="0"/>
          </p:cNvCxnSpPr>
          <p:nvPr/>
        </p:nvCxnSpPr>
        <p:spPr>
          <a:xfrm rot="16200000" flipH="1">
            <a:off x="1986106" y="3792426"/>
            <a:ext cx="567511" cy="72441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6480660" y="2314638"/>
            <a:ext cx="1551503" cy="2923438"/>
            <a:chOff x="5873660" y="1923123"/>
            <a:chExt cx="1558800" cy="3003846"/>
          </a:xfrm>
        </p:grpSpPr>
        <p:sp>
          <p:nvSpPr>
            <p:cNvPr id="25" name="순서도: 처리 24"/>
            <p:cNvSpPr/>
            <p:nvPr/>
          </p:nvSpPr>
          <p:spPr>
            <a:xfrm>
              <a:off x="5873660" y="1923123"/>
              <a:ext cx="1558800" cy="3003846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200" dirty="0" smtClean="0"/>
                <a:t>서버 스레드</a:t>
              </a:r>
              <a:endParaRPr lang="ko-KR" altLang="en-US" sz="1200" dirty="0"/>
            </a:p>
          </p:txBody>
        </p:sp>
        <p:sp>
          <p:nvSpPr>
            <p:cNvPr id="64" name="순서도: 처리 63"/>
            <p:cNvSpPr/>
            <p:nvPr/>
          </p:nvSpPr>
          <p:spPr>
            <a:xfrm>
              <a:off x="6031208" y="4003883"/>
              <a:ext cx="974237" cy="775063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200" dirty="0" smtClean="0"/>
                <a:t>클라이언트</a:t>
              </a:r>
              <a:endParaRPr lang="ko-KR" altLang="en-US" sz="1200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086574" y="2480608"/>
              <a:ext cx="863505" cy="28998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ko-KR" sz="1000" dirty="0" smtClean="0"/>
                <a:t>Timestamp</a:t>
              </a:r>
              <a:endParaRPr lang="en-US" altLang="ko-KR" sz="1000" dirty="0"/>
            </a:p>
          </p:txBody>
        </p:sp>
        <p:cxnSp>
          <p:nvCxnSpPr>
            <p:cNvPr id="65" name="꺾인 연결선 78"/>
            <p:cNvCxnSpPr>
              <a:stCxn id="106" idx="2"/>
              <a:endCxn id="64" idx="0"/>
            </p:cNvCxnSpPr>
            <p:nvPr/>
          </p:nvCxnSpPr>
          <p:spPr>
            <a:xfrm>
              <a:off x="6518327" y="2770591"/>
              <a:ext cx="0" cy="123329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순서도: 처리 91"/>
            <p:cNvSpPr/>
            <p:nvPr/>
          </p:nvSpPr>
          <p:spPr>
            <a:xfrm>
              <a:off x="7003561" y="1923123"/>
              <a:ext cx="428899" cy="1599041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/>
                <a:t>SSL</a:t>
              </a:r>
            </a:p>
          </p:txBody>
        </p:sp>
        <p:sp>
          <p:nvSpPr>
            <p:cNvPr id="98" name="순서도: 처리 97"/>
            <p:cNvSpPr/>
            <p:nvPr/>
          </p:nvSpPr>
          <p:spPr>
            <a:xfrm>
              <a:off x="7003561" y="4003883"/>
              <a:ext cx="428899" cy="775063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/>
                <a:t>SSL</a:t>
              </a:r>
            </a:p>
          </p:txBody>
        </p:sp>
      </p:grpSp>
      <p:sp>
        <p:nvSpPr>
          <p:cNvPr id="2" name="순서도: 자기 디스크 1"/>
          <p:cNvSpPr/>
          <p:nvPr/>
        </p:nvSpPr>
        <p:spPr>
          <a:xfrm>
            <a:off x="4694130" y="6009083"/>
            <a:ext cx="1551501" cy="682274"/>
          </a:xfrm>
          <a:prstGeom prst="flowChartMagneticDisk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200"/>
              <a:t>로그 파일</a:t>
            </a:r>
            <a:endParaRPr lang="ko-KR" altLang="en-US" sz="12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8506468" y="2698794"/>
            <a:ext cx="2795301" cy="3328439"/>
            <a:chOff x="8570029" y="2317846"/>
            <a:chExt cx="2808448" cy="3419986"/>
          </a:xfrm>
        </p:grpSpPr>
        <p:grpSp>
          <p:nvGrpSpPr>
            <p:cNvPr id="45" name="그룹 44"/>
            <p:cNvGrpSpPr/>
            <p:nvPr/>
          </p:nvGrpSpPr>
          <p:grpSpPr>
            <a:xfrm>
              <a:off x="9543423" y="2337089"/>
              <a:ext cx="1835054" cy="775063"/>
              <a:chOff x="9445893" y="2337089"/>
              <a:chExt cx="1835054" cy="775063"/>
            </a:xfrm>
          </p:grpSpPr>
          <p:sp>
            <p:nvSpPr>
              <p:cNvPr id="34" name="순서도: 처리 33"/>
              <p:cNvSpPr/>
              <p:nvPr/>
            </p:nvSpPr>
            <p:spPr>
              <a:xfrm>
                <a:off x="9874792" y="2337089"/>
                <a:ext cx="1406155" cy="775063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smtClean="0"/>
                  <a:t>요청 클라이언트</a:t>
                </a:r>
                <a:endParaRPr lang="ko-KR" altLang="en-US" sz="1200" dirty="0"/>
              </a:p>
            </p:txBody>
          </p:sp>
          <p:sp>
            <p:nvSpPr>
              <p:cNvPr id="51" name="순서도: 처리 50"/>
              <p:cNvSpPr/>
              <p:nvPr/>
            </p:nvSpPr>
            <p:spPr>
              <a:xfrm>
                <a:off x="9445893" y="2337089"/>
                <a:ext cx="428899" cy="775063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/>
                  <a:t>SSL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9543423" y="3997741"/>
              <a:ext cx="1835054" cy="775063"/>
              <a:chOff x="9445893" y="3830569"/>
              <a:chExt cx="1835054" cy="775063"/>
            </a:xfrm>
          </p:grpSpPr>
          <p:sp>
            <p:nvSpPr>
              <p:cNvPr id="67" name="순서도: 처리 66"/>
              <p:cNvSpPr/>
              <p:nvPr/>
            </p:nvSpPr>
            <p:spPr>
              <a:xfrm>
                <a:off x="9874792" y="3830569"/>
                <a:ext cx="1406155" cy="775063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/>
                  <a:t>Data Gather </a:t>
                </a:r>
                <a:r>
                  <a:rPr lang="ko-KR" altLang="en-US" sz="1200" dirty="0" smtClean="0"/>
                  <a:t>서버</a:t>
                </a:r>
                <a:endParaRPr lang="ko-KR" altLang="en-US" sz="1200" dirty="0"/>
              </a:p>
            </p:txBody>
          </p:sp>
          <p:sp>
            <p:nvSpPr>
              <p:cNvPr id="68" name="순서도: 처리 67"/>
              <p:cNvSpPr/>
              <p:nvPr/>
            </p:nvSpPr>
            <p:spPr>
              <a:xfrm>
                <a:off x="9445893" y="3830569"/>
                <a:ext cx="428899" cy="775063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/>
                  <a:t>SSL</a:t>
                </a:r>
              </a:p>
            </p:txBody>
          </p:sp>
        </p:grpSp>
        <p:sp>
          <p:nvSpPr>
            <p:cNvPr id="99" name="직사각형 98"/>
            <p:cNvSpPr/>
            <p:nvPr/>
          </p:nvSpPr>
          <p:spPr>
            <a:xfrm>
              <a:off x="8570029" y="2317846"/>
              <a:ext cx="827360" cy="400110"/>
            </a:xfrm>
            <a:prstGeom prst="rect">
              <a:avLst/>
            </a:prstGeom>
            <a:ln w="3175">
              <a:noFill/>
            </a:ln>
          </p:spPr>
          <p:txBody>
            <a:bodyPr wrap="square" anchor="t">
              <a:spAutoFit/>
            </a:bodyPr>
            <a:lstStyle/>
            <a:p>
              <a:pPr lvl="0" algn="ctr"/>
              <a:r>
                <a:rPr lang="ko-KR" altLang="en-US" sz="1000" dirty="0" err="1" smtClean="0"/>
                <a:t>전송요청</a:t>
              </a:r>
              <a:endParaRPr lang="en-US" altLang="ko-KR" sz="1000" dirty="0" smtClean="0"/>
            </a:p>
            <a:p>
              <a:pPr algn="ctr"/>
              <a:r>
                <a:rPr lang="en-US" altLang="ko-KR" sz="1000" dirty="0" smtClean="0"/>
                <a:t>Timestamp</a:t>
              </a:r>
              <a:endParaRPr lang="en-US" altLang="ko-KR" sz="1000" dirty="0"/>
            </a:p>
          </p:txBody>
        </p:sp>
        <p:cxnSp>
          <p:nvCxnSpPr>
            <p:cNvPr id="33" name="직선 화살표 연결선 32"/>
            <p:cNvCxnSpPr>
              <a:stCxn id="47" idx="1"/>
              <a:endCxn id="67" idx="2"/>
            </p:cNvCxnSpPr>
            <p:nvPr/>
          </p:nvCxnSpPr>
          <p:spPr>
            <a:xfrm flipV="1">
              <a:off x="10675400" y="4772804"/>
              <a:ext cx="0" cy="2639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순서도: 자기 디스크 46"/>
            <p:cNvSpPr/>
            <p:nvPr/>
          </p:nvSpPr>
          <p:spPr>
            <a:xfrm>
              <a:off x="9972322" y="5036792"/>
              <a:ext cx="1406155" cy="701040"/>
            </a:xfrm>
            <a:prstGeom prst="flowChartMagneticDisk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ko-KR" altLang="en-US" sz="1200"/>
                <a:t>로그 파일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570029" y="4128814"/>
              <a:ext cx="827360" cy="246221"/>
            </a:xfrm>
            <a:prstGeom prst="rect">
              <a:avLst/>
            </a:prstGeom>
            <a:ln w="3175">
              <a:noFill/>
            </a:ln>
          </p:spPr>
          <p:txBody>
            <a:bodyPr wrap="square" anchor="t">
              <a:spAutoFit/>
            </a:bodyPr>
            <a:lstStyle/>
            <a:p>
              <a:pPr lvl="0" algn="ctr"/>
              <a:r>
                <a:rPr lang="ko-KR" altLang="en-US" sz="1000" dirty="0" err="1" smtClean="0"/>
                <a:t>압축로그</a:t>
              </a:r>
              <a:endParaRPr lang="en-US" altLang="ko-KR" sz="1000" dirty="0"/>
            </a:p>
          </p:txBody>
        </p:sp>
      </p:grpSp>
      <p:sp>
        <p:nvSpPr>
          <p:cNvPr id="36" name="순서도: 처리 35"/>
          <p:cNvSpPr/>
          <p:nvPr/>
        </p:nvSpPr>
        <p:spPr>
          <a:xfrm>
            <a:off x="890232" y="193013"/>
            <a:ext cx="7429087" cy="1239042"/>
          </a:xfrm>
          <a:prstGeom prst="flowChartProcess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/>
              <a:t>오라클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37" name="순서도: 처리 36"/>
          <p:cNvSpPr/>
          <p:nvPr/>
        </p:nvSpPr>
        <p:spPr>
          <a:xfrm>
            <a:off x="1154647" y="731866"/>
            <a:ext cx="6900258" cy="458859"/>
          </a:xfrm>
          <a:prstGeom prst="flowChartProcess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1200" dirty="0" err="1" smtClean="0"/>
              <a:t>공유메모리</a:t>
            </a:r>
            <a:endParaRPr lang="en-US" altLang="ko-KR" sz="1200" dirty="0" smtClean="0"/>
          </a:p>
        </p:txBody>
      </p:sp>
      <p:cxnSp>
        <p:nvCxnSpPr>
          <p:cNvPr id="40" name="꺾인 연결선 78"/>
          <p:cNvCxnSpPr>
            <a:endCxn id="69" idx="0"/>
          </p:cNvCxnSpPr>
          <p:nvPr/>
        </p:nvCxnSpPr>
        <p:spPr>
          <a:xfrm>
            <a:off x="3688769" y="1190725"/>
            <a:ext cx="0" cy="112776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3377036" y="327048"/>
            <a:ext cx="3266904" cy="6244668"/>
            <a:chOff x="3377036" y="327048"/>
            <a:chExt cx="3266904" cy="6244668"/>
          </a:xfrm>
        </p:grpSpPr>
        <p:sp>
          <p:nvSpPr>
            <p:cNvPr id="159" name="순서도: 처리 158"/>
            <p:cNvSpPr/>
            <p:nvPr/>
          </p:nvSpPr>
          <p:spPr>
            <a:xfrm>
              <a:off x="3377036" y="327048"/>
              <a:ext cx="3266904" cy="6244668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50" dirty="0" smtClean="0"/>
                <a:t>오라클 </a:t>
              </a:r>
              <a:r>
                <a:rPr lang="ko-KR" altLang="en-US" sz="1050" dirty="0" err="1" smtClean="0"/>
                <a:t>공유메모리</a:t>
              </a:r>
              <a:r>
                <a:rPr lang="ko-KR" altLang="en-US" sz="1050" dirty="0" smtClean="0"/>
                <a:t> 수집 스레드</a:t>
              </a:r>
              <a:r>
                <a:rPr lang="en-US" altLang="ko-KR" sz="1050" dirty="0" smtClean="0"/>
                <a:t>- </a:t>
              </a:r>
              <a:r>
                <a:rPr lang="en-US" altLang="ko-KR" sz="1050" dirty="0" err="1" smtClean="0"/>
                <a:t>t_shm</a:t>
              </a:r>
              <a:r>
                <a:rPr lang="en-US" altLang="ko-KR" sz="1050" dirty="0" smtClean="0"/>
                <a:t>()</a:t>
              </a:r>
              <a:endParaRPr lang="ko-KR" altLang="en-US" sz="1050" dirty="0"/>
            </a:p>
          </p:txBody>
        </p:sp>
        <p:sp>
          <p:nvSpPr>
            <p:cNvPr id="181" name="순서도: 처리 180"/>
            <p:cNvSpPr/>
            <p:nvPr/>
          </p:nvSpPr>
          <p:spPr>
            <a:xfrm>
              <a:off x="4979475" y="809664"/>
              <a:ext cx="1565472" cy="571573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altLang="ko-KR" sz="800" dirty="0" smtClean="0"/>
                <a:t>0 == fork()</a:t>
              </a:r>
            </a:p>
            <a:p>
              <a:pPr lvl="0"/>
              <a:r>
                <a:rPr lang="ko-KR" altLang="en-US" sz="800" dirty="0" smtClean="0"/>
                <a:t>표준입출력을 파이프로 변경</a:t>
              </a:r>
            </a:p>
            <a:p>
              <a:pPr lvl="0"/>
              <a:r>
                <a:rPr lang="en-US" altLang="ko-KR" sz="800" dirty="0" err="1" smtClean="0"/>
                <a:t>execl</a:t>
              </a:r>
              <a:r>
                <a:rPr lang="en-US" altLang="ko-KR" sz="800" dirty="0" smtClean="0"/>
                <a:t>(</a:t>
              </a:r>
              <a:r>
                <a:rPr lang="en-US" altLang="ko-KR" sz="800" dirty="0" err="1" smtClean="0"/>
                <a:t>sqlplus_path</a:t>
              </a:r>
              <a:r>
                <a:rPr lang="en-US" altLang="ko-KR" sz="800" dirty="0" smtClean="0"/>
                <a:t>, "</a:t>
              </a:r>
              <a:r>
                <a:rPr lang="en-US" altLang="ko-KR" sz="800" b="1" dirty="0" err="1" smtClean="0"/>
                <a:t>sqlplus</a:t>
              </a:r>
              <a:r>
                <a:rPr lang="en-US" altLang="ko-KR" sz="800" dirty="0" smtClean="0"/>
                <a:t>", "-f", "/", "as", "</a:t>
              </a:r>
              <a:r>
                <a:rPr lang="en-US" altLang="ko-KR" sz="800" dirty="0" err="1" smtClean="0"/>
                <a:t>sysdba</a:t>
              </a:r>
              <a:r>
                <a:rPr lang="en-US" altLang="ko-KR" sz="800" dirty="0" smtClean="0"/>
                <a:t>", NULL);</a:t>
              </a:r>
              <a:endParaRPr lang="ko-KR" altLang="en-US" sz="800" dirty="0"/>
            </a:p>
          </p:txBody>
        </p:sp>
        <p:cxnSp>
          <p:nvCxnSpPr>
            <p:cNvPr id="194" name="꺾인 연결선 193"/>
            <p:cNvCxnSpPr/>
            <p:nvPr/>
          </p:nvCxnSpPr>
          <p:spPr>
            <a:xfrm>
              <a:off x="4815140" y="1055863"/>
              <a:ext cx="14633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꺾인 연결선 208"/>
            <p:cNvCxnSpPr/>
            <p:nvPr/>
          </p:nvCxnSpPr>
          <p:spPr>
            <a:xfrm>
              <a:off x="4815140" y="1158937"/>
              <a:ext cx="146339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순서도: 처리 159"/>
            <p:cNvSpPr/>
            <p:nvPr/>
          </p:nvSpPr>
          <p:spPr>
            <a:xfrm>
              <a:off x="3634669" y="1603069"/>
              <a:ext cx="2910278" cy="760346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800" dirty="0" err="1" smtClean="0"/>
                <a:t>shmid</a:t>
              </a:r>
              <a:r>
                <a:rPr lang="en-US" altLang="ko-KR" sz="800" dirty="0" smtClean="0"/>
                <a:t>, </a:t>
              </a:r>
              <a:r>
                <a:rPr lang="en-US" altLang="ko-KR" sz="800" dirty="0" err="1" smtClean="0"/>
                <a:t>nattach</a:t>
              </a: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저장</a:t>
              </a:r>
              <a:endParaRPr lang="en-US" altLang="ko-KR" sz="800" dirty="0" smtClean="0"/>
            </a:p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popen</a:t>
              </a:r>
              <a:r>
                <a:rPr lang="en-US" altLang="ko-KR" sz="800" dirty="0" smtClean="0"/>
                <a:t>(</a:t>
              </a:r>
              <a:r>
                <a:rPr lang="en-US" altLang="ko-KR" sz="800" dirty="0" err="1" smtClean="0"/>
                <a:t>ipcs</a:t>
              </a:r>
              <a:r>
                <a:rPr lang="en-US" altLang="ko-KR" sz="800" dirty="0" smtClean="0"/>
                <a:t> –</a:t>
              </a:r>
              <a:r>
                <a:rPr lang="en-US" altLang="ko-KR" sz="800" dirty="0" err="1" smtClean="0"/>
                <a:t>mb</a:t>
              </a:r>
              <a:r>
                <a:rPr lang="en-US" altLang="ko-KR" sz="800" dirty="0" smtClean="0"/>
                <a:t>, “r”);</a:t>
              </a:r>
            </a:p>
            <a:p>
              <a:endParaRPr lang="en-US" altLang="ko-KR" sz="800" dirty="0" smtClean="0"/>
            </a:p>
            <a:p>
              <a:r>
                <a:rPr lang="ko-KR" altLang="en-US" sz="800" dirty="0" smtClean="0"/>
                <a:t>오라클 세션 주소 저장</a:t>
              </a:r>
              <a:endParaRPr lang="en-US" altLang="ko-KR" sz="800" dirty="0" smtClean="0"/>
            </a:p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run_sql</a:t>
              </a:r>
              <a:r>
                <a:rPr lang="en-US" altLang="ko-KR" sz="800" dirty="0" smtClean="0"/>
                <a:t>(“select </a:t>
              </a:r>
              <a:r>
                <a:rPr lang="en-US" altLang="ko-KR" sz="800" dirty="0" err="1" smtClean="0"/>
                <a:t>addr</a:t>
              </a:r>
              <a:r>
                <a:rPr lang="en-US" altLang="ko-KR" sz="800" dirty="0" smtClean="0"/>
                <a:t> from </a:t>
              </a:r>
              <a:r>
                <a:rPr lang="en-US" altLang="ko-KR" sz="800" dirty="0" err="1" smtClean="0"/>
                <a:t>x$ksuse</a:t>
              </a:r>
              <a:r>
                <a:rPr lang="en-US" altLang="ko-KR" sz="800" dirty="0" smtClean="0"/>
                <a:t>;”);</a:t>
              </a:r>
            </a:p>
          </p:txBody>
        </p:sp>
        <p:sp>
          <p:nvSpPr>
            <p:cNvPr id="161" name="순서도: 처리 160"/>
            <p:cNvSpPr/>
            <p:nvPr/>
          </p:nvSpPr>
          <p:spPr>
            <a:xfrm>
              <a:off x="3616673" y="823015"/>
              <a:ext cx="1198467" cy="558221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800" dirty="0" smtClean="0"/>
                <a:t>파이프 생성</a:t>
              </a:r>
              <a:endParaRPr lang="en-US" altLang="ko-KR" sz="800" dirty="0" smtClean="0"/>
            </a:p>
            <a:p>
              <a:pPr lvl="0"/>
              <a:r>
                <a:rPr lang="en-US" altLang="ko-KR" sz="800" dirty="0" smtClean="0"/>
                <a:t>fork()</a:t>
              </a:r>
            </a:p>
            <a:p>
              <a:pPr lvl="0"/>
              <a:r>
                <a:rPr lang="en-US" altLang="ko-KR" sz="800" dirty="0" err="1" smtClean="0"/>
                <a:t>poll.fd</a:t>
              </a:r>
              <a:r>
                <a:rPr lang="en-US" altLang="ko-KR" sz="800" dirty="0" smtClean="0"/>
                <a:t> = </a:t>
              </a:r>
              <a:r>
                <a:rPr lang="ko-KR" altLang="en-US" sz="800" dirty="0" smtClean="0"/>
                <a:t>읽기 파이프</a:t>
              </a:r>
              <a:endParaRPr lang="ko-KR" altLang="en-US" sz="800" dirty="0"/>
            </a:p>
          </p:txBody>
        </p:sp>
        <p:cxnSp>
          <p:nvCxnSpPr>
            <p:cNvPr id="170" name="꺾인 연결선 169"/>
            <p:cNvCxnSpPr>
              <a:stCxn id="161" idx="2"/>
              <a:endCxn id="160" idx="0"/>
            </p:cNvCxnSpPr>
            <p:nvPr/>
          </p:nvCxnSpPr>
          <p:spPr>
            <a:xfrm rot="16200000" flipH="1">
              <a:off x="4541941" y="1055201"/>
              <a:ext cx="221833" cy="873901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순서도: 처리 227"/>
            <p:cNvSpPr/>
            <p:nvPr/>
          </p:nvSpPr>
          <p:spPr>
            <a:xfrm>
              <a:off x="3634672" y="2581159"/>
              <a:ext cx="2910275" cy="289780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err="1" smtClean="0"/>
                <a:t>공유메모리</a:t>
              </a:r>
              <a:r>
                <a:rPr lang="ko-KR" altLang="en-US" sz="800" dirty="0" smtClean="0"/>
                <a:t> 연</a:t>
              </a:r>
              <a:r>
                <a:rPr lang="ko-KR" altLang="en-US" sz="800" dirty="0"/>
                <a:t>결</a:t>
              </a:r>
              <a:endParaRPr lang="en-US" altLang="ko-KR" sz="800" dirty="0" smtClean="0"/>
            </a:p>
            <a:p>
              <a:pPr marL="85725" indent="-85725">
                <a:buFont typeface="Arial" panose="020B0604020202020204" pitchFamily="34" charset="0"/>
                <a:buChar char="•"/>
              </a:pPr>
              <a:endParaRPr lang="ko-KR" altLang="en-US" sz="800" dirty="0"/>
            </a:p>
          </p:txBody>
        </p:sp>
        <p:cxnSp>
          <p:nvCxnSpPr>
            <p:cNvPr id="229" name="꺾인 연결선 228"/>
            <p:cNvCxnSpPr>
              <a:stCxn id="160" idx="2"/>
              <a:endCxn id="228" idx="0"/>
            </p:cNvCxnSpPr>
            <p:nvPr/>
          </p:nvCxnSpPr>
          <p:spPr>
            <a:xfrm>
              <a:off x="5089808" y="2363415"/>
              <a:ext cx="2" cy="21774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순서도: 처리 236"/>
            <p:cNvSpPr/>
            <p:nvPr/>
          </p:nvSpPr>
          <p:spPr>
            <a:xfrm>
              <a:off x="3634668" y="3107329"/>
              <a:ext cx="2910279" cy="360217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smtClean="0"/>
                <a:t>실행 중인 </a:t>
              </a:r>
              <a:r>
                <a:rPr lang="en-US" altLang="ko-KR" sz="800" dirty="0" smtClean="0"/>
                <a:t>SQL </a:t>
              </a:r>
              <a:r>
                <a:rPr lang="ko-KR" altLang="en-US" sz="800" dirty="0" smtClean="0"/>
                <a:t>수집</a:t>
              </a:r>
              <a:endParaRPr lang="en-US" altLang="ko-KR" sz="800" dirty="0" smtClean="0"/>
            </a:p>
            <a:p>
              <a:r>
                <a:rPr lang="en-US" altLang="ko-KR" sz="800" dirty="0" smtClean="0"/>
                <a:t>SQL</a:t>
              </a:r>
              <a:r>
                <a:rPr lang="ko-KR" altLang="en-US" sz="800" dirty="0" smtClean="0"/>
                <a:t> 로그 메모리 재할당</a:t>
              </a:r>
              <a:endParaRPr lang="ko-KR" altLang="en-US" sz="800" dirty="0"/>
            </a:p>
          </p:txBody>
        </p:sp>
        <p:cxnSp>
          <p:nvCxnSpPr>
            <p:cNvPr id="238" name="꺾인 연결선 237"/>
            <p:cNvCxnSpPr>
              <a:stCxn id="228" idx="2"/>
              <a:endCxn id="237" idx="0"/>
            </p:cNvCxnSpPr>
            <p:nvPr/>
          </p:nvCxnSpPr>
          <p:spPr>
            <a:xfrm flipH="1">
              <a:off x="5089808" y="2870939"/>
              <a:ext cx="2" cy="23639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꺾인 연결선 281"/>
            <p:cNvCxnSpPr>
              <a:stCxn id="237" idx="2"/>
              <a:endCxn id="242" idx="0"/>
            </p:cNvCxnSpPr>
            <p:nvPr/>
          </p:nvCxnSpPr>
          <p:spPr>
            <a:xfrm flipH="1">
              <a:off x="5082869" y="3467546"/>
              <a:ext cx="6939" cy="25449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순서도: 판단 301"/>
            <p:cNvSpPr/>
            <p:nvPr/>
          </p:nvSpPr>
          <p:spPr>
            <a:xfrm>
              <a:off x="4127463" y="5547157"/>
              <a:ext cx="1900737" cy="335556"/>
            </a:xfrm>
            <a:prstGeom prst="flowChartDecision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/>
                <a:t>&lt;</a:t>
              </a:r>
              <a:r>
                <a:rPr lang="en-US" altLang="ko-KR" sz="800" smtClean="0"/>
                <a:t> 50ms</a:t>
              </a:r>
              <a:endParaRPr lang="ko-KR" altLang="en-US" sz="800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5151716" y="5874249"/>
              <a:ext cx="444549" cy="215444"/>
            </a:xfrm>
            <a:prstGeom prst="rect">
              <a:avLst/>
            </a:prstGeom>
            <a:ln w="317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ko-KR" sz="800" dirty="0"/>
                <a:t>== </a:t>
              </a:r>
              <a:r>
                <a:rPr lang="en-US" altLang="ko-KR" sz="800" dirty="0" smtClean="0"/>
                <a:t>1</a:t>
              </a:r>
              <a:endParaRPr lang="en-US" altLang="ko-KR" sz="800" dirty="0"/>
            </a:p>
          </p:txBody>
        </p:sp>
        <p:grpSp>
          <p:nvGrpSpPr>
            <p:cNvPr id="304" name="그룹 303"/>
            <p:cNvGrpSpPr/>
            <p:nvPr/>
          </p:nvGrpSpPr>
          <p:grpSpPr>
            <a:xfrm>
              <a:off x="3616671" y="5361441"/>
              <a:ext cx="2922321" cy="1007424"/>
              <a:chOff x="498765" y="5016582"/>
              <a:chExt cx="2751512" cy="1367593"/>
            </a:xfrm>
          </p:grpSpPr>
          <p:sp>
            <p:nvSpPr>
              <p:cNvPr id="305" name="순서도: 처리 304"/>
              <p:cNvSpPr/>
              <p:nvPr/>
            </p:nvSpPr>
            <p:spPr>
              <a:xfrm>
                <a:off x="498765" y="5016582"/>
                <a:ext cx="2751512" cy="1367593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800" dirty="0" smtClean="0"/>
                  <a:t>loop </a:t>
                </a:r>
                <a:r>
                  <a:rPr lang="ko-KR" altLang="en-US" sz="800" dirty="0" err="1" smtClean="0"/>
                  <a:t>소모시간</a:t>
                </a:r>
                <a:r>
                  <a:rPr lang="ko-KR" altLang="en-US" sz="800" dirty="0" smtClean="0"/>
                  <a:t> 측정</a:t>
                </a:r>
                <a:endParaRPr lang="ko-KR" altLang="en-US" sz="800" dirty="0"/>
              </a:p>
            </p:txBody>
          </p:sp>
          <p:sp>
            <p:nvSpPr>
              <p:cNvPr id="306" name="순서도: 처리 305"/>
              <p:cNvSpPr/>
              <p:nvPr/>
            </p:nvSpPr>
            <p:spPr>
              <a:xfrm>
                <a:off x="498765" y="6018951"/>
                <a:ext cx="2751512" cy="365224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en-US" altLang="ko-KR" sz="800" err="1" smtClean="0"/>
                  <a:t>usleep</a:t>
                </a:r>
                <a:r>
                  <a:rPr lang="en-US" altLang="ko-KR" sz="800" smtClean="0"/>
                  <a:t>(50ms - </a:t>
                </a:r>
                <a:r>
                  <a:rPr lang="ko-KR" altLang="en-US" sz="800" smtClean="0"/>
                  <a:t>소모 시간</a:t>
                </a:r>
                <a:r>
                  <a:rPr lang="en-US" altLang="ko-KR" sz="800" smtClean="0"/>
                  <a:t>)</a:t>
                </a:r>
                <a:endParaRPr lang="ko-KR" altLang="en-US" sz="800"/>
              </a:p>
            </p:txBody>
          </p:sp>
        </p:grpSp>
        <p:cxnSp>
          <p:nvCxnSpPr>
            <p:cNvPr id="307" name="꺾인 연결선 306"/>
            <p:cNvCxnSpPr>
              <a:stCxn id="302" idx="2"/>
              <a:endCxn id="306" idx="0"/>
            </p:cNvCxnSpPr>
            <p:nvPr/>
          </p:nvCxnSpPr>
          <p:spPr>
            <a:xfrm>
              <a:off x="5077832" y="5882713"/>
              <a:ext cx="0" cy="2171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꺾인 연결선 307"/>
            <p:cNvCxnSpPr>
              <a:stCxn id="243" idx="2"/>
              <a:endCxn id="305" idx="0"/>
            </p:cNvCxnSpPr>
            <p:nvPr/>
          </p:nvCxnSpPr>
          <p:spPr>
            <a:xfrm flipH="1">
              <a:off x="5077832" y="5109239"/>
              <a:ext cx="5037" cy="2522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그룹 380"/>
            <p:cNvGrpSpPr/>
            <p:nvPr/>
          </p:nvGrpSpPr>
          <p:grpSpPr>
            <a:xfrm>
              <a:off x="3625071" y="3722037"/>
              <a:ext cx="2915595" cy="1387202"/>
              <a:chOff x="3456324" y="3722037"/>
              <a:chExt cx="2915595" cy="1387202"/>
            </a:xfrm>
          </p:grpSpPr>
          <p:sp>
            <p:nvSpPr>
              <p:cNvPr id="240" name="순서도: 판단 239"/>
              <p:cNvSpPr/>
              <p:nvPr/>
            </p:nvSpPr>
            <p:spPr>
              <a:xfrm>
                <a:off x="3954088" y="3935718"/>
                <a:ext cx="1920067" cy="437191"/>
              </a:xfrm>
              <a:prstGeom prst="flowChartDecision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err="1"/>
                  <a:t>pthread_mutex_trylock</a:t>
                </a:r>
                <a:r>
                  <a:rPr lang="en-US" altLang="ko-KR" sz="800"/>
                  <a:t>()</a:t>
                </a:r>
                <a:endParaRPr lang="ko-KR" altLang="en-US" sz="800"/>
              </a:p>
            </p:txBody>
          </p:sp>
          <p:grpSp>
            <p:nvGrpSpPr>
              <p:cNvPr id="241" name="그룹 240"/>
              <p:cNvGrpSpPr/>
              <p:nvPr/>
            </p:nvGrpSpPr>
            <p:grpSpPr>
              <a:xfrm>
                <a:off x="3456324" y="3722037"/>
                <a:ext cx="2915595" cy="1387202"/>
                <a:chOff x="498765" y="3298674"/>
                <a:chExt cx="2751512" cy="1511437"/>
              </a:xfrm>
            </p:grpSpPr>
            <p:sp>
              <p:nvSpPr>
                <p:cNvPr id="242" name="순서도: 처리 241"/>
                <p:cNvSpPr/>
                <p:nvPr/>
              </p:nvSpPr>
              <p:spPr>
                <a:xfrm>
                  <a:off x="498765" y="3298674"/>
                  <a:ext cx="2751512" cy="1511437"/>
                </a:xfrm>
                <a:prstGeom prst="flowChartProcess">
                  <a:avLst/>
                </a:prstGeom>
                <a:no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ko-KR" altLang="en-US" sz="800" dirty="0" smtClean="0"/>
                    <a:t>전체 로그로 복사 </a:t>
                  </a:r>
                  <a:r>
                    <a:rPr lang="ko-KR" altLang="en-US" sz="800" dirty="0"/>
                    <a:t>시도</a:t>
                  </a:r>
                </a:p>
              </p:txBody>
            </p:sp>
            <p:sp>
              <p:nvSpPr>
                <p:cNvPr id="243" name="순서도: 처리 242"/>
                <p:cNvSpPr/>
                <p:nvPr/>
              </p:nvSpPr>
              <p:spPr>
                <a:xfrm>
                  <a:off x="498765" y="4240655"/>
                  <a:ext cx="2751512" cy="569456"/>
                </a:xfrm>
                <a:prstGeom prst="flowChartProcess">
                  <a:avLst/>
                </a:prstGeom>
                <a:no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ko-KR" altLang="en-US" sz="800" dirty="0"/>
                    <a:t>전체 로그 메모리로 복사</a:t>
                  </a:r>
                </a:p>
                <a:p>
                  <a:pPr lvl="0"/>
                  <a:r>
                    <a:rPr lang="ko-KR" altLang="en-US" sz="800" dirty="0" err="1" smtClean="0"/>
                    <a:t>시스템정보</a:t>
                  </a:r>
                  <a:r>
                    <a:rPr lang="ko-KR" altLang="en-US" sz="800" dirty="0" smtClean="0"/>
                    <a:t> 로그 </a:t>
                  </a:r>
                  <a:r>
                    <a:rPr lang="ko-KR" altLang="en-US" sz="800" dirty="0"/>
                    <a:t>메모리 내용 초기화</a:t>
                  </a:r>
                </a:p>
                <a:p>
                  <a:pPr lvl="0"/>
                  <a:r>
                    <a:rPr lang="en-US" altLang="ko-KR" sz="800" dirty="0" err="1"/>
                    <a:t>pthread_mutex_unlock</a:t>
                  </a:r>
                  <a:r>
                    <a:rPr lang="en-US" altLang="ko-KR" sz="800" dirty="0"/>
                    <a:t>()</a:t>
                  </a:r>
                  <a:endParaRPr lang="ko-KR" altLang="en-US" sz="800" dirty="0"/>
                </a:p>
              </p:txBody>
            </p:sp>
          </p:grpSp>
          <p:cxnSp>
            <p:nvCxnSpPr>
              <p:cNvPr id="244" name="꺾인 연결선 243"/>
              <p:cNvCxnSpPr>
                <a:stCxn id="240" idx="2"/>
                <a:endCxn id="243" idx="0"/>
              </p:cNvCxnSpPr>
              <p:nvPr/>
            </p:nvCxnSpPr>
            <p:spPr>
              <a:xfrm>
                <a:off x="4914122" y="4372909"/>
                <a:ext cx="0" cy="2136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직사각형 317"/>
              <p:cNvSpPr/>
              <p:nvPr/>
            </p:nvSpPr>
            <p:spPr>
              <a:xfrm>
                <a:off x="4930394" y="4348759"/>
                <a:ext cx="444548" cy="215444"/>
              </a:xfrm>
              <a:prstGeom prst="rect">
                <a:avLst/>
              </a:prstGeom>
              <a:ln w="317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en-US" altLang="ko-KR" sz="800" dirty="0"/>
                  <a:t>== 0</a:t>
                </a:r>
              </a:p>
            </p:txBody>
          </p:sp>
        </p:grpSp>
        <p:cxnSp>
          <p:nvCxnSpPr>
            <p:cNvPr id="331" name="꺾인 연결선 330"/>
            <p:cNvCxnSpPr>
              <a:stCxn id="306" idx="2"/>
              <a:endCxn id="160" idx="1"/>
            </p:cNvCxnSpPr>
            <p:nvPr/>
          </p:nvCxnSpPr>
          <p:spPr>
            <a:xfrm rot="5400000" flipH="1">
              <a:off x="2163439" y="3454473"/>
              <a:ext cx="4385623" cy="1443163"/>
            </a:xfrm>
            <a:prstGeom prst="bentConnector4">
              <a:avLst>
                <a:gd name="adj1" fmla="val -2389"/>
                <a:gd name="adj2" fmla="val 109827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그룹 340"/>
          <p:cNvGrpSpPr/>
          <p:nvPr/>
        </p:nvGrpSpPr>
        <p:grpSpPr>
          <a:xfrm>
            <a:off x="257694" y="327048"/>
            <a:ext cx="2877299" cy="6244668"/>
            <a:chOff x="257694" y="327048"/>
            <a:chExt cx="2877299" cy="6244668"/>
          </a:xfrm>
        </p:grpSpPr>
        <p:sp>
          <p:nvSpPr>
            <p:cNvPr id="81" name="순서도: 처리 80"/>
            <p:cNvSpPr/>
            <p:nvPr/>
          </p:nvSpPr>
          <p:spPr>
            <a:xfrm>
              <a:off x="257694" y="327048"/>
              <a:ext cx="2877299" cy="6244668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/>
                <a:t>시스템 정보 수집 </a:t>
              </a:r>
              <a:r>
                <a:rPr lang="ko-KR" altLang="en-US" sz="1050" smtClean="0"/>
                <a:t>스레드 </a:t>
              </a:r>
              <a:r>
                <a:rPr lang="en-US" altLang="ko-KR" sz="1050" smtClean="0"/>
                <a:t>- </a:t>
              </a:r>
              <a:r>
                <a:rPr lang="en-US" altLang="ko-KR" sz="1050" err="1" smtClean="0"/>
                <a:t>t_ps</a:t>
              </a:r>
              <a:r>
                <a:rPr lang="en-US" altLang="ko-KR" sz="1050" smtClean="0"/>
                <a:t>()</a:t>
              </a:r>
              <a:endParaRPr lang="ko-KR" altLang="en-US" sz="1050"/>
            </a:p>
          </p:txBody>
        </p:sp>
        <p:grpSp>
          <p:nvGrpSpPr>
            <p:cNvPr id="319" name="그룹 318"/>
            <p:cNvGrpSpPr/>
            <p:nvPr/>
          </p:nvGrpSpPr>
          <p:grpSpPr>
            <a:xfrm>
              <a:off x="498765" y="809664"/>
              <a:ext cx="2525347" cy="5559199"/>
              <a:chOff x="498765" y="809665"/>
              <a:chExt cx="2525347" cy="5060446"/>
            </a:xfrm>
          </p:grpSpPr>
          <p:sp>
            <p:nvSpPr>
              <p:cNvPr id="90" name="순서도: 처리 89"/>
              <p:cNvSpPr/>
              <p:nvPr/>
            </p:nvSpPr>
            <p:spPr>
              <a:xfrm>
                <a:off x="498765" y="1786573"/>
                <a:ext cx="2525346" cy="829972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800" dirty="0" smtClean="0"/>
                  <a:t>프로세스 별 </a:t>
                </a:r>
                <a:r>
                  <a:rPr lang="en-US" altLang="ko-KR" sz="800" dirty="0"/>
                  <a:t>CPU, </a:t>
                </a:r>
                <a:r>
                  <a:rPr lang="ko-KR" altLang="en-US" sz="800" dirty="0"/>
                  <a:t>메모리</a:t>
                </a:r>
                <a:r>
                  <a:rPr lang="en-US" altLang="ko-KR" sz="800" dirty="0"/>
                  <a:t>, </a:t>
                </a:r>
                <a:r>
                  <a:rPr lang="ko-KR" altLang="en-US" sz="800" dirty="0"/>
                  <a:t>디스크 사용률 수집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altLang="ko-KR" sz="800" dirty="0" err="1"/>
                  <a:t>popen</a:t>
                </a:r>
                <a:r>
                  <a:rPr lang="en-US" altLang="ko-KR" sz="800" dirty="0"/>
                  <a:t>("</a:t>
                </a:r>
                <a:r>
                  <a:rPr lang="en-US" altLang="ko-KR" sz="800" dirty="0" err="1"/>
                  <a:t>pidstat</a:t>
                </a:r>
                <a:r>
                  <a:rPr lang="en-US" altLang="ko-KR" sz="800" dirty="0"/>
                  <a:t> -d -u -l -U </a:t>
                </a:r>
                <a:r>
                  <a:rPr lang="en-US" altLang="ko-KR" sz="800" dirty="0" smtClean="0"/>
                  <a:t>–r |</a:t>
                </a:r>
              </a:p>
              <a:p>
                <a:pPr marL="85725"/>
                <a:r>
                  <a:rPr lang="en-US" altLang="ko-KR" sz="800" dirty="0" err="1" smtClean="0"/>
                  <a:t>awk</a:t>
                </a:r>
                <a:r>
                  <a:rPr lang="en-US" altLang="ko-KR" sz="800" dirty="0" smtClean="0"/>
                  <a:t> </a:t>
                </a:r>
                <a:r>
                  <a:rPr lang="en-US" altLang="ko-KR" sz="800" dirty="0"/>
                  <a:t>'NR&gt;2{print(</a:t>
                </a:r>
                <a:r>
                  <a:rPr lang="en-US" altLang="ko-KR" sz="800" dirty="0" err="1"/>
                  <a:t>substr</a:t>
                </a:r>
                <a:r>
                  <a:rPr lang="en-US" altLang="ko-KR" sz="800" dirty="0"/>
                  <a:t>($0,index($0,$3)))}'", "r");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ko-KR" altLang="en-US" sz="800" dirty="0" err="1"/>
                  <a:t>시스템정보</a:t>
                </a:r>
                <a:r>
                  <a:rPr lang="ko-KR" altLang="en-US" sz="800" dirty="0"/>
                  <a:t> 로그 메모리 재할당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ko-KR" altLang="en-US" sz="800" dirty="0" err="1"/>
                  <a:t>시스템정보</a:t>
                </a:r>
                <a:r>
                  <a:rPr lang="ko-KR" altLang="en-US" sz="800" dirty="0"/>
                  <a:t> 로그에 추가</a:t>
                </a:r>
              </a:p>
            </p:txBody>
          </p:sp>
          <p:sp>
            <p:nvSpPr>
              <p:cNvPr id="93" name="순서도: 처리 92"/>
              <p:cNvSpPr/>
              <p:nvPr/>
            </p:nvSpPr>
            <p:spPr>
              <a:xfrm>
                <a:off x="498765" y="809665"/>
                <a:ext cx="2525347" cy="706917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en-US" altLang="ko-KR" sz="800" dirty="0" smtClean="0"/>
                  <a:t>CPU </a:t>
                </a:r>
                <a:r>
                  <a:rPr lang="ko-KR" altLang="en-US" sz="800" dirty="0"/>
                  <a:t>최근 사용률 수집</a:t>
                </a:r>
              </a:p>
              <a:p>
                <a:pPr marL="85725" lvl="0" indent="-85725">
                  <a:buFont typeface="Arial" panose="020B0604020202020204" pitchFamily="34" charset="0"/>
                  <a:buChar char="•"/>
                </a:pPr>
                <a:r>
                  <a:rPr lang="en-US" altLang="ko-KR" sz="800" dirty="0" err="1"/>
                  <a:t>fopen</a:t>
                </a:r>
                <a:r>
                  <a:rPr lang="en-US" altLang="ko-KR" sz="800" dirty="0"/>
                  <a:t>("/</a:t>
                </a:r>
                <a:r>
                  <a:rPr lang="en-US" altLang="ko-KR" sz="800" dirty="0" err="1"/>
                  <a:t>proc</a:t>
                </a:r>
                <a:r>
                  <a:rPr lang="en-US" altLang="ko-KR" sz="800" dirty="0"/>
                  <a:t>/</a:t>
                </a:r>
                <a:r>
                  <a:rPr lang="en-US" altLang="ko-KR" sz="800" dirty="0" err="1"/>
                  <a:t>loadavg</a:t>
                </a:r>
                <a:r>
                  <a:rPr lang="en-US" altLang="ko-KR" sz="800" dirty="0"/>
                  <a:t>", "r");</a:t>
                </a:r>
              </a:p>
              <a:p>
                <a:pPr marL="85725" lvl="0" indent="-85725">
                  <a:buFont typeface="Arial" panose="020B0604020202020204" pitchFamily="34" charset="0"/>
                  <a:buChar char="•"/>
                </a:pPr>
                <a:r>
                  <a:rPr lang="ko-KR" altLang="en-US" sz="800" dirty="0" err="1" smtClean="0"/>
                  <a:t>시스템정보</a:t>
                </a:r>
                <a:r>
                  <a:rPr lang="ko-KR" altLang="en-US" sz="800" dirty="0" smtClean="0"/>
                  <a:t> 로그 메모리 </a:t>
                </a:r>
                <a:r>
                  <a:rPr lang="ko-KR" altLang="en-US" sz="800" dirty="0"/>
                  <a:t>재할당</a:t>
                </a:r>
              </a:p>
              <a:p>
                <a:pPr marL="85725" lvl="0" indent="-85725">
                  <a:buFont typeface="Arial" panose="020B0604020202020204" pitchFamily="34" charset="0"/>
                  <a:buChar char="•"/>
                </a:pPr>
                <a:r>
                  <a:rPr lang="ko-KR" altLang="en-US" sz="800" dirty="0" err="1"/>
                  <a:t>시스템정보</a:t>
                </a:r>
                <a:r>
                  <a:rPr lang="ko-KR" altLang="en-US" sz="800" dirty="0"/>
                  <a:t> 로그에 추가</a:t>
                </a:r>
              </a:p>
            </p:txBody>
          </p:sp>
          <p:sp>
            <p:nvSpPr>
              <p:cNvPr id="98" name="순서도: 판단 97"/>
              <p:cNvSpPr/>
              <p:nvPr/>
            </p:nvSpPr>
            <p:spPr>
              <a:xfrm>
                <a:off x="811070" y="3139571"/>
                <a:ext cx="1900737" cy="437191"/>
              </a:xfrm>
              <a:prstGeom prst="flowChartDecision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err="1"/>
                  <a:t>pthread_mutex_trylock</a:t>
                </a:r>
                <a:r>
                  <a:rPr lang="en-US" altLang="ko-KR" sz="800"/>
                  <a:t>()</a:t>
                </a:r>
                <a:endParaRPr lang="ko-KR" altLang="en-US" sz="800"/>
              </a:p>
            </p:txBody>
          </p:sp>
          <p:grpSp>
            <p:nvGrpSpPr>
              <p:cNvPr id="152" name="그룹 151"/>
              <p:cNvGrpSpPr/>
              <p:nvPr/>
            </p:nvGrpSpPr>
            <p:grpSpPr>
              <a:xfrm>
                <a:off x="498765" y="2897023"/>
                <a:ext cx="2525347" cy="1387202"/>
                <a:chOff x="498765" y="3298674"/>
                <a:chExt cx="2751512" cy="1511437"/>
              </a:xfrm>
            </p:grpSpPr>
            <p:sp>
              <p:nvSpPr>
                <p:cNvPr id="97" name="순서도: 처리 96"/>
                <p:cNvSpPr/>
                <p:nvPr/>
              </p:nvSpPr>
              <p:spPr>
                <a:xfrm>
                  <a:off x="498765" y="3298674"/>
                  <a:ext cx="2751512" cy="1511437"/>
                </a:xfrm>
                <a:prstGeom prst="flowChartProcess">
                  <a:avLst/>
                </a:prstGeom>
                <a:no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ko-KR" altLang="en-US" sz="800" dirty="0" smtClean="0"/>
                    <a:t>전체 로그로 복사 </a:t>
                  </a:r>
                  <a:r>
                    <a:rPr lang="ko-KR" altLang="en-US" sz="800" dirty="0"/>
                    <a:t>시도</a:t>
                  </a:r>
                </a:p>
              </p:txBody>
            </p:sp>
            <p:sp>
              <p:nvSpPr>
                <p:cNvPr id="101" name="순서도: 처리 100"/>
                <p:cNvSpPr/>
                <p:nvPr/>
              </p:nvSpPr>
              <p:spPr>
                <a:xfrm>
                  <a:off x="498765" y="4240655"/>
                  <a:ext cx="2751512" cy="569456"/>
                </a:xfrm>
                <a:prstGeom prst="flowChartProcess">
                  <a:avLst/>
                </a:prstGeom>
                <a:no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ko-KR" altLang="en-US" sz="800" dirty="0"/>
                    <a:t>전체 로그 메모리로 복사</a:t>
                  </a:r>
                </a:p>
                <a:p>
                  <a:pPr lvl="0"/>
                  <a:r>
                    <a:rPr lang="ko-KR" altLang="en-US" sz="800" dirty="0" err="1"/>
                    <a:t>시스템정보</a:t>
                  </a:r>
                  <a:r>
                    <a:rPr lang="ko-KR" altLang="en-US" sz="800" dirty="0"/>
                    <a:t> 로그 메모리 내용 초기화</a:t>
                  </a:r>
                </a:p>
                <a:p>
                  <a:pPr lvl="0"/>
                  <a:r>
                    <a:rPr lang="en-US" altLang="ko-KR" sz="800" dirty="0" err="1"/>
                    <a:t>pthread_mutex_unlock</a:t>
                  </a:r>
                  <a:r>
                    <a:rPr lang="en-US" altLang="ko-KR" sz="800" dirty="0"/>
                    <a:t>()</a:t>
                  </a:r>
                  <a:endParaRPr lang="ko-KR" altLang="en-US" sz="800" dirty="0"/>
                </a:p>
              </p:txBody>
            </p:sp>
          </p:grpSp>
          <p:cxnSp>
            <p:nvCxnSpPr>
              <p:cNvPr id="103" name="꺾인 연결선 102"/>
              <p:cNvCxnSpPr>
                <a:stCxn id="98" idx="2"/>
                <a:endCxn id="101" idx="0"/>
              </p:cNvCxnSpPr>
              <p:nvPr/>
            </p:nvCxnSpPr>
            <p:spPr>
              <a:xfrm>
                <a:off x="1761439" y="3576761"/>
                <a:ext cx="0" cy="18481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직사각형 105"/>
              <p:cNvSpPr/>
              <p:nvPr/>
            </p:nvSpPr>
            <p:spPr>
              <a:xfrm>
                <a:off x="1805393" y="3557580"/>
                <a:ext cx="444548" cy="215444"/>
              </a:xfrm>
              <a:prstGeom prst="rect">
                <a:avLst/>
              </a:prstGeom>
              <a:ln w="317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en-US" altLang="ko-KR" sz="800" dirty="0"/>
                  <a:t>== 0</a:t>
                </a:r>
              </a:p>
            </p:txBody>
          </p:sp>
          <p:sp>
            <p:nvSpPr>
              <p:cNvPr id="116" name="순서도: 판단 115"/>
              <p:cNvSpPr/>
              <p:nvPr/>
            </p:nvSpPr>
            <p:spPr>
              <a:xfrm>
                <a:off x="811070" y="4976684"/>
                <a:ext cx="1900737" cy="437191"/>
              </a:xfrm>
              <a:prstGeom prst="flowChartDecision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/>
                  <a:t>&lt;</a:t>
                </a:r>
                <a:r>
                  <a:rPr lang="en-US" altLang="ko-KR" sz="800" smtClean="0"/>
                  <a:t> 50ms</a:t>
                </a:r>
                <a:endParaRPr lang="ko-KR" altLang="en-US" sz="80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1805392" y="5394693"/>
                <a:ext cx="444549" cy="215444"/>
              </a:xfrm>
              <a:prstGeom prst="rect">
                <a:avLst/>
              </a:prstGeom>
              <a:ln w="317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en-US" altLang="ko-KR" sz="800" dirty="0"/>
                  <a:t>== </a:t>
                </a:r>
                <a:r>
                  <a:rPr lang="en-US" altLang="ko-KR" sz="800" dirty="0" smtClean="0"/>
                  <a:t>1</a:t>
                </a:r>
                <a:endParaRPr lang="en-US" altLang="ko-KR" sz="800" dirty="0"/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498765" y="4614930"/>
                <a:ext cx="2525346" cy="1255181"/>
                <a:chOff x="498765" y="5016582"/>
                <a:chExt cx="2751512" cy="1367593"/>
              </a:xfrm>
            </p:grpSpPr>
            <p:sp>
              <p:nvSpPr>
                <p:cNvPr id="96" name="순서도: 처리 95"/>
                <p:cNvSpPr/>
                <p:nvPr/>
              </p:nvSpPr>
              <p:spPr>
                <a:xfrm>
                  <a:off x="498765" y="5016582"/>
                  <a:ext cx="2751512" cy="1367593"/>
                </a:xfrm>
                <a:prstGeom prst="flowChartProcess">
                  <a:avLst/>
                </a:prstGeom>
                <a:no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800" dirty="0" smtClean="0"/>
                    <a:t>loop </a:t>
                  </a:r>
                  <a:r>
                    <a:rPr lang="ko-KR" altLang="en-US" sz="800" dirty="0" err="1" smtClean="0"/>
                    <a:t>소모시간</a:t>
                  </a:r>
                  <a:r>
                    <a:rPr lang="ko-KR" altLang="en-US" sz="800" dirty="0" smtClean="0"/>
                    <a:t> 측정</a:t>
                  </a:r>
                  <a:endParaRPr lang="ko-KR" altLang="en-US" sz="800" dirty="0"/>
                </a:p>
              </p:txBody>
            </p:sp>
            <p:sp>
              <p:nvSpPr>
                <p:cNvPr id="119" name="순서도: 처리 118"/>
                <p:cNvSpPr/>
                <p:nvPr/>
              </p:nvSpPr>
              <p:spPr>
                <a:xfrm>
                  <a:off x="498765" y="6125076"/>
                  <a:ext cx="2751512" cy="259099"/>
                </a:xfrm>
                <a:prstGeom prst="flowChartProcess">
                  <a:avLst/>
                </a:prstGeom>
                <a:no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en-US" altLang="ko-KR" sz="800" err="1" smtClean="0"/>
                    <a:t>usleep</a:t>
                  </a:r>
                  <a:r>
                    <a:rPr lang="en-US" altLang="ko-KR" sz="800" smtClean="0"/>
                    <a:t>(50ms - </a:t>
                  </a:r>
                  <a:r>
                    <a:rPr lang="ko-KR" altLang="en-US" sz="800" smtClean="0"/>
                    <a:t>소모 시간</a:t>
                  </a:r>
                  <a:r>
                    <a:rPr lang="en-US" altLang="ko-KR" sz="800" smtClean="0"/>
                    <a:t>)</a:t>
                  </a:r>
                  <a:endParaRPr lang="ko-KR" altLang="en-US" sz="800"/>
                </a:p>
              </p:txBody>
            </p:sp>
          </p:grpSp>
          <p:cxnSp>
            <p:nvCxnSpPr>
              <p:cNvPr id="120" name="꺾인 연결선 119"/>
              <p:cNvCxnSpPr>
                <a:stCxn id="116" idx="2"/>
                <a:endCxn id="119" idx="0"/>
              </p:cNvCxnSpPr>
              <p:nvPr/>
            </p:nvCxnSpPr>
            <p:spPr>
              <a:xfrm flipH="1">
                <a:off x="1761438" y="5413875"/>
                <a:ext cx="1" cy="21843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꺾인 연결선 122"/>
              <p:cNvCxnSpPr>
                <a:stCxn id="93" idx="2"/>
                <a:endCxn id="90" idx="0"/>
              </p:cNvCxnSpPr>
              <p:nvPr/>
            </p:nvCxnSpPr>
            <p:spPr>
              <a:xfrm flipH="1">
                <a:off x="1761438" y="1516582"/>
                <a:ext cx="1" cy="26999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꺾인 연결선 125"/>
              <p:cNvCxnSpPr>
                <a:stCxn id="90" idx="2"/>
                <a:endCxn id="97" idx="0"/>
              </p:cNvCxnSpPr>
              <p:nvPr/>
            </p:nvCxnSpPr>
            <p:spPr>
              <a:xfrm>
                <a:off x="1761438" y="2616545"/>
                <a:ext cx="1" cy="28047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꺾인 연결선 126"/>
              <p:cNvCxnSpPr>
                <a:stCxn id="101" idx="2"/>
                <a:endCxn id="96" idx="0"/>
              </p:cNvCxnSpPr>
              <p:nvPr/>
            </p:nvCxnSpPr>
            <p:spPr>
              <a:xfrm rot="5400000">
                <a:off x="1596087" y="4449577"/>
                <a:ext cx="330705" cy="1"/>
              </a:xfrm>
              <a:prstGeom prst="bent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6" name="꺾인 연결선 335"/>
            <p:cNvCxnSpPr>
              <a:stCxn id="119" idx="2"/>
              <a:endCxn id="93" idx="1"/>
            </p:cNvCxnSpPr>
            <p:nvPr/>
          </p:nvCxnSpPr>
          <p:spPr>
            <a:xfrm rot="5400000" flipH="1">
              <a:off x="-1455350" y="3152075"/>
              <a:ext cx="5170904" cy="1262673"/>
            </a:xfrm>
            <a:prstGeom prst="bentConnector4">
              <a:avLst>
                <a:gd name="adj1" fmla="val -1842"/>
                <a:gd name="adj2" fmla="val 109806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9546631" y="327048"/>
            <a:ext cx="2398456" cy="6244668"/>
            <a:chOff x="9546631" y="327048"/>
            <a:chExt cx="2398456" cy="6244668"/>
          </a:xfrm>
        </p:grpSpPr>
        <p:sp>
          <p:nvSpPr>
            <p:cNvPr id="94" name="순서도: 처리 93"/>
            <p:cNvSpPr/>
            <p:nvPr/>
          </p:nvSpPr>
          <p:spPr>
            <a:xfrm>
              <a:off x="9546631" y="327048"/>
              <a:ext cx="2398456" cy="6244668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 smtClean="0"/>
                <a:t>서버 스레드 </a:t>
              </a:r>
              <a:r>
                <a:rPr lang="en-US" altLang="ko-KR" sz="1050" dirty="0" smtClean="0"/>
                <a:t>– </a:t>
              </a:r>
              <a:r>
                <a:rPr lang="en-US" altLang="ko-KR" sz="1050" dirty="0" err="1" smtClean="0"/>
                <a:t>t_ssl</a:t>
              </a:r>
              <a:r>
                <a:rPr lang="en-US" altLang="ko-KR" sz="1050" dirty="0" smtClean="0"/>
                <a:t>()</a:t>
              </a:r>
              <a:endParaRPr lang="ko-KR" altLang="en-US" sz="1050" dirty="0"/>
            </a:p>
          </p:txBody>
        </p:sp>
        <p:sp>
          <p:nvSpPr>
            <p:cNvPr id="370" name="순서도: 처리 369"/>
            <p:cNvSpPr/>
            <p:nvPr/>
          </p:nvSpPr>
          <p:spPr>
            <a:xfrm>
              <a:off x="9746638" y="1363302"/>
              <a:ext cx="2086704" cy="373371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altLang="ko-KR" sz="800" dirty="0" smtClean="0"/>
                <a:t>accept(</a:t>
              </a:r>
              <a:r>
                <a:rPr lang="en-US" altLang="ko-KR" sz="800" dirty="0" err="1" smtClean="0"/>
                <a:t>server_sock</a:t>
              </a:r>
              <a:r>
                <a:rPr lang="en-US" altLang="ko-KR" sz="800" dirty="0" smtClean="0"/>
                <a:t>);</a:t>
              </a:r>
            </a:p>
            <a:p>
              <a:pPr lvl="0"/>
              <a:r>
                <a:rPr lang="en-US" altLang="ko-KR" sz="800" dirty="0" smtClean="0"/>
                <a:t>SSL</a:t>
              </a:r>
              <a:r>
                <a:rPr lang="ko-KR" altLang="en-US" sz="800" dirty="0" smtClean="0"/>
                <a:t>설정</a:t>
              </a:r>
              <a:endParaRPr lang="en-US" altLang="ko-KR" sz="800" dirty="0" smtClean="0"/>
            </a:p>
            <a:p>
              <a:pPr lvl="0"/>
              <a:endParaRPr lang="en-US" altLang="ko-KR" sz="800" dirty="0" smtClean="0"/>
            </a:p>
          </p:txBody>
        </p:sp>
        <p:sp>
          <p:nvSpPr>
            <p:cNvPr id="387" name="순서도: 판단 386"/>
            <p:cNvSpPr/>
            <p:nvPr/>
          </p:nvSpPr>
          <p:spPr>
            <a:xfrm>
              <a:off x="10111373" y="2225462"/>
              <a:ext cx="1357234" cy="408919"/>
            </a:xfrm>
            <a:prstGeom prst="flowChartDecision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/>
                <a:t>비정상 인증서</a:t>
              </a:r>
            </a:p>
          </p:txBody>
        </p:sp>
        <p:sp>
          <p:nvSpPr>
            <p:cNvPr id="389" name="순서도: 처리 388"/>
            <p:cNvSpPr/>
            <p:nvPr/>
          </p:nvSpPr>
          <p:spPr>
            <a:xfrm>
              <a:off x="9746638" y="1973057"/>
              <a:ext cx="2086704" cy="1559120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smtClean="0"/>
                <a:t>클라이언트 인증서 확인</a:t>
              </a:r>
              <a:endParaRPr lang="ko-KR" altLang="en-US" sz="800" dirty="0"/>
            </a:p>
          </p:txBody>
        </p:sp>
        <p:cxnSp>
          <p:nvCxnSpPr>
            <p:cNvPr id="390" name="꺾인 연결선 389"/>
            <p:cNvCxnSpPr>
              <a:stCxn id="387" idx="2"/>
              <a:endCxn id="391" idx="0"/>
            </p:cNvCxnSpPr>
            <p:nvPr/>
          </p:nvCxnSpPr>
          <p:spPr>
            <a:xfrm>
              <a:off x="10789990" y="2634381"/>
              <a:ext cx="0" cy="2088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순서도: 처리 390"/>
            <p:cNvSpPr/>
            <p:nvPr/>
          </p:nvSpPr>
          <p:spPr>
            <a:xfrm>
              <a:off x="9746638" y="2843230"/>
              <a:ext cx="2086704" cy="688947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800" dirty="0" smtClean="0"/>
                <a:t>전송 요청 </a:t>
              </a:r>
              <a:r>
                <a:rPr lang="ko-KR" altLang="en-US" sz="800" dirty="0" err="1" smtClean="0"/>
                <a:t>메세</a:t>
              </a:r>
              <a:r>
                <a:rPr lang="ko-KR" altLang="en-US" sz="800" dirty="0" err="1"/>
                <a:t>지</a:t>
              </a:r>
              <a:r>
                <a:rPr lang="ko-KR" altLang="en-US" sz="800" dirty="0" smtClean="0"/>
                <a:t> 읽기</a:t>
              </a:r>
              <a:endParaRPr lang="en-US" altLang="ko-KR" sz="800" dirty="0" smtClean="0"/>
            </a:p>
            <a:p>
              <a:pPr marL="87313" lvl="0" indent="-87313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epoch </a:t>
              </a:r>
              <a:r>
                <a:rPr lang="en-US" altLang="ko-KR" sz="800" dirty="0" err="1" smtClean="0"/>
                <a:t>timestamp_start</a:t>
              </a:r>
              <a:r>
                <a:rPr lang="en-US" altLang="ko-KR" sz="800" dirty="0" smtClean="0"/>
                <a:t> ~ </a:t>
              </a:r>
              <a:r>
                <a:rPr lang="en-US" altLang="ko-KR" sz="800" dirty="0" err="1" smtClean="0"/>
                <a:t>timestamp_end</a:t>
              </a:r>
              <a:endParaRPr lang="ko-KR" altLang="en-US" sz="800" dirty="0" smtClean="0"/>
            </a:p>
            <a:p>
              <a:pPr lvl="0"/>
              <a:r>
                <a:rPr lang="en-US" altLang="ko-KR" sz="800" dirty="0" smtClean="0"/>
                <a:t>SSL </a:t>
              </a:r>
              <a:r>
                <a:rPr lang="ko-KR" altLang="en-US" sz="800" dirty="0" smtClean="0"/>
                <a:t>해제</a:t>
              </a:r>
            </a:p>
            <a:p>
              <a:pPr lvl="0"/>
              <a:r>
                <a:rPr lang="ko-KR" altLang="en-US" sz="800" dirty="0" smtClean="0"/>
                <a:t>연결 종료</a:t>
              </a:r>
              <a:endParaRPr lang="ko-KR" altLang="en-US" sz="800" dirty="0"/>
            </a:p>
          </p:txBody>
        </p:sp>
        <p:cxnSp>
          <p:nvCxnSpPr>
            <p:cNvPr id="395" name="꺾인 연결선 394"/>
            <p:cNvCxnSpPr>
              <a:stCxn id="370" idx="2"/>
              <a:endCxn id="389" idx="0"/>
            </p:cNvCxnSpPr>
            <p:nvPr/>
          </p:nvCxnSpPr>
          <p:spPr>
            <a:xfrm>
              <a:off x="10789990" y="1736673"/>
              <a:ext cx="0" cy="23638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순서도: 처리 402"/>
            <p:cNvSpPr/>
            <p:nvPr/>
          </p:nvSpPr>
          <p:spPr>
            <a:xfrm>
              <a:off x="9746638" y="3775895"/>
              <a:ext cx="2086704" cy="753848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altLang="ko-KR" sz="800" dirty="0" err="1" smtClean="0"/>
                <a:t>datagather</a:t>
              </a: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서버 접속</a:t>
              </a:r>
              <a:endParaRPr lang="en-US" altLang="ko-KR" sz="800" dirty="0" smtClean="0"/>
            </a:p>
            <a:p>
              <a:pPr marL="87313" lvl="0" indent="-87313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dg_port</a:t>
              </a:r>
              <a:r>
                <a:rPr lang="en-US" altLang="ko-KR" sz="800" dirty="0" smtClean="0"/>
                <a:t> = 7001</a:t>
              </a:r>
            </a:p>
            <a:p>
              <a:pPr marL="87313" lvl="0" indent="-87313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connect(</a:t>
              </a:r>
              <a:r>
                <a:rPr lang="en-US" altLang="ko-KR" sz="800" dirty="0" err="1" smtClean="0"/>
                <a:t>datagather_host</a:t>
              </a:r>
              <a:r>
                <a:rPr lang="en-US" altLang="ko-KR" sz="800" dirty="0" smtClean="0"/>
                <a:t>, </a:t>
              </a:r>
              <a:r>
                <a:rPr lang="en-US" altLang="ko-KR" sz="800" dirty="0" err="1" smtClean="0"/>
                <a:t>dg_port</a:t>
              </a:r>
              <a:r>
                <a:rPr lang="en-US" altLang="ko-KR" sz="800" dirty="0" smtClean="0"/>
                <a:t>);</a:t>
              </a:r>
            </a:p>
            <a:p>
              <a:pPr marL="87313" lvl="0" indent="-87313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SSL</a:t>
              </a:r>
              <a:r>
                <a:rPr lang="ko-KR" altLang="en-US" sz="800" dirty="0" smtClean="0"/>
                <a:t>설정</a:t>
              </a:r>
              <a:endParaRPr lang="en-US" altLang="ko-KR" sz="800" dirty="0" smtClean="0"/>
            </a:p>
            <a:p>
              <a:pPr lvl="0"/>
              <a:endParaRPr lang="en-US" altLang="ko-KR" sz="800" dirty="0" smtClean="0"/>
            </a:p>
          </p:txBody>
        </p:sp>
        <p:sp>
          <p:nvSpPr>
            <p:cNvPr id="404" name="순서도: 판단 403"/>
            <p:cNvSpPr/>
            <p:nvPr/>
          </p:nvSpPr>
          <p:spPr>
            <a:xfrm>
              <a:off x="10111373" y="5033690"/>
              <a:ext cx="1357234" cy="408919"/>
            </a:xfrm>
            <a:prstGeom prst="flowChartDecision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/>
                <a:t>비정상 인증서</a:t>
              </a:r>
            </a:p>
          </p:txBody>
        </p:sp>
        <p:sp>
          <p:nvSpPr>
            <p:cNvPr id="405" name="순서도: 처리 404"/>
            <p:cNvSpPr/>
            <p:nvPr/>
          </p:nvSpPr>
          <p:spPr>
            <a:xfrm>
              <a:off x="9746638" y="4791075"/>
              <a:ext cx="2086704" cy="1577788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smtClean="0"/>
                <a:t>서버 인증서 확인</a:t>
              </a:r>
              <a:endParaRPr lang="ko-KR" altLang="en-US" sz="800" dirty="0"/>
            </a:p>
          </p:txBody>
        </p:sp>
        <p:cxnSp>
          <p:nvCxnSpPr>
            <p:cNvPr id="406" name="꺾인 연결선 405"/>
            <p:cNvCxnSpPr>
              <a:stCxn id="404" idx="2"/>
              <a:endCxn id="407" idx="0"/>
            </p:cNvCxnSpPr>
            <p:nvPr/>
          </p:nvCxnSpPr>
          <p:spPr>
            <a:xfrm>
              <a:off x="10789990" y="5442609"/>
              <a:ext cx="0" cy="2165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순서도: 처리 406"/>
            <p:cNvSpPr/>
            <p:nvPr/>
          </p:nvSpPr>
          <p:spPr>
            <a:xfrm>
              <a:off x="9746638" y="5659126"/>
              <a:ext cx="2086704" cy="709737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err="1" smtClean="0"/>
                <a:t>파일내용</a:t>
              </a:r>
              <a:r>
                <a:rPr lang="ko-KR" altLang="en-US" sz="800" dirty="0" smtClean="0"/>
                <a:t> 전송</a:t>
              </a:r>
            </a:p>
            <a:p>
              <a:pPr marL="87313" lvl="0" indent="-87313">
                <a:buFont typeface="Arial" panose="020B0604020202020204" pitchFamily="34" charset="0"/>
                <a:buChar char="•"/>
              </a:pPr>
              <a:r>
                <a:rPr lang="ko-KR" altLang="en-US" sz="800" dirty="0" smtClean="0"/>
                <a:t>저장된 로그파일 중</a:t>
              </a:r>
            </a:p>
            <a:p>
              <a:pPr marL="87313" lvl="0" indent="-87313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timestamp_start</a:t>
              </a:r>
              <a:r>
                <a:rPr lang="en-US" altLang="ko-KR" sz="800" dirty="0" smtClean="0"/>
                <a:t> ~ </a:t>
              </a:r>
              <a:r>
                <a:rPr lang="en-US" altLang="ko-KR" sz="800" dirty="0" err="1" smtClean="0"/>
                <a:t>timestamp_end</a:t>
              </a:r>
              <a:endParaRPr lang="en-US" altLang="ko-KR" sz="800" dirty="0" smtClean="0"/>
            </a:p>
            <a:p>
              <a:pPr lvl="0"/>
              <a:r>
                <a:rPr lang="en-US" altLang="ko-KR" sz="800" dirty="0" smtClean="0"/>
                <a:t>SSL </a:t>
              </a:r>
              <a:r>
                <a:rPr lang="ko-KR" altLang="en-US" sz="800" dirty="0" smtClean="0"/>
                <a:t>해제</a:t>
              </a:r>
            </a:p>
            <a:p>
              <a:pPr lvl="0"/>
              <a:r>
                <a:rPr lang="ko-KR" altLang="en-US" sz="800" dirty="0" smtClean="0"/>
                <a:t>연결 종료</a:t>
              </a:r>
              <a:endParaRPr lang="ko-KR" altLang="en-US" sz="800" dirty="0"/>
            </a:p>
          </p:txBody>
        </p:sp>
        <p:cxnSp>
          <p:nvCxnSpPr>
            <p:cNvPr id="408" name="꺾인 연결선 407"/>
            <p:cNvCxnSpPr>
              <a:stCxn id="403" idx="2"/>
              <a:endCxn id="405" idx="0"/>
            </p:cNvCxnSpPr>
            <p:nvPr/>
          </p:nvCxnSpPr>
          <p:spPr>
            <a:xfrm>
              <a:off x="10789990" y="4529743"/>
              <a:ext cx="0" cy="26133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직사각형 408"/>
            <p:cNvSpPr/>
            <p:nvPr/>
          </p:nvSpPr>
          <p:spPr>
            <a:xfrm>
              <a:off x="10799945" y="5397711"/>
              <a:ext cx="454091" cy="215444"/>
            </a:xfrm>
            <a:prstGeom prst="rect">
              <a:avLst/>
            </a:prstGeom>
            <a:ln w="317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ko-KR" sz="800" dirty="0"/>
                <a:t>== </a:t>
              </a:r>
              <a:r>
                <a:rPr lang="en-US" altLang="ko-KR" sz="800" dirty="0" smtClean="0"/>
                <a:t>0</a:t>
              </a:r>
              <a:endParaRPr lang="en-US" altLang="ko-KR" sz="800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10806295" y="2584604"/>
              <a:ext cx="454091" cy="215444"/>
            </a:xfrm>
            <a:prstGeom prst="rect">
              <a:avLst/>
            </a:prstGeom>
            <a:ln w="317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ko-KR" sz="800" dirty="0"/>
                <a:t>== </a:t>
              </a:r>
              <a:r>
                <a:rPr lang="en-US" altLang="ko-KR" sz="800" dirty="0" smtClean="0"/>
                <a:t>0</a:t>
              </a:r>
              <a:endParaRPr lang="en-US" altLang="ko-KR" sz="800" dirty="0"/>
            </a:p>
          </p:txBody>
        </p:sp>
        <p:cxnSp>
          <p:nvCxnSpPr>
            <p:cNvPr id="415" name="꺾인 연결선 414"/>
            <p:cNvCxnSpPr>
              <a:stCxn id="391" idx="2"/>
              <a:endCxn id="403" idx="0"/>
            </p:cNvCxnSpPr>
            <p:nvPr/>
          </p:nvCxnSpPr>
          <p:spPr>
            <a:xfrm>
              <a:off x="10789990" y="3532177"/>
              <a:ext cx="0" cy="2437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꺾인 연결선 417"/>
            <p:cNvCxnSpPr>
              <a:stCxn id="407" idx="2"/>
              <a:endCxn id="370" idx="1"/>
            </p:cNvCxnSpPr>
            <p:nvPr/>
          </p:nvCxnSpPr>
          <p:spPr>
            <a:xfrm rot="5400000" flipH="1">
              <a:off x="7858876" y="3437750"/>
              <a:ext cx="4818875" cy="1043352"/>
            </a:xfrm>
            <a:prstGeom prst="bentConnector4">
              <a:avLst>
                <a:gd name="adj1" fmla="val -2174"/>
                <a:gd name="adj2" fmla="val 110042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순서도: 처리 81"/>
            <p:cNvSpPr/>
            <p:nvPr/>
          </p:nvSpPr>
          <p:spPr>
            <a:xfrm>
              <a:off x="9746638" y="828753"/>
              <a:ext cx="2086704" cy="344517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800" dirty="0" err="1" smtClean="0"/>
                <a:t>전송요청</a:t>
              </a:r>
              <a:r>
                <a:rPr lang="ko-KR" altLang="en-US" sz="800" dirty="0" smtClean="0"/>
                <a:t> 서버 소켓 생성</a:t>
              </a:r>
              <a:endParaRPr lang="en-US" altLang="ko-KR" sz="800" dirty="0" smtClean="0"/>
            </a:p>
            <a:p>
              <a:pPr marL="87313" lvl="0" indent="-87313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port = 5080</a:t>
              </a:r>
            </a:p>
          </p:txBody>
        </p:sp>
        <p:cxnSp>
          <p:nvCxnSpPr>
            <p:cNvPr id="91" name="꺾인 연결선 394"/>
            <p:cNvCxnSpPr>
              <a:stCxn id="82" idx="2"/>
              <a:endCxn id="370" idx="0"/>
            </p:cNvCxnSpPr>
            <p:nvPr/>
          </p:nvCxnSpPr>
          <p:spPr>
            <a:xfrm>
              <a:off x="10789990" y="1173270"/>
              <a:ext cx="0" cy="19003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6885983" y="327048"/>
            <a:ext cx="2418606" cy="3394989"/>
            <a:chOff x="6885983" y="327048"/>
            <a:chExt cx="2418606" cy="3394989"/>
          </a:xfrm>
        </p:grpSpPr>
        <p:sp>
          <p:nvSpPr>
            <p:cNvPr id="83" name="순서도: 처리 82"/>
            <p:cNvSpPr/>
            <p:nvPr/>
          </p:nvSpPr>
          <p:spPr>
            <a:xfrm>
              <a:off x="6885983" y="327048"/>
              <a:ext cx="2418606" cy="3394989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 smtClean="0"/>
                <a:t>로그 </a:t>
              </a:r>
              <a:r>
                <a:rPr lang="ko-KR" altLang="en-US" sz="1050" dirty="0" err="1" smtClean="0"/>
                <a:t>파일출력</a:t>
              </a:r>
              <a:r>
                <a:rPr lang="ko-KR" altLang="en-US" sz="1050" dirty="0" smtClean="0"/>
                <a:t> 스레드 </a:t>
              </a:r>
              <a:r>
                <a:rPr lang="en-US" altLang="ko-KR" sz="1050" dirty="0" smtClean="0"/>
                <a:t>- </a:t>
              </a:r>
              <a:r>
                <a:rPr lang="en-US" altLang="ko-KR" sz="1050" dirty="0" err="1" smtClean="0"/>
                <a:t>t_filewrite</a:t>
              </a:r>
              <a:r>
                <a:rPr lang="en-US" altLang="ko-KR" sz="1050" dirty="0" smtClean="0"/>
                <a:t>()</a:t>
              </a:r>
              <a:endParaRPr lang="ko-KR" altLang="en-US" sz="1050" dirty="0"/>
            </a:p>
          </p:txBody>
        </p:sp>
        <p:sp>
          <p:nvSpPr>
            <p:cNvPr id="356" name="순서도: 판단 355"/>
            <p:cNvSpPr/>
            <p:nvPr/>
          </p:nvSpPr>
          <p:spPr>
            <a:xfrm>
              <a:off x="7200844" y="1014614"/>
              <a:ext cx="1867176" cy="393813"/>
            </a:xfrm>
            <a:prstGeom prst="flowChartDecision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err="1"/>
                <a:t>파일출력</a:t>
              </a:r>
              <a:r>
                <a:rPr lang="ko-KR" altLang="en-US" sz="800" dirty="0"/>
                <a:t> </a:t>
              </a:r>
              <a:r>
                <a:rPr lang="ko-KR" altLang="en-US" sz="800" dirty="0" smtClean="0"/>
                <a:t>간격 도달</a:t>
              </a:r>
              <a:endParaRPr lang="ko-KR" altLang="en-US" sz="800" dirty="0"/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8187658" y="1382606"/>
              <a:ext cx="454091" cy="215444"/>
            </a:xfrm>
            <a:prstGeom prst="rect">
              <a:avLst/>
            </a:prstGeom>
            <a:ln w="317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ko-KR" sz="800" dirty="0"/>
                <a:t>== </a:t>
              </a:r>
              <a:r>
                <a:rPr lang="en-US" altLang="ko-KR" sz="800" dirty="0" smtClean="0"/>
                <a:t>1</a:t>
              </a:r>
              <a:endParaRPr lang="en-US" altLang="ko-KR" sz="800" dirty="0"/>
            </a:p>
          </p:txBody>
        </p:sp>
        <p:sp>
          <p:nvSpPr>
            <p:cNvPr id="358" name="순서도: 처리 357"/>
            <p:cNvSpPr/>
            <p:nvPr/>
          </p:nvSpPr>
          <p:spPr>
            <a:xfrm>
              <a:off x="7081814" y="825520"/>
              <a:ext cx="2103953" cy="772530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smtClean="0"/>
                <a:t>현재 시각 측정</a:t>
              </a:r>
              <a:endParaRPr lang="ko-KR" altLang="en-US" sz="800" dirty="0"/>
            </a:p>
          </p:txBody>
        </p:sp>
        <p:cxnSp>
          <p:nvCxnSpPr>
            <p:cNvPr id="359" name="꺾인 연결선 358"/>
            <p:cNvCxnSpPr>
              <a:stCxn id="356" idx="2"/>
              <a:endCxn id="360" idx="0"/>
            </p:cNvCxnSpPr>
            <p:nvPr/>
          </p:nvCxnSpPr>
          <p:spPr>
            <a:xfrm>
              <a:off x="8134432" y="1408427"/>
              <a:ext cx="0" cy="1946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순서도: 처리 359"/>
            <p:cNvSpPr/>
            <p:nvPr/>
          </p:nvSpPr>
          <p:spPr>
            <a:xfrm>
              <a:off x="7081814" y="1603068"/>
              <a:ext cx="2105236" cy="622394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800" dirty="0" err="1"/>
                <a:t>뮤텍스</a:t>
              </a:r>
              <a:r>
                <a:rPr lang="ko-KR" altLang="en-US" sz="800" dirty="0"/>
                <a:t> 잠금</a:t>
              </a:r>
              <a:endParaRPr lang="en-US" altLang="ko-KR" sz="800" dirty="0"/>
            </a:p>
            <a:p>
              <a:pPr lvl="0"/>
              <a:r>
                <a:rPr lang="ko-KR" altLang="en-US" sz="800" dirty="0"/>
                <a:t>전체 로그 메모리 내용 </a:t>
              </a:r>
              <a:r>
                <a:rPr lang="en-US" altLang="ko-KR" sz="800" dirty="0"/>
                <a:t>lz4 </a:t>
              </a:r>
              <a:r>
                <a:rPr lang="ko-KR" altLang="en-US" sz="800" dirty="0"/>
                <a:t>압축</a:t>
              </a:r>
              <a:endParaRPr lang="en-US" altLang="ko-KR" sz="800" dirty="0"/>
            </a:p>
            <a:p>
              <a:pPr lvl="0"/>
              <a:r>
                <a:rPr lang="ko-KR" altLang="en-US" sz="800" dirty="0"/>
                <a:t>파일 저장</a:t>
              </a:r>
              <a:endParaRPr lang="en-US" altLang="ko-KR" sz="800" dirty="0"/>
            </a:p>
            <a:p>
              <a:pPr lvl="0"/>
              <a:r>
                <a:rPr lang="ko-KR" altLang="en-US" sz="800" dirty="0" err="1"/>
                <a:t>뮤텍스</a:t>
              </a:r>
              <a:r>
                <a:rPr lang="ko-KR" altLang="en-US" sz="800" dirty="0"/>
                <a:t> 잠금 해제</a:t>
              </a:r>
              <a:endParaRPr lang="en-US" altLang="ko-KR" sz="800" dirty="0"/>
            </a:p>
          </p:txBody>
        </p:sp>
        <p:sp>
          <p:nvSpPr>
            <p:cNvPr id="109" name="순서도: 판단 108"/>
            <p:cNvSpPr/>
            <p:nvPr/>
          </p:nvSpPr>
          <p:spPr>
            <a:xfrm>
              <a:off x="7200844" y="2675452"/>
              <a:ext cx="1867176" cy="335556"/>
            </a:xfrm>
            <a:prstGeom prst="flowChartDecision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/>
                <a:t>&lt;</a:t>
              </a:r>
              <a:r>
                <a:rPr lang="en-US" altLang="ko-KR" sz="800" smtClean="0"/>
                <a:t> 50ms</a:t>
              </a:r>
              <a:endParaRPr lang="ko-KR" altLang="en-US" sz="80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192428" y="2974846"/>
              <a:ext cx="444549" cy="215444"/>
            </a:xfrm>
            <a:prstGeom prst="rect">
              <a:avLst/>
            </a:prstGeom>
            <a:ln w="317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ko-KR" sz="800" dirty="0"/>
                <a:t>== </a:t>
              </a:r>
              <a:r>
                <a:rPr lang="en-US" altLang="ko-KR" sz="800" dirty="0" smtClean="0"/>
                <a:t>1</a:t>
              </a:r>
              <a:endParaRPr lang="en-US" altLang="ko-KR" sz="800" dirty="0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7081814" y="2489736"/>
              <a:ext cx="2103953" cy="1007424"/>
              <a:chOff x="498765" y="5016582"/>
              <a:chExt cx="2751512" cy="1367593"/>
            </a:xfrm>
          </p:grpSpPr>
          <p:sp>
            <p:nvSpPr>
              <p:cNvPr id="112" name="순서도: 처리 111"/>
              <p:cNvSpPr/>
              <p:nvPr/>
            </p:nvSpPr>
            <p:spPr>
              <a:xfrm>
                <a:off x="498765" y="5016582"/>
                <a:ext cx="2751512" cy="1367593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800" dirty="0" smtClean="0"/>
                  <a:t>loop </a:t>
                </a:r>
                <a:r>
                  <a:rPr lang="ko-KR" altLang="en-US" sz="800" dirty="0" err="1" smtClean="0"/>
                  <a:t>소모시간</a:t>
                </a:r>
                <a:r>
                  <a:rPr lang="ko-KR" altLang="en-US" sz="800" dirty="0" smtClean="0"/>
                  <a:t> 측정</a:t>
                </a:r>
                <a:endParaRPr lang="ko-KR" altLang="en-US" sz="800" dirty="0"/>
              </a:p>
            </p:txBody>
          </p:sp>
          <p:sp>
            <p:nvSpPr>
              <p:cNvPr id="113" name="순서도: 처리 112"/>
              <p:cNvSpPr/>
              <p:nvPr/>
            </p:nvSpPr>
            <p:spPr>
              <a:xfrm>
                <a:off x="498765" y="6018951"/>
                <a:ext cx="2751512" cy="365224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en-US" altLang="ko-KR" sz="800" err="1" smtClean="0"/>
                  <a:t>usleep</a:t>
                </a:r>
                <a:r>
                  <a:rPr lang="en-US" altLang="ko-KR" sz="800" smtClean="0"/>
                  <a:t>(50ms - </a:t>
                </a:r>
                <a:r>
                  <a:rPr lang="ko-KR" altLang="en-US" sz="800" smtClean="0"/>
                  <a:t>소모 시간</a:t>
                </a:r>
                <a:r>
                  <a:rPr lang="en-US" altLang="ko-KR" sz="800" smtClean="0"/>
                  <a:t>)</a:t>
                </a:r>
                <a:endParaRPr lang="ko-KR" altLang="en-US" sz="800"/>
              </a:p>
            </p:txBody>
          </p:sp>
        </p:grpSp>
        <p:cxnSp>
          <p:nvCxnSpPr>
            <p:cNvPr id="114" name="꺾인 연결선 306"/>
            <p:cNvCxnSpPr>
              <a:stCxn id="109" idx="2"/>
              <a:endCxn id="113" idx="0"/>
            </p:cNvCxnSpPr>
            <p:nvPr/>
          </p:nvCxnSpPr>
          <p:spPr>
            <a:xfrm flipH="1">
              <a:off x="8133791" y="3011008"/>
              <a:ext cx="641" cy="2171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307"/>
            <p:cNvCxnSpPr>
              <a:stCxn id="360" idx="2"/>
              <a:endCxn id="112" idx="0"/>
            </p:cNvCxnSpPr>
            <p:nvPr/>
          </p:nvCxnSpPr>
          <p:spPr>
            <a:xfrm flipH="1">
              <a:off x="8133791" y="2225462"/>
              <a:ext cx="641" cy="26427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07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/>
      </a:spPr>
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342</Words>
  <Application>Microsoft Office PowerPoint</Application>
  <PresentationFormat>와이드스크린</PresentationFormat>
  <Paragraphs>106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진민혁</dc:creator>
  <cp:lastModifiedBy>진민혁</cp:lastModifiedBy>
  <cp:revision>57</cp:revision>
  <dcterms:created xsi:type="dcterms:W3CDTF">2023-07-15T13:18:19Z</dcterms:created>
  <dcterms:modified xsi:type="dcterms:W3CDTF">2023-09-04T20:59:51Z</dcterms:modified>
</cp:coreProperties>
</file>