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1" r:id="rId2"/>
    <p:sldId id="259" r:id="rId3"/>
    <p:sldId id="257" r:id="rId4"/>
    <p:sldId id="282" r:id="rId5"/>
    <p:sldId id="283" r:id="rId6"/>
    <p:sldId id="287" r:id="rId7"/>
    <p:sldId id="288" r:id="rId8"/>
    <p:sldId id="291" r:id="rId9"/>
    <p:sldId id="290" r:id="rId10"/>
    <p:sldId id="285" r:id="rId11"/>
    <p:sldId id="286" r:id="rId12"/>
    <p:sldId id="289" r:id="rId13"/>
    <p:sldId id="29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7" autoAdjust="0"/>
    <p:restoredTop sz="94660"/>
  </p:normalViewPr>
  <p:slideViewPr>
    <p:cSldViewPr snapToGrid="0">
      <p:cViewPr varScale="1">
        <p:scale>
          <a:sx n="167" d="100"/>
          <a:sy n="167" d="100"/>
        </p:scale>
        <p:origin x="124"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3748-48C8-4301-9DEE-EFCC43E2FE58}"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C1EB3-7346-412D-980C-FFF1129DEA7C}" type="slidenum">
              <a:rPr kumimoji="1" lang="ja-JP" altLang="en-US" smtClean="0"/>
              <a:t>‹#›</a:t>
            </a:fld>
            <a:endParaRPr kumimoji="1" lang="ja-JP" altLang="en-US"/>
          </a:p>
        </p:txBody>
      </p:sp>
    </p:spTree>
    <p:extLst>
      <p:ext uri="{BB962C8B-B14F-4D97-AF65-F5344CB8AC3E}">
        <p14:creationId xmlns:p14="http://schemas.microsoft.com/office/powerpoint/2010/main" val="18817580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6C46BF1-F9CF-4080-8F19-38646E843DF7}" type="slidenum">
              <a:rPr kumimoji="1" lang="ja-JP" altLang="en-US" smtClean="0"/>
              <a:t>3</a:t>
            </a:fld>
            <a:endParaRPr kumimoji="1" lang="ja-JP" altLang="en-US"/>
          </a:p>
        </p:txBody>
      </p:sp>
    </p:spTree>
    <p:extLst>
      <p:ext uri="{BB962C8B-B14F-4D97-AF65-F5344CB8AC3E}">
        <p14:creationId xmlns:p14="http://schemas.microsoft.com/office/powerpoint/2010/main" val="241828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154369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312263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77690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186378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280294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41866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15390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37791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14646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423159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BE0248E-22BA-423E-A5B5-46252249CF6C}" type="datetimeFigureOut">
              <a:rPr kumimoji="1" lang="ja-JP" altLang="en-US" smtClean="0"/>
              <a:t>2021/7/30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212688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0248E-22BA-423E-A5B5-46252249CF6C}" type="datetimeFigureOut">
              <a:rPr kumimoji="1" lang="ja-JP" altLang="en-US" smtClean="0"/>
              <a:t>2021/7/30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25D79-33BD-4DC1-B578-2225EB6F3B4C}" type="slidenum">
              <a:rPr kumimoji="1" lang="ja-JP" altLang="en-US" smtClean="0"/>
              <a:t>‹#›</a:t>
            </a:fld>
            <a:endParaRPr kumimoji="1" lang="ja-JP" altLang="en-US"/>
          </a:p>
        </p:txBody>
      </p:sp>
    </p:spTree>
    <p:extLst>
      <p:ext uri="{BB962C8B-B14F-4D97-AF65-F5344CB8AC3E}">
        <p14:creationId xmlns:p14="http://schemas.microsoft.com/office/powerpoint/2010/main" val="149519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524000" y="853123"/>
            <a:ext cx="9144000" cy="2387600"/>
          </a:xfrm>
        </p:spPr>
        <p:txBody>
          <a:bodyPr>
            <a:normAutofit/>
          </a:bodyPr>
          <a:lstStyle/>
          <a:p>
            <a:r>
              <a:rPr lang="ja-JP" altLang="en-US" sz="4800" dirty="0" smtClean="0"/>
              <a:t>知識メディア方法論</a:t>
            </a:r>
            <a:r>
              <a:rPr lang="en-US" altLang="ja-JP" sz="4800" dirty="0" smtClean="0"/>
              <a:t/>
            </a:r>
            <a:br>
              <a:rPr lang="en-US" altLang="ja-JP" sz="4800" dirty="0" smtClean="0"/>
            </a:br>
            <a:r>
              <a:rPr lang="ja-JP" altLang="en-US" sz="4800" dirty="0" smtClean="0"/>
              <a:t>最終試験課題について</a:t>
            </a:r>
            <a:endParaRPr kumimoji="1" lang="ja-JP" altLang="en-US" sz="4800" dirty="0"/>
          </a:p>
        </p:txBody>
      </p:sp>
      <p:sp>
        <p:nvSpPr>
          <p:cNvPr id="5" name="サブタイトル 4"/>
          <p:cNvSpPr>
            <a:spLocks noGrp="1"/>
          </p:cNvSpPr>
          <p:nvPr>
            <p:ph type="subTitle" idx="1"/>
          </p:nvPr>
        </p:nvSpPr>
        <p:spPr>
          <a:xfrm>
            <a:off x="1524000" y="3937318"/>
            <a:ext cx="9144000" cy="1655762"/>
          </a:xfrm>
        </p:spPr>
        <p:txBody>
          <a:bodyPr/>
          <a:lstStyle/>
          <a:p>
            <a:r>
              <a:rPr kumimoji="1" lang="en-US" altLang="ja-JP" smtClean="0"/>
              <a:t>2021</a:t>
            </a:r>
            <a:r>
              <a:rPr kumimoji="1" lang="ja-JP" altLang="en-US" smtClean="0"/>
              <a:t>年</a:t>
            </a:r>
            <a:r>
              <a:rPr lang="en-US" altLang="ja-JP" dirty="0" smtClean="0"/>
              <a:t>7</a:t>
            </a:r>
            <a:r>
              <a:rPr kumimoji="1" lang="ja-JP" altLang="en-US" dirty="0" smtClean="0"/>
              <a:t>月</a:t>
            </a:r>
            <a:r>
              <a:rPr lang="en-US" altLang="ja-JP" dirty="0" smtClean="0"/>
              <a:t>20</a:t>
            </a:r>
            <a:r>
              <a:rPr kumimoji="1" lang="ja-JP" altLang="en-US" dirty="0" smtClean="0"/>
              <a:t>日～</a:t>
            </a:r>
            <a:r>
              <a:rPr lang="en-US" altLang="ja-JP" dirty="0" smtClean="0"/>
              <a:t>8</a:t>
            </a:r>
            <a:r>
              <a:rPr kumimoji="1" lang="ja-JP" altLang="en-US" dirty="0" smtClean="0"/>
              <a:t>月</a:t>
            </a:r>
            <a:r>
              <a:rPr kumimoji="1" lang="en-US" altLang="ja-JP" dirty="0" smtClean="0"/>
              <a:t>3</a:t>
            </a:r>
            <a:r>
              <a:rPr kumimoji="1" lang="ja-JP" altLang="en-US" dirty="0" smtClean="0"/>
              <a:t>日</a:t>
            </a:r>
            <a:r>
              <a:rPr kumimoji="1" lang="en-US" altLang="ja-JP" dirty="0" smtClean="0"/>
              <a:t>(</a:t>
            </a:r>
            <a:r>
              <a:rPr kumimoji="1" lang="ja-JP" altLang="en-US" dirty="0" smtClean="0"/>
              <a:t>発表会</a:t>
            </a:r>
            <a:r>
              <a:rPr kumimoji="1" lang="en-US" altLang="ja-JP" dirty="0" smtClean="0"/>
              <a:t>)</a:t>
            </a:r>
          </a:p>
          <a:p>
            <a:r>
              <a:rPr lang="ja-JP" altLang="en-US" dirty="0" smtClean="0"/>
              <a:t>知識科学系・佐藤俊樹</a:t>
            </a:r>
            <a:endParaRPr kumimoji="1" lang="ja-JP" altLang="en-US" dirty="0"/>
          </a:p>
        </p:txBody>
      </p:sp>
      <p:sp>
        <p:nvSpPr>
          <p:cNvPr id="2" name="テキスト ボックス 1"/>
          <p:cNvSpPr txBox="1"/>
          <p:nvPr/>
        </p:nvSpPr>
        <p:spPr>
          <a:xfrm>
            <a:off x="10373701" y="6289675"/>
            <a:ext cx="1553630" cy="369332"/>
          </a:xfrm>
          <a:prstGeom prst="rect">
            <a:avLst/>
          </a:prstGeom>
          <a:noFill/>
        </p:spPr>
        <p:txBody>
          <a:bodyPr wrap="none" rtlCol="0">
            <a:spAutoFit/>
          </a:bodyPr>
          <a:lstStyle/>
          <a:p>
            <a:r>
              <a:rPr kumimoji="1" lang="en-US" altLang="ja-JP" dirty="0" smtClean="0"/>
              <a:t>(7/29</a:t>
            </a:r>
            <a:r>
              <a:rPr kumimoji="1" lang="ja-JP" altLang="en-US" dirty="0" smtClean="0"/>
              <a:t>最終版</a:t>
            </a:r>
            <a:r>
              <a:rPr kumimoji="1" lang="en-US" altLang="ja-JP" dirty="0" smtClean="0"/>
              <a:t>)</a:t>
            </a:r>
            <a:endParaRPr kumimoji="1" lang="ja-JP" altLang="en-US" dirty="0"/>
          </a:p>
        </p:txBody>
      </p:sp>
    </p:spTree>
    <p:extLst>
      <p:ext uri="{BB962C8B-B14F-4D97-AF65-F5344CB8AC3E}">
        <p14:creationId xmlns:p14="http://schemas.microsoft.com/office/powerpoint/2010/main" val="1157990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11742"/>
          </a:xfrm>
        </p:spPr>
        <p:txBody>
          <a:bodyPr/>
          <a:lstStyle/>
          <a:p>
            <a:pPr algn="ctr"/>
            <a:r>
              <a:rPr lang="ja-JP" altLang="en-US" dirty="0"/>
              <a:t>最終</a:t>
            </a:r>
            <a:r>
              <a:rPr kumimoji="1" lang="ja-JP" altLang="en-US" dirty="0" smtClean="0"/>
              <a:t>試験の評価基準</a:t>
            </a:r>
            <a:r>
              <a:rPr kumimoji="1" lang="en-US" altLang="ja-JP" dirty="0" smtClean="0"/>
              <a:t>(</a:t>
            </a:r>
            <a:r>
              <a:rPr kumimoji="1" lang="ja-JP" altLang="en-US" dirty="0" smtClean="0"/>
              <a:t>メイン</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199" y="1417320"/>
            <a:ext cx="10879667" cy="5063913"/>
          </a:xfrm>
        </p:spPr>
        <p:txBody>
          <a:bodyPr>
            <a:normAutofit fontScale="85000" lnSpcReduction="20000"/>
          </a:bodyPr>
          <a:lstStyle/>
          <a:p>
            <a:r>
              <a:rPr lang="ja-JP" altLang="en-US" sz="2300" b="1" dirty="0" smtClean="0">
                <a:solidFill>
                  <a:srgbClr val="FF0000"/>
                </a:solidFill>
              </a:rPr>
              <a:t>コンセプト</a:t>
            </a:r>
            <a:r>
              <a:rPr lang="ja-JP" altLang="en-US" sz="2300" b="1" dirty="0">
                <a:solidFill>
                  <a:srgbClr val="FF0000"/>
                </a:solidFill>
              </a:rPr>
              <a:t>のまとまり・説明の</a:t>
            </a:r>
            <a:r>
              <a:rPr lang="ja-JP" altLang="en-US" sz="2300" b="1" dirty="0" smtClean="0">
                <a:solidFill>
                  <a:srgbClr val="FF0000"/>
                </a:solidFill>
              </a:rPr>
              <a:t>わかりやすさ</a:t>
            </a:r>
            <a:endParaRPr lang="en-US" altLang="ja-JP" sz="2300" b="1" dirty="0">
              <a:solidFill>
                <a:srgbClr val="FF0000"/>
              </a:solidFill>
            </a:endParaRPr>
          </a:p>
          <a:p>
            <a:pPr lvl="1"/>
            <a:r>
              <a:rPr lang="ja-JP" altLang="en-US" sz="2300" dirty="0"/>
              <a:t>目的が明白であること</a:t>
            </a:r>
            <a:endParaRPr lang="en-US" altLang="ja-JP" sz="2300" dirty="0"/>
          </a:p>
          <a:p>
            <a:pPr lvl="2"/>
            <a:r>
              <a:rPr lang="ja-JP" altLang="en-US" sz="2100" dirty="0" smtClean="0"/>
              <a:t>具体的に何</a:t>
            </a:r>
            <a:r>
              <a:rPr lang="ja-JP" altLang="en-US" sz="2100" dirty="0"/>
              <a:t>に着目</a:t>
            </a:r>
            <a:r>
              <a:rPr lang="ja-JP" altLang="en-US" sz="2100" dirty="0" smtClean="0"/>
              <a:t>したのか？</a:t>
            </a:r>
            <a:endParaRPr lang="en-US" altLang="ja-JP" sz="2100" dirty="0" smtClean="0"/>
          </a:p>
          <a:p>
            <a:pPr lvl="2"/>
            <a:r>
              <a:rPr lang="ja-JP" altLang="en-US" sz="2100" dirty="0" smtClean="0"/>
              <a:t>それにどんな</a:t>
            </a:r>
            <a:r>
              <a:rPr lang="ja-JP" altLang="en-US" sz="2100" dirty="0"/>
              <a:t>問題意識を</a:t>
            </a:r>
            <a:r>
              <a:rPr lang="ja-JP" altLang="en-US" sz="2100" dirty="0" smtClean="0"/>
              <a:t>もったのか</a:t>
            </a:r>
            <a:r>
              <a:rPr lang="ja-JP" altLang="en-US" sz="2100" dirty="0"/>
              <a:t>？</a:t>
            </a:r>
            <a:endParaRPr lang="en-US" altLang="ja-JP" sz="2100" dirty="0"/>
          </a:p>
          <a:p>
            <a:pPr lvl="2"/>
            <a:r>
              <a:rPr lang="ja-JP" altLang="en-US" sz="2100" dirty="0" smtClean="0"/>
              <a:t>それ</a:t>
            </a:r>
            <a:r>
              <a:rPr lang="ja-JP" altLang="en-US" sz="2100" dirty="0"/>
              <a:t>を</a:t>
            </a:r>
            <a:r>
              <a:rPr lang="ja-JP" altLang="en-US" sz="2100" dirty="0" smtClean="0"/>
              <a:t>どうやって改善</a:t>
            </a:r>
            <a:r>
              <a:rPr lang="ja-JP" altLang="en-US" sz="2100" dirty="0"/>
              <a:t>しようと</a:t>
            </a:r>
            <a:r>
              <a:rPr lang="ja-JP" altLang="en-US" sz="2100" dirty="0" smtClean="0"/>
              <a:t>したのか？</a:t>
            </a:r>
            <a:endParaRPr lang="en-US" altLang="ja-JP" sz="2100" dirty="0" smtClean="0"/>
          </a:p>
          <a:p>
            <a:pPr lvl="1"/>
            <a:r>
              <a:rPr lang="ja-JP" altLang="en-US" sz="2500" dirty="0" smtClean="0"/>
              <a:t>「</a:t>
            </a:r>
            <a:r>
              <a:rPr lang="ja-JP" altLang="en-US" sz="2500" dirty="0"/>
              <a:t>漠然とした提案」になっていないか</a:t>
            </a:r>
            <a:r>
              <a:rPr lang="ja-JP" altLang="en-US" sz="2500" dirty="0" smtClean="0"/>
              <a:t>？</a:t>
            </a:r>
            <a:endParaRPr lang="en-US" altLang="ja-JP" dirty="0"/>
          </a:p>
          <a:p>
            <a:pPr lvl="2"/>
            <a:r>
              <a:rPr lang="ja-JP" altLang="en-US" sz="2100" dirty="0"/>
              <a:t>何も考えてなさそう</a:t>
            </a:r>
            <a:r>
              <a:rPr lang="ja-JP" altLang="en-US" sz="2100" dirty="0" smtClean="0"/>
              <a:t>な提案になってないか？</a:t>
            </a:r>
            <a:endParaRPr lang="en-US" altLang="ja-JP" sz="2100" dirty="0" smtClean="0"/>
          </a:p>
          <a:p>
            <a:pPr lvl="6"/>
            <a:endParaRPr lang="en-US" altLang="ja-JP" sz="1900" dirty="0" smtClean="0"/>
          </a:p>
          <a:p>
            <a:r>
              <a:rPr lang="ja-JP" altLang="en-US" sz="2400" b="1" dirty="0">
                <a:solidFill>
                  <a:srgbClr val="FF0000"/>
                </a:solidFill>
              </a:rPr>
              <a:t>「新規性」</a:t>
            </a:r>
            <a:endParaRPr lang="en-US" altLang="ja-JP" sz="2400" b="1" dirty="0">
              <a:solidFill>
                <a:srgbClr val="FF0000"/>
              </a:solidFill>
            </a:endParaRPr>
          </a:p>
          <a:p>
            <a:pPr lvl="1"/>
            <a:r>
              <a:rPr lang="ja-JP" altLang="en-US" sz="2300" dirty="0"/>
              <a:t>あなた独自のアイディアであること</a:t>
            </a:r>
            <a:endParaRPr lang="en-US" altLang="ja-JP" sz="2300" dirty="0"/>
          </a:p>
          <a:p>
            <a:pPr lvl="1"/>
            <a:r>
              <a:rPr lang="ja-JP" altLang="en-US" sz="2300" dirty="0"/>
              <a:t>これまでに同一の提案がなされていないこと</a:t>
            </a:r>
            <a:r>
              <a:rPr lang="ja-JP" altLang="en-US" sz="2300" dirty="0" smtClean="0"/>
              <a:t>の説得力のある説明</a:t>
            </a:r>
            <a:r>
              <a:rPr lang="ja-JP" altLang="en-US" sz="2300" dirty="0"/>
              <a:t>がなされたかどうか</a:t>
            </a:r>
            <a:endParaRPr lang="en-US" altLang="ja-JP" sz="2300" dirty="0"/>
          </a:p>
          <a:p>
            <a:pPr lvl="2"/>
            <a:r>
              <a:rPr lang="ja-JP" altLang="en-US" sz="2300" dirty="0"/>
              <a:t>過去の研究等を参照して説得力のある説明がなされていればなおよい</a:t>
            </a:r>
            <a:endParaRPr lang="en-US" altLang="ja-JP" sz="2300" dirty="0"/>
          </a:p>
          <a:p>
            <a:pPr lvl="5"/>
            <a:endParaRPr lang="en-US" altLang="ja-JP" sz="1400" dirty="0"/>
          </a:p>
          <a:p>
            <a:r>
              <a:rPr lang="ja-JP" altLang="en-US" sz="2400" b="1" dirty="0">
                <a:solidFill>
                  <a:srgbClr val="FF0000"/>
                </a:solidFill>
              </a:rPr>
              <a:t>「有用性・優位性」</a:t>
            </a:r>
            <a:endParaRPr lang="en-US" altLang="ja-JP" sz="2400" b="1" dirty="0">
              <a:solidFill>
                <a:srgbClr val="FF0000"/>
              </a:solidFill>
            </a:endParaRPr>
          </a:p>
          <a:p>
            <a:pPr lvl="1"/>
            <a:r>
              <a:rPr lang="ja-JP" altLang="en-US" sz="2100" dirty="0"/>
              <a:t>提案されたアイディアは有用な</a:t>
            </a:r>
            <a:r>
              <a:rPr lang="en-US" altLang="ja-JP" sz="2100" dirty="0"/>
              <a:t>(</a:t>
            </a:r>
            <a:r>
              <a:rPr lang="ja-JP" altLang="en-US" sz="2100" dirty="0"/>
              <a:t>プラスの意味を持つ</a:t>
            </a:r>
            <a:r>
              <a:rPr lang="en-US" altLang="ja-JP" sz="2100" dirty="0"/>
              <a:t>)</a:t>
            </a:r>
            <a:r>
              <a:rPr lang="ja-JP" altLang="en-US" sz="2100" dirty="0"/>
              <a:t>アイディアであること</a:t>
            </a:r>
            <a:endParaRPr lang="en-US" altLang="ja-JP" sz="2100" dirty="0"/>
          </a:p>
          <a:p>
            <a:pPr lvl="1"/>
            <a:r>
              <a:rPr lang="ja-JP" altLang="en-US" sz="2100" dirty="0"/>
              <a:t>前回同様、</a:t>
            </a:r>
            <a:r>
              <a:rPr lang="en-US" altLang="ja-JP" sz="2100" dirty="0"/>
              <a:t>2</a:t>
            </a:r>
            <a:r>
              <a:rPr lang="ja-JP" altLang="en-US" sz="2100" dirty="0" err="1"/>
              <a:t>つの</a:t>
            </a:r>
            <a:r>
              <a:rPr lang="ja-JP" altLang="en-US" sz="2100" dirty="0"/>
              <a:t>異なる視点から評価・コメントを集める</a:t>
            </a:r>
            <a:endParaRPr lang="en-US" altLang="ja-JP" sz="2100" dirty="0"/>
          </a:p>
          <a:p>
            <a:pPr lvl="2"/>
            <a:r>
              <a:rPr lang="ja-JP" altLang="en-US" sz="2100" dirty="0"/>
              <a:t>専門家の視点</a:t>
            </a:r>
            <a:r>
              <a:rPr lang="en-US" altLang="ja-JP" sz="2100" dirty="0"/>
              <a:t>(</a:t>
            </a:r>
            <a:r>
              <a:rPr lang="ja-JP" altLang="en-US" sz="2100" dirty="0"/>
              <a:t>専門家としての佐藤の評価</a:t>
            </a:r>
            <a:r>
              <a:rPr lang="en-US" altLang="ja-JP" sz="2100" dirty="0"/>
              <a:t>)</a:t>
            </a:r>
          </a:p>
          <a:p>
            <a:pPr lvl="2"/>
            <a:r>
              <a:rPr lang="ja-JP" altLang="en-US" sz="2100" dirty="0"/>
              <a:t>一般人の視点</a:t>
            </a:r>
            <a:r>
              <a:rPr lang="en-US" altLang="ja-JP" sz="2100" dirty="0"/>
              <a:t>(</a:t>
            </a:r>
            <a:r>
              <a:rPr lang="ja-JP" altLang="en-US" sz="2100" dirty="0"/>
              <a:t>みなさんのアンケート評価</a:t>
            </a:r>
            <a:r>
              <a:rPr lang="en-US" altLang="ja-JP" sz="2100" dirty="0"/>
              <a:t>)</a:t>
            </a:r>
          </a:p>
          <a:p>
            <a:pPr lvl="2"/>
            <a:endParaRPr lang="en-US" altLang="ja-JP" sz="2100" dirty="0"/>
          </a:p>
        </p:txBody>
      </p:sp>
    </p:spTree>
    <p:extLst>
      <p:ext uri="{BB962C8B-B14F-4D97-AF65-F5344CB8AC3E}">
        <p14:creationId xmlns:p14="http://schemas.microsoft.com/office/powerpoint/2010/main" val="3590547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94807"/>
          </a:xfrm>
        </p:spPr>
        <p:txBody>
          <a:bodyPr/>
          <a:lstStyle/>
          <a:p>
            <a:pPr algn="ctr"/>
            <a:r>
              <a:rPr kumimoji="1" lang="ja-JP" altLang="en-US" dirty="0" smtClean="0"/>
              <a:t>評価基準</a:t>
            </a:r>
            <a:r>
              <a:rPr kumimoji="1" lang="en-US" altLang="ja-JP" dirty="0" smtClean="0"/>
              <a:t>(</a:t>
            </a:r>
            <a:r>
              <a:rPr lang="ja-JP" altLang="en-US" dirty="0" smtClean="0"/>
              <a:t>サブ</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358900"/>
            <a:ext cx="10515600" cy="5219699"/>
          </a:xfrm>
        </p:spPr>
        <p:txBody>
          <a:bodyPr>
            <a:noAutofit/>
          </a:bodyPr>
          <a:lstStyle/>
          <a:p>
            <a:r>
              <a:rPr lang="ja-JP" altLang="en-US" sz="2400" dirty="0" smtClean="0"/>
              <a:t>デモの有無につい</a:t>
            </a:r>
            <a:r>
              <a:rPr lang="ja-JP" altLang="en-US" sz="2400" dirty="0"/>
              <a:t>て</a:t>
            </a:r>
            <a:endParaRPr lang="en-US" altLang="ja-JP" sz="2400" dirty="0" smtClean="0"/>
          </a:p>
          <a:p>
            <a:pPr lvl="1"/>
            <a:r>
              <a:rPr lang="ja-JP" altLang="en-US" sz="2000" dirty="0" smtClean="0"/>
              <a:t>手を動かしてデモを作ってきたかどうか</a:t>
            </a:r>
            <a:endParaRPr lang="en-US" altLang="ja-JP" sz="2000" dirty="0" smtClean="0"/>
          </a:p>
          <a:p>
            <a:pPr lvl="2"/>
            <a:r>
              <a:rPr lang="ja-JP" altLang="en-US" sz="1600" dirty="0" smtClean="0"/>
              <a:t>動くデモが作れなかった場合でも</a:t>
            </a:r>
            <a:r>
              <a:rPr lang="en-US" altLang="ja-JP" sz="1600" dirty="0" smtClean="0"/>
              <a:t>0</a:t>
            </a:r>
            <a:r>
              <a:rPr lang="ja-JP" altLang="en-US" sz="1600" dirty="0" smtClean="0"/>
              <a:t>点にはしません</a:t>
            </a:r>
            <a:endParaRPr lang="en-US" altLang="ja-JP" sz="1600" dirty="0" smtClean="0"/>
          </a:p>
          <a:p>
            <a:pPr lvl="1"/>
            <a:r>
              <a:rPr lang="ja-JP" altLang="en-US" sz="2000" dirty="0" smtClean="0"/>
              <a:t>作れそうにない、どう作ればいいのかわからない場合</a:t>
            </a:r>
            <a:endParaRPr lang="en-US" altLang="ja-JP" sz="2000" dirty="0"/>
          </a:p>
          <a:p>
            <a:pPr lvl="2"/>
            <a:r>
              <a:rPr lang="ja-JP" altLang="en-US" sz="1600" dirty="0" smtClean="0"/>
              <a:t>事前に相談してもらえば対策を一緒に考えます</a:t>
            </a:r>
            <a:endParaRPr lang="en-US" altLang="ja-JP" sz="1600" dirty="0"/>
          </a:p>
          <a:p>
            <a:pPr lvl="7"/>
            <a:endParaRPr lang="en-US" altLang="ja-JP" sz="1050" dirty="0"/>
          </a:p>
          <a:p>
            <a:r>
              <a:rPr lang="ja-JP" altLang="en-US" sz="2400" dirty="0" smtClean="0"/>
              <a:t>他の人の提案へのコメント・アドバイス</a:t>
            </a:r>
            <a:endParaRPr lang="en-US" altLang="ja-JP" sz="2400" dirty="0" smtClean="0"/>
          </a:p>
          <a:p>
            <a:pPr lvl="1"/>
            <a:r>
              <a:rPr lang="ja-JP" altLang="en-US" sz="2000" dirty="0" smtClean="0"/>
              <a:t>有益なコメントは積極的にプラス評価します</a:t>
            </a:r>
            <a:endParaRPr lang="en-US" altLang="ja-JP" sz="2000" dirty="0" smtClean="0"/>
          </a:p>
          <a:p>
            <a:pPr marL="3200400" lvl="7" indent="0">
              <a:buNone/>
            </a:pPr>
            <a:endParaRPr lang="en-US" altLang="ja-JP" sz="400" dirty="0" smtClean="0"/>
          </a:p>
          <a:p>
            <a:r>
              <a:rPr lang="ja-JP" altLang="en-US" sz="2400" dirty="0" smtClean="0"/>
              <a:t>その他</a:t>
            </a:r>
            <a:endParaRPr lang="en-US" altLang="ja-JP" sz="2400" dirty="0" smtClean="0"/>
          </a:p>
          <a:p>
            <a:pPr lvl="1"/>
            <a:r>
              <a:rPr lang="ja-JP" altLang="en-US" sz="2000" dirty="0" smtClean="0"/>
              <a:t>音声が聞き取れない、説明が途中で途切れている、</a:t>
            </a:r>
            <a:r>
              <a:rPr lang="en-US" altLang="ja-JP" sz="2000" dirty="0" smtClean="0"/>
              <a:t/>
            </a:r>
            <a:br>
              <a:rPr lang="en-US" altLang="ja-JP" sz="2000" dirty="0" smtClean="0"/>
            </a:br>
            <a:r>
              <a:rPr lang="ja-JP" altLang="en-US" sz="2000" dirty="0" smtClean="0"/>
              <a:t>見えない、スライドに未完成な部分がある等々の</a:t>
            </a:r>
            <a:r>
              <a:rPr lang="en-US" altLang="ja-JP" sz="2000" dirty="0" smtClean="0"/>
              <a:t/>
            </a:r>
            <a:br>
              <a:rPr lang="en-US" altLang="ja-JP" sz="2000" dirty="0" smtClean="0"/>
            </a:br>
            <a:r>
              <a:rPr lang="ja-JP" altLang="en-US" sz="2000" dirty="0" smtClean="0"/>
              <a:t>「プレゼンテーションとしての体裁が整っていないもの」は評価対象外</a:t>
            </a:r>
            <a:endParaRPr lang="en-US" altLang="ja-JP" sz="2000" dirty="0" smtClean="0"/>
          </a:p>
          <a:p>
            <a:pPr lvl="1"/>
            <a:r>
              <a:rPr lang="ja-JP" altLang="en-US" sz="2000" dirty="0" smtClean="0"/>
              <a:t>録画ミス等ないか確認してから提出してください</a:t>
            </a:r>
            <a:endParaRPr lang="en-US" altLang="ja-JP" sz="2000" dirty="0" smtClean="0"/>
          </a:p>
        </p:txBody>
      </p:sp>
    </p:spTree>
    <p:extLst>
      <p:ext uri="{BB962C8B-B14F-4D97-AF65-F5344CB8AC3E}">
        <p14:creationId xmlns:p14="http://schemas.microsoft.com/office/powerpoint/2010/main" val="2845235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8967"/>
            <a:ext cx="10515600" cy="1037405"/>
          </a:xfrm>
        </p:spPr>
        <p:txBody>
          <a:bodyPr/>
          <a:lstStyle/>
          <a:p>
            <a:pPr algn="ctr"/>
            <a:r>
              <a:rPr kumimoji="1" lang="ja-JP" altLang="en-US" dirty="0" smtClean="0"/>
              <a:t>悩んだら相談してください</a:t>
            </a:r>
            <a:endParaRPr kumimoji="1" lang="ja-JP" altLang="en-US" dirty="0"/>
          </a:p>
        </p:txBody>
      </p:sp>
      <p:sp>
        <p:nvSpPr>
          <p:cNvPr id="3" name="コンテンツ プレースホルダー 2"/>
          <p:cNvSpPr>
            <a:spLocks noGrp="1"/>
          </p:cNvSpPr>
          <p:nvPr>
            <p:ph idx="1"/>
          </p:nvPr>
        </p:nvSpPr>
        <p:spPr>
          <a:xfrm>
            <a:off x="838200" y="1236372"/>
            <a:ext cx="10515600" cy="5253328"/>
          </a:xfrm>
        </p:spPr>
        <p:txBody>
          <a:bodyPr>
            <a:noAutofit/>
          </a:bodyPr>
          <a:lstStyle/>
          <a:p>
            <a:r>
              <a:rPr lang="ja-JP" altLang="en-US" sz="2000" dirty="0" smtClean="0"/>
              <a:t>何をどうしていいかわからない場合</a:t>
            </a:r>
            <a:endParaRPr lang="en-US" altLang="ja-JP" sz="2000" dirty="0" smtClean="0"/>
          </a:p>
          <a:p>
            <a:pPr lvl="1"/>
            <a:r>
              <a:rPr lang="ja-JP" altLang="en-US" sz="1800" dirty="0" smtClean="0"/>
              <a:t>そもそも、この試験は落とすためにやっているわけではありません</a:t>
            </a:r>
            <a:endParaRPr lang="en-US" altLang="ja-JP" sz="1800" dirty="0" smtClean="0"/>
          </a:p>
          <a:p>
            <a:pPr lvl="1"/>
            <a:r>
              <a:rPr lang="ja-JP" altLang="en-US" sz="1800" dirty="0"/>
              <a:t>諦める前に相談してください</a:t>
            </a:r>
            <a:r>
              <a:rPr lang="en-US" altLang="ja-JP" sz="1800" dirty="0"/>
              <a:t>(</a:t>
            </a:r>
            <a:r>
              <a:rPr lang="ja-JP" altLang="en-US" sz="1800" dirty="0"/>
              <a:t>可能な限り余裕をもって</a:t>
            </a:r>
            <a:r>
              <a:rPr lang="en-US" altLang="ja-JP" sz="1800" dirty="0" smtClean="0"/>
              <a:t>)</a:t>
            </a:r>
          </a:p>
          <a:p>
            <a:pPr lvl="7"/>
            <a:endParaRPr lang="en-US" altLang="ja-JP" sz="1200" dirty="0" smtClean="0"/>
          </a:p>
          <a:p>
            <a:r>
              <a:rPr lang="ja-JP" altLang="en-US" sz="2000" dirty="0" smtClean="0"/>
              <a:t>アイディアはあるがデモが作れそうにない等</a:t>
            </a:r>
            <a:endParaRPr lang="en-US" altLang="ja-JP" sz="2000" dirty="0" smtClean="0"/>
          </a:p>
          <a:p>
            <a:pPr lvl="1"/>
            <a:r>
              <a:rPr lang="ja-JP" altLang="en-US" sz="1800" dirty="0" smtClean="0"/>
              <a:t>どう作ればいいのかわからない場合</a:t>
            </a:r>
            <a:endParaRPr lang="en-US" altLang="ja-JP" sz="1800" dirty="0" smtClean="0"/>
          </a:p>
          <a:p>
            <a:pPr lvl="1"/>
            <a:r>
              <a:rPr lang="ja-JP" altLang="en-US" sz="1800" dirty="0" smtClean="0"/>
              <a:t>こういうことはできそうか？など</a:t>
            </a:r>
            <a:endParaRPr lang="en-US" altLang="ja-JP" sz="1800" dirty="0" smtClean="0"/>
          </a:p>
          <a:p>
            <a:pPr lvl="7"/>
            <a:endParaRPr lang="en-US" altLang="ja-JP" sz="1200" dirty="0" smtClean="0"/>
          </a:p>
          <a:p>
            <a:r>
              <a:rPr lang="ja-JP" altLang="en-US" sz="2000" dirty="0" smtClean="0"/>
              <a:t>その他、プログラミングについて等々</a:t>
            </a:r>
            <a:endParaRPr lang="en-US" altLang="ja-JP" sz="2000" dirty="0" smtClean="0"/>
          </a:p>
          <a:p>
            <a:pPr lvl="1"/>
            <a:r>
              <a:rPr lang="ja-JP" altLang="en-US" sz="1800" dirty="0"/>
              <a:t>プレゼンを録画する方法が</a:t>
            </a:r>
            <a:r>
              <a:rPr lang="ja-JP" altLang="en-US" sz="1800" dirty="0" smtClean="0"/>
              <a:t>わからない場合も</a:t>
            </a:r>
            <a:endParaRPr lang="en-US" altLang="ja-JP" sz="1800" dirty="0" smtClean="0"/>
          </a:p>
          <a:p>
            <a:pPr lvl="6"/>
            <a:endParaRPr lang="en-US" altLang="ja-JP" sz="1200" dirty="0"/>
          </a:p>
          <a:p>
            <a:r>
              <a:rPr lang="ja-JP" altLang="en-US" sz="2000" dirty="0" smtClean="0"/>
              <a:t>相談方法</a:t>
            </a:r>
            <a:endParaRPr lang="en-US" altLang="ja-JP" sz="2000" dirty="0" smtClean="0"/>
          </a:p>
          <a:p>
            <a:pPr lvl="1"/>
            <a:r>
              <a:rPr lang="en-US" altLang="ja-JP" sz="1800" dirty="0" smtClean="0"/>
              <a:t>Teams</a:t>
            </a:r>
            <a:r>
              <a:rPr lang="ja-JP" altLang="en-US" sz="1800" dirty="0" smtClean="0"/>
              <a:t>で相談する</a:t>
            </a:r>
            <a:endParaRPr lang="en-US" altLang="ja-JP" sz="1800" dirty="0" smtClean="0"/>
          </a:p>
          <a:p>
            <a:pPr lvl="2"/>
            <a:r>
              <a:rPr lang="ja-JP" altLang="en-US" sz="1600" dirty="0" smtClean="0"/>
              <a:t>チャンネルに書き込む</a:t>
            </a:r>
            <a:endParaRPr lang="en-US" altLang="ja-JP" sz="1600" dirty="0" smtClean="0"/>
          </a:p>
          <a:p>
            <a:pPr lvl="2"/>
            <a:r>
              <a:rPr lang="ja-JP" altLang="en-US" sz="1600" dirty="0" smtClean="0"/>
              <a:t>個別メッセージを送るなど</a:t>
            </a:r>
            <a:endParaRPr lang="en-US" altLang="ja-JP" sz="1600" dirty="0" smtClean="0"/>
          </a:p>
          <a:p>
            <a:pPr lvl="1"/>
            <a:r>
              <a:rPr lang="ja-JP" altLang="en-US" sz="1800" dirty="0" smtClean="0"/>
              <a:t>直接来る</a:t>
            </a:r>
            <a:r>
              <a:rPr lang="en-US" altLang="ja-JP" sz="1800" dirty="0" smtClean="0"/>
              <a:t>(K31</a:t>
            </a:r>
            <a:r>
              <a:rPr lang="ja-JP" altLang="en-US" sz="1800" dirty="0" smtClean="0"/>
              <a:t>号室</a:t>
            </a:r>
            <a:r>
              <a:rPr lang="en-US" altLang="ja-JP" sz="1800" dirty="0" smtClean="0"/>
              <a:t>)</a:t>
            </a:r>
          </a:p>
          <a:p>
            <a:pPr lvl="2"/>
            <a:r>
              <a:rPr lang="ja-JP" altLang="en-US" sz="1600" dirty="0" smtClean="0"/>
              <a:t>私や</a:t>
            </a:r>
            <a:r>
              <a:rPr lang="en-US" altLang="ja-JP" sz="1600" dirty="0" smtClean="0"/>
              <a:t>TA</a:t>
            </a:r>
            <a:r>
              <a:rPr lang="ja-JP" altLang="en-US" sz="1600" dirty="0" smtClean="0"/>
              <a:t>がいて、直接わからないところを聞けて、机もあるので作業もできます</a:t>
            </a:r>
            <a:endParaRPr lang="en-US" altLang="ja-JP" sz="1600" dirty="0"/>
          </a:p>
        </p:txBody>
      </p:sp>
    </p:spTree>
    <p:extLst>
      <p:ext uri="{BB962C8B-B14F-4D97-AF65-F5344CB8AC3E}">
        <p14:creationId xmlns:p14="http://schemas.microsoft.com/office/powerpoint/2010/main" val="6455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相談に来る場合の注意</a:t>
            </a:r>
            <a:endParaRPr kumimoji="1" lang="ja-JP" altLang="en-US" dirty="0"/>
          </a:p>
        </p:txBody>
      </p:sp>
      <p:sp>
        <p:nvSpPr>
          <p:cNvPr id="3" name="コンテンツ プレースホルダー 2"/>
          <p:cNvSpPr>
            <a:spLocks noGrp="1"/>
          </p:cNvSpPr>
          <p:nvPr>
            <p:ph idx="1"/>
          </p:nvPr>
        </p:nvSpPr>
        <p:spPr/>
        <p:txBody>
          <a:bodyPr/>
          <a:lstStyle/>
          <a:p>
            <a:r>
              <a:rPr lang="ja-JP" altLang="en-US" dirty="0"/>
              <a:t>佐藤は</a:t>
            </a:r>
            <a:r>
              <a:rPr kumimoji="1" lang="ja-JP" altLang="en-US" dirty="0" smtClean="0"/>
              <a:t>直前の</a:t>
            </a:r>
            <a:r>
              <a:rPr kumimoji="1" lang="en-US" altLang="ja-JP" dirty="0" smtClean="0"/>
              <a:t>7</a:t>
            </a:r>
            <a:r>
              <a:rPr kumimoji="1" lang="ja-JP" altLang="en-US" dirty="0" smtClean="0"/>
              <a:t>月</a:t>
            </a:r>
            <a:r>
              <a:rPr kumimoji="1" lang="en-US" altLang="ja-JP" dirty="0" smtClean="0"/>
              <a:t>31</a:t>
            </a:r>
            <a:r>
              <a:rPr kumimoji="1" lang="ja-JP" altLang="en-US" dirty="0" smtClean="0"/>
              <a:t>日、</a:t>
            </a:r>
            <a:r>
              <a:rPr kumimoji="1" lang="en-US" altLang="ja-JP" dirty="0" smtClean="0"/>
              <a:t>8</a:t>
            </a:r>
            <a:r>
              <a:rPr kumimoji="1" lang="ja-JP" altLang="en-US" dirty="0" smtClean="0"/>
              <a:t>月</a:t>
            </a:r>
            <a:r>
              <a:rPr kumimoji="1" lang="en-US" altLang="ja-JP" dirty="0" smtClean="0"/>
              <a:t>1</a:t>
            </a:r>
            <a:r>
              <a:rPr kumimoji="1" lang="ja-JP" altLang="en-US" dirty="0" smtClean="0"/>
              <a:t>日、</a:t>
            </a:r>
            <a:r>
              <a:rPr kumimoji="1" lang="en-US" altLang="ja-JP" dirty="0" smtClean="0"/>
              <a:t>2</a:t>
            </a:r>
            <a:r>
              <a:rPr kumimoji="1" lang="ja-JP" altLang="en-US" dirty="0" smtClean="0"/>
              <a:t>日は</a:t>
            </a:r>
            <a:r>
              <a:rPr kumimoji="1" lang="ja-JP" altLang="en-US" b="1" dirty="0" smtClean="0">
                <a:solidFill>
                  <a:srgbClr val="FF0000"/>
                </a:solidFill>
              </a:rPr>
              <a:t>日中不在</a:t>
            </a:r>
            <a:r>
              <a:rPr kumimoji="1" lang="ja-JP" altLang="en-US" dirty="0" smtClean="0"/>
              <a:t>です</a:t>
            </a:r>
            <a:endParaRPr kumimoji="1" lang="en-US" altLang="ja-JP" dirty="0" smtClean="0"/>
          </a:p>
          <a:p>
            <a:pPr lvl="1"/>
            <a:r>
              <a:rPr lang="en-US" altLang="ja-JP" dirty="0"/>
              <a:t>18</a:t>
            </a:r>
            <a:r>
              <a:rPr lang="ja-JP" altLang="en-US" dirty="0" smtClean="0"/>
              <a:t>時頃からは対応可能です</a:t>
            </a:r>
            <a:endParaRPr lang="en-US" altLang="ja-JP" dirty="0" smtClean="0"/>
          </a:p>
          <a:p>
            <a:pPr lvl="1"/>
            <a:endParaRPr lang="en-US" altLang="ja-JP" dirty="0"/>
          </a:p>
          <a:p>
            <a:r>
              <a:rPr lang="en-US" altLang="ja-JP" dirty="0" smtClean="0"/>
              <a:t>Teams</a:t>
            </a:r>
            <a:r>
              <a:rPr lang="ja-JP" altLang="en-US" dirty="0" smtClean="0"/>
              <a:t>では、日中でも対応可能です</a:t>
            </a:r>
            <a:endParaRPr lang="en-US" altLang="ja-JP" dirty="0" smtClean="0"/>
          </a:p>
          <a:p>
            <a:pPr lvl="1"/>
            <a:r>
              <a:rPr lang="ja-JP" altLang="en-US" dirty="0" smtClean="0"/>
              <a:t>即答はできないかもしれません</a:t>
            </a:r>
            <a:endParaRPr lang="en-US" altLang="ja-JP" dirty="0" smtClean="0"/>
          </a:p>
          <a:p>
            <a:pPr lvl="1"/>
            <a:endParaRPr lang="en-US" altLang="ja-JP" dirty="0"/>
          </a:p>
          <a:p>
            <a:r>
              <a:rPr lang="ja-JP" altLang="en-US" dirty="0" smtClean="0"/>
              <a:t>余裕を持って相談しに来てください</a:t>
            </a:r>
            <a:endParaRPr lang="en-US" altLang="ja-JP" dirty="0" smtClean="0"/>
          </a:p>
          <a:p>
            <a:pPr lvl="1"/>
            <a:r>
              <a:rPr lang="en-US" altLang="ja-JP" dirty="0" smtClean="0"/>
              <a:t>K31</a:t>
            </a:r>
            <a:r>
              <a:rPr lang="ja-JP" altLang="en-US" dirty="0" err="1" smtClean="0"/>
              <a:t>での</a:t>
            </a:r>
            <a:r>
              <a:rPr lang="ja-JP" altLang="en-US" dirty="0" smtClean="0"/>
              <a:t>作業も可能です</a:t>
            </a:r>
            <a:endParaRPr lang="en-US" altLang="ja-JP" dirty="0" smtClean="0"/>
          </a:p>
        </p:txBody>
      </p:sp>
    </p:spTree>
    <p:extLst>
      <p:ext uri="{BB962C8B-B14F-4D97-AF65-F5344CB8AC3E}">
        <p14:creationId xmlns:p14="http://schemas.microsoft.com/office/powerpoint/2010/main" val="42532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52843"/>
            <a:ext cx="10515600" cy="803547"/>
          </a:xfrm>
        </p:spPr>
        <p:txBody>
          <a:bodyPr/>
          <a:lstStyle/>
          <a:p>
            <a:pPr algn="ctr"/>
            <a:r>
              <a:rPr lang="ja-JP" altLang="en-US" dirty="0" smtClean="0"/>
              <a:t>最終試験に向けた</a:t>
            </a:r>
            <a:r>
              <a:rPr lang="ja-JP" altLang="en-US" dirty="0"/>
              <a:t>スケジュール</a:t>
            </a:r>
            <a:endParaRPr kumimoji="1" lang="ja-JP" altLang="en-US" dirty="0"/>
          </a:p>
        </p:txBody>
      </p:sp>
      <p:sp>
        <p:nvSpPr>
          <p:cNvPr id="3" name="コンテンツ プレースホルダー 2"/>
          <p:cNvSpPr>
            <a:spLocks noGrp="1"/>
          </p:cNvSpPr>
          <p:nvPr>
            <p:ph idx="1"/>
          </p:nvPr>
        </p:nvSpPr>
        <p:spPr>
          <a:xfrm>
            <a:off x="681989" y="1713060"/>
            <a:ext cx="7676037" cy="4485203"/>
          </a:xfrm>
        </p:spPr>
        <p:txBody>
          <a:bodyPr>
            <a:noAutofit/>
          </a:bodyPr>
          <a:lstStyle/>
          <a:p>
            <a:r>
              <a:rPr lang="ja-JP" altLang="en-US" sz="1800" b="1" strike="sngStrike" dirty="0" smtClean="0"/>
              <a:t>第</a:t>
            </a:r>
            <a:r>
              <a:rPr lang="en-US" altLang="ja-JP" sz="1800" b="1" strike="sngStrike" dirty="0" smtClean="0"/>
              <a:t>11</a:t>
            </a:r>
            <a:r>
              <a:rPr lang="ja-JP" altLang="en-US" sz="1800" b="1" strike="sngStrike" dirty="0" smtClean="0"/>
              <a:t>回</a:t>
            </a:r>
            <a:r>
              <a:rPr lang="en-US" altLang="ja-JP" sz="1800" b="1" strike="sngStrike" dirty="0"/>
              <a:t>: </a:t>
            </a:r>
            <a:r>
              <a:rPr lang="en-US" altLang="ja-JP" sz="1800" b="1" strike="sngStrike" dirty="0" smtClean="0"/>
              <a:t>7</a:t>
            </a:r>
            <a:r>
              <a:rPr lang="ja-JP" altLang="en-US" sz="1800" b="1" strike="sngStrike" dirty="0" smtClean="0"/>
              <a:t>月</a:t>
            </a:r>
            <a:r>
              <a:rPr lang="en-US" altLang="ja-JP" sz="1800" b="1" strike="sngStrike" dirty="0" smtClean="0"/>
              <a:t>20</a:t>
            </a:r>
            <a:r>
              <a:rPr lang="ja-JP" altLang="en-US" sz="1800" b="1" strike="sngStrike" dirty="0" smtClean="0"/>
              <a:t>日</a:t>
            </a:r>
            <a:r>
              <a:rPr lang="en-US" altLang="ja-JP" sz="1800" b="1" strike="sngStrike" dirty="0"/>
              <a:t>(</a:t>
            </a:r>
            <a:r>
              <a:rPr lang="ja-JP" altLang="en-US" sz="1800" b="1" strike="sngStrike" dirty="0"/>
              <a:t>火</a:t>
            </a:r>
            <a:r>
              <a:rPr lang="en-US" altLang="ja-JP" sz="1800" b="1" strike="sngStrike" dirty="0"/>
              <a:t>1</a:t>
            </a:r>
            <a:r>
              <a:rPr lang="en-US" altLang="ja-JP" sz="1800" b="1" strike="sngStrike" dirty="0" smtClean="0"/>
              <a:t>): Arduino</a:t>
            </a:r>
            <a:r>
              <a:rPr lang="ja-JP" altLang="en-US" sz="1800" b="1" strike="sngStrike" dirty="0" smtClean="0"/>
              <a:t>入門</a:t>
            </a:r>
            <a:r>
              <a:rPr lang="en-US" altLang="ja-JP" sz="1800" b="1" strike="sngStrike" dirty="0" smtClean="0"/>
              <a:t>3(</a:t>
            </a:r>
            <a:r>
              <a:rPr lang="ja-JP" altLang="en-US" sz="1800" b="1" strike="sngStrike" dirty="0"/>
              <a:t>本日</a:t>
            </a:r>
            <a:r>
              <a:rPr lang="en-US" altLang="ja-JP" sz="1800" b="1" strike="sngStrike" dirty="0" smtClean="0"/>
              <a:t>)</a:t>
            </a:r>
            <a:endParaRPr lang="en-US" altLang="ja-JP" sz="1800" b="1" strike="sngStrike" dirty="0"/>
          </a:p>
          <a:p>
            <a:pPr lvl="1"/>
            <a:r>
              <a:rPr lang="ja-JP" altLang="en-US" sz="1600" strike="sngStrike" dirty="0" smtClean="0"/>
              <a:t>アナログセンサ・デジタルセンサ</a:t>
            </a:r>
            <a:endParaRPr lang="ja-JP" altLang="en-US" sz="1600" strike="sngStrike" dirty="0"/>
          </a:p>
          <a:p>
            <a:pPr lvl="1"/>
            <a:r>
              <a:rPr lang="ja-JP" altLang="en-US" sz="1600" strike="sngStrike" dirty="0" smtClean="0"/>
              <a:t>最終試験の出題、および第</a:t>
            </a:r>
            <a:r>
              <a:rPr lang="en-US" altLang="ja-JP" sz="1600" strike="sngStrike" dirty="0" smtClean="0"/>
              <a:t>6</a:t>
            </a:r>
            <a:r>
              <a:rPr lang="ja-JP" altLang="en-US" sz="1600" strike="sngStrike" dirty="0"/>
              <a:t>回目課題の</a:t>
            </a:r>
            <a:r>
              <a:rPr lang="ja-JP" altLang="en-US" sz="1600" strike="sngStrike" dirty="0" smtClean="0"/>
              <a:t>出題</a:t>
            </a:r>
            <a:endParaRPr lang="en-US" altLang="ja-JP" sz="1600" strike="sngStrike" dirty="0" smtClean="0"/>
          </a:p>
          <a:p>
            <a:pPr lvl="1"/>
            <a:endParaRPr lang="en-US" altLang="ja-JP" sz="900" b="1" i="1" strike="sngStrike" dirty="0" smtClean="0"/>
          </a:p>
          <a:p>
            <a:r>
              <a:rPr lang="en-US" altLang="ja-JP" sz="1800" b="1" i="1" strike="sngStrike" dirty="0" smtClean="0"/>
              <a:t>(7</a:t>
            </a:r>
            <a:r>
              <a:rPr lang="ja-JP" altLang="en-US" sz="1800" b="1" i="1" strike="sngStrike" dirty="0" smtClean="0"/>
              <a:t>月</a:t>
            </a:r>
            <a:r>
              <a:rPr lang="en-US" altLang="ja-JP" sz="1800" b="1" i="1" strike="sngStrike" dirty="0" smtClean="0"/>
              <a:t>22</a:t>
            </a:r>
            <a:r>
              <a:rPr lang="ja-JP" altLang="en-US" sz="1800" b="1" i="1" strike="sngStrike" dirty="0" smtClean="0"/>
              <a:t>日</a:t>
            </a:r>
            <a:r>
              <a:rPr lang="en-US" altLang="ja-JP" sz="1800" b="1" i="1" strike="sngStrike" dirty="0" smtClean="0"/>
              <a:t>(</a:t>
            </a:r>
            <a:r>
              <a:rPr lang="ja-JP" altLang="en-US" sz="1800" b="1" i="1" strike="sngStrike" dirty="0" smtClean="0"/>
              <a:t>木</a:t>
            </a:r>
            <a:r>
              <a:rPr lang="en-US" altLang="ja-JP" sz="1800" b="1" i="1" strike="sngStrike" dirty="0" smtClean="0"/>
              <a:t>): </a:t>
            </a:r>
            <a:r>
              <a:rPr lang="ja-JP" altLang="en-US" sz="1800" b="1" i="1" strike="sngStrike" dirty="0" smtClean="0"/>
              <a:t>お休み</a:t>
            </a:r>
            <a:r>
              <a:rPr lang="en-US" altLang="ja-JP" sz="1800" b="1" i="1" strike="sngStrike" dirty="0" smtClean="0"/>
              <a:t>)</a:t>
            </a:r>
          </a:p>
          <a:p>
            <a:pPr marL="1828800" lvl="4" indent="0">
              <a:buNone/>
            </a:pPr>
            <a:r>
              <a:rPr lang="en-US" altLang="ja-JP" sz="800" strike="sngStrike" dirty="0" smtClean="0"/>
              <a:t/>
            </a:r>
            <a:br>
              <a:rPr lang="en-US" altLang="ja-JP" sz="800" strike="sngStrike" dirty="0" smtClean="0"/>
            </a:br>
            <a:endParaRPr lang="en-US" altLang="ja-JP" sz="100" strike="sngStrike" dirty="0" smtClean="0"/>
          </a:p>
          <a:p>
            <a:r>
              <a:rPr lang="ja-JP" altLang="en-US" sz="1800" b="1" strike="sngStrike" dirty="0" smtClean="0"/>
              <a:t>第</a:t>
            </a:r>
            <a:r>
              <a:rPr lang="en-US" altLang="ja-JP" sz="1800" b="1" strike="sngStrike" dirty="0" smtClean="0"/>
              <a:t>12</a:t>
            </a:r>
            <a:r>
              <a:rPr lang="ja-JP" altLang="en-US" sz="1800" b="1" strike="sngStrike" dirty="0" smtClean="0"/>
              <a:t>回</a:t>
            </a:r>
            <a:r>
              <a:rPr lang="en-US" altLang="ja-JP" sz="1800" b="1" strike="sngStrike" dirty="0" smtClean="0"/>
              <a:t>: 7</a:t>
            </a:r>
            <a:r>
              <a:rPr lang="ja-JP" altLang="en-US" sz="1800" b="1" strike="sngStrike" dirty="0" smtClean="0"/>
              <a:t>月</a:t>
            </a:r>
            <a:r>
              <a:rPr lang="en-US" altLang="ja-JP" sz="1800" b="1" strike="sngStrike" dirty="0" smtClean="0"/>
              <a:t>27</a:t>
            </a:r>
            <a:r>
              <a:rPr lang="ja-JP" altLang="en-US" sz="1800" b="1" strike="sngStrike" dirty="0" smtClean="0"/>
              <a:t>日</a:t>
            </a:r>
            <a:r>
              <a:rPr lang="en-US" altLang="ja-JP" sz="1800" b="1" strike="sngStrike" dirty="0" smtClean="0"/>
              <a:t>(</a:t>
            </a:r>
            <a:r>
              <a:rPr lang="ja-JP" altLang="en-US" sz="1800" b="1" strike="sngStrike" dirty="0" smtClean="0"/>
              <a:t>火</a:t>
            </a:r>
            <a:r>
              <a:rPr lang="en-US" altLang="ja-JP" sz="1800" b="1" strike="sngStrike" dirty="0" smtClean="0"/>
              <a:t>1):</a:t>
            </a:r>
            <a:r>
              <a:rPr lang="ja-JP" altLang="en-US" sz="1800" b="1" strike="sngStrike" dirty="0" smtClean="0"/>
              <a:t> </a:t>
            </a:r>
            <a:r>
              <a:rPr lang="en-US" altLang="ja-JP" sz="1800" b="1" strike="sngStrike" dirty="0" smtClean="0"/>
              <a:t>Arduino</a:t>
            </a:r>
            <a:r>
              <a:rPr lang="ja-JP" altLang="en-US" sz="1800" b="1" strike="sngStrike" dirty="0" smtClean="0"/>
              <a:t>入門</a:t>
            </a:r>
            <a:r>
              <a:rPr lang="en-US" altLang="ja-JP" sz="1800" b="1" strike="sngStrike" dirty="0" smtClean="0"/>
              <a:t>4</a:t>
            </a:r>
          </a:p>
          <a:p>
            <a:pPr lvl="1"/>
            <a:r>
              <a:rPr lang="ja-JP" altLang="en-US" sz="1400" strike="sngStrike" dirty="0"/>
              <a:t>スイッチング</a:t>
            </a:r>
            <a:endParaRPr lang="en-US" altLang="ja-JP" sz="1400" strike="sngStrike" dirty="0"/>
          </a:p>
          <a:p>
            <a:pPr lvl="4"/>
            <a:endParaRPr lang="ja-JP" altLang="en-US" sz="900" strike="sngStrike" dirty="0"/>
          </a:p>
          <a:p>
            <a:r>
              <a:rPr lang="ja-JP" altLang="en-US" sz="1800" b="1" strike="sngStrike" dirty="0" smtClean="0"/>
              <a:t>第</a:t>
            </a:r>
            <a:r>
              <a:rPr lang="en-US" altLang="ja-JP" sz="1800" b="1" strike="sngStrike" dirty="0" smtClean="0"/>
              <a:t>13</a:t>
            </a:r>
            <a:r>
              <a:rPr lang="ja-JP" altLang="en-US" sz="1800" b="1" strike="sngStrike" dirty="0" smtClean="0"/>
              <a:t>回</a:t>
            </a:r>
            <a:r>
              <a:rPr lang="en-US" altLang="ja-JP" sz="1800" b="1" strike="sngStrike" dirty="0"/>
              <a:t>: 7</a:t>
            </a:r>
            <a:r>
              <a:rPr lang="ja-JP" altLang="en-US" sz="1800" b="1" strike="sngStrike" dirty="0" smtClean="0"/>
              <a:t>月</a:t>
            </a:r>
            <a:r>
              <a:rPr lang="en-US" altLang="ja-JP" sz="1800" b="1" strike="sngStrike" dirty="0" smtClean="0"/>
              <a:t>29</a:t>
            </a:r>
            <a:r>
              <a:rPr lang="ja-JP" altLang="en-US" sz="1800" b="1" strike="sngStrike" dirty="0" smtClean="0"/>
              <a:t>日</a:t>
            </a:r>
            <a:r>
              <a:rPr lang="en-US" altLang="ja-JP" sz="1800" b="1" strike="sngStrike" dirty="0"/>
              <a:t>(</a:t>
            </a:r>
            <a:r>
              <a:rPr lang="ja-JP" altLang="en-US" sz="1800" b="1" strike="sngStrike" dirty="0"/>
              <a:t>木</a:t>
            </a:r>
            <a:r>
              <a:rPr lang="en-US" altLang="ja-JP" sz="1800" b="1" strike="sngStrike" dirty="0"/>
              <a:t>2</a:t>
            </a:r>
            <a:r>
              <a:rPr lang="en-US" altLang="ja-JP" sz="1800" b="1" strike="sngStrike" dirty="0" smtClean="0"/>
              <a:t>):</a:t>
            </a:r>
            <a:r>
              <a:rPr lang="ja-JP" altLang="en-US" sz="1800" b="1" strike="sngStrike" dirty="0" smtClean="0"/>
              <a:t> 企画</a:t>
            </a:r>
            <a:r>
              <a:rPr lang="en-US" altLang="ja-JP" sz="1800" b="1" strike="sngStrike" dirty="0"/>
              <a:t>(</a:t>
            </a:r>
            <a:r>
              <a:rPr lang="ja-JP" altLang="en-US" sz="1800" b="1" strike="sngStrike" dirty="0"/>
              <a:t>案</a:t>
            </a:r>
            <a:r>
              <a:rPr lang="en-US" altLang="ja-JP" sz="1800" b="1" strike="sngStrike" dirty="0"/>
              <a:t>)</a:t>
            </a:r>
            <a:r>
              <a:rPr lang="ja-JP" altLang="en-US" sz="1800" b="1" strike="sngStrike" dirty="0"/>
              <a:t>事前ディスカッション</a:t>
            </a:r>
            <a:r>
              <a:rPr lang="ja-JP" altLang="en-US" sz="1800" b="1" strike="sngStrike" dirty="0" smtClean="0"/>
              <a:t>回</a:t>
            </a:r>
            <a:endParaRPr lang="en-US" altLang="ja-JP" sz="1800" b="1" strike="sngStrike" dirty="0" smtClean="0"/>
          </a:p>
          <a:p>
            <a:pPr lvl="1"/>
            <a:r>
              <a:rPr lang="ja-JP" altLang="en-US" sz="1400" b="1" strike="sngStrike" dirty="0">
                <a:solidFill>
                  <a:srgbClr val="FF0000"/>
                </a:solidFill>
              </a:rPr>
              <a:t>最終試験課題</a:t>
            </a:r>
            <a:r>
              <a:rPr lang="ja-JP" altLang="en-US" sz="1400" b="1" strike="sngStrike" dirty="0" smtClean="0">
                <a:solidFill>
                  <a:srgbClr val="FF0000"/>
                </a:solidFill>
              </a:rPr>
              <a:t>企画案発表会</a:t>
            </a:r>
            <a:endParaRPr lang="en-US" altLang="ja-JP" sz="1400" b="1" strike="sngStrike" dirty="0" smtClean="0">
              <a:solidFill>
                <a:srgbClr val="FF0000"/>
              </a:solidFill>
            </a:endParaRPr>
          </a:p>
          <a:p>
            <a:pPr lvl="1"/>
            <a:r>
              <a:rPr lang="ja-JP" altLang="en-US" sz="1400" strike="sngStrike" dirty="0" smtClean="0"/>
              <a:t>第</a:t>
            </a:r>
            <a:r>
              <a:rPr lang="en-US" altLang="ja-JP" sz="1400" strike="sngStrike" dirty="0" smtClean="0"/>
              <a:t>6</a:t>
            </a:r>
            <a:r>
              <a:rPr lang="ja-JP" altLang="en-US" sz="1400" strike="sngStrike" dirty="0" smtClean="0"/>
              <a:t>回目課題についてのディスカッション</a:t>
            </a:r>
            <a:r>
              <a:rPr lang="en-US" altLang="ja-JP" sz="1400" b="1" dirty="0"/>
              <a:t/>
            </a:r>
            <a:br>
              <a:rPr lang="en-US" altLang="ja-JP" sz="1400" b="1" dirty="0"/>
            </a:br>
            <a:endParaRPr lang="en-US" altLang="ja-JP" sz="600" dirty="0" smtClean="0"/>
          </a:p>
          <a:p>
            <a:pPr lvl="2"/>
            <a:endParaRPr lang="en-US" altLang="ja-JP" sz="400" dirty="0" smtClean="0"/>
          </a:p>
          <a:p>
            <a:r>
              <a:rPr lang="ja-JP" altLang="en-US" sz="1800" b="1" dirty="0" smtClean="0"/>
              <a:t>第</a:t>
            </a:r>
            <a:r>
              <a:rPr lang="en-US" altLang="ja-JP" sz="1800" b="1" dirty="0" smtClean="0"/>
              <a:t>14</a:t>
            </a:r>
            <a:r>
              <a:rPr lang="ja-JP" altLang="en-US" sz="1800" b="1" dirty="0" smtClean="0"/>
              <a:t>回</a:t>
            </a:r>
            <a:r>
              <a:rPr lang="en-US" altLang="ja-JP" sz="1800" b="1" dirty="0"/>
              <a:t>: </a:t>
            </a:r>
            <a:r>
              <a:rPr lang="en-US" altLang="ja-JP" sz="1800" b="1" dirty="0" smtClean="0"/>
              <a:t>8</a:t>
            </a:r>
            <a:r>
              <a:rPr lang="ja-JP" altLang="en-US" sz="1800" b="1" dirty="0" smtClean="0"/>
              <a:t>月</a:t>
            </a:r>
            <a:r>
              <a:rPr lang="en-US" altLang="ja-JP" sz="1800" b="1" dirty="0" smtClean="0"/>
              <a:t>3</a:t>
            </a:r>
            <a:r>
              <a:rPr lang="ja-JP" altLang="en-US" sz="1800" b="1" dirty="0" smtClean="0"/>
              <a:t>日</a:t>
            </a:r>
            <a:r>
              <a:rPr lang="en-US" altLang="ja-JP" sz="1800" b="1" dirty="0" smtClean="0"/>
              <a:t>(</a:t>
            </a:r>
            <a:r>
              <a:rPr lang="ja-JP" altLang="en-US" sz="1800" b="1" dirty="0" smtClean="0"/>
              <a:t>火</a:t>
            </a:r>
            <a:r>
              <a:rPr lang="en-US" altLang="ja-JP" sz="1800" b="1" dirty="0"/>
              <a:t>1</a:t>
            </a:r>
            <a:r>
              <a:rPr lang="en-US" altLang="ja-JP" sz="1800" b="1" dirty="0" smtClean="0"/>
              <a:t>): </a:t>
            </a:r>
            <a:r>
              <a:rPr lang="ja-JP" altLang="en-US" sz="1800" b="1" dirty="0"/>
              <a:t>最終</a:t>
            </a:r>
            <a:r>
              <a:rPr lang="ja-JP" altLang="en-US" sz="1800" b="1" dirty="0" smtClean="0"/>
              <a:t>試験</a:t>
            </a:r>
            <a:r>
              <a:rPr lang="en-US" altLang="ja-JP" sz="1800" b="1" dirty="0"/>
              <a:t>(</a:t>
            </a:r>
            <a:r>
              <a:rPr lang="ja-JP" altLang="en-US" sz="1800" b="1" dirty="0" smtClean="0"/>
              <a:t>プレゼンテーション回</a:t>
            </a:r>
            <a:r>
              <a:rPr lang="en-US" altLang="ja-JP" sz="1800" b="1" dirty="0" smtClean="0"/>
              <a:t>)</a:t>
            </a:r>
            <a:endParaRPr lang="en-US" altLang="ja-JP" sz="1800" b="1" dirty="0"/>
          </a:p>
          <a:p>
            <a:pPr lvl="1"/>
            <a:r>
              <a:rPr lang="ja-JP" altLang="en-US" sz="1600" dirty="0"/>
              <a:t>提出された最終</a:t>
            </a:r>
            <a:r>
              <a:rPr lang="ja-JP" altLang="en-US" sz="1600" dirty="0" smtClean="0"/>
              <a:t>課題発表を観てレビュー</a:t>
            </a:r>
            <a:r>
              <a:rPr lang="ja-JP" altLang="en-US" sz="1600" dirty="0"/>
              <a:t>する</a:t>
            </a:r>
          </a:p>
        </p:txBody>
      </p:sp>
      <p:cxnSp>
        <p:nvCxnSpPr>
          <p:cNvPr id="6" name="直線コネクタ 5"/>
          <p:cNvCxnSpPr/>
          <p:nvPr/>
        </p:nvCxnSpPr>
        <p:spPr>
          <a:xfrm>
            <a:off x="593414" y="3272581"/>
            <a:ext cx="573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559124" y="5152146"/>
            <a:ext cx="576453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7070936" y="4166457"/>
            <a:ext cx="5319184" cy="830997"/>
          </a:xfrm>
          <a:prstGeom prst="rect">
            <a:avLst/>
          </a:prstGeom>
        </p:spPr>
        <p:txBody>
          <a:bodyPr wrap="square">
            <a:spAutoFit/>
          </a:bodyPr>
          <a:lstStyle/>
          <a:p>
            <a:r>
              <a:rPr lang="ja-JP" altLang="en-US" sz="1600" b="1" dirty="0" smtClean="0"/>
              <a:t>・第</a:t>
            </a:r>
            <a:r>
              <a:rPr lang="en-US" altLang="ja-JP" sz="1600" b="1" dirty="0" smtClean="0"/>
              <a:t>7</a:t>
            </a:r>
            <a:r>
              <a:rPr lang="ja-JP" altLang="en-US" sz="1600" b="1" dirty="0" smtClean="0"/>
              <a:t>課題</a:t>
            </a:r>
            <a:r>
              <a:rPr lang="en-US" altLang="ja-JP" sz="1600" b="1" dirty="0" smtClean="0"/>
              <a:t>(</a:t>
            </a:r>
            <a:r>
              <a:rPr lang="ja-JP" altLang="en-US" sz="1600" b="1" dirty="0" smtClean="0">
                <a:solidFill>
                  <a:srgbClr val="FF0000"/>
                </a:solidFill>
              </a:rPr>
              <a:t>最終試験</a:t>
            </a:r>
            <a:r>
              <a:rPr lang="ja-JP" altLang="en-US" sz="1600" b="1" dirty="0">
                <a:solidFill>
                  <a:srgbClr val="FF0000"/>
                </a:solidFill>
              </a:rPr>
              <a:t>課題</a:t>
            </a:r>
            <a:r>
              <a:rPr lang="en-US" altLang="ja-JP" sz="1600" b="1" dirty="0" smtClean="0"/>
              <a:t>):</a:t>
            </a:r>
            <a:br>
              <a:rPr lang="en-US" altLang="ja-JP" sz="1600" b="1" dirty="0" smtClean="0"/>
            </a:br>
            <a:r>
              <a:rPr lang="ja-JP" altLang="en-US" sz="1600" b="1" dirty="0" smtClean="0"/>
              <a:t>   ・デモを含めたプレゼンテーションの提出</a:t>
            </a:r>
            <a:endParaRPr lang="en-US" altLang="ja-JP" sz="1600" b="1" dirty="0" smtClean="0"/>
          </a:p>
          <a:p>
            <a:r>
              <a:rPr lang="ja-JP" altLang="en-US" sz="1600" b="1" dirty="0" smtClean="0">
                <a:solidFill>
                  <a:srgbClr val="FF0000"/>
                </a:solidFill>
              </a:rPr>
              <a:t>   ・締め切り</a:t>
            </a:r>
            <a:r>
              <a:rPr lang="en-US" altLang="ja-JP" sz="1600" b="1" dirty="0" smtClean="0">
                <a:solidFill>
                  <a:srgbClr val="FF0000"/>
                </a:solidFill>
              </a:rPr>
              <a:t>: 8</a:t>
            </a:r>
            <a:r>
              <a:rPr lang="ja-JP" altLang="en-US" sz="1600" b="1" dirty="0" smtClean="0">
                <a:solidFill>
                  <a:srgbClr val="FF0000"/>
                </a:solidFill>
              </a:rPr>
              <a:t>月</a:t>
            </a:r>
            <a:r>
              <a:rPr lang="en-US" altLang="ja-JP" sz="1600" b="1" dirty="0" smtClean="0">
                <a:solidFill>
                  <a:srgbClr val="FF0000"/>
                </a:solidFill>
              </a:rPr>
              <a:t>2</a:t>
            </a:r>
            <a:r>
              <a:rPr lang="ja-JP" altLang="en-US" sz="1600" b="1" dirty="0" smtClean="0">
                <a:solidFill>
                  <a:srgbClr val="FF0000"/>
                </a:solidFill>
              </a:rPr>
              <a:t>日</a:t>
            </a:r>
            <a:r>
              <a:rPr lang="en-US" altLang="ja-JP" sz="1600" b="1" dirty="0" smtClean="0">
                <a:solidFill>
                  <a:srgbClr val="FF0000"/>
                </a:solidFill>
              </a:rPr>
              <a:t>(</a:t>
            </a:r>
            <a:r>
              <a:rPr lang="ja-JP" altLang="en-US" sz="1600" b="1" dirty="0" smtClean="0">
                <a:solidFill>
                  <a:srgbClr val="FF0000"/>
                </a:solidFill>
              </a:rPr>
              <a:t>月</a:t>
            </a:r>
            <a:r>
              <a:rPr lang="en-US" altLang="ja-JP" sz="1600" b="1" dirty="0" smtClean="0">
                <a:solidFill>
                  <a:srgbClr val="FF0000"/>
                </a:solidFill>
              </a:rPr>
              <a:t>)</a:t>
            </a:r>
            <a:r>
              <a:rPr lang="ja-JP" altLang="en-US" sz="1600" b="1" dirty="0" smtClean="0">
                <a:solidFill>
                  <a:srgbClr val="FF0000"/>
                </a:solidFill>
              </a:rPr>
              <a:t>の夜</a:t>
            </a:r>
            <a:r>
              <a:rPr lang="en-US" altLang="ja-JP" sz="1600" b="1" dirty="0" smtClean="0">
                <a:solidFill>
                  <a:srgbClr val="FF0000"/>
                </a:solidFill>
              </a:rPr>
              <a:t>(JST: 23:59:59)</a:t>
            </a:r>
            <a:endParaRPr lang="en-US" altLang="ja-JP" sz="1600" b="1" dirty="0">
              <a:solidFill>
                <a:srgbClr val="FF0000"/>
              </a:solidFill>
            </a:endParaRPr>
          </a:p>
        </p:txBody>
      </p:sp>
    </p:spTree>
    <p:extLst>
      <p:ext uri="{BB962C8B-B14F-4D97-AF65-F5344CB8AC3E}">
        <p14:creationId xmlns:p14="http://schemas.microsoft.com/office/powerpoint/2010/main" val="467363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365125"/>
            <a:ext cx="10515600" cy="871081"/>
          </a:xfrm>
        </p:spPr>
        <p:txBody>
          <a:bodyPr/>
          <a:lstStyle/>
          <a:p>
            <a:pPr algn="ctr"/>
            <a:r>
              <a:rPr lang="ja-JP" altLang="en-US" dirty="0"/>
              <a:t>最終</a:t>
            </a:r>
            <a:r>
              <a:rPr kumimoji="1" lang="ja-JP" altLang="en-US" dirty="0" smtClean="0"/>
              <a:t>試験でやること</a:t>
            </a:r>
            <a:endParaRPr kumimoji="1" lang="ja-JP" altLang="en-US" dirty="0"/>
          </a:p>
        </p:txBody>
      </p:sp>
      <p:sp>
        <p:nvSpPr>
          <p:cNvPr id="5" name="コンテンツ プレースホルダー 4"/>
          <p:cNvSpPr>
            <a:spLocks noGrp="1"/>
          </p:cNvSpPr>
          <p:nvPr>
            <p:ph idx="1"/>
          </p:nvPr>
        </p:nvSpPr>
        <p:spPr>
          <a:xfrm>
            <a:off x="618067" y="1570567"/>
            <a:ext cx="11358033" cy="4748953"/>
          </a:xfrm>
        </p:spPr>
        <p:txBody>
          <a:bodyPr>
            <a:normAutofit/>
          </a:bodyPr>
          <a:lstStyle/>
          <a:p>
            <a:pPr marL="457200" indent="-457200">
              <a:buFont typeface="+mj-lt"/>
              <a:buAutoNum type="arabicPeriod"/>
            </a:pPr>
            <a:r>
              <a:rPr lang="ja-JP" altLang="en-US" sz="2400" b="1" dirty="0" smtClean="0"/>
              <a:t>ブロック崩しを楽しくする新しい</a:t>
            </a:r>
            <a:r>
              <a:rPr lang="ja-JP" altLang="en-US" sz="2400" b="1" dirty="0" smtClean="0">
                <a:solidFill>
                  <a:srgbClr val="FF0000"/>
                </a:solidFill>
              </a:rPr>
              <a:t>「入出力手法」</a:t>
            </a:r>
            <a:r>
              <a:rPr lang="ja-JP" altLang="en-US" sz="2400" b="1" dirty="0" smtClean="0"/>
              <a:t>を考えてください</a:t>
            </a:r>
            <a:endParaRPr lang="en-US" altLang="ja-JP" sz="2400" b="1" dirty="0" smtClean="0"/>
          </a:p>
          <a:p>
            <a:pPr lvl="1"/>
            <a:r>
              <a:rPr lang="ja-JP" altLang="en-US" sz="2000" dirty="0" smtClean="0"/>
              <a:t>マウス・キーボードを使わない「自分独自の新しい入力手法の提案」であること</a:t>
            </a:r>
            <a:endParaRPr lang="en-US" altLang="ja-JP" sz="2000" dirty="0" smtClean="0"/>
          </a:p>
          <a:p>
            <a:pPr lvl="1"/>
            <a:r>
              <a:rPr lang="ja-JP" altLang="en-US" sz="2000" dirty="0" smtClean="0"/>
              <a:t>入力 </a:t>
            </a:r>
            <a:r>
              <a:rPr lang="en-US" altLang="ja-JP" sz="2000" dirty="0" smtClean="0"/>
              <a:t>+ </a:t>
            </a:r>
            <a:r>
              <a:rPr lang="ja-JP" altLang="en-US" sz="2000" dirty="0" smtClean="0"/>
              <a:t>出力要素も兼ね備えたデバイスであるこ</a:t>
            </a:r>
            <a:r>
              <a:rPr lang="ja-JP" altLang="en-US" sz="2000" dirty="0"/>
              <a:t>と</a:t>
            </a:r>
            <a:endParaRPr lang="en-US" altLang="ja-JP" sz="2000" dirty="0" smtClean="0"/>
          </a:p>
          <a:p>
            <a:pPr lvl="1"/>
            <a:r>
              <a:rPr lang="ja-JP" altLang="en-US" sz="2000" dirty="0" smtClean="0"/>
              <a:t>それは「ブロック崩しゲームを楽しくする提案」であること</a:t>
            </a:r>
            <a:r>
              <a:rPr lang="en-US" altLang="ja-JP" sz="2000" dirty="0" smtClean="0"/>
              <a:t/>
            </a:r>
            <a:br>
              <a:rPr lang="en-US" altLang="ja-JP" sz="2000" dirty="0" smtClean="0"/>
            </a:br>
            <a:endParaRPr lang="en-US" altLang="ja-JP" sz="2000" dirty="0" smtClean="0"/>
          </a:p>
          <a:p>
            <a:pPr marL="457200" indent="-457200">
              <a:buFont typeface="+mj-lt"/>
              <a:buAutoNum type="arabicPeriod"/>
            </a:pPr>
            <a:r>
              <a:rPr lang="ja-JP" altLang="en-US" sz="2400" b="1" dirty="0" smtClean="0"/>
              <a:t>思いついたアイディアを体験可能なデモに落とし込んでください</a:t>
            </a:r>
            <a:endParaRPr lang="en-US" altLang="ja-JP" sz="2400" b="1" dirty="0" smtClean="0"/>
          </a:p>
          <a:p>
            <a:pPr lvl="1"/>
            <a:r>
              <a:rPr lang="ja-JP" altLang="en-US" sz="2000" dirty="0" smtClean="0"/>
              <a:t>「デモ</a:t>
            </a:r>
            <a:r>
              <a:rPr lang="en-US" altLang="ja-JP" sz="2000" dirty="0" smtClean="0"/>
              <a:t>(Demo)</a:t>
            </a:r>
            <a:r>
              <a:rPr lang="ja-JP" altLang="en-US" sz="2000" dirty="0" smtClean="0"/>
              <a:t>」</a:t>
            </a:r>
            <a:r>
              <a:rPr lang="en-US" altLang="ja-JP" sz="2000" dirty="0" smtClean="0"/>
              <a:t>: </a:t>
            </a:r>
            <a:r>
              <a:rPr lang="ja-JP" altLang="en-US" sz="2000" dirty="0" smtClean="0"/>
              <a:t>簡単な試作品のこ</a:t>
            </a:r>
            <a:r>
              <a:rPr lang="ja-JP" altLang="en-US" sz="2000" dirty="0"/>
              <a:t>と</a:t>
            </a:r>
            <a:endParaRPr lang="en-US" altLang="ja-JP" sz="2000" dirty="0" smtClean="0"/>
          </a:p>
          <a:p>
            <a:pPr lvl="1"/>
            <a:r>
              <a:rPr lang="en-US" altLang="ja-JP" sz="2000" dirty="0" smtClean="0"/>
              <a:t>1</a:t>
            </a:r>
            <a:r>
              <a:rPr lang="ja-JP" altLang="en-US" sz="2000" dirty="0" smtClean="0"/>
              <a:t>で提案した要素の「中心となる体験」が実際に観れる・触れるようなデモ</a:t>
            </a:r>
            <a:r>
              <a:rPr lang="en-US" altLang="ja-JP" sz="2000" dirty="0" smtClean="0"/>
              <a:t/>
            </a:r>
            <a:br>
              <a:rPr lang="en-US" altLang="ja-JP" sz="2000" dirty="0" smtClean="0"/>
            </a:br>
            <a:r>
              <a:rPr lang="en-US" altLang="ja-JP" sz="2000" dirty="0" smtClean="0"/>
              <a:t/>
            </a:r>
            <a:br>
              <a:rPr lang="en-US" altLang="ja-JP" sz="2000" dirty="0" smtClean="0"/>
            </a:br>
            <a:endParaRPr lang="en-US" altLang="ja-JP" sz="2000" dirty="0" smtClean="0"/>
          </a:p>
          <a:p>
            <a:pPr marL="457200" indent="-457200">
              <a:buFont typeface="+mj-lt"/>
              <a:buAutoNum type="arabicPeriod"/>
            </a:pPr>
            <a:r>
              <a:rPr lang="ja-JP" altLang="en-US" sz="2400" b="1" dirty="0" smtClean="0"/>
              <a:t>我々の前で提案を発表して共感を得てください</a:t>
            </a:r>
            <a:endParaRPr lang="en-US" altLang="ja-JP" sz="2400" b="1" dirty="0" smtClean="0"/>
          </a:p>
          <a:p>
            <a:pPr lvl="1"/>
            <a:r>
              <a:rPr lang="en-US" altLang="ja-JP" sz="2000" dirty="0" smtClean="0"/>
              <a:t>8</a:t>
            </a:r>
            <a:r>
              <a:rPr lang="ja-JP" altLang="en-US" sz="2000" dirty="0" smtClean="0"/>
              <a:t>月</a:t>
            </a:r>
            <a:r>
              <a:rPr lang="en-US" altLang="ja-JP" sz="2000" dirty="0" smtClean="0"/>
              <a:t>3</a:t>
            </a:r>
            <a:r>
              <a:rPr lang="ja-JP" altLang="en-US" sz="2000" dirty="0" smtClean="0"/>
              <a:t>日</a:t>
            </a:r>
            <a:r>
              <a:rPr lang="en-US" altLang="ja-JP" sz="2000" dirty="0" smtClean="0"/>
              <a:t>(</a:t>
            </a:r>
            <a:r>
              <a:rPr lang="ja-JP" altLang="en-US" sz="2000" dirty="0" smtClean="0"/>
              <a:t>火</a:t>
            </a:r>
            <a:r>
              <a:rPr lang="en-US" altLang="ja-JP" sz="2000" dirty="0"/>
              <a:t>1</a:t>
            </a:r>
            <a:r>
              <a:rPr lang="en-US" altLang="ja-JP" sz="2000" dirty="0" smtClean="0"/>
              <a:t>)</a:t>
            </a:r>
            <a:r>
              <a:rPr lang="ja-JP" altLang="en-US" sz="2000" dirty="0"/>
              <a:t>の最終回授業</a:t>
            </a:r>
            <a:r>
              <a:rPr lang="en-US" altLang="ja-JP" sz="2000" dirty="0" smtClean="0"/>
              <a:t>(</a:t>
            </a:r>
            <a:r>
              <a:rPr lang="ja-JP" altLang="en-US" sz="2000" dirty="0" smtClean="0"/>
              <a:t>第</a:t>
            </a:r>
            <a:r>
              <a:rPr lang="en-US" altLang="ja-JP" sz="2000" dirty="0" smtClean="0"/>
              <a:t>14</a:t>
            </a:r>
            <a:r>
              <a:rPr lang="ja-JP" altLang="en-US" sz="2000" dirty="0" smtClean="0"/>
              <a:t>回目</a:t>
            </a:r>
            <a:r>
              <a:rPr lang="en-US" altLang="ja-JP" sz="2000" dirty="0" smtClean="0"/>
              <a:t>)</a:t>
            </a:r>
            <a:r>
              <a:rPr lang="ja-JP" altLang="en-US" sz="2000" dirty="0" smtClean="0"/>
              <a:t>でプレゼンテーション発表会を行います</a:t>
            </a:r>
            <a:endParaRPr lang="en-US" altLang="ja-JP" sz="2000" dirty="0" smtClean="0"/>
          </a:p>
        </p:txBody>
      </p:sp>
    </p:spTree>
    <p:extLst>
      <p:ext uri="{BB962C8B-B14F-4D97-AF65-F5344CB8AC3E}">
        <p14:creationId xmlns:p14="http://schemas.microsoft.com/office/powerpoint/2010/main" val="1813727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ja-JP" dirty="0" smtClean="0"/>
              <a:t>1. </a:t>
            </a:r>
            <a:r>
              <a:rPr lang="ja-JP" altLang="en-US" dirty="0" smtClean="0"/>
              <a:t>入力手法の提案について</a:t>
            </a:r>
            <a:endParaRPr kumimoji="1" lang="ja-JP" altLang="en-US" dirty="0"/>
          </a:p>
        </p:txBody>
      </p:sp>
      <p:sp>
        <p:nvSpPr>
          <p:cNvPr id="3" name="コンテンツ プレースホルダー 2"/>
          <p:cNvSpPr>
            <a:spLocks noGrp="1"/>
          </p:cNvSpPr>
          <p:nvPr>
            <p:ph idx="1"/>
          </p:nvPr>
        </p:nvSpPr>
        <p:spPr>
          <a:xfrm>
            <a:off x="842010" y="1825625"/>
            <a:ext cx="10515600" cy="4632325"/>
          </a:xfrm>
        </p:spPr>
        <p:txBody>
          <a:bodyPr>
            <a:normAutofit/>
          </a:bodyPr>
          <a:lstStyle/>
          <a:p>
            <a:pPr marL="457200" indent="-457200">
              <a:buFont typeface="+mj-lt"/>
              <a:buAutoNum type="arabicPeriod"/>
            </a:pPr>
            <a:r>
              <a:rPr lang="ja-JP" altLang="en-US" sz="2400" b="1" dirty="0" smtClean="0"/>
              <a:t>自分で考えた独自の入力手法のアイディア</a:t>
            </a:r>
            <a:r>
              <a:rPr lang="ja-JP" altLang="en-US" sz="2400" b="1" dirty="0"/>
              <a:t>である</a:t>
            </a:r>
            <a:r>
              <a:rPr lang="ja-JP" altLang="en-US" sz="2400" b="1" dirty="0" smtClean="0"/>
              <a:t>こと</a:t>
            </a:r>
            <a:endParaRPr lang="en-US" altLang="ja-JP" sz="2400" b="1" dirty="0" smtClean="0"/>
          </a:p>
          <a:p>
            <a:pPr lvl="1"/>
            <a:r>
              <a:rPr lang="ja-JP" altLang="en-US" sz="2000" dirty="0" smtClean="0"/>
              <a:t>自分独自の「こだわり」があること</a:t>
            </a:r>
            <a:endParaRPr lang="en-US" altLang="ja-JP" sz="2000" dirty="0" smtClean="0"/>
          </a:p>
          <a:p>
            <a:pPr lvl="1"/>
            <a:r>
              <a:rPr lang="ja-JP" altLang="en-US" sz="2000" dirty="0" smtClean="0"/>
              <a:t>過去に同一のアイディアがないこと</a:t>
            </a:r>
            <a:endParaRPr lang="en-US" altLang="ja-JP" sz="2000" dirty="0" smtClean="0"/>
          </a:p>
          <a:p>
            <a:pPr lvl="2"/>
            <a:r>
              <a:rPr lang="ja-JP" altLang="en-US" sz="1600" dirty="0" smtClean="0"/>
              <a:t>提案の「新規性・独自性」を評価します</a:t>
            </a:r>
            <a:endParaRPr lang="en-US" altLang="ja-JP" sz="1600" dirty="0" smtClean="0"/>
          </a:p>
          <a:p>
            <a:pPr lvl="5"/>
            <a:endParaRPr lang="en-US" altLang="ja-JP" dirty="0"/>
          </a:p>
          <a:p>
            <a:pPr marL="457200" indent="-457200">
              <a:buFont typeface="+mj-lt"/>
              <a:buAutoNum type="arabicPeriod"/>
            </a:pPr>
            <a:r>
              <a:rPr lang="ja-JP" altLang="en-US" sz="2400" b="1" dirty="0" smtClean="0"/>
              <a:t>そのアイディアはブロック</a:t>
            </a:r>
            <a:r>
              <a:rPr lang="ja-JP" altLang="en-US" sz="2400" b="1" dirty="0"/>
              <a:t>崩しゲームを</a:t>
            </a:r>
            <a:r>
              <a:rPr lang="ja-JP" altLang="en-US" sz="2400" b="1" dirty="0" smtClean="0"/>
              <a:t>楽しくでき</a:t>
            </a:r>
            <a:r>
              <a:rPr lang="ja-JP" altLang="en-US" sz="2400" b="1" dirty="0"/>
              <a:t>る</a:t>
            </a:r>
            <a:r>
              <a:rPr lang="ja-JP" altLang="en-US" sz="2400" b="1" dirty="0" smtClean="0"/>
              <a:t>要素</a:t>
            </a:r>
            <a:r>
              <a:rPr lang="ja-JP" altLang="en-US" sz="2400" b="1" dirty="0"/>
              <a:t>である</a:t>
            </a:r>
            <a:r>
              <a:rPr lang="ja-JP" altLang="en-US" sz="2400" b="1" dirty="0" smtClean="0"/>
              <a:t>こと</a:t>
            </a:r>
            <a:endParaRPr lang="en-US" altLang="ja-JP" sz="2400" b="1" dirty="0" smtClean="0"/>
          </a:p>
          <a:p>
            <a:pPr lvl="1"/>
            <a:r>
              <a:rPr lang="ja-JP" altLang="en-US" sz="2000" dirty="0" smtClean="0"/>
              <a:t>まず、その提案が有用である</a:t>
            </a:r>
            <a:r>
              <a:rPr lang="en-US" altLang="ja-JP" sz="2000" dirty="0"/>
              <a:t>(</a:t>
            </a:r>
            <a:r>
              <a:rPr lang="ja-JP" altLang="en-US" sz="2000" dirty="0"/>
              <a:t>プラスの意味がある</a:t>
            </a:r>
            <a:r>
              <a:rPr lang="en-US" altLang="ja-JP" sz="2000" dirty="0"/>
              <a:t>)</a:t>
            </a:r>
            <a:r>
              <a:rPr lang="ja-JP" altLang="en-US" sz="2000" dirty="0" smtClean="0"/>
              <a:t>こと</a:t>
            </a:r>
            <a:endParaRPr lang="en-US" altLang="ja-JP" sz="2000" dirty="0" smtClean="0"/>
          </a:p>
          <a:p>
            <a:pPr lvl="2"/>
            <a:r>
              <a:rPr lang="ja-JP" altLang="en-US" sz="1600" dirty="0" smtClean="0"/>
              <a:t>ネガティブな提案</a:t>
            </a:r>
            <a:r>
              <a:rPr lang="en-US" altLang="ja-JP" sz="1600" dirty="0"/>
              <a:t>(</a:t>
            </a:r>
            <a:r>
              <a:rPr lang="ja-JP" altLang="en-US" sz="1600" dirty="0"/>
              <a:t>つまらなくする要素</a:t>
            </a:r>
            <a:r>
              <a:rPr lang="en-US" altLang="ja-JP" sz="1600" dirty="0"/>
              <a:t>)</a:t>
            </a:r>
            <a:r>
              <a:rPr lang="ja-JP" altLang="en-US" sz="1600" dirty="0" smtClean="0"/>
              <a:t>や取るに足らない提案では</a:t>
            </a:r>
            <a:r>
              <a:rPr lang="ja-JP" altLang="en-US" sz="1600" dirty="0"/>
              <a:t>ないこと</a:t>
            </a:r>
            <a:endParaRPr lang="en-US" altLang="ja-JP" sz="1600" dirty="0"/>
          </a:p>
          <a:p>
            <a:pPr lvl="2"/>
            <a:r>
              <a:rPr lang="ja-JP" altLang="en-US" sz="1600" dirty="0" smtClean="0"/>
              <a:t>ただ「奇抜さ」だけを狙っても、周囲の理解が得られない場合も</a:t>
            </a:r>
            <a:endParaRPr lang="en-US" altLang="ja-JP" sz="1600" dirty="0" smtClean="0"/>
          </a:p>
          <a:p>
            <a:pPr lvl="1"/>
            <a:r>
              <a:rPr lang="ja-JP" altLang="en-US" sz="2000" dirty="0" smtClean="0"/>
              <a:t>さらにその提案がどれだけ「周囲から有用とみなされる」かも重要</a:t>
            </a:r>
            <a:endParaRPr lang="en-US" altLang="ja-JP" sz="2000" dirty="0" smtClean="0"/>
          </a:p>
          <a:p>
            <a:pPr lvl="2"/>
            <a:r>
              <a:rPr lang="ja-JP" altLang="en-US" sz="1600" dirty="0" smtClean="0"/>
              <a:t>提案の「有用性・従来の手法と比較した提案の優位性」も評価対象</a:t>
            </a:r>
            <a:r>
              <a:rPr lang="en-US" altLang="ja-JP" sz="1600" dirty="0" smtClean="0"/>
              <a:t>(</a:t>
            </a:r>
            <a:r>
              <a:rPr lang="ja-JP" altLang="en-US" sz="1600" dirty="0" smtClean="0"/>
              <a:t>後述</a:t>
            </a:r>
            <a:r>
              <a:rPr lang="en-US" altLang="ja-JP" sz="1600" dirty="0" smtClean="0"/>
              <a:t>)</a:t>
            </a:r>
          </a:p>
        </p:txBody>
      </p:sp>
      <p:sp>
        <p:nvSpPr>
          <p:cNvPr id="4" name="角丸四角形吹き出し 3"/>
          <p:cNvSpPr/>
          <p:nvPr/>
        </p:nvSpPr>
        <p:spPr>
          <a:xfrm>
            <a:off x="8551333" y="2341032"/>
            <a:ext cx="3575897" cy="808567"/>
          </a:xfrm>
          <a:prstGeom prst="wedgeRoundRectCallout">
            <a:avLst>
              <a:gd name="adj1" fmla="val -62673"/>
              <a:gd name="adj2" fmla="val 3579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rPr>
              <a:t>以前の「ヒント」のスライドを</a:t>
            </a:r>
            <a:endParaRPr kumimoji="1" lang="en-US" altLang="ja-JP" dirty="0" smtClean="0">
              <a:solidFill>
                <a:srgbClr val="FF0000"/>
              </a:solidFill>
            </a:endParaRPr>
          </a:p>
          <a:p>
            <a:pPr algn="ctr"/>
            <a:r>
              <a:rPr kumimoji="1" lang="ja-JP" altLang="en-US" dirty="0" smtClean="0">
                <a:solidFill>
                  <a:srgbClr val="FF0000"/>
                </a:solidFill>
              </a:rPr>
              <a:t>参考にしてください</a:t>
            </a:r>
          </a:p>
        </p:txBody>
      </p:sp>
    </p:spTree>
    <p:extLst>
      <p:ext uri="{BB962C8B-B14F-4D97-AF65-F5344CB8AC3E}">
        <p14:creationId xmlns:p14="http://schemas.microsoft.com/office/powerpoint/2010/main" val="1348426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968375"/>
          </a:xfrm>
        </p:spPr>
        <p:txBody>
          <a:bodyPr>
            <a:normAutofit/>
          </a:bodyPr>
          <a:lstStyle/>
          <a:p>
            <a:pPr algn="ctr"/>
            <a:r>
              <a:rPr lang="en-US" altLang="ja-JP" dirty="0" smtClean="0"/>
              <a:t>2. </a:t>
            </a:r>
            <a:r>
              <a:rPr lang="ja-JP" altLang="en-US" dirty="0" smtClean="0"/>
              <a:t>デモについて</a:t>
            </a:r>
            <a:endParaRPr kumimoji="1" lang="ja-JP" altLang="en-US" dirty="0"/>
          </a:p>
        </p:txBody>
      </p:sp>
      <p:sp>
        <p:nvSpPr>
          <p:cNvPr id="3" name="コンテンツ プレースホルダー 2"/>
          <p:cNvSpPr>
            <a:spLocks noGrp="1"/>
          </p:cNvSpPr>
          <p:nvPr>
            <p:ph idx="1"/>
          </p:nvPr>
        </p:nvSpPr>
        <p:spPr>
          <a:xfrm>
            <a:off x="838200" y="1536701"/>
            <a:ext cx="10515600" cy="4940300"/>
          </a:xfrm>
        </p:spPr>
        <p:txBody>
          <a:bodyPr>
            <a:normAutofit/>
          </a:bodyPr>
          <a:lstStyle/>
          <a:p>
            <a:pPr marL="457200" indent="-457200">
              <a:buFont typeface="+mj-lt"/>
              <a:buAutoNum type="arabicPeriod"/>
            </a:pPr>
            <a:r>
              <a:rPr lang="ja-JP" altLang="en-US" sz="2400" b="1" dirty="0" smtClean="0"/>
              <a:t>あなたの提案を実際に体験</a:t>
            </a:r>
            <a:r>
              <a:rPr lang="en-US" altLang="ja-JP" sz="2400" b="1" dirty="0" smtClean="0"/>
              <a:t>(</a:t>
            </a:r>
            <a:r>
              <a:rPr lang="ja-JP" altLang="en-US" sz="2400" b="1" dirty="0" smtClean="0"/>
              <a:t>観る・触る</a:t>
            </a:r>
            <a:r>
              <a:rPr lang="en-US" altLang="ja-JP" sz="2400" b="1" dirty="0" smtClean="0"/>
              <a:t>)</a:t>
            </a:r>
            <a:r>
              <a:rPr lang="ja-JP" altLang="en-US" sz="2400" b="1" dirty="0" smtClean="0"/>
              <a:t>可能なデモであること</a:t>
            </a:r>
            <a:endParaRPr lang="en-US" altLang="ja-JP" sz="2400" b="1" dirty="0" smtClean="0"/>
          </a:p>
          <a:p>
            <a:pPr lvl="1"/>
            <a:r>
              <a:rPr lang="ja-JP" altLang="en-US" sz="2000" b="1" dirty="0" smtClean="0">
                <a:solidFill>
                  <a:srgbClr val="FF0000"/>
                </a:solidFill>
              </a:rPr>
              <a:t>デモは、文章・プレゼン</a:t>
            </a:r>
            <a:r>
              <a:rPr lang="en-US" altLang="ja-JP" sz="2000" b="1" dirty="0" smtClean="0">
                <a:solidFill>
                  <a:srgbClr val="FF0000"/>
                </a:solidFill>
              </a:rPr>
              <a:t>(</a:t>
            </a:r>
            <a:r>
              <a:rPr lang="ja-JP" altLang="en-US" sz="2000" b="1" dirty="0" smtClean="0">
                <a:solidFill>
                  <a:srgbClr val="FF0000"/>
                </a:solidFill>
              </a:rPr>
              <a:t>口頭</a:t>
            </a:r>
            <a:r>
              <a:rPr lang="en-US" altLang="ja-JP" sz="2000" b="1" dirty="0" smtClean="0">
                <a:solidFill>
                  <a:srgbClr val="FF0000"/>
                </a:solidFill>
              </a:rPr>
              <a:t>)</a:t>
            </a:r>
            <a:r>
              <a:rPr lang="ja-JP" altLang="en-US" sz="2000" b="1" dirty="0" smtClean="0">
                <a:solidFill>
                  <a:srgbClr val="FF0000"/>
                </a:solidFill>
              </a:rPr>
              <a:t>による説明の説得力を強化することが目的</a:t>
            </a:r>
            <a:endParaRPr lang="en-US" altLang="ja-JP" sz="2000" b="1" dirty="0" smtClean="0">
              <a:solidFill>
                <a:srgbClr val="FF0000"/>
              </a:solidFill>
            </a:endParaRPr>
          </a:p>
          <a:p>
            <a:pPr lvl="1"/>
            <a:r>
              <a:rPr lang="ja-JP" altLang="en-US" sz="2000" dirty="0" smtClean="0"/>
              <a:t>提案内容を実際に目の前で見てもらう、体験してもらうことで説得力を高めたい</a:t>
            </a:r>
            <a:endParaRPr lang="en-US" altLang="ja-JP" sz="2000" dirty="0" smtClean="0"/>
          </a:p>
          <a:p>
            <a:pPr lvl="2"/>
            <a:r>
              <a:rPr lang="ja-JP" altLang="en-US" sz="1600" dirty="0" smtClean="0"/>
              <a:t>さらにその体験が楽しければ、共感も得られやすい</a:t>
            </a:r>
            <a:endParaRPr lang="en-US" altLang="ja-JP" sz="1600" dirty="0" smtClean="0"/>
          </a:p>
          <a:p>
            <a:pPr lvl="4"/>
            <a:endParaRPr lang="en-US" altLang="ja-JP" dirty="0"/>
          </a:p>
          <a:p>
            <a:pPr marL="457200" indent="-457200">
              <a:buFont typeface="+mj-lt"/>
              <a:buAutoNum type="arabicPeriod"/>
            </a:pPr>
            <a:r>
              <a:rPr lang="ja-JP" altLang="en-US" sz="2400" b="1" dirty="0" smtClean="0"/>
              <a:t>ただし</a:t>
            </a:r>
            <a:r>
              <a:rPr lang="ja-JP" altLang="en-US" sz="2400" b="1" dirty="0"/>
              <a:t>、自分の</a:t>
            </a:r>
            <a:r>
              <a:rPr lang="ja-JP" altLang="en-US" sz="2400" b="1" dirty="0" smtClean="0"/>
              <a:t>提案に関係しない部分には「割り切り」があっても</a:t>
            </a:r>
            <a:r>
              <a:rPr lang="en-US" altLang="ja-JP" sz="2400" b="1" dirty="0" smtClean="0"/>
              <a:t>OK</a:t>
            </a:r>
          </a:p>
          <a:p>
            <a:pPr lvl="1"/>
            <a:r>
              <a:rPr lang="ja-JP" altLang="en-US" sz="2000" dirty="0" smtClean="0"/>
              <a:t>配布するテンプレートをそのまま使っても</a:t>
            </a:r>
            <a:r>
              <a:rPr lang="en-US" altLang="ja-JP" sz="2000" dirty="0" smtClean="0"/>
              <a:t>OK</a:t>
            </a:r>
          </a:p>
          <a:p>
            <a:pPr lvl="2"/>
            <a:r>
              <a:rPr lang="ja-JP" altLang="en-US" sz="1600" dirty="0" smtClean="0"/>
              <a:t>必要に応じてピンポイントで改変・追加実装等を行う</a:t>
            </a:r>
            <a:endParaRPr lang="en-US" altLang="ja-JP" sz="1600" dirty="0" smtClean="0"/>
          </a:p>
          <a:p>
            <a:pPr lvl="2"/>
            <a:r>
              <a:rPr lang="ja-JP" altLang="en-US" sz="1600" dirty="0" smtClean="0"/>
              <a:t>もちろん、こだわって自分でゼロから作ることも歓迎します</a:t>
            </a:r>
            <a:endParaRPr lang="en-US" altLang="ja-JP" sz="1600" dirty="0" smtClean="0"/>
          </a:p>
          <a:p>
            <a:pPr lvl="1"/>
            <a:r>
              <a:rPr lang="ja-JP" altLang="en-US" sz="2000" dirty="0"/>
              <a:t>自分</a:t>
            </a:r>
            <a:r>
              <a:rPr lang="ja-JP" altLang="en-US" sz="2000" dirty="0" smtClean="0"/>
              <a:t>の提案に関わらない要素は無視して</a:t>
            </a:r>
            <a:r>
              <a:rPr lang="en-US" altLang="ja-JP" sz="2000" dirty="0" smtClean="0"/>
              <a:t>OK(</a:t>
            </a:r>
            <a:r>
              <a:rPr lang="ja-JP" altLang="en-US" sz="2000" dirty="0" smtClean="0"/>
              <a:t>そこは評価の対象外</a:t>
            </a:r>
            <a:r>
              <a:rPr lang="en-US" altLang="ja-JP" sz="2000" dirty="0" smtClean="0"/>
              <a:t>)</a:t>
            </a:r>
          </a:p>
          <a:p>
            <a:pPr lvl="2"/>
            <a:r>
              <a:rPr lang="ja-JP" altLang="en-US" sz="1600" dirty="0" smtClean="0"/>
              <a:t>その部分はテンプレートそのまま </a:t>
            </a:r>
            <a:r>
              <a:rPr lang="en-US" altLang="ja-JP" sz="1600" dirty="0" smtClean="0"/>
              <a:t>or </a:t>
            </a:r>
            <a:r>
              <a:rPr lang="ja-JP" altLang="en-US" sz="1600" dirty="0" smtClean="0"/>
              <a:t>未実装でも</a:t>
            </a:r>
            <a:r>
              <a:rPr lang="en-US" altLang="ja-JP" sz="1600" dirty="0" smtClean="0"/>
              <a:t>OK</a:t>
            </a:r>
          </a:p>
          <a:p>
            <a:pPr lvl="2"/>
            <a:r>
              <a:rPr lang="ja-JP" altLang="en-US" sz="1600" dirty="0" smtClean="0"/>
              <a:t>未実装部分があった場合でも、「そこは関係ないから」と一言説明してもらえれば</a:t>
            </a:r>
            <a:r>
              <a:rPr lang="en-US" altLang="ja-JP" sz="1600" dirty="0" smtClean="0"/>
              <a:t>OK</a:t>
            </a:r>
          </a:p>
          <a:p>
            <a:pPr lvl="2"/>
            <a:r>
              <a:rPr lang="ja-JP" altLang="en-US" sz="1600" dirty="0" smtClean="0"/>
              <a:t>こだわって</a:t>
            </a:r>
            <a:r>
              <a:rPr lang="ja-JP" altLang="en-US" sz="1600" dirty="0"/>
              <a:t>細部</a:t>
            </a:r>
            <a:r>
              <a:rPr lang="ja-JP" altLang="en-US" sz="1600" dirty="0" smtClean="0"/>
              <a:t>を作りこんでもマイナス評価にはなりません</a:t>
            </a:r>
            <a:r>
              <a:rPr lang="en-US" altLang="ja-JP" sz="1600" dirty="0" smtClean="0"/>
              <a:t>(</a:t>
            </a:r>
            <a:r>
              <a:rPr lang="ja-JP" altLang="en-US" sz="1600" dirty="0" smtClean="0"/>
              <a:t>作りこみも積極的に評価します</a:t>
            </a:r>
            <a:r>
              <a:rPr lang="en-US" altLang="ja-JP" sz="1600" dirty="0" smtClean="0"/>
              <a:t>)</a:t>
            </a:r>
          </a:p>
          <a:p>
            <a:pPr lvl="1"/>
            <a:r>
              <a:rPr lang="ja-JP" altLang="en-US" sz="2000" dirty="0" smtClean="0"/>
              <a:t>体験時間は短くても</a:t>
            </a:r>
            <a:r>
              <a:rPr lang="en-US" altLang="ja-JP" sz="2000" dirty="0" smtClean="0"/>
              <a:t>OK</a:t>
            </a:r>
          </a:p>
          <a:p>
            <a:pPr lvl="2"/>
            <a:r>
              <a:rPr lang="en-US" altLang="ja-JP" sz="1600" dirty="0" smtClean="0"/>
              <a:t>1</a:t>
            </a:r>
            <a:r>
              <a:rPr lang="ja-JP" altLang="en-US" sz="1600" dirty="0"/>
              <a:t>が</a:t>
            </a:r>
            <a:r>
              <a:rPr lang="ja-JP" altLang="en-US" sz="1600" dirty="0" smtClean="0"/>
              <a:t>見てわかれば、</a:t>
            </a:r>
            <a:r>
              <a:rPr lang="en-US" altLang="ja-JP" sz="1600" dirty="0" smtClean="0"/>
              <a:t>1</a:t>
            </a:r>
            <a:r>
              <a:rPr lang="ja-JP" altLang="en-US" sz="1600" dirty="0" smtClean="0"/>
              <a:t>分でも、</a:t>
            </a:r>
            <a:r>
              <a:rPr lang="en-US" altLang="ja-JP" sz="1600" dirty="0" smtClean="0"/>
              <a:t>10</a:t>
            </a:r>
            <a:r>
              <a:rPr lang="ja-JP" altLang="en-US" sz="1600" dirty="0" smtClean="0"/>
              <a:t>秒でも、</a:t>
            </a:r>
            <a:r>
              <a:rPr lang="en-US" altLang="ja-JP" sz="1600" dirty="0" smtClean="0"/>
              <a:t>1</a:t>
            </a:r>
            <a:r>
              <a:rPr lang="ja-JP" altLang="en-US" sz="1600" dirty="0" smtClean="0"/>
              <a:t>秒でも</a:t>
            </a:r>
            <a:r>
              <a:rPr lang="en-US" altLang="ja-JP" sz="1600" dirty="0" smtClean="0"/>
              <a:t>OK</a:t>
            </a:r>
          </a:p>
        </p:txBody>
      </p:sp>
    </p:spTree>
    <p:extLst>
      <p:ext uri="{BB962C8B-B14F-4D97-AF65-F5344CB8AC3E}">
        <p14:creationId xmlns:p14="http://schemas.microsoft.com/office/powerpoint/2010/main" val="166235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82107"/>
          </a:xfrm>
        </p:spPr>
        <p:txBody>
          <a:bodyPr/>
          <a:lstStyle/>
          <a:p>
            <a:pPr algn="ctr"/>
            <a:r>
              <a:rPr lang="en-US" altLang="ja-JP" dirty="0" smtClean="0"/>
              <a:t>3.</a:t>
            </a:r>
            <a:r>
              <a:rPr lang="ja-JP" altLang="en-US" dirty="0" smtClean="0"/>
              <a:t> 発表準備について</a:t>
            </a:r>
            <a:endParaRPr kumimoji="1" lang="ja-JP" altLang="en-US" dirty="0"/>
          </a:p>
        </p:txBody>
      </p:sp>
      <p:sp>
        <p:nvSpPr>
          <p:cNvPr id="3" name="コンテンツ プレースホルダー 2"/>
          <p:cNvSpPr>
            <a:spLocks noGrp="1"/>
          </p:cNvSpPr>
          <p:nvPr>
            <p:ph idx="1"/>
          </p:nvPr>
        </p:nvSpPr>
        <p:spPr>
          <a:xfrm>
            <a:off x="838200" y="1325034"/>
            <a:ext cx="10885170" cy="5240866"/>
          </a:xfrm>
        </p:spPr>
        <p:txBody>
          <a:bodyPr>
            <a:normAutofit/>
          </a:bodyPr>
          <a:lstStyle/>
          <a:p>
            <a:r>
              <a:rPr lang="en-US" altLang="ja-JP" sz="2400" b="1" dirty="0" smtClean="0">
                <a:solidFill>
                  <a:srgbClr val="FF0000"/>
                </a:solidFill>
              </a:rPr>
              <a:t>2</a:t>
            </a:r>
            <a:r>
              <a:rPr kumimoji="1" lang="ja-JP" altLang="en-US" sz="2400" b="1" dirty="0" smtClean="0">
                <a:solidFill>
                  <a:srgbClr val="FF0000"/>
                </a:solidFill>
              </a:rPr>
              <a:t>分</a:t>
            </a:r>
            <a:r>
              <a:rPr kumimoji="1" lang="en-US" altLang="ja-JP" sz="2400" b="1" dirty="0" smtClean="0">
                <a:solidFill>
                  <a:srgbClr val="FF0000"/>
                </a:solidFill>
              </a:rPr>
              <a:t>30</a:t>
            </a:r>
            <a:r>
              <a:rPr kumimoji="1" lang="ja-JP" altLang="en-US" sz="2400" b="1" dirty="0" smtClean="0">
                <a:solidFill>
                  <a:srgbClr val="FF0000"/>
                </a:solidFill>
              </a:rPr>
              <a:t>秒</a:t>
            </a:r>
            <a:r>
              <a:rPr kumimoji="1" lang="ja-JP" altLang="en-US" sz="2400" dirty="0" smtClean="0"/>
              <a:t>以内のショートビデオプレゼンテーションを作成してください</a:t>
            </a:r>
            <a:endParaRPr kumimoji="1" lang="en-US" altLang="ja-JP" sz="2400" dirty="0" smtClean="0"/>
          </a:p>
          <a:p>
            <a:pPr lvl="1"/>
            <a:r>
              <a:rPr lang="ja-JP" altLang="en-US" sz="2000" b="1" dirty="0" smtClean="0">
                <a:solidFill>
                  <a:srgbClr val="FF0000"/>
                </a:solidFill>
              </a:rPr>
              <a:t>制限時間</a:t>
            </a:r>
            <a:r>
              <a:rPr lang="en-US" altLang="ja-JP" sz="2000" b="1" dirty="0" smtClean="0">
                <a:solidFill>
                  <a:srgbClr val="FF0000"/>
                </a:solidFill>
              </a:rPr>
              <a:t>: </a:t>
            </a:r>
            <a:r>
              <a:rPr lang="ja-JP" altLang="en-US" sz="2000" b="1" dirty="0" smtClean="0">
                <a:solidFill>
                  <a:srgbClr val="FF0000"/>
                </a:solidFill>
              </a:rPr>
              <a:t>～</a:t>
            </a:r>
            <a:r>
              <a:rPr lang="en-US" altLang="ja-JP" sz="2000" b="1" dirty="0" smtClean="0">
                <a:solidFill>
                  <a:srgbClr val="FF0000"/>
                </a:solidFill>
              </a:rPr>
              <a:t>2</a:t>
            </a:r>
            <a:r>
              <a:rPr lang="ja-JP" altLang="en-US" sz="2000" b="1" dirty="0" smtClean="0">
                <a:solidFill>
                  <a:srgbClr val="FF0000"/>
                </a:solidFill>
              </a:rPr>
              <a:t>分</a:t>
            </a:r>
            <a:r>
              <a:rPr lang="en-US" altLang="ja-JP" sz="2000" b="1" dirty="0" smtClean="0">
                <a:solidFill>
                  <a:srgbClr val="FF0000"/>
                </a:solidFill>
              </a:rPr>
              <a:t>30</a:t>
            </a:r>
            <a:r>
              <a:rPr lang="ja-JP" altLang="en-US" sz="2000" b="1" dirty="0" smtClean="0">
                <a:solidFill>
                  <a:srgbClr val="FF0000"/>
                </a:solidFill>
              </a:rPr>
              <a:t>秒</a:t>
            </a:r>
            <a:r>
              <a:rPr lang="en-US" altLang="ja-JP" sz="2000" b="1" dirty="0" smtClean="0">
                <a:solidFill>
                  <a:srgbClr val="FF0000"/>
                </a:solidFill>
              </a:rPr>
              <a:t>(</a:t>
            </a:r>
            <a:r>
              <a:rPr lang="ja-JP" altLang="en-US" sz="2000" b="1" dirty="0" smtClean="0">
                <a:solidFill>
                  <a:srgbClr val="FF0000"/>
                </a:solidFill>
              </a:rPr>
              <a:t>時間厳守！制限時間を過ぎたら強制終了します！</a:t>
            </a:r>
            <a:r>
              <a:rPr lang="en-US" altLang="ja-JP" sz="2000" b="1" dirty="0" smtClean="0">
                <a:solidFill>
                  <a:srgbClr val="FF0000"/>
                </a:solidFill>
              </a:rPr>
              <a:t>)</a:t>
            </a:r>
          </a:p>
          <a:p>
            <a:pPr lvl="2"/>
            <a:r>
              <a:rPr lang="ja-JP" altLang="en-US" sz="1800" dirty="0" smtClean="0"/>
              <a:t>時間配分の例</a:t>
            </a:r>
            <a:r>
              <a:rPr lang="en-US" altLang="ja-JP" sz="1800" dirty="0" smtClean="0"/>
              <a:t>: </a:t>
            </a:r>
            <a:r>
              <a:rPr lang="ja-JP" altLang="en-US" sz="1800" dirty="0" smtClean="0"/>
              <a:t>スライド説明部分</a:t>
            </a:r>
            <a:r>
              <a:rPr lang="en-US" altLang="ja-JP" sz="1800" dirty="0" smtClean="0"/>
              <a:t>1.5</a:t>
            </a:r>
            <a:r>
              <a:rPr lang="ja-JP" altLang="en-US" sz="1800" dirty="0" smtClean="0"/>
              <a:t>分 </a:t>
            </a:r>
            <a:r>
              <a:rPr lang="en-US" altLang="ja-JP" sz="1800" dirty="0" smtClean="0"/>
              <a:t>+ </a:t>
            </a:r>
            <a:r>
              <a:rPr lang="ja-JP" altLang="en-US" sz="1800" dirty="0" smtClean="0"/>
              <a:t>デモを見せる部分</a:t>
            </a:r>
            <a:r>
              <a:rPr lang="en-US" altLang="ja-JP" sz="1800" dirty="0" smtClean="0"/>
              <a:t>1</a:t>
            </a:r>
            <a:r>
              <a:rPr lang="ja-JP" altLang="en-US" sz="1800" dirty="0" smtClean="0"/>
              <a:t>分</a:t>
            </a:r>
            <a:endParaRPr lang="en-US" altLang="ja-JP" sz="1800" dirty="0" smtClean="0"/>
          </a:p>
          <a:p>
            <a:pPr lvl="1"/>
            <a:r>
              <a:rPr lang="ja-JP" altLang="en-US" sz="2000" dirty="0" smtClean="0"/>
              <a:t>スライド枚数</a:t>
            </a:r>
            <a:r>
              <a:rPr lang="en-US" altLang="ja-JP" sz="1800" dirty="0" smtClean="0"/>
              <a:t>(</a:t>
            </a:r>
            <a:r>
              <a:rPr lang="ja-JP" altLang="en-US" sz="1800" dirty="0" smtClean="0"/>
              <a:t>目安</a:t>
            </a:r>
            <a:r>
              <a:rPr lang="en-US" altLang="ja-JP" sz="1800" dirty="0" smtClean="0"/>
              <a:t>)</a:t>
            </a:r>
            <a:r>
              <a:rPr lang="en-US" altLang="ja-JP" sz="2000" dirty="0" smtClean="0"/>
              <a:t>: 3</a:t>
            </a:r>
            <a:r>
              <a:rPr lang="ja-JP" altLang="en-US" sz="2000" dirty="0" smtClean="0"/>
              <a:t>枚以内で簡潔に</a:t>
            </a:r>
            <a:endParaRPr lang="en-US" altLang="ja-JP" sz="2000" dirty="0" smtClean="0"/>
          </a:p>
          <a:p>
            <a:pPr lvl="2"/>
            <a:r>
              <a:rPr lang="ja-JP" altLang="en-US" sz="1800" dirty="0" smtClean="0"/>
              <a:t>テンプレート</a:t>
            </a:r>
            <a:r>
              <a:rPr lang="en-US" altLang="ja-JP" sz="1600" dirty="0"/>
              <a:t>(PowerPoint</a:t>
            </a:r>
            <a:r>
              <a:rPr lang="ja-JP" altLang="en-US" sz="1600" dirty="0"/>
              <a:t>形式</a:t>
            </a:r>
            <a:r>
              <a:rPr lang="en-US" altLang="ja-JP" sz="1600" dirty="0"/>
              <a:t>)</a:t>
            </a:r>
            <a:r>
              <a:rPr lang="ja-JP" altLang="en-US" sz="1800" dirty="0" smtClean="0"/>
              <a:t>を用意するので参考にしてください</a:t>
            </a:r>
            <a:endParaRPr lang="en-US" altLang="ja-JP" sz="1800" dirty="0" smtClean="0"/>
          </a:p>
          <a:p>
            <a:pPr lvl="6"/>
            <a:endParaRPr kumimoji="1" lang="en-US" altLang="ja-JP" sz="1400" dirty="0"/>
          </a:p>
          <a:p>
            <a:r>
              <a:rPr lang="ja-JP" altLang="en-US" sz="2400" dirty="0" smtClean="0"/>
              <a:t>下記ファイル一式を</a:t>
            </a:r>
            <a:r>
              <a:rPr lang="en-US" altLang="ja-JP" sz="2400" dirty="0"/>
              <a:t>ZIP</a:t>
            </a:r>
            <a:r>
              <a:rPr lang="ja-JP" altLang="en-US" sz="2400" dirty="0"/>
              <a:t>で固めて</a:t>
            </a:r>
            <a:r>
              <a:rPr lang="en-US" altLang="ja-JP" sz="2400" dirty="0"/>
              <a:t>LMS</a:t>
            </a:r>
            <a:r>
              <a:rPr lang="ja-JP" altLang="en-US" sz="2400" dirty="0" smtClean="0"/>
              <a:t>にアップロードしてください</a:t>
            </a:r>
            <a:endParaRPr lang="en-US" altLang="ja-JP" sz="2400" dirty="0" smtClean="0"/>
          </a:p>
          <a:p>
            <a:pPr marL="914400" lvl="1" indent="-457200">
              <a:buFont typeface="+mj-lt"/>
              <a:buAutoNum type="arabicPeriod"/>
            </a:pPr>
            <a:r>
              <a:rPr lang="ja-JP" altLang="en-US" sz="2000" dirty="0" smtClean="0"/>
              <a:t>プレゼンを録画したビデオ</a:t>
            </a:r>
            <a:endParaRPr lang="en-US" altLang="ja-JP" sz="2000" dirty="0" smtClean="0"/>
          </a:p>
          <a:p>
            <a:pPr marL="914400" lvl="1" indent="-457200">
              <a:buFont typeface="+mj-lt"/>
              <a:buAutoNum type="arabicPeriod"/>
            </a:pPr>
            <a:r>
              <a:rPr lang="ja-JP" altLang="en-US" sz="2000" dirty="0" smtClean="0"/>
              <a:t>デモプログラムのソースコード一式</a:t>
            </a:r>
            <a:endParaRPr lang="en-US" altLang="ja-JP" sz="2000" dirty="0" smtClean="0"/>
          </a:p>
          <a:p>
            <a:pPr marL="1371600" lvl="2" indent="-457200">
              <a:buFont typeface="+mj-lt"/>
              <a:buAutoNum type="arabicPeriod"/>
            </a:pPr>
            <a:r>
              <a:rPr lang="en-US" altLang="ja-JP" sz="1600" dirty="0" smtClean="0"/>
              <a:t>Arduino</a:t>
            </a:r>
            <a:r>
              <a:rPr lang="ja-JP" altLang="en-US" sz="1600" dirty="0" smtClean="0"/>
              <a:t>および</a:t>
            </a:r>
            <a:r>
              <a:rPr lang="en-US" altLang="ja-JP" sz="1600" dirty="0" smtClean="0"/>
              <a:t>Processing</a:t>
            </a:r>
            <a:r>
              <a:rPr lang="ja-JP" altLang="en-US" sz="1600" dirty="0" smtClean="0"/>
              <a:t>を別フォルダに保存</a:t>
            </a:r>
            <a:endParaRPr lang="en-US" altLang="ja-JP" sz="1600" dirty="0" smtClean="0"/>
          </a:p>
          <a:p>
            <a:pPr marL="914400" lvl="1" indent="-457200">
              <a:buFont typeface="+mj-lt"/>
              <a:buAutoNum type="arabicPeriod"/>
            </a:pPr>
            <a:r>
              <a:rPr lang="ja-JP" altLang="en-US" sz="2000" dirty="0" smtClean="0"/>
              <a:t>実機の写真</a:t>
            </a:r>
            <a:r>
              <a:rPr lang="en-US" altLang="ja-JP" sz="2000" dirty="0" smtClean="0"/>
              <a:t>(</a:t>
            </a:r>
            <a:r>
              <a:rPr lang="ja-JP" altLang="en-US" sz="2000" dirty="0" smtClean="0"/>
              <a:t>複数枚</a:t>
            </a:r>
            <a:r>
              <a:rPr lang="en-US" altLang="ja-JP" sz="2000" dirty="0" smtClean="0"/>
              <a:t>)</a:t>
            </a:r>
          </a:p>
          <a:p>
            <a:pPr lvl="1"/>
            <a:endParaRPr lang="en-US" altLang="ja-JP" sz="1400" dirty="0" smtClean="0"/>
          </a:p>
          <a:p>
            <a:r>
              <a:rPr lang="ja-JP" altLang="en-US" sz="2400" dirty="0" smtClean="0"/>
              <a:t>当日の質疑・評価について</a:t>
            </a:r>
            <a:endParaRPr kumimoji="1" lang="en-US" altLang="ja-JP" sz="2400" dirty="0" smtClean="0"/>
          </a:p>
          <a:p>
            <a:pPr lvl="1"/>
            <a:r>
              <a:rPr lang="ja-JP" altLang="en-US" sz="2000" dirty="0" smtClean="0"/>
              <a:t>ビデオをみながら他の提案を評価してください</a:t>
            </a:r>
            <a:endParaRPr lang="en-US" altLang="ja-JP" sz="2000" dirty="0" smtClean="0"/>
          </a:p>
          <a:p>
            <a:pPr lvl="1"/>
            <a:r>
              <a:rPr lang="ja-JP" altLang="en-US" sz="2000" dirty="0" smtClean="0"/>
              <a:t>コメント・質問等をアンケートに記入してもらいます</a:t>
            </a:r>
            <a:endParaRPr kumimoji="1" lang="ja-JP" altLang="en-US" sz="2000" dirty="0"/>
          </a:p>
        </p:txBody>
      </p:sp>
      <p:sp>
        <p:nvSpPr>
          <p:cNvPr id="4" name="角丸四角形吹き出し 3"/>
          <p:cNvSpPr/>
          <p:nvPr/>
        </p:nvSpPr>
        <p:spPr>
          <a:xfrm>
            <a:off x="7311389" y="4446270"/>
            <a:ext cx="3951795" cy="706498"/>
          </a:xfrm>
          <a:prstGeom prst="wedgeRoundRectCallout">
            <a:avLst>
              <a:gd name="adj1" fmla="val -27868"/>
              <a:gd name="adj2" fmla="val -10173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rgbClr val="FF0000"/>
                </a:solidFill>
              </a:rPr>
              <a:t>8/2(</a:t>
            </a:r>
            <a:r>
              <a:rPr lang="ja-JP" altLang="en-US" b="1" smtClean="0">
                <a:solidFill>
                  <a:srgbClr val="FF0000"/>
                </a:solidFill>
              </a:rPr>
              <a:t>月</a:t>
            </a:r>
            <a:r>
              <a:rPr lang="en-US" altLang="ja-JP" b="1" smtClean="0">
                <a:solidFill>
                  <a:srgbClr val="FF0000"/>
                </a:solidFill>
              </a:rPr>
              <a:t>)</a:t>
            </a:r>
            <a:r>
              <a:rPr lang="ja-JP" altLang="en-US" b="1" dirty="0" smtClean="0">
                <a:solidFill>
                  <a:srgbClr val="FF0000"/>
                </a:solidFill>
              </a:rPr>
              <a:t>の夜</a:t>
            </a:r>
            <a:r>
              <a:rPr lang="en-US" altLang="ja-JP" b="1" dirty="0" smtClean="0">
                <a:solidFill>
                  <a:srgbClr val="FF0000"/>
                </a:solidFill>
              </a:rPr>
              <a:t>(23:59:59JST)</a:t>
            </a:r>
            <a:r>
              <a:rPr lang="ja-JP" altLang="en-US" b="1" dirty="0" smtClean="0">
                <a:solidFill>
                  <a:srgbClr val="FF0000"/>
                </a:solidFill>
              </a:rPr>
              <a:t>まで！</a:t>
            </a:r>
            <a:endParaRPr kumimoji="1" lang="ja-JP" altLang="en-US" b="1" dirty="0">
              <a:solidFill>
                <a:srgbClr val="FF0000"/>
              </a:solidFill>
            </a:endParaRPr>
          </a:p>
        </p:txBody>
      </p:sp>
    </p:spTree>
    <p:extLst>
      <p:ext uri="{BB962C8B-B14F-4D97-AF65-F5344CB8AC3E}">
        <p14:creationId xmlns:p14="http://schemas.microsoft.com/office/powerpoint/2010/main" val="2012317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122385"/>
          </a:xfrm>
        </p:spPr>
        <p:txBody>
          <a:bodyPr/>
          <a:lstStyle/>
          <a:p>
            <a:pPr algn="ctr"/>
            <a:r>
              <a:rPr kumimoji="1" lang="ja-JP" altLang="en-US" dirty="0" smtClean="0"/>
              <a:t>プレゼンビデオの作成方法</a:t>
            </a:r>
            <a:endParaRPr kumimoji="1" lang="ja-JP" altLang="en-US" dirty="0"/>
          </a:p>
        </p:txBody>
      </p:sp>
      <p:sp>
        <p:nvSpPr>
          <p:cNvPr id="3" name="コンテンツ プレースホルダー 2"/>
          <p:cNvSpPr>
            <a:spLocks noGrp="1"/>
          </p:cNvSpPr>
          <p:nvPr>
            <p:ph idx="1"/>
          </p:nvPr>
        </p:nvSpPr>
        <p:spPr>
          <a:xfrm>
            <a:off x="656167" y="1596980"/>
            <a:ext cx="11175999" cy="4971245"/>
          </a:xfrm>
        </p:spPr>
        <p:txBody>
          <a:bodyPr>
            <a:normAutofit fontScale="92500" lnSpcReduction="10000"/>
          </a:bodyPr>
          <a:lstStyle/>
          <a:p>
            <a:r>
              <a:rPr kumimoji="1" lang="ja-JP" altLang="en-US" dirty="0" smtClean="0"/>
              <a:t>プレゼンビデオはプレゼンテーションが聴衆に伝われば形式は自由</a:t>
            </a:r>
            <a:endParaRPr kumimoji="1" lang="en-US" altLang="ja-JP" dirty="0" smtClean="0"/>
          </a:p>
          <a:p>
            <a:pPr lvl="1"/>
            <a:r>
              <a:rPr lang="ja-JP" altLang="en-US" dirty="0" smtClean="0"/>
              <a:t>原則、</a:t>
            </a:r>
            <a:r>
              <a:rPr lang="en-US" altLang="ja-JP" dirty="0" smtClean="0"/>
              <a:t>PPT</a:t>
            </a:r>
            <a:r>
              <a:rPr lang="ja-JP" altLang="en-US" dirty="0" smtClean="0"/>
              <a:t>のスライドを流しながら、音声で説明している「動画」</a:t>
            </a:r>
            <a:endParaRPr lang="en-US" altLang="ja-JP" dirty="0" smtClean="0"/>
          </a:p>
          <a:p>
            <a:pPr lvl="2"/>
            <a:r>
              <a:rPr lang="ja-JP" altLang="en-US" dirty="0" smtClean="0"/>
              <a:t>原則</a:t>
            </a:r>
            <a:r>
              <a:rPr lang="ja-JP" altLang="en-US" dirty="0"/>
              <a:t>、音声で説明を入れて</a:t>
            </a:r>
            <a:r>
              <a:rPr lang="ja-JP" altLang="en-US" dirty="0" smtClean="0"/>
              <a:t>ください</a:t>
            </a:r>
            <a:endParaRPr lang="en-US" altLang="ja-JP" dirty="0" smtClean="0"/>
          </a:p>
          <a:p>
            <a:pPr lvl="2"/>
            <a:r>
              <a:rPr lang="ja-JP" altLang="en-US" dirty="0" smtClean="0"/>
              <a:t>自分の姿が画面に映って</a:t>
            </a:r>
            <a:r>
              <a:rPr lang="ja-JP" altLang="en-US" dirty="0"/>
              <a:t>いてもいなくても</a:t>
            </a:r>
            <a:r>
              <a:rPr lang="en-US" altLang="ja-JP" dirty="0" smtClean="0"/>
              <a:t>OK</a:t>
            </a:r>
          </a:p>
          <a:p>
            <a:pPr lvl="7"/>
            <a:endParaRPr lang="en-US" altLang="ja-JP" dirty="0"/>
          </a:p>
          <a:p>
            <a:r>
              <a:rPr lang="ja-JP" altLang="en-US" dirty="0" smtClean="0"/>
              <a:t>プレゼン中のデモ動画の撮影方法について</a:t>
            </a:r>
            <a:endParaRPr kumimoji="1" lang="en-US" altLang="ja-JP" dirty="0" smtClean="0"/>
          </a:p>
          <a:p>
            <a:pPr lvl="1"/>
            <a:r>
              <a:rPr kumimoji="1" lang="ja-JP" altLang="en-US" dirty="0" smtClean="0"/>
              <a:t>遊んでいる様子がわかるように、実機と画面の両方を撮影してください</a:t>
            </a:r>
            <a:endParaRPr kumimoji="1" lang="en-US" altLang="ja-JP" dirty="0" smtClean="0"/>
          </a:p>
          <a:p>
            <a:pPr lvl="1"/>
            <a:r>
              <a:rPr lang="en-US" altLang="ja-JP" dirty="0" smtClean="0"/>
              <a:t>Processing</a:t>
            </a:r>
            <a:r>
              <a:rPr lang="ja-JP" altLang="en-US" dirty="0" smtClean="0"/>
              <a:t>側は画面録画、デバイス側は実機をカメラで撮影する等</a:t>
            </a:r>
            <a:endParaRPr lang="en-US" altLang="ja-JP" dirty="0" smtClean="0"/>
          </a:p>
          <a:p>
            <a:pPr lvl="2"/>
            <a:r>
              <a:rPr kumimoji="1" lang="ja-JP" altLang="en-US" dirty="0" smtClean="0"/>
              <a:t>もしくは、遊んでいる様子をビデオで撮影する</a:t>
            </a:r>
            <a:endParaRPr kumimoji="1" lang="en-US" altLang="ja-JP" dirty="0" smtClean="0"/>
          </a:p>
          <a:p>
            <a:pPr lvl="2"/>
            <a:r>
              <a:rPr lang="ja-JP" altLang="en-US" dirty="0" smtClean="0"/>
              <a:t>大画面ディスプレイが必要な場合は</a:t>
            </a:r>
            <a:r>
              <a:rPr lang="en-US" altLang="ja-JP" dirty="0" smtClean="0"/>
              <a:t>K31</a:t>
            </a:r>
            <a:r>
              <a:rPr lang="ja-JP" altLang="en-US" dirty="0" err="1" smtClean="0"/>
              <a:t>で貸し出し</a:t>
            </a:r>
            <a:r>
              <a:rPr lang="ja-JP" altLang="en-US" dirty="0" smtClean="0"/>
              <a:t>ます</a:t>
            </a:r>
            <a:r>
              <a:rPr lang="en-US" altLang="ja-JP" dirty="0" smtClean="0"/>
              <a:t>(</a:t>
            </a:r>
            <a:r>
              <a:rPr lang="ja-JP" altLang="en-US" dirty="0" smtClean="0"/>
              <a:t>要相談</a:t>
            </a:r>
            <a:r>
              <a:rPr lang="en-US" altLang="ja-JP" dirty="0" smtClean="0"/>
              <a:t>)</a:t>
            </a:r>
            <a:endParaRPr kumimoji="1" lang="en-US" altLang="ja-JP" dirty="0" smtClean="0"/>
          </a:p>
          <a:p>
            <a:pPr lvl="8"/>
            <a:endParaRPr lang="en-US" altLang="ja-JP" dirty="0" smtClean="0"/>
          </a:p>
          <a:p>
            <a:r>
              <a:rPr lang="ja-JP" altLang="en-US" dirty="0" smtClean="0"/>
              <a:t>ファイルサイズについて</a:t>
            </a:r>
            <a:endParaRPr lang="en-US" altLang="ja-JP" dirty="0" smtClean="0"/>
          </a:p>
          <a:p>
            <a:pPr lvl="1"/>
            <a:r>
              <a:rPr lang="ja-JP" altLang="en-US" dirty="0" smtClean="0"/>
              <a:t>ソースコードを含め、</a:t>
            </a:r>
            <a:r>
              <a:rPr lang="en-US" altLang="ja-JP" dirty="0" smtClean="0"/>
              <a:t>LMS</a:t>
            </a:r>
            <a:r>
              <a:rPr lang="ja-JP" altLang="en-US" dirty="0" smtClean="0"/>
              <a:t>のアップロード上限</a:t>
            </a:r>
            <a:r>
              <a:rPr lang="en-US" altLang="ja-JP" dirty="0" smtClean="0"/>
              <a:t>(200MB</a:t>
            </a:r>
            <a:r>
              <a:rPr lang="ja-JP" altLang="en-US" dirty="0" smtClean="0"/>
              <a:t>以内</a:t>
            </a:r>
            <a:r>
              <a:rPr lang="en-US" altLang="ja-JP" dirty="0" smtClean="0"/>
              <a:t>)</a:t>
            </a:r>
            <a:r>
              <a:rPr lang="ja-JP" altLang="en-US" dirty="0" smtClean="0"/>
              <a:t>に収まる容量とする</a:t>
            </a:r>
            <a:endParaRPr lang="en-US" altLang="ja-JP" dirty="0" smtClean="0"/>
          </a:p>
          <a:p>
            <a:pPr lvl="2"/>
            <a:r>
              <a:rPr lang="en-US" altLang="ja-JP" dirty="0" smtClean="0"/>
              <a:t>LMS</a:t>
            </a:r>
            <a:r>
              <a:rPr lang="ja-JP" altLang="en-US" dirty="0" smtClean="0"/>
              <a:t>以外の方法は淘汰されました</a:t>
            </a:r>
            <a:endParaRPr lang="en-US" altLang="ja-JP" dirty="0" smtClean="0"/>
          </a:p>
        </p:txBody>
      </p:sp>
    </p:spTree>
    <p:extLst>
      <p:ext uri="{BB962C8B-B14F-4D97-AF65-F5344CB8AC3E}">
        <p14:creationId xmlns:p14="http://schemas.microsoft.com/office/powerpoint/2010/main" val="419066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en-US" altLang="ja-JP" sz="3600" dirty="0" smtClean="0"/>
              <a:t>(</a:t>
            </a:r>
            <a:r>
              <a:rPr kumimoji="1" lang="ja-JP" altLang="en-US" sz="3600" dirty="0" smtClean="0"/>
              <a:t>参考</a:t>
            </a:r>
            <a:r>
              <a:rPr kumimoji="1" lang="en-US" altLang="ja-JP" sz="3600" dirty="0" smtClean="0"/>
              <a:t>)PowerPoint</a:t>
            </a:r>
            <a:r>
              <a:rPr lang="ja-JP" altLang="en-US" sz="3600" dirty="0" smtClean="0"/>
              <a:t>によ</a:t>
            </a:r>
            <a:r>
              <a:rPr lang="ja-JP" altLang="en-US" sz="3600" dirty="0"/>
              <a:t>る</a:t>
            </a:r>
            <a:r>
              <a:rPr kumimoji="1" lang="ja-JP" altLang="en-US" sz="3600" dirty="0" smtClean="0"/>
              <a:t>プレゼン動画の作成方法</a:t>
            </a:r>
            <a:endParaRPr kumimoji="1" lang="ja-JP" altLang="en-US" sz="3600" dirty="0"/>
          </a:p>
        </p:txBody>
      </p:sp>
      <p:sp>
        <p:nvSpPr>
          <p:cNvPr id="3" name="コンテンツ プレースホルダー 2"/>
          <p:cNvSpPr>
            <a:spLocks noGrp="1"/>
          </p:cNvSpPr>
          <p:nvPr>
            <p:ph idx="1"/>
          </p:nvPr>
        </p:nvSpPr>
        <p:spPr>
          <a:xfrm>
            <a:off x="838200" y="1825625"/>
            <a:ext cx="10515600" cy="793955"/>
          </a:xfrm>
        </p:spPr>
        <p:txBody>
          <a:bodyPr/>
          <a:lstStyle/>
          <a:p>
            <a:r>
              <a:rPr kumimoji="1" lang="ja-JP" altLang="en-US" dirty="0" smtClean="0"/>
              <a:t>下記の</a:t>
            </a:r>
            <a:r>
              <a:rPr lang="ja-JP" altLang="en-US" dirty="0" smtClean="0"/>
              <a:t>手順で記録でき、動画に書き出せます</a:t>
            </a:r>
            <a:endParaRPr kumimoji="1" lang="ja-JP" altLang="en-US" dirty="0"/>
          </a:p>
        </p:txBody>
      </p:sp>
      <p:pic>
        <p:nvPicPr>
          <p:cNvPr id="4" name="図 3"/>
          <p:cNvPicPr>
            <a:picLocks noChangeAspect="1"/>
          </p:cNvPicPr>
          <p:nvPr/>
        </p:nvPicPr>
        <p:blipFill>
          <a:blip r:embed="rId2"/>
          <a:stretch>
            <a:fillRect/>
          </a:stretch>
        </p:blipFill>
        <p:spPr>
          <a:xfrm>
            <a:off x="572267" y="2872270"/>
            <a:ext cx="3303253" cy="236144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0975" y="2872270"/>
            <a:ext cx="4198116" cy="2361440"/>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8304546" y="2872270"/>
            <a:ext cx="3303254" cy="2361440"/>
          </a:xfrm>
          <a:prstGeom prst="rect">
            <a:avLst/>
          </a:prstGeom>
        </p:spPr>
      </p:pic>
      <p:sp>
        <p:nvSpPr>
          <p:cNvPr id="9" name="楕円 8"/>
          <p:cNvSpPr/>
          <p:nvPr/>
        </p:nvSpPr>
        <p:spPr>
          <a:xfrm>
            <a:off x="1549400" y="2971800"/>
            <a:ext cx="200025"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rgbClr val="FF0000"/>
              </a:solidFill>
            </a:endParaRPr>
          </a:p>
        </p:txBody>
      </p:sp>
      <p:sp>
        <p:nvSpPr>
          <p:cNvPr id="10" name="テキスト ボックス 9"/>
          <p:cNvSpPr txBox="1"/>
          <p:nvPr/>
        </p:nvSpPr>
        <p:spPr>
          <a:xfrm>
            <a:off x="838200" y="5333240"/>
            <a:ext cx="2766694" cy="461665"/>
          </a:xfrm>
          <a:prstGeom prst="rect">
            <a:avLst/>
          </a:prstGeom>
          <a:noFill/>
        </p:spPr>
        <p:txBody>
          <a:bodyPr wrap="square" rtlCol="0">
            <a:spAutoFit/>
          </a:bodyPr>
          <a:lstStyle/>
          <a:p>
            <a:pPr algn="ctr"/>
            <a:r>
              <a:rPr kumimoji="1" lang="ja-JP" altLang="en-US" sz="1200" dirty="0" smtClean="0"/>
              <a:t>「スライドショー」タブから</a:t>
            </a:r>
            <a:endParaRPr kumimoji="1" lang="en-US" altLang="ja-JP" sz="1200" dirty="0" smtClean="0"/>
          </a:p>
          <a:p>
            <a:pPr algn="ctr"/>
            <a:r>
              <a:rPr kumimoji="1" lang="ja-JP" altLang="en-US" sz="1200" dirty="0" smtClean="0"/>
              <a:t>「スライドショーの記録」</a:t>
            </a:r>
            <a:endParaRPr kumimoji="1" lang="ja-JP" altLang="en-US" sz="1200" dirty="0"/>
          </a:p>
        </p:txBody>
      </p:sp>
      <p:sp>
        <p:nvSpPr>
          <p:cNvPr id="11" name="テキスト ボックス 10"/>
          <p:cNvSpPr txBox="1"/>
          <p:nvPr/>
        </p:nvSpPr>
        <p:spPr>
          <a:xfrm>
            <a:off x="4140681" y="5333240"/>
            <a:ext cx="3898704" cy="461665"/>
          </a:xfrm>
          <a:prstGeom prst="rect">
            <a:avLst/>
          </a:prstGeom>
          <a:noFill/>
        </p:spPr>
        <p:txBody>
          <a:bodyPr wrap="square" rtlCol="0">
            <a:spAutoFit/>
          </a:bodyPr>
          <a:lstStyle/>
          <a:p>
            <a:pPr algn="ctr"/>
            <a:r>
              <a:rPr lang="ja-JP" altLang="en-US" sz="1200" dirty="0" smtClean="0"/>
              <a:t>普段通り</a:t>
            </a:r>
            <a:r>
              <a:rPr kumimoji="1" lang="ja-JP" altLang="en-US" sz="1200" dirty="0" smtClean="0"/>
              <a:t>プレゼンテーションを行う</a:t>
            </a:r>
            <a:endParaRPr kumimoji="1" lang="en-US" altLang="ja-JP" sz="1200" dirty="0" smtClean="0"/>
          </a:p>
          <a:p>
            <a:pPr algn="ctr"/>
            <a:r>
              <a:rPr lang="en-US" altLang="ja-JP" sz="1200" dirty="0" smtClean="0"/>
              <a:t>(</a:t>
            </a:r>
            <a:r>
              <a:rPr lang="ja-JP" altLang="en-US" sz="1200" dirty="0" smtClean="0"/>
              <a:t>マイクから音が拾えているか確認してください</a:t>
            </a:r>
            <a:r>
              <a:rPr lang="en-US" altLang="ja-JP" sz="1200" dirty="0" smtClean="0"/>
              <a:t>)</a:t>
            </a:r>
            <a:endParaRPr kumimoji="1" lang="ja-JP" altLang="en-US" sz="1200" dirty="0"/>
          </a:p>
        </p:txBody>
      </p:sp>
      <p:sp>
        <p:nvSpPr>
          <p:cNvPr id="12" name="テキスト ボックス 11"/>
          <p:cNvSpPr txBox="1"/>
          <p:nvPr/>
        </p:nvSpPr>
        <p:spPr>
          <a:xfrm>
            <a:off x="8377556" y="5333239"/>
            <a:ext cx="3265804" cy="276999"/>
          </a:xfrm>
          <a:prstGeom prst="rect">
            <a:avLst/>
          </a:prstGeom>
          <a:noFill/>
        </p:spPr>
        <p:txBody>
          <a:bodyPr wrap="square" rtlCol="0">
            <a:spAutoFit/>
          </a:bodyPr>
          <a:lstStyle/>
          <a:p>
            <a:pPr algn="ctr"/>
            <a:r>
              <a:rPr kumimoji="1" lang="ja-JP" altLang="en-US" sz="1200" dirty="0" smtClean="0"/>
              <a:t>「エクスポート」から「ビデオの作成」</a:t>
            </a:r>
            <a:endParaRPr kumimoji="1" lang="ja-JP" altLang="en-US" sz="1200" dirty="0"/>
          </a:p>
        </p:txBody>
      </p:sp>
      <p:sp>
        <p:nvSpPr>
          <p:cNvPr id="13" name="楕円 12"/>
          <p:cNvSpPr/>
          <p:nvPr/>
        </p:nvSpPr>
        <p:spPr>
          <a:xfrm>
            <a:off x="9266766" y="3644900"/>
            <a:ext cx="186267"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rgbClr val="FF0000"/>
              </a:solidFill>
            </a:endParaRPr>
          </a:p>
        </p:txBody>
      </p:sp>
      <p:sp>
        <p:nvSpPr>
          <p:cNvPr id="14" name="楕円 13"/>
          <p:cNvSpPr/>
          <p:nvPr/>
        </p:nvSpPr>
        <p:spPr>
          <a:xfrm>
            <a:off x="8606366" y="3171825"/>
            <a:ext cx="440267"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rgbClr val="FF0000"/>
              </a:solidFill>
            </a:endParaRPr>
          </a:p>
        </p:txBody>
      </p:sp>
      <p:sp>
        <p:nvSpPr>
          <p:cNvPr id="15" name="楕円 14"/>
          <p:cNvSpPr/>
          <p:nvPr/>
        </p:nvSpPr>
        <p:spPr>
          <a:xfrm>
            <a:off x="1323878" y="2921552"/>
            <a:ext cx="220134" cy="100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rgbClr val="FF0000"/>
              </a:solidFill>
            </a:endParaRPr>
          </a:p>
        </p:txBody>
      </p:sp>
      <p:sp>
        <p:nvSpPr>
          <p:cNvPr id="16" name="右矢印 15"/>
          <p:cNvSpPr/>
          <p:nvPr/>
        </p:nvSpPr>
        <p:spPr>
          <a:xfrm>
            <a:off x="3725814" y="3801162"/>
            <a:ext cx="414867" cy="392642"/>
          </a:xfrm>
          <a:prstGeom prst="rightArrow">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rgbClr val="FF0000"/>
              </a:solidFill>
            </a:endParaRPr>
          </a:p>
        </p:txBody>
      </p:sp>
      <p:sp>
        <p:nvSpPr>
          <p:cNvPr id="17" name="右矢印 16"/>
          <p:cNvSpPr/>
          <p:nvPr/>
        </p:nvSpPr>
        <p:spPr>
          <a:xfrm>
            <a:off x="8039385" y="3788643"/>
            <a:ext cx="414867" cy="392642"/>
          </a:xfrm>
          <a:prstGeom prst="rightArrow">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rgbClr val="FF0000"/>
              </a:solidFill>
            </a:endParaRPr>
          </a:p>
        </p:txBody>
      </p:sp>
    </p:spTree>
    <p:extLst>
      <p:ext uri="{BB962C8B-B14F-4D97-AF65-F5344CB8AC3E}">
        <p14:creationId xmlns:p14="http://schemas.microsoft.com/office/powerpoint/2010/main" val="2380378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ファイルの</a:t>
            </a:r>
            <a:r>
              <a:rPr kumimoji="1" lang="ja-JP" altLang="en-US" dirty="0" smtClean="0"/>
              <a:t>提出方法について</a:t>
            </a:r>
            <a:endParaRPr kumimoji="1" lang="ja-JP" altLang="en-US" dirty="0"/>
          </a:p>
        </p:txBody>
      </p:sp>
      <p:sp>
        <p:nvSpPr>
          <p:cNvPr id="3" name="コンテンツ プレースホルダー 2"/>
          <p:cNvSpPr>
            <a:spLocks noGrp="1"/>
          </p:cNvSpPr>
          <p:nvPr>
            <p:ph idx="1"/>
          </p:nvPr>
        </p:nvSpPr>
        <p:spPr>
          <a:xfrm>
            <a:off x="838200" y="1825625"/>
            <a:ext cx="10781872" cy="4351338"/>
          </a:xfrm>
        </p:spPr>
        <p:txBody>
          <a:bodyPr>
            <a:normAutofit fontScale="92500" lnSpcReduction="10000"/>
          </a:bodyPr>
          <a:lstStyle/>
          <a:p>
            <a:r>
              <a:rPr lang="ja-JP" altLang="en-US" sz="2400" dirty="0" smtClean="0"/>
              <a:t>プログラムの実行</a:t>
            </a:r>
            <a:r>
              <a:rPr lang="ja-JP" altLang="en-US" sz="2400" dirty="0"/>
              <a:t>に</a:t>
            </a:r>
            <a:r>
              <a:rPr kumimoji="1" lang="ja-JP" altLang="en-US" sz="2400" dirty="0" smtClean="0"/>
              <a:t>必要な画像・音声ファイル一式を含めること</a:t>
            </a:r>
            <a:endParaRPr kumimoji="1" lang="en-US" altLang="ja-JP" sz="2400" dirty="0" smtClean="0"/>
          </a:p>
          <a:p>
            <a:pPr lvl="1"/>
            <a:r>
              <a:rPr lang="ja-JP" altLang="en-US" sz="2000" dirty="0" smtClean="0"/>
              <a:t>画像・音声の著作権等は気にしなくて</a:t>
            </a:r>
            <a:r>
              <a:rPr lang="en-US" altLang="ja-JP" sz="2000" dirty="0" smtClean="0"/>
              <a:t>OK(</a:t>
            </a:r>
            <a:r>
              <a:rPr lang="en-US" altLang="ja-JP" sz="2000" dirty="0" err="1" smtClean="0"/>
              <a:t>Youtube</a:t>
            </a:r>
            <a:r>
              <a:rPr lang="ja-JP" altLang="en-US" sz="2000" dirty="0" smtClean="0"/>
              <a:t>等外部公開はしません</a:t>
            </a:r>
            <a:r>
              <a:rPr lang="en-US" altLang="ja-JP" sz="2000" dirty="0" smtClean="0"/>
              <a:t>)</a:t>
            </a:r>
          </a:p>
          <a:p>
            <a:pPr lvl="1"/>
            <a:r>
              <a:rPr lang="ja-JP" altLang="en-US" sz="2000" dirty="0" smtClean="0"/>
              <a:t>実行に関係ない画像・音声ファイルは含めない</a:t>
            </a:r>
            <a:endParaRPr lang="en-US" altLang="ja-JP" sz="2000" dirty="0" smtClean="0"/>
          </a:p>
          <a:p>
            <a:pPr lvl="1"/>
            <a:r>
              <a:rPr lang="en-US" altLang="ja-JP" sz="2000" dirty="0" smtClean="0"/>
              <a:t>Arduino</a:t>
            </a:r>
            <a:r>
              <a:rPr lang="ja-JP" altLang="en-US" sz="2000" dirty="0" smtClean="0"/>
              <a:t>と</a:t>
            </a:r>
            <a:r>
              <a:rPr lang="en-US" altLang="ja-JP" sz="2000" dirty="0" smtClean="0"/>
              <a:t>Processing</a:t>
            </a:r>
            <a:r>
              <a:rPr lang="ja-JP" altLang="en-US" sz="2000" dirty="0" smtClean="0"/>
              <a:t>それぞれ別フォルダに分けて保存すること</a:t>
            </a:r>
            <a:endParaRPr lang="en-US" altLang="ja-JP" sz="2000" dirty="0" smtClean="0"/>
          </a:p>
          <a:p>
            <a:pPr lvl="1"/>
            <a:endParaRPr lang="en-US" altLang="ja-JP" sz="2000" dirty="0"/>
          </a:p>
          <a:p>
            <a:r>
              <a:rPr lang="ja-JP" altLang="en-US" sz="2400" dirty="0" smtClean="0"/>
              <a:t>作ったデバイスの実機の写真、および回路の写真を撮ること</a:t>
            </a:r>
            <a:endParaRPr lang="en-US" altLang="ja-JP" sz="2400" dirty="0" smtClean="0"/>
          </a:p>
          <a:p>
            <a:pPr lvl="1"/>
            <a:r>
              <a:rPr lang="ja-JP" altLang="en-US" sz="2000" dirty="0" smtClean="0"/>
              <a:t>作った実機の形状・機能等がわかるような写真を何枚か撮ること</a:t>
            </a:r>
            <a:endParaRPr lang="en-US" altLang="ja-JP" sz="2000" dirty="0" smtClean="0"/>
          </a:p>
          <a:p>
            <a:pPr lvl="1"/>
            <a:r>
              <a:rPr lang="ja-JP" altLang="en-US" sz="2000" dirty="0" smtClean="0"/>
              <a:t>さらに、実装した回路が確認できる写真も含めること</a:t>
            </a:r>
            <a:endParaRPr lang="en-US" altLang="ja-JP" sz="2000" dirty="0" smtClean="0"/>
          </a:p>
          <a:p>
            <a:pPr lvl="1"/>
            <a:r>
              <a:rPr lang="ja-JP" altLang="en-US" sz="2000" dirty="0" smtClean="0"/>
              <a:t>できるだけきれいに撮ること。</a:t>
            </a:r>
            <a:endParaRPr lang="en-US" altLang="ja-JP" sz="2000" dirty="0" smtClean="0"/>
          </a:p>
          <a:p>
            <a:pPr lvl="1"/>
            <a:r>
              <a:rPr lang="ja-JP" altLang="en-US" sz="2000" dirty="0" smtClean="0"/>
              <a:t>複数枚添付してもかまわない</a:t>
            </a:r>
            <a:endParaRPr lang="en-US" altLang="ja-JP" sz="2000" dirty="0" smtClean="0"/>
          </a:p>
          <a:p>
            <a:pPr lvl="1"/>
            <a:endParaRPr lang="en-US" altLang="ja-JP" sz="2000" dirty="0" smtClean="0"/>
          </a:p>
          <a:p>
            <a:r>
              <a:rPr lang="ja-JP" altLang="en-US" sz="2400" dirty="0" smtClean="0"/>
              <a:t>授業で使ったもの以外の外部ライブラリを使用した場合は、</a:t>
            </a:r>
            <a:r>
              <a:rPr lang="en-US" altLang="ja-JP" sz="2400" dirty="0" smtClean="0"/>
              <a:t/>
            </a:r>
            <a:br>
              <a:rPr lang="en-US" altLang="ja-JP" sz="2400" dirty="0" smtClean="0"/>
            </a:br>
            <a:r>
              <a:rPr lang="ja-JP" altLang="en-US" sz="2400" dirty="0" smtClean="0"/>
              <a:t>スライドやソースコード冒頭のコメント等で何を使ったか説明してください</a:t>
            </a:r>
            <a:endParaRPr lang="en-US" altLang="ja-JP" sz="2400" dirty="0" smtClean="0"/>
          </a:p>
        </p:txBody>
      </p:sp>
    </p:spTree>
    <p:extLst>
      <p:ext uri="{BB962C8B-B14F-4D97-AF65-F5344CB8AC3E}">
        <p14:creationId xmlns:p14="http://schemas.microsoft.com/office/powerpoint/2010/main" val="426609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kumimoji="1" dirty="0"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2927</TotalTime>
  <Words>1666</Words>
  <Application>Microsoft Office PowerPoint</Application>
  <PresentationFormat>ワイド画面</PresentationFormat>
  <Paragraphs>174</Paragraphs>
  <Slides>13</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知識メディア方法論 最終試験課題について</vt:lpstr>
      <vt:lpstr>最終試験に向けたスケジュール</vt:lpstr>
      <vt:lpstr>最終試験でやること</vt:lpstr>
      <vt:lpstr>1. 入力手法の提案について</vt:lpstr>
      <vt:lpstr>2. デモについて</vt:lpstr>
      <vt:lpstr>3. 発表準備について</vt:lpstr>
      <vt:lpstr>プレゼンビデオの作成方法</vt:lpstr>
      <vt:lpstr>(参考)PowerPointによるプレゼン動画の作成方法</vt:lpstr>
      <vt:lpstr>ファイルの提出方法について</vt:lpstr>
      <vt:lpstr>最終試験の評価基準(メイン)</vt:lpstr>
      <vt:lpstr>評価基準(サブ)</vt:lpstr>
      <vt:lpstr>悩んだら相談してください</vt:lpstr>
      <vt:lpstr>相談に来る場合の注意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第1週目課題</dc:title>
  <dc:creator>den</dc:creator>
  <cp:lastModifiedBy>den</cp:lastModifiedBy>
  <cp:revision>246</cp:revision>
  <dcterms:created xsi:type="dcterms:W3CDTF">2020-06-17T02:35:18Z</dcterms:created>
  <dcterms:modified xsi:type="dcterms:W3CDTF">2021-07-30T08:41:26Z</dcterms:modified>
</cp:coreProperties>
</file>