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7" r:id="rId7"/>
    <p:sldId id="268" r:id="rId8"/>
    <p:sldId id="283" r:id="rId9"/>
    <p:sldId id="284" r:id="rId10"/>
    <p:sldId id="273" r:id="rId11"/>
    <p:sldId id="276" r:id="rId12"/>
    <p:sldId id="278" r:id="rId13"/>
    <p:sldId id="285" r:id="rId14"/>
    <p:sldId id="279" r:id="rId15"/>
    <p:sldId id="286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114"/>
    <a:srgbClr val="8FAADC"/>
    <a:srgbClr val="D34747"/>
    <a:srgbClr val="5DBC88"/>
    <a:srgbClr val="0A0A0A"/>
    <a:srgbClr val="9EBAAB"/>
    <a:srgbClr val="98D4B3"/>
    <a:srgbClr val="71A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59233" autoAdjust="0"/>
  </p:normalViewPr>
  <p:slideViewPr>
    <p:cSldViewPr snapToGrid="0" showGuides="1">
      <p:cViewPr varScale="1">
        <p:scale>
          <a:sx n="68" d="100"/>
          <a:sy n="68" d="100"/>
        </p:scale>
        <p:origin x="1356" y="84"/>
      </p:cViewPr>
      <p:guideLst>
        <p:guide orient="horz" pos="2183"/>
        <p:guide pos="3840"/>
        <p:guide pos="7310"/>
        <p:guide pos="3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3501-FE1C-4B97-B219-73A2B10F58B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2425-1CDB-4FA8-B491-01F42603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5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LCM</a:t>
            </a:r>
            <a:r>
              <a:rPr lang="ko-KR" altLang="en-US" dirty="0" smtClean="0"/>
              <a:t>팀 발표를 맡은 강태훈 입니다</a:t>
            </a:r>
            <a:r>
              <a:rPr lang="en-US" altLang="ko-KR" dirty="0" smtClean="0"/>
              <a:t>. </a:t>
            </a:r>
          </a:p>
          <a:p>
            <a:r>
              <a:rPr lang="ko-KR" altLang="en-US" baseline="0" dirty="0" smtClean="0"/>
              <a:t>첫 순서 </a:t>
            </a:r>
            <a:r>
              <a:rPr lang="ko-KR" altLang="en-US" baseline="0" dirty="0" err="1" smtClean="0"/>
              <a:t>발표라서</a:t>
            </a:r>
            <a:r>
              <a:rPr lang="ko-KR" altLang="en-US" baseline="0" dirty="0" smtClean="0"/>
              <a:t> 조금 긴장되기는 한데 </a:t>
            </a:r>
            <a:r>
              <a:rPr lang="ko-KR" altLang="en-US" baseline="0" dirty="0" err="1" smtClean="0"/>
              <a:t>재밌게</a:t>
            </a:r>
            <a:r>
              <a:rPr lang="ko-KR" altLang="en-US" baseline="0" dirty="0" smtClean="0"/>
              <a:t> 진행할 수 있도록 노력해보겠습니다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6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영화의 상세정보</a:t>
            </a:r>
            <a:r>
              <a:rPr lang="ko-KR" altLang="en-US" baseline="0" dirty="0" smtClean="0"/>
              <a:t> 기능입니다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사용자의 </a:t>
            </a:r>
            <a:r>
              <a:rPr lang="ko-KR" altLang="en-US" baseline="0" dirty="0" err="1" smtClean="0"/>
              <a:t>영화에대한</a:t>
            </a:r>
            <a:r>
              <a:rPr lang="ko-KR" altLang="en-US" baseline="0" dirty="0" smtClean="0"/>
              <a:t> 흥미를 돋구기 위해 예고편을 상단에 노출하였으며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당연히 해당 영화의 정보에 대한 데이터 역시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마음에 들었거나 이미 봤던 영화라면 각각의 리스트에 추가할 수 있도록 구현하였고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LCM </a:t>
            </a:r>
            <a:r>
              <a:rPr lang="ko-KR" altLang="en-US" dirty="0" smtClean="0"/>
              <a:t>내부에서 유저들만의 평가 점수를 따로 공개하여 신뢰감을 느낄 수 있도록 구현하였습니다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57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영화 추천 알고리즘입니다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알고리즘을 구현하였으며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첫 째로 회원가입 때 </a:t>
            </a:r>
            <a:r>
              <a:rPr lang="ko-KR" altLang="en-US" dirty="0" err="1" smtClean="0"/>
              <a:t>보셧던</a:t>
            </a:r>
            <a:r>
              <a:rPr lang="ko-KR" altLang="en-US" dirty="0" smtClean="0"/>
              <a:t> 선택한 장르를 바탕으로 추천하는 기능을 구현했으며</a:t>
            </a:r>
            <a:endParaRPr lang="en-US" altLang="ko-KR" dirty="0" smtClean="0"/>
          </a:p>
          <a:p>
            <a:r>
              <a:rPr lang="ko-KR" altLang="en-US" dirty="0" smtClean="0"/>
              <a:t>두 번째로 지금 계신 장소의 날씨를 바탕으로 영화를 추천할 수 있도록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사용해 구현하였습니다</a:t>
            </a:r>
            <a:endParaRPr lang="en-US" altLang="ko-KR" dirty="0" smtClean="0"/>
          </a:p>
          <a:p>
            <a:r>
              <a:rPr lang="ko-KR" altLang="en-US" dirty="0" smtClean="0"/>
              <a:t>세 번째로 각 장르별로 영화를 추천하는데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사용자가 원하는 방식으로 정렬하여 영화를 볼 수 있도록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디테일 페이지에서 말씀드렸던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볼 영화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이미 본 영화를 기반으로 사용자의 취향을 분석해 영화를 추천할 수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있도록 구현하였습니다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93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영화 검색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많은 공을 들인 부분인데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역시도 사용자의 편의성을 추구하였습니다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영어로 검색은 당연히 가능하며 한글로 검색할 때도 키워드로만 검색이 가능하도록 구현하였습니다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띄어쓰기 없이 키워드를 넣더라도 검색이 가능하도록 구현하였으며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여기에는 네이버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의 영화검색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번역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통해 구현을 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4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커뮤니티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기능은 당연히 모두 구현해 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영화에 대한 정보도 간략하게 볼 수 있도록 구현하였습니다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커뮤니티 내의 </a:t>
            </a:r>
            <a:r>
              <a:rPr lang="ko-KR" altLang="en-US" dirty="0" err="1" smtClean="0"/>
              <a:t>게시글에서</a:t>
            </a:r>
            <a:r>
              <a:rPr lang="ko-KR" altLang="en-US" dirty="0" smtClean="0"/>
              <a:t> 댓글 기능 또한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가 가능하게 작업해 두었으며 해당 작성자만 </a:t>
            </a:r>
            <a:endParaRPr lang="en-US" altLang="ko-KR" dirty="0" smtClean="0"/>
          </a:p>
          <a:p>
            <a:r>
              <a:rPr lang="en-US" altLang="ko-KR" dirty="0" smtClean="0"/>
              <a:t>CRUD</a:t>
            </a:r>
            <a:r>
              <a:rPr lang="ko-KR" altLang="en-US" dirty="0" smtClean="0"/>
              <a:t>가 가능하도록 만들어 두었습니다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20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LCM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서비스를 지원합니다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언제 어디서든 편하게 </a:t>
            </a:r>
            <a:r>
              <a:rPr lang="en-US" altLang="ko-KR" dirty="0" smtClean="0"/>
              <a:t>LCM</a:t>
            </a:r>
            <a:r>
              <a:rPr lang="ko-KR" altLang="en-US" smtClean="0"/>
              <a:t>과 함께하길 바랍니다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18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79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5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3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다음과 같은 순서로 진행될 예정입니다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발표의 마지막에 웹 시연과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를 진행할 것입니다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1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LCM</a:t>
            </a:r>
            <a:r>
              <a:rPr lang="ko-KR" altLang="en-US" dirty="0" smtClean="0"/>
              <a:t>은 영화 소개 플랫폼입니다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영화에 관심 있는 사람들이 모여 영화를 소개받고</a:t>
            </a:r>
            <a:endParaRPr lang="en-US" altLang="ko-KR" dirty="0" smtClean="0"/>
          </a:p>
          <a:p>
            <a:r>
              <a:rPr lang="ko-KR" altLang="en-US" dirty="0" smtClean="0"/>
              <a:t>영화에 대한 정보를 공유하는 영화관 같은 서비스를 만들고자 노력하였습니다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4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LCM</a:t>
            </a:r>
            <a:r>
              <a:rPr lang="ko-KR" altLang="en-US" dirty="0" smtClean="0"/>
              <a:t>은 다음과 같은 가치를 추구하며 만들어졌습니다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사용자에게 맞춤 영화를 추천하기위해 노력했습니다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사용자가 편리하게 사용할 수 있는 서비스를 구현하기 위해 노력했습니다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사용자 간의 커뮤니케이션을 활성화 할 수 있기 위해 노력했습니다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직관적인 인터페이스를 추구하였습니다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0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LCM</a:t>
            </a:r>
            <a:r>
              <a:rPr lang="ko-KR" altLang="en-US" dirty="0" smtClean="0"/>
              <a:t>은 두</a:t>
            </a:r>
            <a:r>
              <a:rPr lang="ko-KR" altLang="en-US" baseline="0" dirty="0" smtClean="0"/>
              <a:t> 명에 의해 만들어졌습니다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백엔드에서는</a:t>
            </a:r>
            <a:r>
              <a:rPr lang="ko-KR" altLang="en-US" baseline="0" dirty="0" smtClean="0"/>
              <a:t> 제가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프론트에서는 </a:t>
            </a:r>
            <a:r>
              <a:rPr lang="ko-KR" altLang="en-US" baseline="0" dirty="0" err="1" smtClean="0"/>
              <a:t>동진님이</a:t>
            </a:r>
            <a:r>
              <a:rPr lang="ko-KR" altLang="en-US" baseline="0" dirty="0" smtClean="0"/>
              <a:t> 활약해 주셨고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이런 역할을 하며 서비스 제작을 진행했습니다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오래 보여드리고 싶지만 발표시간 관계상 빠르게 지나가고 </a:t>
            </a:r>
            <a:r>
              <a:rPr lang="en-US" altLang="ko-KR" baseline="0" dirty="0" smtClean="0"/>
              <a:t>Q&amp;A</a:t>
            </a:r>
            <a:r>
              <a:rPr lang="ko-KR" altLang="en-US" baseline="0" dirty="0" smtClean="0"/>
              <a:t>시간에 보여드리도록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7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구체적인 개발 기간은 다음과 같습니다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역시 빠르게 넘어가도록 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8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개발을 하며 생겼던 대표적인 문제점들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아마 </a:t>
            </a:r>
            <a:r>
              <a:rPr lang="ko-KR" altLang="en-US" dirty="0" err="1" smtClean="0"/>
              <a:t>다른팀도</a:t>
            </a:r>
            <a:r>
              <a:rPr lang="ko-KR" altLang="en-US" dirty="0" smtClean="0"/>
              <a:t> 비슷하게 겪었을 것이라 생각되며 </a:t>
            </a:r>
            <a:endParaRPr lang="en-US" altLang="ko-KR" dirty="0" smtClean="0"/>
          </a:p>
          <a:p>
            <a:r>
              <a:rPr lang="ko-KR" altLang="en-US" dirty="0" smtClean="0"/>
              <a:t>혹시나 해결책이 대한 궁금증이 있으실 경우 나중에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시간에 성실히 답변해 드리도록 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3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드디어 </a:t>
            </a:r>
            <a:r>
              <a:rPr lang="ko-KR" altLang="en-US" dirty="0" err="1" smtClean="0"/>
              <a:t>메인인</a:t>
            </a:r>
            <a:r>
              <a:rPr lang="ko-KR" altLang="en-US" dirty="0" smtClean="0"/>
              <a:t> 기능을 소개해 드릴 수 있겠네요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우선 회원가입 페이지입니다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저희 </a:t>
            </a:r>
            <a:r>
              <a:rPr lang="en-US" altLang="ko-KR" dirty="0" smtClean="0"/>
              <a:t>LCM</a:t>
            </a:r>
            <a:r>
              <a:rPr lang="ko-KR" altLang="en-US" dirty="0" smtClean="0"/>
              <a:t>은 특성상 회원가입을 한 유저만 서비스를 이용할 수 있게 구현하였습니다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가입시 장르를 선택하여 추후에 맞춤형 영화 서비스를 </a:t>
            </a:r>
            <a:r>
              <a:rPr lang="ko-KR" altLang="en-US" dirty="0" err="1" smtClean="0"/>
              <a:t>추천받을</a:t>
            </a:r>
            <a:r>
              <a:rPr lang="ko-KR" altLang="en-US" dirty="0" smtClean="0"/>
              <a:t> 수 있도록 구현하였습니다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장르의 선택 개수는 제한이 없으나 정확한 추천을 위해서는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개까지만</a:t>
            </a:r>
            <a:r>
              <a:rPr lang="ko-KR" altLang="en-US" dirty="0" smtClean="0"/>
              <a:t> 선택하도록 권하고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로그인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가입하였던 회원 정보를 바탕으로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할 수 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저희 </a:t>
            </a:r>
            <a:r>
              <a:rPr lang="en-US" altLang="ko-KR" dirty="0" smtClean="0"/>
              <a:t>LCM</a:t>
            </a:r>
            <a:r>
              <a:rPr lang="ko-KR" altLang="en-US" dirty="0" smtClean="0"/>
              <a:t>은 유저의 편의성을 위해 소셜로그인인 구글과 네이버 로그인도 구현하였습니다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안타깝게 </a:t>
            </a:r>
            <a:r>
              <a:rPr lang="ko-KR" altLang="en-US" dirty="0" err="1" smtClean="0"/>
              <a:t>배포시에는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netlify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정책과 소셜로그인의 정책이 맞지않아 </a:t>
            </a:r>
            <a:endParaRPr lang="en-US" altLang="ko-KR" dirty="0" smtClean="0"/>
          </a:p>
          <a:p>
            <a:r>
              <a:rPr lang="ko-KR" altLang="en-US" dirty="0" smtClean="0"/>
              <a:t>오류가 있어 나중에 </a:t>
            </a:r>
            <a:r>
              <a:rPr lang="ko-KR" altLang="en-US" dirty="0" err="1" smtClean="0"/>
              <a:t>시연때</a:t>
            </a:r>
            <a:r>
              <a:rPr lang="ko-KR" altLang="en-US" dirty="0" smtClean="0"/>
              <a:t> 로컬에서 보여드리도록 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2425-1CDB-4FA8-B491-01F4260396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1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62FD-F84F-4ECE-9AD4-AE088C86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6C5BE-AC2E-40C9-9669-A65F8F1C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A863-E518-481C-9848-DC374820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4F35-1AD4-4BCF-8664-C74A410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3A02-2956-4AF2-AD6A-2FC3013D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30BA-2353-4FD4-B7E4-A9F63D31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E4351-593C-44B3-B98C-0B4FEA21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1F33-29B2-459A-86FB-30F4A1F2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C99B-59EF-488C-B8A7-F08D322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81A3C-E7A4-40DB-8AFD-E834019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50F908-DC85-4F50-90B6-4AC17BD69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4F3DE-D10F-4A4E-96BE-1D339B22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9F471-5810-481C-8B4D-8D177ADE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EBD32-D097-4A15-8181-603E540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E21C-6730-4A8D-85AC-3E1BBF05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81F05-E420-4530-8CF1-E5D9CAA6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FC209-D495-49C0-A7EB-F8B7840B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5257A-BAF8-4675-A12E-E2E96DD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4A500-8AE6-403F-B0B8-0E67B785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D27FA-78DA-4FE4-817E-2643766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DAD3B-67B4-4DE7-89A0-AD211CB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21FFE-6067-4E11-B02E-5202053C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1DE7A-069F-48CB-A793-474D13D8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111F2-5917-4B85-9136-FC223B5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BC5D7-C89A-4B3E-9E03-3AB77F75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75C8-C2B4-46D9-A633-D8F25CDF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E7C69-F46F-4B4E-8EF7-919937565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E1606-A950-408C-B011-DAB6884A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E0DEF-F1C4-41D8-A96C-1ADF5A1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6E0FF-DD98-481E-9A8E-7BCABD19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21B53-EADE-4609-A263-C571AF12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CC213-D860-4D88-A88F-B2023CE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CCBD-5F5C-478D-AEB0-909D375E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C76F0-400D-4E11-AA45-958F0E6C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F96789-ABD2-4C06-B086-2B22E373E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2C4423-A2B5-45CA-9F7F-F57828F4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3C7C5-7D23-48B4-B457-602DA441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2A694-E6B4-45E0-8F12-50471647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1A8A7-D40E-4AF3-93DC-4BC5019D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E74B-9CB5-4451-8E2D-365CC83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CCDE4E-485D-4FF4-83DD-AC4968E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3C395-8E3C-4AA7-A441-543517E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1FE1B-92A3-40ED-A44E-46CFE8CD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7A326-95F3-40FE-8F50-3C2BE7D0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53160-0ECC-4C5B-93CB-1000106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B2D0D-7F2C-4EB5-B0F0-72159FE9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E3686-046F-48FC-8098-69E64C8F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9DF4-6E8C-447B-9884-6E4E1FAB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4A419-5FE8-40D0-884D-84E539BC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717AA-EF31-4703-B799-7DB109EC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B3506-1E0E-4E16-950E-E02C4E6A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392FC-5B14-47D5-8845-08695A7E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36E0-B424-404E-9585-29ABECBF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C4BA8-B14B-4B24-A115-D7034F644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FEB31-AF22-4B7C-B6E5-7002C2E8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EB52C-01D5-4E51-805D-1FEE11C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90B96-77D0-4D78-846D-F34DD37B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C09B2-DFF3-41EC-BDB0-629BAD6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55775-7A1D-4B95-8D76-657ABD5E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CB013-0D08-43CE-8625-1DBDDA81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4AC8F-4727-4ACF-B5C3-CFE6AD36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7ADC-4B6A-4ED8-AACE-02E6B9E8FDE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F071-9796-478C-BD8A-E64853A4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35C38-C88C-4B57-B75E-547A32B46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g"/><Relationship Id="rId7" Type="http://schemas.microsoft.com/office/2007/relationships/hdphoto" Target="../media/hdphoto7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0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1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68E4A8-2E0E-4D99-A65E-D364410E3620}"/>
              </a:ext>
            </a:extLst>
          </p:cNvPr>
          <p:cNvSpPr txBox="1"/>
          <p:nvPr/>
        </p:nvSpPr>
        <p:spPr>
          <a:xfrm>
            <a:off x="496327" y="466924"/>
            <a:ext cx="1926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011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LCM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>
                    <a:alpha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>
                    <a:alpha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ine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0114">
                    <a:alpha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8" y="466924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41FAF8-6E8A-4596-AE66-9F41C5062492}"/>
              </a:ext>
            </a:extLst>
          </p:cNvPr>
          <p:cNvSpPr txBox="1"/>
          <p:nvPr/>
        </p:nvSpPr>
        <p:spPr>
          <a:xfrm>
            <a:off x="10568937" y="5766325"/>
            <a:ext cx="1601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구미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강태훈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구미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우동진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01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1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err="1" smtClean="0">
                <a:solidFill>
                  <a:srgbClr val="D34747"/>
                </a:solidFill>
              </a:rPr>
              <a:t>기능소개ㅣ영화</a:t>
            </a:r>
            <a:r>
              <a:rPr lang="ko-KR" altLang="en-US" sz="1200" dirty="0" smtClean="0">
                <a:solidFill>
                  <a:srgbClr val="D34747"/>
                </a:solidFill>
              </a:rPr>
              <a:t> 상세 정보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2BBEE43-C794-44B4-BFFD-B0E76A8CEA91}"/>
              </a:ext>
            </a:extLst>
          </p:cNvPr>
          <p:cNvSpPr/>
          <p:nvPr/>
        </p:nvSpPr>
        <p:spPr>
          <a:xfrm>
            <a:off x="714374" y="1533526"/>
            <a:ext cx="2850691" cy="4479562"/>
          </a:xfrm>
          <a:prstGeom prst="rect">
            <a:avLst/>
          </a:prstGeom>
          <a:noFill/>
          <a:ln w="38100">
            <a:solidFill>
              <a:srgbClr val="FE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446202-AE6B-4195-82BD-50E479F58B05}"/>
              </a:ext>
            </a:extLst>
          </p:cNvPr>
          <p:cNvSpPr/>
          <p:nvPr/>
        </p:nvSpPr>
        <p:spPr>
          <a:xfrm>
            <a:off x="4551591" y="1533526"/>
            <a:ext cx="2850691" cy="4479562"/>
          </a:xfrm>
          <a:prstGeom prst="rect">
            <a:avLst/>
          </a:prstGeom>
          <a:noFill/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49474FB-14E8-4B51-A570-346BD391B259}"/>
              </a:ext>
            </a:extLst>
          </p:cNvPr>
          <p:cNvSpPr/>
          <p:nvPr/>
        </p:nvSpPr>
        <p:spPr>
          <a:xfrm>
            <a:off x="8388808" y="1533526"/>
            <a:ext cx="2850691" cy="4479562"/>
          </a:xfrm>
          <a:prstGeom prst="rect">
            <a:avLst/>
          </a:prstGeom>
          <a:noFill/>
          <a:ln w="38100">
            <a:solidFill>
              <a:srgbClr val="FE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249B9B-6F17-4F39-94E1-657F9DB08304}"/>
              </a:ext>
            </a:extLst>
          </p:cNvPr>
          <p:cNvSpPr txBox="1"/>
          <p:nvPr/>
        </p:nvSpPr>
        <p:spPr>
          <a:xfrm>
            <a:off x="1217524" y="3121696"/>
            <a:ext cx="1786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영화의 예고편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2A72E61-0151-4FF1-B382-81952AB2511A}"/>
              </a:ext>
            </a:extLst>
          </p:cNvPr>
          <p:cNvSpPr txBox="1"/>
          <p:nvPr/>
        </p:nvSpPr>
        <p:spPr>
          <a:xfrm>
            <a:off x="4917544" y="3121696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해당 영화의 정보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4C5F948-4E87-4947-8DBD-E174B4617AB7}"/>
              </a:ext>
            </a:extLst>
          </p:cNvPr>
          <p:cNvSpPr txBox="1"/>
          <p:nvPr/>
        </p:nvSpPr>
        <p:spPr>
          <a:xfrm>
            <a:off x="8855689" y="3121696"/>
            <a:ext cx="1983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LCM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내부의 평가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43E753-4FDC-49E3-8739-49DEFBBEC5C3}"/>
              </a:ext>
            </a:extLst>
          </p:cNvPr>
          <p:cNvSpPr txBox="1"/>
          <p:nvPr/>
        </p:nvSpPr>
        <p:spPr>
          <a:xfrm>
            <a:off x="1163227" y="4321982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보다는 영상이 좋죠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20FCB3-A8AB-4E28-9897-D9614012D8E2}"/>
              </a:ext>
            </a:extLst>
          </p:cNvPr>
          <p:cNvSpPr txBox="1"/>
          <p:nvPr/>
        </p:nvSpPr>
        <p:spPr>
          <a:xfrm>
            <a:off x="1125127" y="5021777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영화의 공식 예고편들을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볼 수 있게 준비해 뒀어요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5053947" y="4255307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제목부터 간단한 줄거리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평론가들 평점까지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6B6CD67-B6FF-49BE-8322-4D6B9131C402}"/>
              </a:ext>
            </a:extLst>
          </p:cNvPr>
          <p:cNvSpPr txBox="1"/>
          <p:nvPr/>
        </p:nvSpPr>
        <p:spPr>
          <a:xfrm>
            <a:off x="5063472" y="5040827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봤거나 나중에 볼 거면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추가해두면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되요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D6782-F8D4-493F-BFAE-41CCA16E1CC7}"/>
              </a:ext>
            </a:extLst>
          </p:cNvPr>
          <p:cNvSpPr txBox="1"/>
          <p:nvPr/>
        </p:nvSpPr>
        <p:spPr>
          <a:xfrm>
            <a:off x="8935241" y="4226732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LCM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유저들만의 평가로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더욱 신뢰도를 올렸어요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7896AA-854B-4C4F-9D09-8B1D86789B06}"/>
              </a:ext>
            </a:extLst>
          </p:cNvPr>
          <p:cNvSpPr txBox="1"/>
          <p:nvPr/>
        </p:nvSpPr>
        <p:spPr>
          <a:xfrm>
            <a:off x="8935241" y="5117027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줄 평도 남겨주실 거죠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F891B6-1FF4-4B27-9B9F-CD6A896A63C5}"/>
              </a:ext>
            </a:extLst>
          </p:cNvPr>
          <p:cNvSpPr/>
          <p:nvPr/>
        </p:nvSpPr>
        <p:spPr>
          <a:xfrm>
            <a:off x="1017158" y="4418604"/>
            <a:ext cx="103655" cy="1152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6A993EE-8949-4EE5-BDE1-9C4E2373F42C}"/>
              </a:ext>
            </a:extLst>
          </p:cNvPr>
          <p:cNvSpPr/>
          <p:nvPr/>
        </p:nvSpPr>
        <p:spPr>
          <a:xfrm>
            <a:off x="1017158" y="5209560"/>
            <a:ext cx="103655" cy="1152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E49401-D4E0-4031-AE51-D4CA5912104B}"/>
              </a:ext>
            </a:extLst>
          </p:cNvPr>
          <p:cNvSpPr/>
          <p:nvPr/>
        </p:nvSpPr>
        <p:spPr>
          <a:xfrm>
            <a:off x="4915046" y="4418604"/>
            <a:ext cx="103655" cy="11521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4F8868-B695-43DD-A921-3BB61B285B16}"/>
              </a:ext>
            </a:extLst>
          </p:cNvPr>
          <p:cNvSpPr/>
          <p:nvPr/>
        </p:nvSpPr>
        <p:spPr>
          <a:xfrm>
            <a:off x="4915046" y="5209560"/>
            <a:ext cx="103655" cy="11521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5AC8A20-D03B-4456-AC6B-8F355A6E90BB}"/>
              </a:ext>
            </a:extLst>
          </p:cNvPr>
          <p:cNvSpPr/>
          <p:nvPr/>
        </p:nvSpPr>
        <p:spPr>
          <a:xfrm>
            <a:off x="8795005" y="4418604"/>
            <a:ext cx="103655" cy="1152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84E6A8-5DE9-4040-B69D-29DCB8393400}"/>
              </a:ext>
            </a:extLst>
          </p:cNvPr>
          <p:cNvSpPr/>
          <p:nvPr/>
        </p:nvSpPr>
        <p:spPr>
          <a:xfrm>
            <a:off x="8795005" y="5209560"/>
            <a:ext cx="103655" cy="1152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D5689B1-242C-42C8-8D76-6163DC3CEBB3}"/>
              </a:ext>
            </a:extLst>
          </p:cNvPr>
          <p:cNvSpPr/>
          <p:nvPr/>
        </p:nvSpPr>
        <p:spPr>
          <a:xfrm>
            <a:off x="1855436" y="3708774"/>
            <a:ext cx="472139" cy="79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BD84CE0-1F15-4BE1-95F4-DD52A700C0C2}"/>
              </a:ext>
            </a:extLst>
          </p:cNvPr>
          <p:cNvSpPr/>
          <p:nvPr/>
        </p:nvSpPr>
        <p:spPr>
          <a:xfrm>
            <a:off x="5776728" y="3669204"/>
            <a:ext cx="472139" cy="7914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95C23B6-6DFD-4C01-A977-7B4F0D54890C}"/>
              </a:ext>
            </a:extLst>
          </p:cNvPr>
          <p:cNvSpPr/>
          <p:nvPr/>
        </p:nvSpPr>
        <p:spPr>
          <a:xfrm>
            <a:off x="9639908" y="3690716"/>
            <a:ext cx="472139" cy="79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31" y="1665818"/>
            <a:ext cx="1333281" cy="13332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28" y="1971723"/>
            <a:ext cx="922694" cy="9226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4" y="1896956"/>
            <a:ext cx="1026997" cy="10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err="1" smtClean="0">
                <a:solidFill>
                  <a:srgbClr val="D34747"/>
                </a:solidFill>
              </a:rPr>
              <a:t>기능소개ㅣ영화</a:t>
            </a:r>
            <a:r>
              <a:rPr lang="ko-KR" altLang="en-US" sz="1200" dirty="0" smtClean="0">
                <a:solidFill>
                  <a:srgbClr val="D34747"/>
                </a:solidFill>
              </a:rPr>
              <a:t> 추천 알고리즘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E0CA30-047C-465C-9EEC-77B6C860F25E}"/>
              </a:ext>
            </a:extLst>
          </p:cNvPr>
          <p:cNvSpPr/>
          <p:nvPr/>
        </p:nvSpPr>
        <p:spPr>
          <a:xfrm>
            <a:off x="3332862" y="1657696"/>
            <a:ext cx="2479509" cy="17565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288D7-BE9A-43C3-8E97-885396B996A9}"/>
              </a:ext>
            </a:extLst>
          </p:cNvPr>
          <p:cNvSpPr/>
          <p:nvPr/>
        </p:nvSpPr>
        <p:spPr>
          <a:xfrm>
            <a:off x="3332862" y="3652648"/>
            <a:ext cx="2479509" cy="1756553"/>
          </a:xfrm>
          <a:prstGeom prst="rect">
            <a:avLst/>
          </a:prstGeom>
          <a:noFill/>
          <a:ln w="635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5F59F-300E-442C-BDAB-54EAEF4467D6}"/>
              </a:ext>
            </a:extLst>
          </p:cNvPr>
          <p:cNvSpPr txBox="1"/>
          <p:nvPr/>
        </p:nvSpPr>
        <p:spPr>
          <a:xfrm>
            <a:off x="3939271" y="2790825"/>
            <a:ext cx="1266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프로필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F469-43DC-4DF3-94E0-AF6499F2B953}"/>
              </a:ext>
            </a:extLst>
          </p:cNvPr>
          <p:cNvSpPr txBox="1"/>
          <p:nvPr/>
        </p:nvSpPr>
        <p:spPr>
          <a:xfrm>
            <a:off x="4067509" y="4875474"/>
            <a:ext cx="1010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장르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CDAAE0-DB8C-46FC-AD8D-D5DE39418753}"/>
              </a:ext>
            </a:extLst>
          </p:cNvPr>
          <p:cNvSpPr/>
          <p:nvPr/>
        </p:nvSpPr>
        <p:spPr>
          <a:xfrm>
            <a:off x="6055779" y="1657696"/>
            <a:ext cx="2479509" cy="1756553"/>
          </a:xfrm>
          <a:prstGeom prst="rect">
            <a:avLst/>
          </a:prstGeom>
          <a:noFill/>
          <a:ln w="635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0EBF4A-4FE4-43C0-9017-F29B108B4506}"/>
              </a:ext>
            </a:extLst>
          </p:cNvPr>
          <p:cNvSpPr/>
          <p:nvPr/>
        </p:nvSpPr>
        <p:spPr>
          <a:xfrm>
            <a:off x="6055779" y="3652648"/>
            <a:ext cx="2479509" cy="17565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AB3AB5-393A-4647-8F69-CB7C72497514}"/>
              </a:ext>
            </a:extLst>
          </p:cNvPr>
          <p:cNvSpPr txBox="1"/>
          <p:nvPr/>
        </p:nvSpPr>
        <p:spPr>
          <a:xfrm>
            <a:off x="6790426" y="2790825"/>
            <a:ext cx="1010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날씨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1CFDC2-0FA6-41D2-BFBE-CF0265A3BD40}"/>
              </a:ext>
            </a:extLst>
          </p:cNvPr>
          <p:cNvSpPr txBox="1"/>
          <p:nvPr/>
        </p:nvSpPr>
        <p:spPr>
          <a:xfrm>
            <a:off x="6246208" y="4856255"/>
            <a:ext cx="2098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리스트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962566-E0E5-4494-950C-CE54355E323D}"/>
              </a:ext>
            </a:extLst>
          </p:cNvPr>
          <p:cNvSpPr txBox="1"/>
          <p:nvPr/>
        </p:nvSpPr>
        <p:spPr>
          <a:xfrm>
            <a:off x="1334593" y="1961817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프로필 기반 추천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2B710E-D201-4930-BC10-26534D03F1B0}"/>
              </a:ext>
            </a:extLst>
          </p:cNvPr>
          <p:cNvSpPr txBox="1"/>
          <p:nvPr/>
        </p:nvSpPr>
        <p:spPr>
          <a:xfrm>
            <a:off x="716752" y="2302903"/>
            <a:ext cx="244329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가입시 입력한 취향을 바탕으로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영화를 추천합니다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61272D-0544-4F0B-AC58-64D2CAFF4001}"/>
              </a:ext>
            </a:extLst>
          </p:cNvPr>
          <p:cNvSpPr txBox="1"/>
          <p:nvPr/>
        </p:nvSpPr>
        <p:spPr>
          <a:xfrm>
            <a:off x="1524244" y="3961646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장르 기반 추천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7E8251-77D1-478F-B406-7F247ECEDF13}"/>
              </a:ext>
            </a:extLst>
          </p:cNvPr>
          <p:cNvSpPr txBox="1"/>
          <p:nvPr/>
        </p:nvSpPr>
        <p:spPr>
          <a:xfrm>
            <a:off x="1414059" y="4297855"/>
            <a:ext cx="174599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장르별로 정렬하여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영화를 추천합니다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3C360C-F3C3-44D2-BFCB-E18AE8E0A49B}"/>
              </a:ext>
            </a:extLst>
          </p:cNvPr>
          <p:cNvSpPr txBox="1"/>
          <p:nvPr/>
        </p:nvSpPr>
        <p:spPr>
          <a:xfrm>
            <a:off x="8708100" y="1947906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날씨 기반 추천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B3381D-8B27-457A-AEFC-BFA675743E60}"/>
              </a:ext>
            </a:extLst>
          </p:cNvPr>
          <p:cNvSpPr txBox="1"/>
          <p:nvPr/>
        </p:nvSpPr>
        <p:spPr>
          <a:xfrm>
            <a:off x="8708100" y="2285065"/>
            <a:ext cx="264046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계신 장소의 날씨를 바탕으로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영화를 추천합니다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F3C966-276B-4806-AF4E-8745EB752EFE}"/>
              </a:ext>
            </a:extLst>
          </p:cNvPr>
          <p:cNvSpPr txBox="1"/>
          <p:nvPr/>
        </p:nvSpPr>
        <p:spPr>
          <a:xfrm>
            <a:off x="8708100" y="3942858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04. 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리스트 기반 추천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51C678-37AA-4907-B258-D93B130BCB43}"/>
              </a:ext>
            </a:extLst>
          </p:cNvPr>
          <p:cNvSpPr txBox="1"/>
          <p:nvPr/>
        </p:nvSpPr>
        <p:spPr>
          <a:xfrm>
            <a:off x="8708100" y="4280017"/>
            <a:ext cx="307007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볼 영화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본 영화를 기반으로</a:t>
            </a:r>
            <a:endParaRPr lang="en-US" altLang="ko-KR" sz="1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영화를 추천합니다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00" y="3872362"/>
            <a:ext cx="875995" cy="8759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6" y="3833540"/>
            <a:ext cx="953638" cy="953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26" y="1961817"/>
            <a:ext cx="963065" cy="747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66" y="1934908"/>
            <a:ext cx="855917" cy="8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err="1" smtClean="0">
                <a:solidFill>
                  <a:srgbClr val="D34747"/>
                </a:solidFill>
              </a:rPr>
              <a:t>기능소개ㅣ영화</a:t>
            </a:r>
            <a:r>
              <a:rPr lang="ko-KR" altLang="en-US" sz="1200" dirty="0" smtClean="0">
                <a:solidFill>
                  <a:srgbClr val="D34747"/>
                </a:solidFill>
              </a:rPr>
              <a:t> 검색 기능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E87770-4046-4E80-8F0D-448E783F1456}"/>
              </a:ext>
            </a:extLst>
          </p:cNvPr>
          <p:cNvSpPr txBox="1"/>
          <p:nvPr/>
        </p:nvSpPr>
        <p:spPr>
          <a:xfrm>
            <a:off x="3391246" y="1896143"/>
            <a:ext cx="437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Movie</a:t>
            </a:r>
            <a:r>
              <a:rPr lang="en-US" altLang="ko-KR" sz="3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621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Search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14208" y="1301469"/>
            <a:ext cx="7888592" cy="1960010"/>
            <a:chOff x="1944077" y="2289502"/>
            <a:chExt cx="7888592" cy="196001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F44CE34-A2DC-40C4-8B45-F083E0FAEF17}"/>
                </a:ext>
              </a:extLst>
            </p:cNvPr>
            <p:cNvGrpSpPr/>
            <p:nvPr/>
          </p:nvGrpSpPr>
          <p:grpSpPr>
            <a:xfrm>
              <a:off x="1944077" y="2289502"/>
              <a:ext cx="7888592" cy="1042175"/>
              <a:chOff x="2760358" y="2175230"/>
              <a:chExt cx="6671284" cy="435853"/>
            </a:xfrm>
            <a:solidFill>
              <a:srgbClr val="FF0000"/>
            </a:solidFill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A801C92-0478-4D15-AE08-8BCF352B83E5}"/>
                  </a:ext>
                </a:extLst>
              </p:cNvPr>
              <p:cNvSpPr/>
              <p:nvPr/>
            </p:nvSpPr>
            <p:spPr>
              <a:xfrm>
                <a:off x="2760358" y="2190530"/>
                <a:ext cx="76200" cy="4205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889EEC6-0755-439A-8EAD-569384887C6B}"/>
                  </a:ext>
                </a:extLst>
              </p:cNvPr>
              <p:cNvSpPr/>
              <p:nvPr/>
            </p:nvSpPr>
            <p:spPr>
              <a:xfrm>
                <a:off x="9355442" y="2175230"/>
                <a:ext cx="76200" cy="4205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6AFE011-2126-4CD2-9064-105A15FC3EFC}"/>
                  </a:ext>
                </a:extLst>
              </p:cNvPr>
              <p:cNvSpPr/>
              <p:nvPr/>
            </p:nvSpPr>
            <p:spPr>
              <a:xfrm rot="5400000">
                <a:off x="6057900" y="-1122309"/>
                <a:ext cx="76200" cy="6671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1944077" y="3243922"/>
              <a:ext cx="7888592" cy="1005590"/>
              <a:chOff x="1960407" y="4205472"/>
              <a:chExt cx="7888592" cy="1005590"/>
            </a:xfrm>
            <a:solidFill>
              <a:srgbClr val="8FAADC"/>
            </a:solidFill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C47AE31-FD85-42B4-AD30-3D1A278688EF}"/>
                  </a:ext>
                </a:extLst>
              </p:cNvPr>
              <p:cNvSpPr/>
              <p:nvPr/>
            </p:nvSpPr>
            <p:spPr>
              <a:xfrm flipV="1">
                <a:off x="1960407" y="4205472"/>
                <a:ext cx="90104" cy="10055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C93B60F-6690-4E27-A764-622909FDCAFF}"/>
                  </a:ext>
                </a:extLst>
              </p:cNvPr>
              <p:cNvSpPr/>
              <p:nvPr/>
            </p:nvSpPr>
            <p:spPr>
              <a:xfrm flipV="1">
                <a:off x="9758895" y="4205472"/>
                <a:ext cx="90104" cy="10055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CD83346-CF37-4C3A-B86E-38AC56BC0431}"/>
                  </a:ext>
                </a:extLst>
              </p:cNvPr>
              <p:cNvSpPr/>
              <p:nvPr/>
            </p:nvSpPr>
            <p:spPr>
              <a:xfrm rot="16200000" flipV="1">
                <a:off x="5813601" y="1175665"/>
                <a:ext cx="182203" cy="78885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8962566-E0E5-4494-950C-CE54355E323D}"/>
              </a:ext>
            </a:extLst>
          </p:cNvPr>
          <p:cNvSpPr txBox="1"/>
          <p:nvPr/>
        </p:nvSpPr>
        <p:spPr>
          <a:xfrm>
            <a:off x="4234593" y="3841190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6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011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검색 기능</a:t>
            </a:r>
            <a:r>
              <a:rPr lang="en-US" altLang="ko-KR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OK !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C360C-F3C3-44D2-BFCB-E18AE8E0A49B}"/>
              </a:ext>
            </a:extLst>
          </p:cNvPr>
          <p:cNvSpPr txBox="1"/>
          <p:nvPr/>
        </p:nvSpPr>
        <p:spPr>
          <a:xfrm>
            <a:off x="4234593" y="4463433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6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검색 기능</a:t>
            </a:r>
            <a:r>
              <a:rPr lang="en-US" altLang="ko-KR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 OK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962566-E0E5-4494-950C-CE54355E323D}"/>
              </a:ext>
            </a:extLst>
          </p:cNvPr>
          <p:cNvSpPr txBox="1"/>
          <p:nvPr/>
        </p:nvSpPr>
        <p:spPr>
          <a:xfrm>
            <a:off x="4234593" y="5085676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 </a:t>
            </a:r>
            <a:r>
              <a:rPr lang="ko-KR" altLang="en-US" sz="16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</a:t>
            </a:r>
            <a:r>
              <a:rPr lang="ko-KR" altLang="en-US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드로만 검색 기능</a:t>
            </a:r>
            <a:r>
              <a:rPr lang="en-US" altLang="ko-KR" sz="16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OK!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55" y="1509970"/>
            <a:ext cx="1486755" cy="14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68686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83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err="1" smtClean="0">
                <a:solidFill>
                  <a:srgbClr val="D34747"/>
                </a:solidFill>
              </a:rPr>
              <a:t>기능소개</a:t>
            </a:r>
            <a:r>
              <a:rPr lang="ko-KR" altLang="en-US" sz="1200" dirty="0" smtClean="0">
                <a:solidFill>
                  <a:srgbClr val="D34747"/>
                </a:solidFill>
              </a:rPr>
              <a:t> </a:t>
            </a:r>
            <a:r>
              <a:rPr lang="en-US" altLang="ko-KR" sz="1200" dirty="0" smtClean="0">
                <a:solidFill>
                  <a:srgbClr val="D34747"/>
                </a:solidFill>
              </a:rPr>
              <a:t>l Community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962566-E0E5-4494-950C-CE54355E323D}"/>
              </a:ext>
            </a:extLst>
          </p:cNvPr>
          <p:cNvSpPr txBox="1"/>
          <p:nvPr/>
        </p:nvSpPr>
        <p:spPr>
          <a:xfrm>
            <a:off x="2203559" y="2407401"/>
            <a:ext cx="193131" cy="350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E0114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E0CA30-047C-465C-9EEC-77B6C860F25E}"/>
              </a:ext>
            </a:extLst>
          </p:cNvPr>
          <p:cNvSpPr/>
          <p:nvPr/>
        </p:nvSpPr>
        <p:spPr>
          <a:xfrm>
            <a:off x="1085578" y="914541"/>
            <a:ext cx="4553930" cy="52001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E0CA30-047C-465C-9EEC-77B6C860F25E}"/>
              </a:ext>
            </a:extLst>
          </p:cNvPr>
          <p:cNvSpPr/>
          <p:nvPr/>
        </p:nvSpPr>
        <p:spPr>
          <a:xfrm>
            <a:off x="6341613" y="914541"/>
            <a:ext cx="4553930" cy="5200121"/>
          </a:xfrm>
          <a:prstGeom prst="rect">
            <a:avLst/>
          </a:prstGeom>
          <a:noFill/>
          <a:ln w="635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38275" y="2083869"/>
            <a:ext cx="3912021" cy="308648"/>
            <a:chOff x="1257300" y="1255194"/>
            <a:chExt cx="3912021" cy="30864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89531" y="1302232"/>
              <a:ext cx="1310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어벤져스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노잼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438999" y="1298085"/>
              <a:ext cx="753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타노스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2021-11-20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38275" y="2553470"/>
            <a:ext cx="3912021" cy="308648"/>
            <a:chOff x="1257300" y="1255194"/>
            <a:chExt cx="3912021" cy="30864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89531" y="1302232"/>
              <a:ext cx="1310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따뜻한 가족 영화 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475153" y="1301361"/>
              <a:ext cx="753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직쏘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2021-11-21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438275" y="2962662"/>
            <a:ext cx="3912021" cy="318458"/>
            <a:chOff x="1257300" y="1255194"/>
            <a:chExt cx="3912021" cy="318458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61904" y="1312042"/>
              <a:ext cx="14870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애완동물이 귀여워요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276599" y="1299328"/>
              <a:ext cx="10949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쥬라기파크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2021-11-21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438275" y="3432263"/>
            <a:ext cx="3912021" cy="307777"/>
            <a:chOff x="1257300" y="1255194"/>
            <a:chExt cx="3912021" cy="307777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99345" y="1295867"/>
              <a:ext cx="1310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미츠하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!!!!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475153" y="1298085"/>
              <a:ext cx="753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타키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2021-11-21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438275" y="3838664"/>
            <a:ext cx="3912021" cy="308648"/>
            <a:chOff x="1257300" y="1255194"/>
            <a:chExt cx="3912021" cy="308648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89531" y="1302232"/>
              <a:ext cx="1310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짜왕이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더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맛잇음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438999" y="1298085"/>
              <a:ext cx="753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기생충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2021-11-22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1438275" y="4308265"/>
            <a:ext cx="3912021" cy="308648"/>
            <a:chOff x="1257300" y="1255194"/>
            <a:chExt cx="3912021" cy="308648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89531" y="1302232"/>
              <a:ext cx="1310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사실 얘가 범인 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438999" y="1298085"/>
              <a:ext cx="753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코난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2021-11-22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438275" y="4801631"/>
            <a:ext cx="3912021" cy="308648"/>
            <a:chOff x="1257300" y="1255194"/>
            <a:chExt cx="3912021" cy="308648"/>
          </a:xfrm>
        </p:grpSpPr>
        <p:cxnSp>
          <p:nvCxnSpPr>
            <p:cNvPr id="131" name="직선 연결선 130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89531" y="1302232"/>
              <a:ext cx="14870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우어어아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쿠아아오아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438999" y="1298085"/>
              <a:ext cx="753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고질라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2021-11-23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438275" y="5271232"/>
            <a:ext cx="3912021" cy="308648"/>
            <a:chOff x="1257300" y="1255194"/>
            <a:chExt cx="3912021" cy="308648"/>
          </a:xfrm>
        </p:grpSpPr>
        <p:cxnSp>
          <p:nvCxnSpPr>
            <p:cNvPr id="137" name="직선 연결선 136"/>
            <p:cNvCxnSpPr/>
            <p:nvPr/>
          </p:nvCxnSpPr>
          <p:spPr>
            <a:xfrm>
              <a:off x="1257300" y="1552575"/>
              <a:ext cx="36671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789531" y="1302232"/>
              <a:ext cx="1310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살려줘요</a:t>
              </a:r>
              <a:endPara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1257300" y="1255194"/>
              <a:ext cx="238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3438999" y="1298085"/>
              <a:ext cx="753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강태훈</a:t>
              </a:r>
              <a:endPara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B3109D6-C267-4527-A2E2-A0A4A55647C8}"/>
                </a:ext>
              </a:extLst>
            </p:cNvPr>
            <p:cNvSpPr txBox="1"/>
            <p:nvPr/>
          </p:nvSpPr>
          <p:spPr>
            <a:xfrm>
              <a:off x="4168856" y="1290977"/>
              <a:ext cx="1000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2021-11-24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D8962566-E0E5-4494-950C-CE54355E323D}"/>
              </a:ext>
            </a:extLst>
          </p:cNvPr>
          <p:cNvSpPr txBox="1"/>
          <p:nvPr/>
        </p:nvSpPr>
        <p:spPr>
          <a:xfrm>
            <a:off x="2444153" y="1037897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Community</a:t>
            </a:r>
            <a:endParaRPr lang="en-US" altLang="ko-KR" sz="28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8962566-E0E5-4494-950C-CE54355E323D}"/>
              </a:ext>
            </a:extLst>
          </p:cNvPr>
          <p:cNvSpPr txBox="1"/>
          <p:nvPr/>
        </p:nvSpPr>
        <p:spPr>
          <a:xfrm>
            <a:off x="7685309" y="1052521"/>
            <a:ext cx="1866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Detail Review</a:t>
            </a:r>
            <a:endParaRPr lang="en-US" altLang="ko-KR" sz="28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신 고질라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71" y="2190742"/>
            <a:ext cx="1580554" cy="22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8576694" y="2246202"/>
            <a:ext cx="131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Title : 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Godzjlla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8548102" y="2694552"/>
            <a:ext cx="219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Genre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Family,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Documentary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8548102" y="3159750"/>
            <a:ext cx="1690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Overview : 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kuaaaa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kwaaaa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cuaaaaa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kwak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cuaaaaaa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6733986" y="4621763"/>
            <a:ext cx="3076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마음이 따뜻해지는 영화입니다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동물과 교감하는 따뜻한 마음을 느낄 수 있습니다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6733986" y="1600965"/>
            <a:ext cx="30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우어어아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쿠아아오아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6733986" y="1868124"/>
            <a:ext cx="30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고질라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B3109D6-C267-4527-A2E2-A0A4A55647C8}"/>
              </a:ext>
            </a:extLst>
          </p:cNvPr>
          <p:cNvSpPr txBox="1"/>
          <p:nvPr/>
        </p:nvSpPr>
        <p:spPr>
          <a:xfrm>
            <a:off x="6706036" y="5419563"/>
            <a:ext cx="2724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킹콩 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언젠가 한번 볼 수 있으면 좋겠네요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7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err="1" smtClean="0">
                <a:solidFill>
                  <a:srgbClr val="D34747"/>
                </a:solidFill>
              </a:rPr>
              <a:t>기능소개ㅣ반응형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89" y="1716823"/>
            <a:ext cx="3809695" cy="38096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5" y="1183575"/>
            <a:ext cx="4876190" cy="48761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95F59F-300E-442C-BDAB-54EAEF4467D6}"/>
              </a:ext>
            </a:extLst>
          </p:cNvPr>
          <p:cNvSpPr txBox="1"/>
          <p:nvPr/>
        </p:nvSpPr>
        <p:spPr>
          <a:xfrm>
            <a:off x="2598602" y="917703"/>
            <a:ext cx="667548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언제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 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어디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서나 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011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LCM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함께하세요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rgbClr val="D34747"/>
                </a:solidFill>
              </a:rPr>
              <a:t>시연 및 </a:t>
            </a:r>
            <a:r>
              <a:rPr lang="en-US" altLang="ko-KR" sz="1200" dirty="0" smtClean="0">
                <a:solidFill>
                  <a:srgbClr val="D34747"/>
                </a:solidFill>
              </a:rPr>
              <a:t>Q&amp;A</a:t>
            </a:r>
            <a:r>
              <a:rPr lang="ko-KR" altLang="en-US" sz="1200" dirty="0" err="1" smtClean="0">
                <a:solidFill>
                  <a:srgbClr val="D34747"/>
                </a:solidFill>
              </a:rPr>
              <a:t>ㅣ</a:t>
            </a:r>
            <a:r>
              <a:rPr lang="en-US" altLang="ko-KR" sz="1200" dirty="0" smtClean="0">
                <a:solidFill>
                  <a:srgbClr val="D34747"/>
                </a:solidFill>
              </a:rPr>
              <a:t>WEB </a:t>
            </a:r>
            <a:r>
              <a:rPr lang="ko-KR" altLang="en-US" sz="1200" dirty="0" smtClean="0">
                <a:solidFill>
                  <a:srgbClr val="D34747"/>
                </a:solidFill>
              </a:rPr>
              <a:t>시연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5F59F-300E-442C-BDAB-54EAEF4467D6}"/>
              </a:ext>
            </a:extLst>
          </p:cNvPr>
          <p:cNvSpPr txBox="1"/>
          <p:nvPr/>
        </p:nvSpPr>
        <p:spPr>
          <a:xfrm>
            <a:off x="2758257" y="2775930"/>
            <a:ext cx="6675486" cy="78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hlinkClick r:id="rId4"/>
              </a:rPr>
              <a:t>웹 시연</a:t>
            </a:r>
            <a:endParaRPr lang="en-US" altLang="ko-KR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5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rgbClr val="D34747"/>
                </a:solidFill>
              </a:rPr>
              <a:t>시연 및 </a:t>
            </a:r>
            <a:r>
              <a:rPr lang="en-US" altLang="ko-KR" sz="1200" dirty="0" smtClean="0">
                <a:solidFill>
                  <a:srgbClr val="D34747"/>
                </a:solidFill>
              </a:rPr>
              <a:t>Q&amp;A</a:t>
            </a:r>
            <a:r>
              <a:rPr lang="ko-KR" altLang="en-US" sz="1200" dirty="0" err="1" smtClean="0">
                <a:solidFill>
                  <a:srgbClr val="D34747"/>
                </a:solidFill>
              </a:rPr>
              <a:t>ㅣ</a:t>
            </a:r>
            <a:r>
              <a:rPr lang="en-US" altLang="ko-KR" sz="1200" dirty="0" smtClean="0">
                <a:solidFill>
                  <a:srgbClr val="D34747"/>
                </a:solidFill>
              </a:rPr>
              <a:t>WEB </a:t>
            </a:r>
            <a:r>
              <a:rPr lang="ko-KR" altLang="en-US" sz="1200" dirty="0" smtClean="0">
                <a:solidFill>
                  <a:srgbClr val="D34747"/>
                </a:solidFill>
              </a:rPr>
              <a:t>시연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1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86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rgbClr val="D34747"/>
                </a:solidFill>
              </a:rPr>
              <a:t>시연 및 </a:t>
            </a:r>
            <a:r>
              <a:rPr lang="en-US" altLang="ko-KR" sz="1200" dirty="0" smtClean="0">
                <a:solidFill>
                  <a:srgbClr val="D34747"/>
                </a:solidFill>
              </a:rPr>
              <a:t>Q&amp;A</a:t>
            </a:r>
            <a:r>
              <a:rPr lang="ko-KR" altLang="en-US" sz="1200" dirty="0" err="1" smtClean="0">
                <a:solidFill>
                  <a:srgbClr val="D34747"/>
                </a:solidFill>
              </a:rPr>
              <a:t>ㅣ</a:t>
            </a:r>
            <a:r>
              <a:rPr lang="en-US" altLang="ko-KR" sz="1200" dirty="0" smtClean="0">
                <a:solidFill>
                  <a:srgbClr val="D34747"/>
                </a:solidFill>
              </a:rPr>
              <a:t>Q&amp;A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3057307" y="1882136"/>
            <a:ext cx="6391493" cy="264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600" dirty="0" smtClean="0">
                <a:solidFill>
                  <a:srgbClr val="FF0000"/>
                </a:solidFill>
              </a:rPr>
              <a:t>Q</a:t>
            </a:r>
            <a:r>
              <a:rPr lang="en-US" altLang="ko-KR" sz="16600" dirty="0" smtClean="0"/>
              <a:t> &amp; </a:t>
            </a:r>
            <a:r>
              <a:rPr lang="en-US" altLang="ko-KR" sz="16600" dirty="0" smtClean="0">
                <a:solidFill>
                  <a:srgbClr val="FF0000"/>
                </a:solidFill>
              </a:rPr>
              <a:t>A</a:t>
            </a:r>
            <a:endParaRPr lang="en-US" altLang="ko-KR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4" y="0"/>
            <a:ext cx="12254144" cy="6858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-62144" y="0"/>
            <a:ext cx="1225414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997092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CONTENTS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68E4A8-2E0E-4D99-A65E-D364410E3620}"/>
              </a:ext>
            </a:extLst>
          </p:cNvPr>
          <p:cNvSpPr txBox="1"/>
          <p:nvPr/>
        </p:nvSpPr>
        <p:spPr>
          <a:xfrm>
            <a:off x="496327" y="4669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011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LCM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>
                    <a:alpha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 for 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>
                    <a:alpha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ine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0114">
                    <a:alpha val="5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A290-6FAA-44DE-A4E8-543147A35DEE}"/>
              </a:ext>
            </a:extLst>
          </p:cNvPr>
          <p:cNvSpPr txBox="1"/>
          <p:nvPr/>
        </p:nvSpPr>
        <p:spPr>
          <a:xfrm>
            <a:off x="3792213" y="30925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FE0114"/>
                </a:solidFill>
              </a:rPr>
              <a:t>01.</a:t>
            </a:r>
          </a:p>
          <a:p>
            <a:r>
              <a:rPr lang="ko-KR" altLang="en-US" dirty="0" smtClean="0">
                <a:solidFill>
                  <a:srgbClr val="FE0114"/>
                </a:solidFill>
              </a:rPr>
              <a:t>프롤로그</a:t>
            </a:r>
            <a:endParaRPr lang="en-US" dirty="0">
              <a:solidFill>
                <a:srgbClr val="FE011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98C9A2-85C8-4590-8DFC-E313CD5A31AB}"/>
              </a:ext>
            </a:extLst>
          </p:cNvPr>
          <p:cNvSpPr txBox="1"/>
          <p:nvPr/>
        </p:nvSpPr>
        <p:spPr>
          <a:xfrm>
            <a:off x="3795235" y="3892692"/>
            <a:ext cx="9862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LCM</a:t>
            </a:r>
            <a:r>
              <a:rPr lang="ko-KR" altLang="en-US" sz="1200" dirty="0" smtClean="0"/>
              <a:t>이란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Goal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F380-8FEA-48DE-89FC-20568B009911}"/>
              </a:ext>
            </a:extLst>
          </p:cNvPr>
          <p:cNvSpPr txBox="1"/>
          <p:nvPr/>
        </p:nvSpPr>
        <p:spPr>
          <a:xfrm>
            <a:off x="5914648" y="3092591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FE0114"/>
                </a:solidFill>
              </a:rPr>
              <a:t>02.</a:t>
            </a:r>
          </a:p>
          <a:p>
            <a:r>
              <a:rPr lang="ko-KR" altLang="en-US" dirty="0" smtClean="0">
                <a:solidFill>
                  <a:srgbClr val="FE0114"/>
                </a:solidFill>
              </a:rPr>
              <a:t>개발 과정</a:t>
            </a:r>
            <a:endParaRPr lang="en-US" dirty="0">
              <a:solidFill>
                <a:srgbClr val="FE011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70552B-C196-484D-B78E-A39FB3883FA5}"/>
              </a:ext>
            </a:extLst>
          </p:cNvPr>
          <p:cNvSpPr txBox="1"/>
          <p:nvPr/>
        </p:nvSpPr>
        <p:spPr>
          <a:xfrm>
            <a:off x="5914648" y="3892692"/>
            <a:ext cx="118173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역할 소개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개발 기간</a:t>
            </a:r>
            <a:endParaRPr lang="en-US" altLang="ko-KR" sz="1200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문제와 해결</a:t>
            </a:r>
            <a:endParaRPr lang="en-US" altLang="ko-KR" sz="12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0AD7D-88B2-485E-A134-07DA33BBD08B}"/>
              </a:ext>
            </a:extLst>
          </p:cNvPr>
          <p:cNvSpPr txBox="1"/>
          <p:nvPr/>
        </p:nvSpPr>
        <p:spPr>
          <a:xfrm>
            <a:off x="8037083" y="3092590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FE0114"/>
                </a:solidFill>
              </a:rPr>
              <a:t>03.</a:t>
            </a:r>
          </a:p>
          <a:p>
            <a:r>
              <a:rPr lang="ko-KR" altLang="en-US" dirty="0" smtClean="0">
                <a:solidFill>
                  <a:srgbClr val="FE0114"/>
                </a:solidFill>
              </a:rPr>
              <a:t>기능 소개</a:t>
            </a:r>
            <a:endParaRPr lang="en-US" dirty="0">
              <a:solidFill>
                <a:srgbClr val="FE011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33894-2502-4E98-B40B-8CF53A5D5437}"/>
              </a:ext>
            </a:extLst>
          </p:cNvPr>
          <p:cNvSpPr txBox="1"/>
          <p:nvPr/>
        </p:nvSpPr>
        <p:spPr>
          <a:xfrm>
            <a:off x="8042407" y="3892692"/>
            <a:ext cx="169790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회원가입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영화 상세 정보</a:t>
            </a:r>
            <a:endParaRPr lang="en-US" altLang="ko-KR" sz="1200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영화 추천 알고리즘</a:t>
            </a:r>
            <a:endParaRPr lang="en-US" altLang="ko-KR" sz="1200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영화 검색 기능</a:t>
            </a:r>
            <a:endParaRPr lang="en-US" altLang="ko-KR" sz="1200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Community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반응형</a:t>
            </a:r>
            <a:r>
              <a:rPr lang="ko-KR" altLang="en-US" sz="1200" dirty="0" smtClean="0"/>
              <a:t> 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D98424-BBFB-4C76-8275-C9E4D708333A}"/>
              </a:ext>
            </a:extLst>
          </p:cNvPr>
          <p:cNvSpPr txBox="1"/>
          <p:nvPr/>
        </p:nvSpPr>
        <p:spPr>
          <a:xfrm>
            <a:off x="10159517" y="3092589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dirty="0">
                <a:solidFill>
                  <a:srgbClr val="FE0114"/>
                </a:solidFill>
              </a:rPr>
              <a:t>04.</a:t>
            </a:r>
          </a:p>
          <a:p>
            <a:r>
              <a:rPr lang="ko-KR" altLang="en-US" dirty="0" smtClean="0">
                <a:solidFill>
                  <a:srgbClr val="FE0114"/>
                </a:solidFill>
              </a:rPr>
              <a:t>시연 및 </a:t>
            </a:r>
            <a:r>
              <a:rPr lang="en-US" altLang="ko-KR" dirty="0" smtClean="0">
                <a:solidFill>
                  <a:srgbClr val="FE0114"/>
                </a:solidFill>
              </a:rPr>
              <a:t>Q&amp;A</a:t>
            </a:r>
            <a:endParaRPr lang="en-US" dirty="0">
              <a:solidFill>
                <a:srgbClr val="FE011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EF9037-9E98-466F-86A9-23BFFD760C40}"/>
              </a:ext>
            </a:extLst>
          </p:cNvPr>
          <p:cNvSpPr txBox="1"/>
          <p:nvPr/>
        </p:nvSpPr>
        <p:spPr>
          <a:xfrm>
            <a:off x="10158976" y="3892692"/>
            <a:ext cx="10524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시연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Q&amp;A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45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74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rgbClr val="FE0114"/>
                </a:solidFill>
              </a:rPr>
              <a:t>프롤로그 </a:t>
            </a:r>
            <a:r>
              <a:rPr lang="ko-KR" altLang="en-US" sz="1200" dirty="0" err="1">
                <a:solidFill>
                  <a:srgbClr val="FE0114"/>
                </a:solidFill>
              </a:rPr>
              <a:t>ㅣ</a:t>
            </a:r>
            <a:r>
              <a:rPr lang="en-US" altLang="ko-KR" sz="1200" dirty="0">
                <a:solidFill>
                  <a:srgbClr val="FE0114"/>
                </a:solidFill>
              </a:rPr>
              <a:t> </a:t>
            </a:r>
            <a:r>
              <a:rPr lang="en-US" altLang="ko-KR" sz="1200" dirty="0" smtClean="0">
                <a:solidFill>
                  <a:srgbClr val="FE0114"/>
                </a:solidFill>
              </a:rPr>
              <a:t>LCM </a:t>
            </a:r>
            <a:r>
              <a:rPr lang="ko-KR" altLang="en-US" sz="1200" dirty="0" smtClean="0">
                <a:solidFill>
                  <a:srgbClr val="FE0114"/>
                </a:solidFill>
              </a:rPr>
              <a:t>이란</a:t>
            </a:r>
            <a:endParaRPr lang="en-US" sz="1200" dirty="0">
              <a:solidFill>
                <a:srgbClr val="FE011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8" y="466924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2685030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LCM?</a:t>
            </a:r>
            <a:endParaRPr lang="en-US" sz="28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3C3A41C-68F3-4A21-A54E-9BBDB6BB783B}"/>
              </a:ext>
            </a:extLst>
          </p:cNvPr>
          <p:cNvGrpSpPr/>
          <p:nvPr/>
        </p:nvGrpSpPr>
        <p:grpSpPr>
          <a:xfrm>
            <a:off x="627707" y="2074729"/>
            <a:ext cx="10524597" cy="3570905"/>
            <a:chOff x="3247411" y="2842576"/>
            <a:chExt cx="5828906" cy="343952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DD1055-B076-4A07-AE2A-D0CF37AEBB1B}"/>
                </a:ext>
              </a:extLst>
            </p:cNvPr>
            <p:cNvSpPr/>
            <p:nvPr/>
          </p:nvSpPr>
          <p:spPr>
            <a:xfrm>
              <a:off x="3247411" y="2842576"/>
              <a:ext cx="5828906" cy="770829"/>
            </a:xfrm>
            <a:prstGeom prst="rect">
              <a:avLst/>
            </a:prstGeom>
            <a:solidFill>
              <a:srgbClr val="D3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bg1">
                      <a:lumMod val="95000"/>
                    </a:schemeClr>
                  </a:solidFill>
                </a:rPr>
                <a:t>LCM</a:t>
              </a:r>
              <a:r>
                <a:rPr lang="ko-KR" altLang="en-US" sz="6000" dirty="0" smtClean="0">
                  <a:solidFill>
                    <a:schemeClr val="bg1">
                      <a:lumMod val="95000"/>
                    </a:schemeClr>
                  </a:solidFill>
                </a:rPr>
                <a:t>은 영화 소개 플랫폼입니다</a:t>
              </a:r>
              <a:r>
                <a:rPr lang="en-US" altLang="ko-KR" sz="6000" dirty="0" smtClean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en-US" sz="6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B9391E-83D1-4BE3-99DB-0FC4A0526F3D}"/>
                </a:ext>
              </a:extLst>
            </p:cNvPr>
            <p:cNvSpPr txBox="1"/>
            <p:nvPr/>
          </p:nvSpPr>
          <p:spPr>
            <a:xfrm>
              <a:off x="4320163" y="3871197"/>
              <a:ext cx="3683401" cy="2410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r>
                <a:rPr lang="en-US" altLang="ko-KR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ove for </a:t>
              </a:r>
              <a:r>
                <a:rPr lang="en-US" altLang="ko-KR" sz="4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r>
                <a:rPr lang="en-US" altLang="ko-KR" sz="4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ine</a:t>
              </a:r>
              <a:r>
                <a:rPr lang="en-US" altLang="ko-KR" sz="4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  <a:r>
                <a:rPr lang="en-US" altLang="ko-KR" sz="4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en-US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r>
                <a:rPr lang="en-US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ean on </a:t>
              </a:r>
              <a:r>
                <a:rPr lang="en-US" sz="3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r>
                <a:rPr lang="en-US" sz="3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ine</a:t>
              </a:r>
              <a:r>
                <a:rPr lang="en-US" sz="3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  <a:r>
                <a:rPr lang="en-US" sz="3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r>
                <a:rPr 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ife with </a:t>
              </a:r>
              <a:r>
                <a:rPr lang="en-US" sz="2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r>
                <a:rPr lang="en-US" sz="2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ine</a:t>
              </a:r>
              <a:r>
                <a:rPr lang="en-US" sz="2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  <a:r>
                <a:rPr lang="en-US" sz="2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r>
                <a:rPr 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ed </a:t>
              </a:r>
              <a:r>
                <a:rPr 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by </a:t>
              </a:r>
              <a:r>
                <a:rPr lang="en-US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r>
                <a:rPr lang="en-US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ine</a:t>
              </a:r>
              <a:r>
                <a:rPr lang="en-US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  <a:r>
                <a:rPr lang="en-US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en-US" sz="8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r>
                <a:rPr lang="en-US" sz="8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otte</a:t>
              </a:r>
              <a:r>
                <a:rPr lang="en-US" sz="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sz="8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r>
                <a:rPr lang="en-US" sz="8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ine</a:t>
              </a:r>
              <a:r>
                <a:rPr lang="en-US" sz="8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474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  <a:r>
                <a:rPr lang="en-US" sz="8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en-US" sz="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..</a:t>
              </a:r>
              <a:endParaRPr 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3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4" y="0"/>
            <a:ext cx="12254144" cy="6858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74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>
                <a:solidFill>
                  <a:srgbClr val="FF0000"/>
                </a:solidFill>
              </a:rPr>
              <a:t>프롤로그 </a:t>
            </a:r>
            <a:r>
              <a:rPr lang="ko-KR" altLang="en-US" sz="1200" dirty="0" err="1">
                <a:solidFill>
                  <a:srgbClr val="FF0000"/>
                </a:solidFill>
              </a:rPr>
              <a:t>ㅣ</a:t>
            </a:r>
            <a:r>
              <a:rPr lang="en-US" altLang="ko-KR" sz="1200" dirty="0">
                <a:solidFill>
                  <a:srgbClr val="FF0000"/>
                </a:solidFill>
              </a:rPr>
              <a:t> LCM </a:t>
            </a:r>
            <a:r>
              <a:rPr lang="ko-KR" altLang="en-US" sz="1200" dirty="0">
                <a:solidFill>
                  <a:srgbClr val="FF0000"/>
                </a:solidFill>
              </a:rPr>
              <a:t>이란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4623060" cy="52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What is the goal of </a:t>
            </a:r>
            <a:r>
              <a:rPr lang="en-US" altLang="ko-KR" dirty="0" smtClean="0">
                <a:solidFill>
                  <a:srgbClr val="FE0114"/>
                </a:solidFill>
              </a:rPr>
              <a:t>LCM</a:t>
            </a:r>
            <a:endParaRPr lang="en-US" altLang="ko-KR" dirty="0">
              <a:solidFill>
                <a:srgbClr val="FE011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4DCC48-857D-4063-A024-EC3EE13C61D4}"/>
              </a:ext>
            </a:extLst>
          </p:cNvPr>
          <p:cNvSpPr/>
          <p:nvPr/>
        </p:nvSpPr>
        <p:spPr>
          <a:xfrm>
            <a:off x="601529" y="2025184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7696-14DD-484D-97DF-0C0EF61BDF73}"/>
              </a:ext>
            </a:extLst>
          </p:cNvPr>
          <p:cNvSpPr/>
          <p:nvPr/>
        </p:nvSpPr>
        <p:spPr>
          <a:xfrm>
            <a:off x="3430931" y="2029889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6A077F-F8A1-450C-B501-AD3DEF998AA4}"/>
              </a:ext>
            </a:extLst>
          </p:cNvPr>
          <p:cNvSpPr/>
          <p:nvPr/>
        </p:nvSpPr>
        <p:spPr>
          <a:xfrm>
            <a:off x="6274488" y="2029888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A5AF7A-22FF-4463-8E85-74305C800C2C}"/>
              </a:ext>
            </a:extLst>
          </p:cNvPr>
          <p:cNvSpPr/>
          <p:nvPr/>
        </p:nvSpPr>
        <p:spPr>
          <a:xfrm>
            <a:off x="9118044" y="2029887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9BC345-2936-423D-93A2-79E10F062FCA}"/>
              </a:ext>
            </a:extLst>
          </p:cNvPr>
          <p:cNvSpPr txBox="1"/>
          <p:nvPr/>
        </p:nvSpPr>
        <p:spPr>
          <a:xfrm>
            <a:off x="1132965" y="3317056"/>
            <a:ext cx="1394934" cy="325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이거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재밌겠다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9953D-65C0-4618-8086-A5DD55D43E43}"/>
              </a:ext>
            </a:extLst>
          </p:cNvPr>
          <p:cNvSpPr txBox="1"/>
          <p:nvPr/>
        </p:nvSpPr>
        <p:spPr>
          <a:xfrm>
            <a:off x="932589" y="4332607"/>
            <a:ext cx="17956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뭘 볼지 고민하지 마세요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고민은 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LCM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이 할게요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EFD5DA8-4E01-4447-B4EB-408B678B0C6F}"/>
              </a:ext>
            </a:extLst>
          </p:cNvPr>
          <p:cNvSpPr/>
          <p:nvPr/>
        </p:nvSpPr>
        <p:spPr>
          <a:xfrm>
            <a:off x="587375" y="5289547"/>
            <a:ext cx="2486112" cy="57459"/>
          </a:xfrm>
          <a:prstGeom prst="rect">
            <a:avLst/>
          </a:prstGeom>
          <a:solidFill>
            <a:srgbClr val="FE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A7794D-A134-40F7-8582-4070CC6A063C}"/>
              </a:ext>
            </a:extLst>
          </p:cNvPr>
          <p:cNvSpPr txBox="1"/>
          <p:nvPr/>
        </p:nvSpPr>
        <p:spPr>
          <a:xfrm>
            <a:off x="4004572" y="3317056"/>
            <a:ext cx="133882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쉽게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91BE2F-0462-4D84-AB85-5E8E16315768}"/>
              </a:ext>
            </a:extLst>
          </p:cNvPr>
          <p:cNvSpPr txBox="1"/>
          <p:nvPr/>
        </p:nvSpPr>
        <p:spPr>
          <a:xfrm>
            <a:off x="9336872" y="4386633"/>
            <a:ext cx="21291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맞아요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설명서는 필요 없어요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직감 대로 사용해보세요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353ECA-5B90-4454-B8FB-DF361322B7F6}"/>
              </a:ext>
            </a:extLst>
          </p:cNvPr>
          <p:cNvSpPr txBox="1"/>
          <p:nvPr/>
        </p:nvSpPr>
        <p:spPr>
          <a:xfrm>
            <a:off x="6896221" y="3317056"/>
            <a:ext cx="124264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어땠어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79A80D-DCA2-4406-9322-D089D67379C6}"/>
              </a:ext>
            </a:extLst>
          </p:cNvPr>
          <p:cNvSpPr txBox="1"/>
          <p:nvPr/>
        </p:nvSpPr>
        <p:spPr>
          <a:xfrm>
            <a:off x="6546449" y="4397405"/>
            <a:ext cx="193674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지인에게 물을 필요 없어요</a:t>
            </a:r>
            <a:r>
              <a:rPr lang="en-US" altLang="ko-KR" sz="1100" dirty="0">
                <a:solidFill>
                  <a:schemeClr val="bg1">
                    <a:alpha val="80000"/>
                  </a:schemeClr>
                </a:solidFill>
              </a:rPr>
              <a:t>,</a:t>
            </a: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여기에 있어요</a:t>
            </a:r>
            <a:r>
              <a:rPr lang="en-US" altLang="ko-KR" sz="1100" dirty="0">
                <a:solidFill>
                  <a:schemeClr val="bg1">
                    <a:alpha val="80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4D317A-1D60-4045-A69C-178E91002437}"/>
              </a:ext>
            </a:extLst>
          </p:cNvPr>
          <p:cNvSpPr txBox="1"/>
          <p:nvPr/>
        </p:nvSpPr>
        <p:spPr>
          <a:xfrm>
            <a:off x="9528980" y="3317056"/>
            <a:ext cx="166423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이렇게 하는 건가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088626E-5836-49DB-A5E2-05C51966F020}"/>
              </a:ext>
            </a:extLst>
          </p:cNvPr>
          <p:cNvSpPr/>
          <p:nvPr/>
        </p:nvSpPr>
        <p:spPr>
          <a:xfrm>
            <a:off x="3430931" y="5289547"/>
            <a:ext cx="2486112" cy="57459"/>
          </a:xfrm>
          <a:prstGeom prst="rect">
            <a:avLst/>
          </a:prstGeom>
          <a:solidFill>
            <a:srgbClr val="FE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0F6979F-FC1A-41D0-ACAF-0520C9D0E1E7}"/>
              </a:ext>
            </a:extLst>
          </p:cNvPr>
          <p:cNvSpPr/>
          <p:nvPr/>
        </p:nvSpPr>
        <p:spPr>
          <a:xfrm>
            <a:off x="6274488" y="5289547"/>
            <a:ext cx="2486112" cy="57459"/>
          </a:xfrm>
          <a:prstGeom prst="rect">
            <a:avLst/>
          </a:prstGeom>
          <a:solidFill>
            <a:srgbClr val="FE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FAA7ED-802F-4849-BD2E-011CFAE25AFA}"/>
              </a:ext>
            </a:extLst>
          </p:cNvPr>
          <p:cNvSpPr/>
          <p:nvPr/>
        </p:nvSpPr>
        <p:spPr>
          <a:xfrm>
            <a:off x="9118044" y="5289547"/>
            <a:ext cx="2486112" cy="57459"/>
          </a:xfrm>
          <a:prstGeom prst="rect">
            <a:avLst/>
          </a:prstGeom>
          <a:solidFill>
            <a:srgbClr val="FE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pic>
        <p:nvPicPr>
          <p:cNvPr id="121" name="그래픽 120">
            <a:extLst>
              <a:ext uri="{FF2B5EF4-FFF2-40B4-BE49-F238E27FC236}">
                <a16:creationId xmlns:a16="http://schemas.microsoft.com/office/drawing/2014/main" id="{F467EF4D-FAB6-4508-8C57-7F653CA5743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6847" y="2367975"/>
            <a:ext cx="775068" cy="77506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7BD87E-ACFD-4617-AF43-0B17315BC1B2}"/>
              </a:ext>
            </a:extLst>
          </p:cNvPr>
          <p:cNvCxnSpPr>
            <a:cxnSpLocks/>
          </p:cNvCxnSpPr>
          <p:nvPr/>
        </p:nvCxnSpPr>
        <p:spPr>
          <a:xfrm>
            <a:off x="587375" y="4107308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6A28A7-5C5B-4442-A224-85E5AF82AB60}"/>
              </a:ext>
            </a:extLst>
          </p:cNvPr>
          <p:cNvCxnSpPr>
            <a:cxnSpLocks/>
          </p:cNvCxnSpPr>
          <p:nvPr/>
        </p:nvCxnSpPr>
        <p:spPr>
          <a:xfrm>
            <a:off x="3430931" y="4107308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DB00A32-CDF1-4EF0-A0DB-3BB9F48547C3}"/>
              </a:ext>
            </a:extLst>
          </p:cNvPr>
          <p:cNvCxnSpPr>
            <a:cxnSpLocks/>
          </p:cNvCxnSpPr>
          <p:nvPr/>
        </p:nvCxnSpPr>
        <p:spPr>
          <a:xfrm>
            <a:off x="6274488" y="4107308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BDA2E78-389C-463B-AC73-D0E791D0A456}"/>
              </a:ext>
            </a:extLst>
          </p:cNvPr>
          <p:cNvCxnSpPr>
            <a:cxnSpLocks/>
          </p:cNvCxnSpPr>
          <p:nvPr/>
        </p:nvCxnSpPr>
        <p:spPr>
          <a:xfrm>
            <a:off x="9118044" y="4107308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78" y="2227313"/>
            <a:ext cx="963892" cy="9638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47" y="2333890"/>
            <a:ext cx="870505" cy="87050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D91BE2F-0462-4D84-AB85-5E8E16315768}"/>
              </a:ext>
            </a:extLst>
          </p:cNvPr>
          <p:cNvSpPr txBox="1"/>
          <p:nvPr/>
        </p:nvSpPr>
        <p:spPr>
          <a:xfrm>
            <a:off x="3860832" y="4386633"/>
            <a:ext cx="16546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귀찮게 만들 일 없어요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 err="1" smtClean="0">
                <a:solidFill>
                  <a:schemeClr val="bg1">
                    <a:alpha val="80000"/>
                  </a:schemeClr>
                </a:solidFill>
              </a:rPr>
              <a:t>편할거에요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404E1-2D3C-4F73-B3C6-82AC57E4F8AD}"/>
              </a:ext>
            </a:extLst>
          </p:cNvPr>
          <p:cNvSpPr txBox="1"/>
          <p:nvPr/>
        </p:nvSpPr>
        <p:spPr>
          <a:xfrm>
            <a:off x="577080" y="1472964"/>
            <a:ext cx="337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LCM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아래의 목표를 추구합니다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62" y="2336146"/>
            <a:ext cx="923815" cy="9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A21349-011C-4FEA-B11F-ABC32137ACD5}"/>
              </a:ext>
            </a:extLst>
          </p:cNvPr>
          <p:cNvSpPr/>
          <p:nvPr/>
        </p:nvSpPr>
        <p:spPr>
          <a:xfrm>
            <a:off x="2702342" y="4450866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C1F09B-1368-4791-A52E-B2AC883AECCB}"/>
              </a:ext>
            </a:extLst>
          </p:cNvPr>
          <p:cNvSpPr/>
          <p:nvPr/>
        </p:nvSpPr>
        <p:spPr>
          <a:xfrm>
            <a:off x="2702342" y="2469054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4F6293-E6FF-4DD1-913F-597752693BAD}"/>
              </a:ext>
            </a:extLst>
          </p:cNvPr>
          <p:cNvSpPr/>
          <p:nvPr/>
        </p:nvSpPr>
        <p:spPr>
          <a:xfrm>
            <a:off x="5790891" y="4450866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76F01B-DD17-44A3-B4A3-2FAD41F3BD90}"/>
              </a:ext>
            </a:extLst>
          </p:cNvPr>
          <p:cNvSpPr/>
          <p:nvPr/>
        </p:nvSpPr>
        <p:spPr>
          <a:xfrm>
            <a:off x="5790891" y="2469054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4A0A61-4C57-43E5-87DD-B9E376F8256F}"/>
              </a:ext>
            </a:extLst>
          </p:cNvPr>
          <p:cNvSpPr/>
          <p:nvPr/>
        </p:nvSpPr>
        <p:spPr>
          <a:xfrm>
            <a:off x="8879439" y="4450866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C8ACA9-475B-4A32-A682-2DDF8B0D49F8}"/>
              </a:ext>
            </a:extLst>
          </p:cNvPr>
          <p:cNvSpPr/>
          <p:nvPr/>
        </p:nvSpPr>
        <p:spPr>
          <a:xfrm>
            <a:off x="8879439" y="2469054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rgbClr val="D34747"/>
                </a:solidFill>
              </a:rPr>
              <a:t>개발과정 </a:t>
            </a:r>
            <a:r>
              <a:rPr lang="ko-KR" altLang="en-US" sz="1200" dirty="0" err="1" smtClean="0">
                <a:solidFill>
                  <a:srgbClr val="D34747"/>
                </a:solidFill>
              </a:rPr>
              <a:t>ㅣ</a:t>
            </a:r>
            <a:r>
              <a:rPr lang="en-US" altLang="ko-KR" sz="1200" dirty="0" smtClean="0">
                <a:solidFill>
                  <a:srgbClr val="D34747"/>
                </a:solidFill>
              </a:rPr>
              <a:t> </a:t>
            </a:r>
            <a:r>
              <a:rPr lang="ko-KR" altLang="en-US" sz="1200" dirty="0" smtClean="0">
                <a:solidFill>
                  <a:srgbClr val="D34747"/>
                </a:solidFill>
              </a:rPr>
              <a:t>역할 소개</a:t>
            </a:r>
            <a:endParaRPr lang="en-US" sz="1200" dirty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327012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Who </a:t>
            </a:r>
            <a:r>
              <a:rPr lang="en-US" altLang="ko-KR" dirty="0"/>
              <a:t>made </a:t>
            </a:r>
            <a:r>
              <a:rPr lang="en-US" altLang="ko-KR" dirty="0" smtClean="0"/>
              <a:t>LCM?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DCE63-0D60-4C10-A761-7279D1FC2750}"/>
              </a:ext>
            </a:extLst>
          </p:cNvPr>
          <p:cNvSpPr txBox="1"/>
          <p:nvPr/>
        </p:nvSpPr>
        <p:spPr>
          <a:xfrm>
            <a:off x="837927" y="2525721"/>
            <a:ext cx="106631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BackEnd</a:t>
            </a:r>
            <a:endParaRPr lang="en-US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강태훈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AD2152-B0F3-4B41-B320-3B228DD09BBE}"/>
              </a:ext>
            </a:extLst>
          </p:cNvPr>
          <p:cNvSpPr txBox="1"/>
          <p:nvPr/>
        </p:nvSpPr>
        <p:spPr>
          <a:xfrm>
            <a:off x="837927" y="4412689"/>
            <a:ext cx="111440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347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FrontEnd</a:t>
            </a:r>
            <a:endParaRPr lang="en-US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347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347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우동진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347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AFF39F-A1DC-4156-920B-0E36B26C7ADF}"/>
              </a:ext>
            </a:extLst>
          </p:cNvPr>
          <p:cNvSpPr/>
          <p:nvPr/>
        </p:nvSpPr>
        <p:spPr>
          <a:xfrm>
            <a:off x="2703249" y="2148236"/>
            <a:ext cx="2730586" cy="37748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67C592-52FA-4B4F-A8B7-4493A5E9BFFD}"/>
              </a:ext>
            </a:extLst>
          </p:cNvPr>
          <p:cNvSpPr txBox="1"/>
          <p:nvPr/>
        </p:nvSpPr>
        <p:spPr>
          <a:xfrm>
            <a:off x="2818842" y="2756392"/>
            <a:ext cx="2499402" cy="506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데이터 형식에 맞춘 모델링과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Restful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E6A520-857E-4222-9421-FF47C7B4B53D}"/>
              </a:ext>
            </a:extLst>
          </p:cNvPr>
          <p:cNvSpPr txBox="1"/>
          <p:nvPr/>
        </p:nvSpPr>
        <p:spPr>
          <a:xfrm>
            <a:off x="2793189" y="4773220"/>
            <a:ext cx="2550698" cy="506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페이지의 미적 스타일링 전반을 맡음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전체적인 화면 구성과 배치를 총괄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36FED6-6ADD-4FFC-977E-ADE1DD4CB216}"/>
              </a:ext>
            </a:extLst>
          </p:cNvPr>
          <p:cNvSpPr/>
          <p:nvPr/>
        </p:nvSpPr>
        <p:spPr>
          <a:xfrm>
            <a:off x="2703249" y="4178332"/>
            <a:ext cx="2730586" cy="377485"/>
          </a:xfrm>
          <a:prstGeom prst="rect">
            <a:avLst/>
          </a:prstGeom>
          <a:solidFill>
            <a:srgbClr val="D3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Styling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C12B2-B0C7-4024-90D3-0A93E6CC2CEC}"/>
              </a:ext>
            </a:extLst>
          </p:cNvPr>
          <p:cNvSpPr txBox="1"/>
          <p:nvPr/>
        </p:nvSpPr>
        <p:spPr>
          <a:xfrm>
            <a:off x="5741479" y="2769955"/>
            <a:ext cx="2831224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맞춤형 영화 데이터를 제공하기 위해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방향으로 알고리즘 구성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C3C894-354E-4759-AB46-CC7AA551A195}"/>
              </a:ext>
            </a:extLst>
          </p:cNvPr>
          <p:cNvSpPr txBox="1"/>
          <p:nvPr/>
        </p:nvSpPr>
        <p:spPr>
          <a:xfrm>
            <a:off x="6143831" y="4755348"/>
            <a:ext cx="2026517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편리한 사용을 위해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기능을 적재적소 배치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8E3A7B-F488-4AB0-92D2-382A9C024D73}"/>
              </a:ext>
            </a:extLst>
          </p:cNvPr>
          <p:cNvSpPr/>
          <p:nvPr/>
        </p:nvSpPr>
        <p:spPr>
          <a:xfrm>
            <a:off x="5791798" y="2148236"/>
            <a:ext cx="2730586" cy="37748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알고리즘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7CE18F-F463-413B-AFBE-DA34FD466200}"/>
              </a:ext>
            </a:extLst>
          </p:cNvPr>
          <p:cNvSpPr/>
          <p:nvPr/>
        </p:nvSpPr>
        <p:spPr>
          <a:xfrm>
            <a:off x="5791798" y="4178332"/>
            <a:ext cx="2730586" cy="377485"/>
          </a:xfrm>
          <a:prstGeom prst="rect">
            <a:avLst/>
          </a:prstGeom>
          <a:solidFill>
            <a:srgbClr val="D3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UI/UX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6E15D-C07F-47C7-BCFE-1930D985DB83}"/>
              </a:ext>
            </a:extLst>
          </p:cNvPr>
          <p:cNvSpPr txBox="1"/>
          <p:nvPr/>
        </p:nvSpPr>
        <p:spPr>
          <a:xfrm>
            <a:off x="8939031" y="2755824"/>
            <a:ext cx="2613215" cy="506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알고리즘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기능 등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외부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적용 시킴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C97B14-4FFE-4E7E-BE81-B14FC3081D79}"/>
              </a:ext>
            </a:extLst>
          </p:cNvPr>
          <p:cNvSpPr txBox="1"/>
          <p:nvPr/>
        </p:nvSpPr>
        <p:spPr>
          <a:xfrm>
            <a:off x="8985520" y="4780868"/>
            <a:ext cx="2499403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부터 받은 영화 데이터를 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효과적으로 보여주기 위한 틀을 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만듬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B5C689A-E597-4AB8-A296-FE6BEBC21AF3}"/>
              </a:ext>
            </a:extLst>
          </p:cNvPr>
          <p:cNvSpPr/>
          <p:nvPr/>
        </p:nvSpPr>
        <p:spPr>
          <a:xfrm>
            <a:off x="8880346" y="2148236"/>
            <a:ext cx="2730586" cy="37748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3A475A-4A1C-4716-A5F9-B4407037AD23}"/>
              </a:ext>
            </a:extLst>
          </p:cNvPr>
          <p:cNvSpPr/>
          <p:nvPr/>
        </p:nvSpPr>
        <p:spPr>
          <a:xfrm>
            <a:off x="8880346" y="4178332"/>
            <a:ext cx="2730586" cy="377485"/>
          </a:xfrm>
          <a:prstGeom prst="rect">
            <a:avLst/>
          </a:prstGeom>
          <a:solidFill>
            <a:srgbClr val="D3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시각화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3404E1-2D3C-4F73-B3C6-82AC57E4F8AD}"/>
              </a:ext>
            </a:extLst>
          </p:cNvPr>
          <p:cNvSpPr txBox="1"/>
          <p:nvPr/>
        </p:nvSpPr>
        <p:spPr>
          <a:xfrm>
            <a:off x="577080" y="1472964"/>
            <a:ext cx="295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LCM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두 명의 합작품입니다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6"/>
            <a:ext cx="12192000" cy="6858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>
                <a:solidFill>
                  <a:srgbClr val="FF0000"/>
                </a:solidFill>
              </a:rPr>
              <a:t>개발과정 </a:t>
            </a:r>
            <a:r>
              <a:rPr lang="ko-KR" altLang="en-US" sz="1200" dirty="0" err="1">
                <a:solidFill>
                  <a:srgbClr val="FF0000"/>
                </a:solidFill>
              </a:rPr>
              <a:t>ㅣ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개발 기간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587026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How LCM has been developed </a:t>
            </a:r>
            <a:endParaRPr lang="en-US" alt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404E1-2D3C-4F73-B3C6-82AC57E4F8AD}"/>
              </a:ext>
            </a:extLst>
          </p:cNvPr>
          <p:cNvSpPr txBox="1"/>
          <p:nvPr/>
        </p:nvSpPr>
        <p:spPr>
          <a:xfrm>
            <a:off x="577080" y="1472964"/>
            <a:ext cx="412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LCM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다음 과정을 통해 만들어 졌습니다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62026"/>
              </p:ext>
            </p:extLst>
          </p:nvPr>
        </p:nvGraphicFramePr>
        <p:xfrm>
          <a:off x="575332" y="1883599"/>
          <a:ext cx="10564301" cy="3941049"/>
        </p:xfrm>
        <a:graphic>
          <a:graphicData uri="http://schemas.openxmlformats.org/drawingml/2006/table">
            <a:tbl>
              <a:tblPr/>
              <a:tblGrid>
                <a:gridCol w="96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1588846242"/>
                    </a:ext>
                  </a:extLst>
                </a:gridCol>
                <a:gridCol w="960391">
                  <a:extLst>
                    <a:ext uri="{9D8B030D-6E8A-4147-A177-3AD203B41FA5}">
                      <a16:colId xmlns:a16="http://schemas.microsoft.com/office/drawing/2014/main" val="4126551110"/>
                    </a:ext>
                  </a:extLst>
                </a:gridCol>
              </a:tblGrid>
              <a:tr h="2204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Day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11/17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11/18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11/19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11/20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11/21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11/22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11/23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11/24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11/25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11/26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747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기획회의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모델링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ea typeface="나눔바른고딕" panose="020B0603020101020101" pitchFamily="50" charset="-127"/>
                        </a:rPr>
                        <a:t>데이터 핸들링</a:t>
                      </a:r>
                      <a:endParaRPr lang="ko-KR" altLang="en-US" sz="900" dirty="0"/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영화 추천 알고리즘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445928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 구성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765788"/>
                  </a:ext>
                </a:extLst>
              </a:tr>
              <a:tr h="372064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95730"/>
                  </a:ext>
                </a:extLst>
              </a:tr>
            </a:tbl>
          </a:graphicData>
        </a:graphic>
      </p:graphicFrame>
      <p:sp>
        <p:nvSpPr>
          <p:cNvPr id="92" name="모서리가 둥근 직사각형 91"/>
          <p:cNvSpPr/>
          <p:nvPr/>
        </p:nvSpPr>
        <p:spPr>
          <a:xfrm>
            <a:off x="10051977" y="1393109"/>
            <a:ext cx="408517" cy="49574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3404E1-2D3C-4F73-B3C6-82AC57E4F8AD}"/>
              </a:ext>
            </a:extLst>
          </p:cNvPr>
          <p:cNvSpPr txBox="1"/>
          <p:nvPr/>
        </p:nvSpPr>
        <p:spPr>
          <a:xfrm>
            <a:off x="10493302" y="12803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강태훈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3404E1-2D3C-4F73-B3C6-82AC57E4F8AD}"/>
              </a:ext>
            </a:extLst>
          </p:cNvPr>
          <p:cNvSpPr txBox="1"/>
          <p:nvPr/>
        </p:nvSpPr>
        <p:spPr>
          <a:xfrm>
            <a:off x="10495792" y="1545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3474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우동진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3474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051977" y="1659315"/>
            <a:ext cx="408517" cy="49574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79453" y="2173048"/>
            <a:ext cx="849422" cy="101652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79453" y="2312505"/>
            <a:ext cx="849422" cy="93085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579453" y="2511182"/>
            <a:ext cx="1801922" cy="101807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579453" y="2669025"/>
            <a:ext cx="1801922" cy="96793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562225" y="3364359"/>
            <a:ext cx="2739034" cy="97219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486275" y="4840763"/>
            <a:ext cx="4600573" cy="118815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0267950" y="5572125"/>
            <a:ext cx="761019" cy="123825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9296400" y="5200651"/>
            <a:ext cx="765102" cy="114300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495799" y="4463161"/>
            <a:ext cx="4591049" cy="121212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562225" y="4085559"/>
            <a:ext cx="2739034" cy="115466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2562225" y="3683581"/>
            <a:ext cx="2739034" cy="124955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457826" y="4085559"/>
            <a:ext cx="2733674" cy="121212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2609923" y="2977908"/>
            <a:ext cx="765102" cy="85725"/>
          </a:xfrm>
          <a:prstGeom prst="roundRect">
            <a:avLst/>
          </a:prstGeom>
          <a:solidFill>
            <a:srgbClr val="D3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rgbClr val="D34747"/>
                </a:solidFill>
              </a:rPr>
              <a:t>개발과정 </a:t>
            </a:r>
            <a:r>
              <a:rPr lang="ko-KR" altLang="en-US" sz="1200" dirty="0" err="1" smtClean="0">
                <a:solidFill>
                  <a:srgbClr val="D34747"/>
                </a:solidFill>
              </a:rPr>
              <a:t>ㅣ</a:t>
            </a:r>
            <a:r>
              <a:rPr lang="en-US" altLang="ko-KR" sz="1200" dirty="0" smtClean="0">
                <a:solidFill>
                  <a:srgbClr val="D34747"/>
                </a:solidFill>
              </a:rPr>
              <a:t> </a:t>
            </a:r>
            <a:r>
              <a:rPr lang="ko-KR" altLang="en-US" sz="1200" dirty="0" smtClean="0">
                <a:solidFill>
                  <a:srgbClr val="D34747"/>
                </a:solidFill>
              </a:rPr>
              <a:t>문제와 해결</a:t>
            </a:r>
            <a:endParaRPr lang="en-US" sz="1200" dirty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4568879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Problems and Solutions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DCE63-0D60-4C10-A761-7279D1FC2750}"/>
              </a:ext>
            </a:extLst>
          </p:cNvPr>
          <p:cNvSpPr txBox="1"/>
          <p:nvPr/>
        </p:nvSpPr>
        <p:spPr>
          <a:xfrm>
            <a:off x="2768842" y="1443067"/>
            <a:ext cx="1066318" cy="338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FAAD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BackEnd</a:t>
            </a:r>
            <a:endParaRPr lang="en-US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8FAAD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AD2152-B0F3-4B41-B320-3B228DD09BBE}"/>
              </a:ext>
            </a:extLst>
          </p:cNvPr>
          <p:cNvSpPr txBox="1"/>
          <p:nvPr/>
        </p:nvSpPr>
        <p:spPr>
          <a:xfrm>
            <a:off x="8136421" y="1443067"/>
            <a:ext cx="1114408" cy="338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347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FrontEnd</a:t>
            </a:r>
            <a:endParaRPr lang="en-US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347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3300" y="1866556"/>
            <a:ext cx="4145720" cy="4232401"/>
            <a:chOff x="1138757" y="1900587"/>
            <a:chExt cx="4145720" cy="42324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3C1F09B-1368-4791-A52E-B2AC883AECCB}"/>
                </a:ext>
              </a:extLst>
            </p:cNvPr>
            <p:cNvSpPr/>
            <p:nvPr/>
          </p:nvSpPr>
          <p:spPr>
            <a:xfrm>
              <a:off x="1142688" y="2114550"/>
              <a:ext cx="4141789" cy="1819275"/>
            </a:xfrm>
            <a:prstGeom prst="rec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7AFF39F-A1DC-4156-920B-0E36B26C7ADF}"/>
                </a:ext>
              </a:extLst>
            </p:cNvPr>
            <p:cNvSpPr/>
            <p:nvPr/>
          </p:nvSpPr>
          <p:spPr>
            <a:xfrm>
              <a:off x="1144063" y="1900587"/>
              <a:ext cx="4139039" cy="213963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B67C592-52FA-4B4F-A8B7-4493A5E9BFFD}"/>
                </a:ext>
              </a:extLst>
            </p:cNvPr>
            <p:cNvSpPr txBox="1"/>
            <p:nvPr/>
          </p:nvSpPr>
          <p:spPr>
            <a:xfrm>
              <a:off x="1275530" y="2366719"/>
              <a:ext cx="1784463" cy="1192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1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모델링 문제</a:t>
              </a: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1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altLang="ko-KR" sz="1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Serilaizer</a:t>
              </a:r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문제</a:t>
              </a: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1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 </a:t>
              </a:r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토큰 문제 </a:t>
              </a:r>
              <a:endParaRPr 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3C1F09B-1368-4791-A52E-B2AC883AECCB}"/>
                </a:ext>
              </a:extLst>
            </p:cNvPr>
            <p:cNvSpPr/>
            <p:nvPr/>
          </p:nvSpPr>
          <p:spPr>
            <a:xfrm>
              <a:off x="1138757" y="4313713"/>
              <a:ext cx="4141789" cy="1819275"/>
            </a:xfrm>
            <a:prstGeom prst="rec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7AFF39F-A1DC-4156-920B-0E36B26C7ADF}"/>
                </a:ext>
              </a:extLst>
            </p:cNvPr>
            <p:cNvSpPr/>
            <p:nvPr/>
          </p:nvSpPr>
          <p:spPr>
            <a:xfrm>
              <a:off x="1140132" y="4099750"/>
              <a:ext cx="4139039" cy="213963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해결책</a:t>
              </a:r>
              <a:endParaRPr 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67C592-52FA-4B4F-A8B7-4493A5E9BFFD}"/>
                </a:ext>
              </a:extLst>
            </p:cNvPr>
            <p:cNvSpPr txBox="1"/>
            <p:nvPr/>
          </p:nvSpPr>
          <p:spPr>
            <a:xfrm>
              <a:off x="1213387" y="4581044"/>
              <a:ext cx="387836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데이터 모델 간 관계를 생각하며 구축하였고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어느 모델에     </a:t>
              </a:r>
              <a:endPara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넣는게 적절할 지 고려하였다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000" dirty="0" err="1" smtClean="0">
                  <a:solidFill>
                    <a:schemeClr val="bg1"/>
                  </a:solidFill>
                </a:rPr>
                <a:t>ㆍ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수많은 </a:t>
              </a:r>
              <a:r>
                <a:rPr lang="ko-KR" altLang="en-US" sz="1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구글링과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이전 프로젝트를 보며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Json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화하여 보내고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저장하는데 성공하였다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0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일부는 프론트에서 진행하여 토큰을 받고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이후 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JWT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토큰은 </a:t>
              </a:r>
              <a:endPara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해당 토큰을 바탕으로 받아온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정보를 바탕으로 구현하였다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99751" y="1866556"/>
            <a:ext cx="4145720" cy="4232401"/>
            <a:chOff x="6622731" y="2052987"/>
            <a:chExt cx="4145720" cy="4232401"/>
          </a:xfrm>
        </p:grpSpPr>
        <p:grpSp>
          <p:nvGrpSpPr>
            <p:cNvPr id="3" name="그룹 2"/>
            <p:cNvGrpSpPr/>
            <p:nvPr/>
          </p:nvGrpSpPr>
          <p:grpSpPr>
            <a:xfrm>
              <a:off x="6622731" y="2052987"/>
              <a:ext cx="4145720" cy="4232401"/>
              <a:chOff x="1138757" y="1900587"/>
              <a:chExt cx="4145720" cy="423240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3C1F09B-1368-4791-A52E-B2AC883AECCB}"/>
                  </a:ext>
                </a:extLst>
              </p:cNvPr>
              <p:cNvSpPr/>
              <p:nvPr/>
            </p:nvSpPr>
            <p:spPr>
              <a:xfrm>
                <a:off x="1142688" y="2114550"/>
                <a:ext cx="4141789" cy="1819275"/>
              </a:xfrm>
              <a:prstGeom prst="rect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7AFF39F-A1DC-4156-920B-0E36B26C7ADF}"/>
                  </a:ext>
                </a:extLst>
              </p:cNvPr>
              <p:cNvSpPr/>
              <p:nvPr/>
            </p:nvSpPr>
            <p:spPr>
              <a:xfrm>
                <a:off x="1144063" y="1900587"/>
                <a:ext cx="4139039" cy="213963"/>
              </a:xfrm>
              <a:prstGeom prst="rect">
                <a:avLst/>
              </a:prstGeom>
              <a:solidFill>
                <a:srgbClr val="D34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문제점</a:t>
                </a:r>
                <a:endParaRPr 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3C1F09B-1368-4791-A52E-B2AC883AECCB}"/>
                  </a:ext>
                </a:extLst>
              </p:cNvPr>
              <p:cNvSpPr/>
              <p:nvPr/>
            </p:nvSpPr>
            <p:spPr>
              <a:xfrm>
                <a:off x="1138757" y="4313713"/>
                <a:ext cx="4141789" cy="1819275"/>
              </a:xfrm>
              <a:prstGeom prst="rect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7AFF39F-A1DC-4156-920B-0E36B26C7ADF}"/>
                  </a:ext>
                </a:extLst>
              </p:cNvPr>
              <p:cNvSpPr/>
              <p:nvPr/>
            </p:nvSpPr>
            <p:spPr>
              <a:xfrm>
                <a:off x="1140132" y="4099750"/>
                <a:ext cx="4139039" cy="213963"/>
              </a:xfrm>
              <a:prstGeom prst="rect">
                <a:avLst/>
              </a:prstGeom>
              <a:solidFill>
                <a:srgbClr val="D34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해결책</a:t>
                </a:r>
                <a:endParaRPr 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67C592-52FA-4B4F-A8B7-4493A5E9BFFD}"/>
                </a:ext>
              </a:extLst>
            </p:cNvPr>
            <p:cNvSpPr txBox="1"/>
            <p:nvPr/>
          </p:nvSpPr>
          <p:spPr>
            <a:xfrm>
              <a:off x="6799322" y="2480913"/>
              <a:ext cx="2108269" cy="1192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1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받아오는 속도 문제</a:t>
              </a: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1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</a:t>
              </a:r>
              <a:r>
                <a:rPr lang="ko-KR" altLang="en-US" sz="1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랜더링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문제</a:t>
              </a: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1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유튜브 영상 자동 재생 문제</a:t>
              </a:r>
              <a:endParaRPr 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B67C592-52FA-4B4F-A8B7-4493A5E9BFFD}"/>
                </a:ext>
              </a:extLst>
            </p:cNvPr>
            <p:cNvSpPr txBox="1"/>
            <p:nvPr/>
          </p:nvSpPr>
          <p:spPr>
            <a:xfrm>
              <a:off x="6756803" y="4789868"/>
              <a:ext cx="38736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00" dirty="0" err="1">
                  <a:solidFill>
                    <a:schemeClr val="bg1"/>
                  </a:solidFill>
                </a:rPr>
                <a:t>ㆍ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전역으로 관리할 데이터는 전역으로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아닌 것은 해당 </a:t>
              </a:r>
              <a:endPara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</a:rPr>
                <a:t>      컴포넌트에서만 관리하도록 변경하였다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000" dirty="0" err="1" smtClean="0">
                  <a:solidFill>
                    <a:schemeClr val="bg1"/>
                  </a:solidFill>
                </a:rPr>
                <a:t>ㆍ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bg1"/>
                  </a:solidFill>
                </a:rPr>
                <a:t>axios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요청이 후 데이터를 받아왔을 때 즉각적으로 반영되는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   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함수를 함께 실행시켰다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000" dirty="0" err="1" smtClean="0">
                  <a:solidFill>
                    <a:schemeClr val="bg1"/>
                  </a:solidFill>
                </a:rPr>
                <a:t>ㆍ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브라우저 정책상 금지되는 점이 있어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mute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값과 함께 재생</a:t>
              </a:r>
              <a:endParaRPr lang="en-US" altLang="ko-KR" sz="1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되도록 설정하였다</a:t>
              </a:r>
              <a:r>
                <a:rPr lang="en-US" altLang="ko-KR" sz="1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9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225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err="1" smtClean="0">
                <a:solidFill>
                  <a:srgbClr val="D34747"/>
                </a:solidFill>
              </a:rPr>
              <a:t>기능소개ㅣ회원가입</a:t>
            </a:r>
            <a:r>
              <a:rPr lang="ko-KR" altLang="en-US" sz="1200" dirty="0" smtClean="0">
                <a:solidFill>
                  <a:srgbClr val="D34747"/>
                </a:solidFill>
              </a:rPr>
              <a:t> </a:t>
            </a:r>
            <a:r>
              <a:rPr lang="en-US" altLang="ko-KR" sz="1200" dirty="0" smtClean="0">
                <a:solidFill>
                  <a:srgbClr val="D34747"/>
                </a:solidFill>
              </a:rPr>
              <a:t>&amp;</a:t>
            </a:r>
            <a:r>
              <a:rPr lang="ko-KR" altLang="en-US" sz="1200" dirty="0" smtClean="0">
                <a:solidFill>
                  <a:srgbClr val="D34747"/>
                </a:solidFill>
              </a:rPr>
              <a:t> 로그인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1670" y="997091"/>
            <a:ext cx="9727270" cy="5200121"/>
            <a:chOff x="1360093" y="1349831"/>
            <a:chExt cx="4530395" cy="1987540"/>
          </a:xfrm>
        </p:grpSpPr>
        <p:grpSp>
          <p:nvGrpSpPr>
            <p:cNvPr id="5" name="그룹 4"/>
            <p:cNvGrpSpPr/>
            <p:nvPr/>
          </p:nvGrpSpPr>
          <p:grpSpPr>
            <a:xfrm>
              <a:off x="1409093" y="1349831"/>
              <a:ext cx="4481395" cy="1987540"/>
              <a:chOff x="1409093" y="1349831"/>
              <a:chExt cx="4481395" cy="198754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7E0CA30-047C-465C-9EEC-77B6C860F25E}"/>
                  </a:ext>
                </a:extLst>
              </p:cNvPr>
              <p:cNvSpPr/>
              <p:nvPr/>
            </p:nvSpPr>
            <p:spPr>
              <a:xfrm>
                <a:off x="3102130" y="1349831"/>
                <a:ext cx="2788358" cy="1987540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95F59F-300E-442C-BDAB-54EAEF4467D6}"/>
                  </a:ext>
                </a:extLst>
              </p:cNvPr>
              <p:cNvSpPr txBox="1"/>
              <p:nvPr/>
            </p:nvSpPr>
            <p:spPr>
              <a:xfrm>
                <a:off x="1409093" y="1888866"/>
                <a:ext cx="981713" cy="16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01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회원가입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8962566-E0E5-4494-950C-CE54355E323D}"/>
                  </a:ext>
                </a:extLst>
              </p:cNvPr>
              <p:cNvSpPr txBox="1"/>
              <p:nvPr/>
            </p:nvSpPr>
            <p:spPr>
              <a:xfrm>
                <a:off x="1822057" y="1888866"/>
                <a:ext cx="89949" cy="133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6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011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2B710E-D201-4930-BC10-26534D03F1B0}"/>
                </a:ext>
              </a:extLst>
            </p:cNvPr>
            <p:cNvSpPr txBox="1"/>
            <p:nvPr/>
          </p:nvSpPr>
          <p:spPr>
            <a:xfrm>
              <a:off x="1360093" y="2235376"/>
              <a:ext cx="1079712" cy="216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4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간단한 정보 입력 후 </a:t>
              </a:r>
              <a:endPara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4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좋아하는 장르를 골라 주세요</a:t>
              </a:r>
              <a:r>
                <a:rPr lang="en-US" altLang="ko-KR" sz="14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!</a:t>
              </a:r>
              <a:endPara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23" y="1065232"/>
            <a:ext cx="3797913" cy="50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err="1" smtClean="0">
                <a:solidFill>
                  <a:srgbClr val="D34747"/>
                </a:solidFill>
              </a:rPr>
              <a:t>기능소개</a:t>
            </a:r>
            <a:r>
              <a:rPr lang="ko-KR" altLang="en-US" sz="1200" dirty="0" smtClean="0">
                <a:solidFill>
                  <a:srgbClr val="D34747"/>
                </a:solidFill>
              </a:rPr>
              <a:t> </a:t>
            </a:r>
            <a:r>
              <a:rPr lang="ko-KR" altLang="en-US" sz="1200" dirty="0" err="1" smtClean="0">
                <a:solidFill>
                  <a:srgbClr val="D34747"/>
                </a:solidFill>
              </a:rPr>
              <a:t>ㅣ</a:t>
            </a:r>
            <a:r>
              <a:rPr lang="ko-KR" altLang="en-US" sz="1200" dirty="0" smtClean="0">
                <a:solidFill>
                  <a:srgbClr val="D34747"/>
                </a:solidFill>
              </a:rPr>
              <a:t> 회원가입 </a:t>
            </a:r>
            <a:r>
              <a:rPr lang="en-US" altLang="ko-KR" sz="1200" dirty="0" smtClean="0">
                <a:solidFill>
                  <a:srgbClr val="D34747"/>
                </a:solidFill>
              </a:rPr>
              <a:t>&amp;</a:t>
            </a:r>
            <a:r>
              <a:rPr lang="ko-KR" altLang="en-US" sz="1200" dirty="0" smtClean="0">
                <a:solidFill>
                  <a:srgbClr val="D34747"/>
                </a:solidFill>
              </a:rPr>
              <a:t> 로그인</a:t>
            </a:r>
            <a:endParaRPr lang="en-US" altLang="ko-KR" sz="1200" dirty="0" smtClean="0">
              <a:solidFill>
                <a:srgbClr val="D3474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028969" y="466924"/>
            <a:ext cx="681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</a:t>
            </a:r>
            <a:r>
              <a:rPr 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29737" y="997091"/>
            <a:ext cx="9909202" cy="5200121"/>
            <a:chOff x="1275359" y="1349831"/>
            <a:chExt cx="4615129" cy="1987540"/>
          </a:xfrm>
        </p:grpSpPr>
        <p:grpSp>
          <p:nvGrpSpPr>
            <p:cNvPr id="5" name="그룹 4"/>
            <p:cNvGrpSpPr/>
            <p:nvPr/>
          </p:nvGrpSpPr>
          <p:grpSpPr>
            <a:xfrm>
              <a:off x="1409093" y="1349831"/>
              <a:ext cx="4481395" cy="1987540"/>
              <a:chOff x="1409093" y="1349831"/>
              <a:chExt cx="4481395" cy="198754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7E0CA30-047C-465C-9EEC-77B6C860F25E}"/>
                  </a:ext>
                </a:extLst>
              </p:cNvPr>
              <p:cNvSpPr/>
              <p:nvPr/>
            </p:nvSpPr>
            <p:spPr>
              <a:xfrm>
                <a:off x="3102130" y="1349831"/>
                <a:ext cx="2788358" cy="1987540"/>
              </a:xfrm>
              <a:prstGeom prst="rect">
                <a:avLst/>
              </a:prstGeom>
              <a:noFill/>
              <a:ln w="63500"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95F59F-300E-442C-BDAB-54EAEF4467D6}"/>
                  </a:ext>
                </a:extLst>
              </p:cNvPr>
              <p:cNvSpPr txBox="1"/>
              <p:nvPr/>
            </p:nvSpPr>
            <p:spPr>
              <a:xfrm>
                <a:off x="1409093" y="1888866"/>
                <a:ext cx="981713" cy="16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2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8FAADC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02 </a:t>
                </a:r>
                <a:r>
                  <a:rPr lang="ko-KR" altLang="en-US" sz="2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8FAADC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로그인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8FAAD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8962566-E0E5-4494-950C-CE54355E323D}"/>
                  </a:ext>
                </a:extLst>
              </p:cNvPr>
              <p:cNvSpPr txBox="1"/>
              <p:nvPr/>
            </p:nvSpPr>
            <p:spPr>
              <a:xfrm>
                <a:off x="1822057" y="1888866"/>
                <a:ext cx="89949" cy="133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6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011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2B710E-D201-4930-BC10-26534D03F1B0}"/>
                </a:ext>
              </a:extLst>
            </p:cNvPr>
            <p:cNvSpPr txBox="1"/>
            <p:nvPr/>
          </p:nvSpPr>
          <p:spPr>
            <a:xfrm>
              <a:off x="1275359" y="2235376"/>
              <a:ext cx="1249187" cy="216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4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 가입이 귀찮다면</a:t>
              </a:r>
              <a:r>
                <a:rPr lang="en-US" altLang="ko-KR" sz="14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</a:t>
              </a:r>
            </a:p>
            <a:p>
              <a:pPr algn="ctr">
                <a:lnSpc>
                  <a:spcPct val="110000"/>
                </a:lnSpc>
              </a:pPr>
              <a:r>
                <a:rPr lang="ko-KR" altLang="en-US" sz="14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다른 소셜 아이디로 로그인 하세요</a:t>
              </a:r>
              <a:r>
                <a:rPr lang="en-US" altLang="ko-KR" sz="14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!</a:t>
              </a:r>
              <a:endPara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44" y="1142429"/>
            <a:ext cx="3815071" cy="49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1378</Words>
  <Application>Microsoft Office PowerPoint</Application>
  <PresentationFormat>와이드스크린</PresentationFormat>
  <Paragraphs>411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1" baseType="lpstr">
      <vt:lpstr>G마켓 산스 Bold</vt:lpstr>
      <vt:lpstr>G마켓 산스 Medium</vt:lpstr>
      <vt:lpstr>Montserrat ExtraBold</vt:lpstr>
      <vt:lpstr>나눔바른고딕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Admin</cp:lastModifiedBy>
  <cp:revision>105</cp:revision>
  <dcterms:created xsi:type="dcterms:W3CDTF">2021-07-13T13:21:52Z</dcterms:created>
  <dcterms:modified xsi:type="dcterms:W3CDTF">2021-11-26T00:31:44Z</dcterms:modified>
</cp:coreProperties>
</file>