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8" r:id="rId2"/>
    <p:sldId id="262" r:id="rId3"/>
    <p:sldId id="305" r:id="rId4"/>
    <p:sldId id="306" r:id="rId5"/>
    <p:sldId id="293" r:id="rId6"/>
    <p:sldId id="273" r:id="rId7"/>
    <p:sldId id="294" r:id="rId8"/>
    <p:sldId id="292" r:id="rId9"/>
    <p:sldId id="266" r:id="rId10"/>
    <p:sldId id="283" r:id="rId11"/>
    <p:sldId id="296" r:id="rId12"/>
    <p:sldId id="307" r:id="rId13"/>
    <p:sldId id="297" r:id="rId14"/>
    <p:sldId id="299" r:id="rId15"/>
    <p:sldId id="298" r:id="rId16"/>
    <p:sldId id="300" r:id="rId17"/>
    <p:sldId id="301" r:id="rId18"/>
    <p:sldId id="302" r:id="rId19"/>
    <p:sldId id="303" r:id="rId20"/>
    <p:sldId id="304" r:id="rId21"/>
    <p:sldId id="26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3945"/>
    <a:srgbClr val="75ADBE"/>
    <a:srgbClr val="CEB6A4"/>
    <a:srgbClr val="FD8766"/>
    <a:srgbClr val="0094AE"/>
    <a:srgbClr val="F86238"/>
    <a:srgbClr val="01629B"/>
    <a:srgbClr val="D6CECF"/>
    <a:srgbClr val="C7B7B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400" autoAdjust="0"/>
  </p:normalViewPr>
  <p:slideViewPr>
    <p:cSldViewPr snapToGrid="0" showGuides="1">
      <p:cViewPr varScale="1">
        <p:scale>
          <a:sx n="111" d="100"/>
          <a:sy n="111" d="100"/>
        </p:scale>
        <p:origin x="594" y="10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6F9A1-3145-4C8A-B896-739FFF408741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B083B-0A9A-4D7F-AACE-210A9AB7A1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0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철저한 분석이 성공의 지름길이다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!]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학교 프로그램의 일환으로 의학용어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튜터링을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진행한 적이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처음에는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튜터로서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 그룹에 대한 책임이 있었고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친구들도 기대하는 바가 높은 것 같아 적잖은 부담감이 있었습니다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내가 신입생일 때는 선배들과 교류하는 프로그램이 없어 공부하는 방법을 몰라서 힘들었던 기억이 떠올라서 도움을 주고 싶었습니다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어떤 방법으로 도움을 줄 수 있을까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고민을 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고민의 결과 첫째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프로그램을 시작하기 전에 자주 모임을 가지고 앞으로의 진행방향에 대해서 대화를 많이 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시간을 바탕으로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튜티들의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성격을 철저히 파악하여 함께 공부할 계획을 세웠습니다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둘째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작년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튜터링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프로그램을 통해 후배들에게 좋은 성적을 이끌어준 선배에게 연락해 스터디 방식을 어떻게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진행하였는지에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대해 물어보고 벤치마킹 해보았습니다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명의 친구들이 평균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4.0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학점을 받았고 그동안 고맙다는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튜티들의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한 마디에 뿌듯함과 함께 제 자신에 대한 자랑스러움으로 채워졌습니다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튜터링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프로그램은 저로 하여금 맡은 일에 대한 책임감을 갖게 해주었고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친구들을 이끌어 가는 능력을 얻었습니다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fontAlgn="base"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글로벌 시대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이해와 존중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미국에서 어학연수를 하던 때 학원선생님은 학생들의 서로 다른 문화를 이해시키기 위해 각 대륙 사람들끼리 조를 짜주고 함께 조별프로젝트를 하게 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일본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태국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인도 친구와 함께 조별프로젝트를 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처음에는 의사소통에도 문제가 있었고 문화가 다르기 때문에 같이 무엇을 먹으며 회의를 할지도 고민이 많았습니다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고민 끝에 여러 음식이 한 곳에 있는 레스토랑으로 밥을 먹으러 갔고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거기서 인도 친구가 젓가락을 잘 사용 못하는 것을 봤고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소고기도 안 먹는다는 사실을 처음 알았습니다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거기서 저는 음식문화가 나라마다 엄청나게 다르다는 것을 느끼고 각자 나라의 음식문화에 대해 자세히 조사해서 발표하는 것이 좋겠다는 생각을 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우리조가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처음으로 식사를 한 경험을 바탕으로 왜 음식문화에 대해 조사하게 된 동기와 아시아 국가들의 음식 문화들의 공통점과 차이점을 정리한 것을 발표하기로 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결과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4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조 중에서 가장 좋은 점수를 받을 수 있었고 저에게는 다른 배경을 가진 사람들을 이해할 수 있는 계기가 되었습니다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글로벌 시대에 일을 하면서 나와는 다른 성격 또는 배경을 가진 사람들을 접하는 경우에도 이해와 존중하는 마음으로 임할 것입니다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일에 대한 책임감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편의점 아르바이트는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교대로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근무교대를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하며 근무하기 때문에 막중한 책임감이 필요했습니다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항상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 일찍 도착하여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전근무자와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교대를 하였습니다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3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개월 이상은 빠짐없이 일찍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나오다보니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사장님과 전근무자에게 신뢰감이 생겼습니다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어느 날 갑작스럽게 사정이 생겨서 일할 수 없었던 전날 밤에 사장님께 미리 사정을 말했는데 지금 당장 대신 일할 사람을 찾는 것은 힘들다고 하셨습니다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그런데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전근무자는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내 시간까지 일하게 되면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시간이 넘는 시간을 근무하는 것이었는데도 불구하고 기꺼이 대신 근무를 해주었습니다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당시 학교 복학 문제로 일을 그만두게 되었고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사장님께서 저를 좋게 보셨는지 주말 타임 공백이 생겼을 때 항상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순위로 연락을 해주셨고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다시 방학이 되면 우선순위로 근무할 수 있게 해주시겠다고 하셨습니다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이렇듯 책임감을 갖고 일하게 되면 함께 일하는 동료들이나 윗사람에게 신뢰를 받게 되며 생각지 못한 도움을 받았던 경험이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맡은 일에 책임감을 갖고 최선을 다한다면 결과는 저절로 따라올 것이라 믿고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부천병원에서도 이 믿음을 바탕으로 일을 할 것이고 신뢰받는 직원이 되도록 노력하겠습니다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겸손한 자세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0"/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미국에서의 어학연수 중에 레스토랑에서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일했던 경험이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미국에서는 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서비스를 제공한 만큼 팁을 받는 문화가 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처음에는 미숙한 영어실력과 형식적인 </a:t>
            </a:r>
            <a:r>
              <a:rPr lang="ko-KR" alt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대화뿐이라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다른 친구들에 비해서 받는 팁이 적었습니다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이것이 나의 서비스의 결과라고 생각하니 더 잘해야겠다는 생각을 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항상 많은 팁을 받는 친구를 관찰한 결과 그 친구는 고객들의 사소한 요청에도 항상 미소와 함께 일을 했으며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항상 고객들과 눈이 마주치기 쉬운 위치에서 대기하고 있었습니다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저도 그 친구와 비슷하게 일을 한 결과 팁을 많이 받을 수 있었고 고객들의 만족도를 높일 수 있는 서비스를 제공할 수 있는 능력이 생겼습니다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누구나 처음부터 일을 잘하는 사람은 없습니다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실패의 경험을 되돌아보고 성공의 길로 가기 위해 부단히 노력해야 합니다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제가 귀사의 일원이 된다면 배우는 자세로 성실한 업무를 할 것 입니다</a:t>
            </a:r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4B083B-0A9A-4D7F-AACE-210A9AB7A1E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67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8DD0B-981A-4AE8-A038-A61376A068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96E795-F95D-44C5-8AE9-8D0E01945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EFF4B-42A7-4622-8304-C3B45B06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D54794-08FB-433D-8CA3-C94B0A10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C4FC5-E003-4EDF-A9AC-83CD96CA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181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18AB7-FCB6-4F56-BEE0-D01FAB1E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1C5010-5FB8-425C-8683-55FE40116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FC2A0C-C6BA-4494-83AE-C37098B71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551229-FCE2-4324-9F17-351926F6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B8C11C-64EE-4205-8D0C-AFA01B3F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773303-D46E-4653-BE8B-37B29CAE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479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B6A99-9C5A-40D9-85B8-6D67352F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DADBAC-A264-4E4E-91AE-715DE7056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D73AB-CE0C-4FAF-84F2-946801EC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60F07-D0D8-4E46-8D4A-99DEFA1F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FF205-CBEA-4432-A1E9-8180D1F3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614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64C0E7-9B4E-4AC3-85CC-72B7A22E1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D2DA8-8FF8-4514-9B0B-6010C7AE7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CE4212-2277-4202-BA66-6DFEE5DE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77CCA7-386D-45A1-9694-DCBB10DA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D201C-A945-4D18-B070-A8ED9B7D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294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EBF5DF-8819-4D55-A75C-2E4975E9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8FD397-0F02-4A9F-BB9B-5C43C3A9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53F216-BFD4-4CCD-8B32-6FACCAF4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6380F1-67F0-4BF1-9320-EE018252D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33709-B49F-4A32-B292-F5C41AE1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55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DE211-7B7F-4448-B6A1-51ABD695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28AA5D-BC3F-450A-B164-8E7C66486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6BA24-FD65-4A45-A2EF-7F947797C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C774D-2A60-4550-8FC8-C35B74AF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14B8B-B4BF-4CCE-B743-3D1568EA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29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CB2B7-DD02-485A-9EFF-C385445F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1A275-9307-4CC0-9928-4BCBB1EE6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173FE6-0727-4D49-A333-B4C8F8018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EE3847-F632-4520-9753-EE698F06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D28628-54E4-4930-B6D1-C63F437F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DBDDC6-23CB-460F-9013-00E3DB60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316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0D304-BD35-490D-AE69-F39676587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E3DB47-FF59-4804-BF4F-4FDA302F8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F2FD7D-6525-4448-A66A-A60FF1C0D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57DDFA-F1F1-4C94-A839-62161CF6C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3B7537-778F-4D9B-9068-3FF76156EB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D3979-A193-48A1-A2F8-21FF6E9A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BB003D-1C89-4BE0-A1F5-AD53F458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5DFA46-AF9C-43B3-B062-80D63066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815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4484C-7BE6-4EDF-994B-56603CA7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FED2A5-988F-44FD-8707-29BF3817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6452AA-B709-4FEA-972A-A446FC95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316EE7-4EAA-476F-9BBA-AC8270A4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2887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A3C0AB-91AF-43E2-BB22-91A1EABB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CE12C2-D9EB-4F30-85D8-9D5A533B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5C77E9-B7CF-4545-9F3B-A79EBDE3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DFCAB-F755-46B9-BD10-610137CFB262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028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A3C0AB-91AF-43E2-BB22-91A1EABB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CE12C2-D9EB-4F30-85D8-9D5A533B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5C77E9-B7CF-4545-9F3B-A79EBDE3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DFCAB-F755-46B9-BD10-610137CFB262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044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A0AA3-B987-4E49-B490-3B7200D9A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811080-A005-4ECA-8376-A672B3C04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D3E3AF-1393-4CEE-8BC9-6DB4A16BF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538136-D5E2-4F19-8C62-7636D6358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605B0-0B9E-4386-B446-F70019A7722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BE549F-D52E-4FE5-8762-26FB9840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4E3B96-C811-42F9-AD96-B263FB27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789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0116794-0173-4329-9A9F-1D774CE29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43D029-9766-469A-BE9F-D8E7F3F08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57575-A4C9-4D61-B910-3D4ABD33E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605B0-0B9E-4386-B446-F70019A7722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FA1332-12BD-4E18-B135-420E5A313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E8FC6-4B51-4CC7-80E7-50BC7A5DE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D7ADD-F4CC-46AA-B2D7-04EE97AFA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64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999D014-DB2F-4333-AD6A-84184D849B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06F03CF-42D8-4A05-98CB-714E270C48BB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723927" y="4321147"/>
            <a:ext cx="6380174" cy="1531701"/>
            <a:chOff x="2555776" y="4616857"/>
            <a:chExt cx="6380174" cy="1832797"/>
          </a:xfrm>
        </p:grpSpPr>
        <p:sp>
          <p:nvSpPr>
            <p:cNvPr id="6" name="TextBox 5"/>
            <p:cNvSpPr txBox="1"/>
            <p:nvPr/>
          </p:nvSpPr>
          <p:spPr>
            <a:xfrm>
              <a:off x="3232916" y="6081375"/>
              <a:ext cx="5703034" cy="368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dirty="0" smtClean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KOSMO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| 65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기 </a:t>
              </a:r>
              <a:r>
                <a:rPr lang="en-US" altLang="ko-KR" sz="1400" dirty="0" smtClean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| </a:t>
              </a:r>
              <a:r>
                <a:rPr lang="ko-KR" altLang="en-US" sz="1400" dirty="0" smtClean="0">
                  <a:solidFill>
                    <a:schemeClr val="bg1"/>
                  </a:solidFill>
                  <a:latin typeface="다음_Regular" panose="02000603060000000000" pitchFamily="2" charset="-127"/>
                  <a:ea typeface="다음_Regular" panose="02000603060000000000" pitchFamily="2" charset="-127"/>
                </a:rPr>
                <a:t>진은성</a:t>
              </a:r>
              <a:endParaRPr lang="ko-KR" altLang="en-US" sz="1400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 flipH="1">
              <a:off x="2555776" y="5949280"/>
              <a:ext cx="6380174" cy="0"/>
            </a:xfrm>
            <a:prstGeom prst="line">
              <a:avLst/>
            </a:prstGeom>
            <a:ln>
              <a:solidFill>
                <a:schemeClr val="bg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708289" y="4616857"/>
              <a:ext cx="607514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3600" b="1" spc="-400" dirty="0" err="1" smtClean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다음_SemiBold" panose="02000700060000000000" pitchFamily="2" charset="-127"/>
                  <a:ea typeface="다음_SemiBold" panose="02000700060000000000" pitchFamily="2" charset="-127"/>
                </a:rPr>
                <a:t>FlowerShoppingMall</a:t>
              </a:r>
              <a:endParaRPr lang="en-US" altLang="ko-KR" sz="3600" b="1" spc="-400" dirty="0" smtClean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  <a:p>
              <a:pPr algn="r"/>
              <a:r>
                <a:rPr lang="ko-KR" altLang="en-US" sz="3600" b="1" spc="-400" dirty="0" err="1" smtClean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다음_SemiBold" panose="02000700060000000000" pitchFamily="2" charset="-127"/>
                  <a:ea typeface="다음_SemiBold" panose="02000700060000000000" pitchFamily="2" charset="-127"/>
                </a:rPr>
                <a:t>모든날</a:t>
              </a:r>
              <a:r>
                <a:rPr lang="en-US" altLang="ko-KR" sz="3600" b="1" spc="-400" dirty="0" smtClean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다음_SemiBold" panose="02000700060000000000" pitchFamily="2" charset="-127"/>
                  <a:ea typeface="다음_SemiBold" panose="02000700060000000000" pitchFamily="2" charset="-127"/>
                </a:rPr>
                <a:t>, </a:t>
              </a:r>
              <a:r>
                <a:rPr lang="ko-KR" altLang="en-US" sz="3600" b="1" spc="-400" dirty="0" err="1" smtClean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다음_SemiBold" panose="02000700060000000000" pitchFamily="2" charset="-127"/>
                  <a:ea typeface="다음_SemiBold" panose="02000700060000000000" pitchFamily="2" charset="-127"/>
                </a:rPr>
                <a:t>모든순간</a:t>
              </a:r>
              <a:endParaRPr lang="ko-KR" altLang="en-US" sz="3600" b="1" spc="-400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다음_SemiBold" panose="02000700060000000000" pitchFamily="2" charset="-127"/>
                <a:ea typeface="다음_SemiBold" panose="0200070006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4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메인페이지</a:t>
            </a:r>
            <a:endParaRPr lang="ko-KR" altLang="en-US" sz="3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22" y="1305099"/>
            <a:ext cx="8739009" cy="5336771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97280" y="1305099"/>
            <a:ext cx="473825" cy="25769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/>
          <p:cNvSpPr/>
          <p:nvPr/>
        </p:nvSpPr>
        <p:spPr>
          <a:xfrm>
            <a:off x="1931323" y="1305099"/>
            <a:ext cx="473825" cy="25769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직사각형 227"/>
          <p:cNvSpPr/>
          <p:nvPr/>
        </p:nvSpPr>
        <p:spPr>
          <a:xfrm>
            <a:off x="2732113" y="1305099"/>
            <a:ext cx="473825" cy="25769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직사각형 228"/>
          <p:cNvSpPr/>
          <p:nvPr/>
        </p:nvSpPr>
        <p:spPr>
          <a:xfrm>
            <a:off x="3549533" y="1305099"/>
            <a:ext cx="473825" cy="25769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직사각형 229"/>
          <p:cNvSpPr/>
          <p:nvPr/>
        </p:nvSpPr>
        <p:spPr>
          <a:xfrm>
            <a:off x="4458390" y="1305099"/>
            <a:ext cx="473825" cy="25769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/>
          <p:cNvSpPr/>
          <p:nvPr/>
        </p:nvSpPr>
        <p:spPr>
          <a:xfrm>
            <a:off x="5442064" y="1305099"/>
            <a:ext cx="568038" cy="25769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직사각형 231"/>
          <p:cNvSpPr/>
          <p:nvPr/>
        </p:nvSpPr>
        <p:spPr>
          <a:xfrm>
            <a:off x="6434049" y="1305099"/>
            <a:ext cx="568038" cy="25769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직사각형 232"/>
          <p:cNvSpPr/>
          <p:nvPr/>
        </p:nvSpPr>
        <p:spPr>
          <a:xfrm>
            <a:off x="7459287" y="1305099"/>
            <a:ext cx="568038" cy="25769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38B5ACF6-1CED-41A4-9C86-E7E98FAFF543}"/>
              </a:ext>
            </a:extLst>
          </p:cNvPr>
          <p:cNvSpPr/>
          <p:nvPr/>
        </p:nvSpPr>
        <p:spPr>
          <a:xfrm>
            <a:off x="9229886" y="1291776"/>
            <a:ext cx="2890070" cy="535009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FD41026-EE63-4CB5-9BB8-10056DAAEDE2}"/>
              </a:ext>
            </a:extLst>
          </p:cNvPr>
          <p:cNvSpPr txBox="1"/>
          <p:nvPr/>
        </p:nvSpPr>
        <p:spPr>
          <a:xfrm>
            <a:off x="9297323" y="1369751"/>
            <a:ext cx="222368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로그인 페이지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회원가입 페이지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장바구니 페이지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로그인후 이용가능</a:t>
            </a:r>
            <a:endParaRPr lang="en-US" altLang="ko-KR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주문목록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페이지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로그인후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이용가능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마이페이지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lvl="1"/>
            <a:r>
              <a:rPr lang="en-US" altLang="ko-KR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- </a:t>
            </a:r>
            <a:r>
              <a:rPr lang="ko-KR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로그인후 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이용가능</a:t>
            </a:r>
            <a:endParaRPr lang="en-US" altLang="ko-KR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공지사항 페이지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게시판 페이지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관리자 페이지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800100" lvl="1" indent="-342900">
              <a:buAutoNum type="arabicPeriod"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메인이동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페이지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908493" y="123087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1750850" y="123364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2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559953" y="123641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3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3374603" y="123641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4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4283460" y="123087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5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5275447" y="123364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6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6259122" y="123641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7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7292671" y="123087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8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244" name="직사각형 243"/>
          <p:cNvSpPr/>
          <p:nvPr/>
        </p:nvSpPr>
        <p:spPr>
          <a:xfrm>
            <a:off x="3629801" y="1658136"/>
            <a:ext cx="2538243" cy="15173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3452187" y="158000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9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440" y="2168129"/>
            <a:ext cx="2591731" cy="905848"/>
          </a:xfrm>
          <a:prstGeom prst="rect">
            <a:avLst/>
          </a:prstGeom>
        </p:spPr>
      </p:pic>
      <p:cxnSp>
        <p:nvCxnSpPr>
          <p:cNvPr id="15" name="직선 화살표 연결선 14"/>
          <p:cNvCxnSpPr/>
          <p:nvPr/>
        </p:nvCxnSpPr>
        <p:spPr>
          <a:xfrm flipH="1">
            <a:off x="9096963" y="2644149"/>
            <a:ext cx="200360" cy="1257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 flipV="1">
            <a:off x="9064508" y="2982411"/>
            <a:ext cx="254059" cy="99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 flipV="1">
            <a:off x="8942325" y="3119109"/>
            <a:ext cx="362298" cy="3556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55938" y="1769270"/>
            <a:ext cx="1538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Session</a:t>
            </a:r>
            <a:r>
              <a:rPr lang="ko-KR" altLang="en-US" sz="1200" dirty="0" smtClean="0"/>
              <a:t>에 </a:t>
            </a:r>
            <a:r>
              <a:rPr lang="en-US" altLang="ko-KR" sz="1200" dirty="0" smtClean="0"/>
              <a:t>ID </a:t>
            </a:r>
            <a:r>
              <a:rPr lang="ko-KR" altLang="en-US" sz="1200" dirty="0" smtClean="0"/>
              <a:t>저장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5622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회원가입</a:t>
            </a:r>
            <a:endParaRPr lang="ko-KR" altLang="en-US" sz="3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1" y="1229955"/>
            <a:ext cx="6690174" cy="562804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26" y="1272254"/>
            <a:ext cx="1495746" cy="1359183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125" y="2776757"/>
            <a:ext cx="1495747" cy="14589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15" y="4381013"/>
            <a:ext cx="2279975" cy="225254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1" name="직선 화살표 연결선 40"/>
          <p:cNvCxnSpPr>
            <a:endCxn id="14" idx="1"/>
          </p:cNvCxnSpPr>
          <p:nvPr/>
        </p:nvCxnSpPr>
        <p:spPr>
          <a:xfrm>
            <a:off x="4558145" y="1735670"/>
            <a:ext cx="3538981" cy="2161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>
            <a:endCxn id="18" idx="1"/>
          </p:cNvCxnSpPr>
          <p:nvPr/>
        </p:nvCxnSpPr>
        <p:spPr>
          <a:xfrm>
            <a:off x="4558145" y="1839523"/>
            <a:ext cx="3538980" cy="16667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endCxn id="25" idx="1"/>
          </p:cNvCxnSpPr>
          <p:nvPr/>
        </p:nvCxnSpPr>
        <p:spPr>
          <a:xfrm>
            <a:off x="4401127" y="4719782"/>
            <a:ext cx="3400388" cy="787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758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비밀번호 암호화</a:t>
            </a:r>
            <a:endParaRPr lang="ko-KR" altLang="en-US" sz="3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8" y="1322458"/>
            <a:ext cx="11740552" cy="507468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219200" y="3398808"/>
            <a:ext cx="5474898" cy="1647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5512279" y="5046453"/>
            <a:ext cx="1017340" cy="773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29619" y="5819549"/>
            <a:ext cx="21769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시큐리티</a:t>
            </a:r>
            <a:r>
              <a:rPr lang="ko-KR" altLang="en-US" sz="1200" dirty="0" smtClean="0"/>
              <a:t> 비밀번호 암호화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5800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로그인</a:t>
            </a:r>
            <a:endParaRPr lang="ko-KR" altLang="en-US" sz="3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71475"/>
            <a:ext cx="7684967" cy="5012451"/>
          </a:xfrm>
          <a:prstGeom prst="rect">
            <a:avLst/>
          </a:prstGeom>
        </p:spPr>
      </p:pic>
      <p:cxnSp>
        <p:nvCxnSpPr>
          <p:cNvPr id="15" name="꺾인 연결선 14"/>
          <p:cNvCxnSpPr/>
          <p:nvPr/>
        </p:nvCxnSpPr>
        <p:spPr>
          <a:xfrm flipV="1">
            <a:off x="4705000" y="4339244"/>
            <a:ext cx="3383284" cy="123859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/>
          <p:nvPr/>
        </p:nvCxnSpPr>
        <p:spPr>
          <a:xfrm flipV="1">
            <a:off x="3848793" y="3042458"/>
            <a:ext cx="4305992" cy="242731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848793" y="546977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848793" y="5469775"/>
            <a:ext cx="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848793" y="546977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733" y="1847264"/>
            <a:ext cx="1461282" cy="14987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004" y="1847264"/>
            <a:ext cx="1525448" cy="149875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4" name="직선 화살표 연결선 33"/>
          <p:cNvCxnSpPr>
            <a:stCxn id="31" idx="3"/>
            <a:endCxn id="32" idx="1"/>
          </p:cNvCxnSpPr>
          <p:nvPr/>
        </p:nvCxnSpPr>
        <p:spPr>
          <a:xfrm>
            <a:off x="9676015" y="2596640"/>
            <a:ext cx="7189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635400" y="231181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정보 입력</a:t>
            </a:r>
            <a:endParaRPr lang="ko-KR" altLang="en-US" sz="1200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734" y="3649089"/>
            <a:ext cx="1461282" cy="14987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4" name="TextBox 43"/>
          <p:cNvSpPr txBox="1"/>
          <p:nvPr/>
        </p:nvSpPr>
        <p:spPr>
          <a:xfrm>
            <a:off x="8348538" y="4661202"/>
            <a:ext cx="10697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정보 입력 후</a:t>
            </a:r>
            <a:endParaRPr lang="en-US" altLang="ko-KR" sz="900" dirty="0" smtClean="0"/>
          </a:p>
          <a:p>
            <a:r>
              <a:rPr lang="ko-KR" altLang="en-US" sz="900" dirty="0" smtClean="0"/>
              <a:t>찾기 클릭</a:t>
            </a:r>
            <a:endParaRPr lang="en-US" altLang="ko-KR" sz="900" dirty="0" smtClean="0"/>
          </a:p>
          <a:p>
            <a:r>
              <a:rPr lang="en-US" altLang="ko-KR" sz="900" dirty="0" smtClean="0"/>
              <a:t>-&gt; </a:t>
            </a:r>
            <a:r>
              <a:rPr lang="ko-KR" altLang="en-US" sz="900" dirty="0" smtClean="0"/>
              <a:t>이메일 발송</a:t>
            </a:r>
            <a:endParaRPr lang="ko-KR" altLang="en-US" sz="900" dirty="0"/>
          </a:p>
        </p:txBody>
      </p:sp>
      <p:cxnSp>
        <p:nvCxnSpPr>
          <p:cNvPr id="40" name="꺾인 연결선 39"/>
          <p:cNvCxnSpPr>
            <a:endCxn id="50" idx="1"/>
          </p:cNvCxnSpPr>
          <p:nvPr/>
        </p:nvCxnSpPr>
        <p:spPr>
          <a:xfrm>
            <a:off x="8778240" y="4638509"/>
            <a:ext cx="957725" cy="17840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65" y="4485974"/>
            <a:ext cx="2399808" cy="66186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꺾인 연결선 56"/>
          <p:cNvCxnSpPr/>
          <p:nvPr/>
        </p:nvCxnSpPr>
        <p:spPr>
          <a:xfrm rot="10800000" flipV="1">
            <a:off x="9867208" y="5244192"/>
            <a:ext cx="2053245" cy="64121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V="1">
            <a:off x="11920452" y="5127816"/>
            <a:ext cx="0" cy="1075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그림 59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477" y="5622310"/>
            <a:ext cx="2846731" cy="38599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2" name="직선 연결선 61"/>
          <p:cNvCxnSpPr/>
          <p:nvPr/>
        </p:nvCxnSpPr>
        <p:spPr>
          <a:xfrm>
            <a:off x="7481455" y="5790369"/>
            <a:ext cx="13271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838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상품 상세페이지</a:t>
            </a:r>
            <a:endParaRPr lang="ko-KR" altLang="en-US" sz="36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50096"/>
            <a:ext cx="7846501" cy="5441399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5" name="꺾인 연결선 14"/>
          <p:cNvCxnSpPr/>
          <p:nvPr/>
        </p:nvCxnSpPr>
        <p:spPr>
          <a:xfrm flipV="1">
            <a:off x="5719156" y="2302625"/>
            <a:ext cx="3217026" cy="31339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710844" y="5436524"/>
            <a:ext cx="8312" cy="2493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626" y="1350096"/>
            <a:ext cx="2897970" cy="24143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직선 화살표 연결선 20"/>
          <p:cNvCxnSpPr/>
          <p:nvPr/>
        </p:nvCxnSpPr>
        <p:spPr>
          <a:xfrm>
            <a:off x="6833062" y="6018415"/>
            <a:ext cx="8313" cy="365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101539" y="6429432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장바구니에 추가</a:t>
            </a:r>
            <a:endParaRPr lang="ko-KR" altLang="en-US" sz="1400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10349345" y="3739542"/>
            <a:ext cx="8313" cy="508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626" y="4272739"/>
            <a:ext cx="2883298" cy="23346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6947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마이페이지</a:t>
            </a:r>
            <a:endParaRPr lang="ko-KR" altLang="en-US" sz="3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" y="1229954"/>
            <a:ext cx="6686520" cy="515422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64187" y="1358218"/>
            <a:ext cx="1772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Session</a:t>
            </a:r>
            <a:r>
              <a:rPr lang="ko-KR" altLang="en-US" sz="1200" dirty="0" smtClean="0"/>
              <a:t>에 저장된 </a:t>
            </a:r>
            <a:r>
              <a:rPr lang="en-US" altLang="ko-KR" sz="1200" dirty="0" smtClean="0"/>
              <a:t>ID </a:t>
            </a:r>
            <a:r>
              <a:rPr lang="ko-KR" altLang="en-US" sz="1200" dirty="0" smtClean="0"/>
              <a:t>값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1147153" y="1645920"/>
            <a:ext cx="0" cy="2493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258" y="1358218"/>
            <a:ext cx="4227874" cy="193414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꺾인 연결선 23"/>
          <p:cNvCxnSpPr>
            <a:endCxn id="19" idx="1"/>
          </p:cNvCxnSpPr>
          <p:nvPr/>
        </p:nvCxnSpPr>
        <p:spPr>
          <a:xfrm flipV="1">
            <a:off x="2036613" y="2325291"/>
            <a:ext cx="5381645" cy="517662"/>
          </a:xfrm>
          <a:prstGeom prst="bentConnector3">
            <a:avLst>
              <a:gd name="adj1" fmla="val 280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756" y="3400429"/>
            <a:ext cx="3244414" cy="324144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0" name="꺾인 연결선 29"/>
          <p:cNvCxnSpPr>
            <a:endCxn id="28" idx="1"/>
          </p:cNvCxnSpPr>
          <p:nvPr/>
        </p:nvCxnSpPr>
        <p:spPr>
          <a:xfrm>
            <a:off x="5037513" y="2842953"/>
            <a:ext cx="3371243" cy="2178196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8182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게시판</a:t>
            </a:r>
            <a:endParaRPr lang="ko-KR" altLang="en-US" sz="3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79666"/>
            <a:ext cx="5211164" cy="49626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02" y="1479666"/>
            <a:ext cx="5379489" cy="49626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609600" y="1168400"/>
            <a:ext cx="1538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&lt;</a:t>
            </a:r>
            <a:r>
              <a:rPr lang="ko-KR" altLang="en-US" sz="1200" b="1" dirty="0" smtClean="0"/>
              <a:t>게시판</a:t>
            </a:r>
            <a:r>
              <a:rPr lang="en-US" altLang="ko-KR" sz="1200" b="1" dirty="0" smtClean="0"/>
              <a:t>&gt;</a:t>
            </a:r>
            <a:endParaRPr lang="ko-KR" altLang="en-US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622462" y="1171171"/>
            <a:ext cx="1538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&lt;</a:t>
            </a:r>
            <a:r>
              <a:rPr lang="ko-KR" altLang="en-US" sz="1200" b="1" dirty="0" smtClean="0"/>
              <a:t>공지사항</a:t>
            </a:r>
            <a:r>
              <a:rPr lang="en-US" altLang="ko-KR" sz="1200" b="1" dirty="0" smtClean="0"/>
              <a:t>&gt;</a:t>
            </a:r>
            <a:endParaRPr lang="ko-KR" altLang="en-US" sz="1200" b="1" dirty="0"/>
          </a:p>
        </p:txBody>
      </p:sp>
      <p:cxnSp>
        <p:nvCxnSpPr>
          <p:cNvPr id="15" name="직선 연결선 14"/>
          <p:cNvCxnSpPr/>
          <p:nvPr/>
        </p:nvCxnSpPr>
        <p:spPr>
          <a:xfrm flipH="1" flipV="1">
            <a:off x="3424844" y="3699164"/>
            <a:ext cx="33251" cy="4156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28554" y="3412838"/>
            <a:ext cx="21769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회원이면 누구나 글쓰기 가능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9675097" y="3749042"/>
            <a:ext cx="166346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관리자만 글쓰기 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60907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재고관리</a:t>
            </a:r>
            <a:endParaRPr lang="ko-KR" altLang="en-US" sz="3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29955"/>
            <a:ext cx="7769629" cy="546904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922" y="1229956"/>
            <a:ext cx="2838893" cy="262715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꺾인 연결선 15"/>
          <p:cNvCxnSpPr/>
          <p:nvPr/>
        </p:nvCxnSpPr>
        <p:spPr>
          <a:xfrm>
            <a:off x="7182196" y="1504604"/>
            <a:ext cx="1487979" cy="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7182197" y="1512916"/>
            <a:ext cx="0" cy="1828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endCxn id="31" idx="1"/>
          </p:cNvCxnSpPr>
          <p:nvPr/>
        </p:nvCxnSpPr>
        <p:spPr>
          <a:xfrm rot="16200000" flipH="1">
            <a:off x="6497356" y="3099231"/>
            <a:ext cx="3426987" cy="91014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921" y="3918662"/>
            <a:ext cx="2838893" cy="2698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7179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회원관리</a:t>
            </a:r>
            <a:endParaRPr lang="ko-KR" altLang="en-US" sz="36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21641"/>
            <a:ext cx="8185265" cy="5628046"/>
          </a:xfrm>
          <a:prstGeom prst="rect">
            <a:avLst/>
          </a:prstGeom>
        </p:spPr>
      </p:pic>
      <p:cxnSp>
        <p:nvCxnSpPr>
          <p:cNvPr id="16" name="직선 화살표 연결선 15"/>
          <p:cNvCxnSpPr>
            <a:endCxn id="8" idx="1"/>
          </p:cNvCxnSpPr>
          <p:nvPr/>
        </p:nvCxnSpPr>
        <p:spPr>
          <a:xfrm flipV="1">
            <a:off x="8670175" y="4890592"/>
            <a:ext cx="826561" cy="570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496737" y="2041294"/>
            <a:ext cx="22408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체크된 회원 강제 탈퇴 </a:t>
            </a:r>
            <a:r>
              <a:rPr lang="ko-KR" altLang="en-US" sz="1200" b="1" dirty="0" err="1" smtClean="0"/>
              <a:t>메소드</a:t>
            </a:r>
            <a:endParaRPr lang="ko-KR" altLang="en-US" sz="12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737" y="2546098"/>
            <a:ext cx="2631992" cy="117859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496736" y="2318977"/>
            <a:ext cx="120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ServiceImpl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9496736" y="4200085"/>
            <a:ext cx="120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&lt;mappers&gt;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6736" y="4452381"/>
            <a:ext cx="2631993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02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주문 관리</a:t>
            </a:r>
            <a:endParaRPr lang="ko-KR" altLang="en-US" sz="3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42" y="1685104"/>
            <a:ext cx="5417277" cy="14048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634542" y="1408105"/>
            <a:ext cx="147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err="1" smtClean="0"/>
              <a:t>주문요청</a:t>
            </a:r>
            <a:r>
              <a:rPr lang="ko-KR" altLang="en-US" sz="1200" dirty="0" smtClean="0"/>
              <a:t> 리스트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42" y="3466999"/>
            <a:ext cx="5417277" cy="14042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5428211" y="2369126"/>
            <a:ext cx="540327" cy="199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9000" y="3173168"/>
            <a:ext cx="2006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err="1" smtClean="0"/>
              <a:t>주문승인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배송중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리스트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23" name="직사각형 22"/>
          <p:cNvSpPr/>
          <p:nvPr/>
        </p:nvSpPr>
        <p:spPr>
          <a:xfrm>
            <a:off x="5428211" y="4087483"/>
            <a:ext cx="540327" cy="268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9" y="1679556"/>
            <a:ext cx="5705977" cy="48625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6381394" y="1419188"/>
            <a:ext cx="1476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배송완료리스트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11391207" y="2443941"/>
            <a:ext cx="540327" cy="1995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4" y="5237492"/>
            <a:ext cx="5370031" cy="15489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TextBox 27"/>
          <p:cNvSpPr txBox="1"/>
          <p:nvPr/>
        </p:nvSpPr>
        <p:spPr>
          <a:xfrm>
            <a:off x="629000" y="4976820"/>
            <a:ext cx="2006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환불요청 리스트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5386800" y="5960901"/>
            <a:ext cx="540327" cy="268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4214552" y="1939725"/>
            <a:ext cx="332509" cy="155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530435" y="3704788"/>
            <a:ext cx="285411" cy="177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0983883" y="1970756"/>
            <a:ext cx="332509" cy="155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295203" y="5537793"/>
            <a:ext cx="295102" cy="147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6135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2F6A0E8-6CC9-4B8C-89FE-9CC5162E82A2}"/>
              </a:ext>
            </a:extLst>
          </p:cNvPr>
          <p:cNvCxnSpPr/>
          <p:nvPr/>
        </p:nvCxnSpPr>
        <p:spPr>
          <a:xfrm>
            <a:off x="1079500" y="1612900"/>
            <a:ext cx="111125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F1BED2A-FB32-44D4-9B4B-741F7D44A07C}"/>
              </a:ext>
            </a:extLst>
          </p:cNvPr>
          <p:cNvSpPr txBox="1"/>
          <p:nvPr/>
        </p:nvSpPr>
        <p:spPr>
          <a:xfrm>
            <a:off x="1079500" y="723900"/>
            <a:ext cx="11721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E40E635-550B-4133-B81C-65C75237D071}"/>
              </a:ext>
            </a:extLst>
          </p:cNvPr>
          <p:cNvGrpSpPr/>
          <p:nvPr/>
        </p:nvGrpSpPr>
        <p:grpSpPr>
          <a:xfrm>
            <a:off x="2476500" y="2961900"/>
            <a:ext cx="3008729" cy="584775"/>
            <a:chOff x="2476500" y="2489200"/>
            <a:chExt cx="3008729" cy="5847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CA3916-72E9-418E-97FA-0F4A3917225D}"/>
                </a:ext>
              </a:extLst>
            </p:cNvPr>
            <p:cNvSpPr txBox="1"/>
            <p:nvPr/>
          </p:nvSpPr>
          <p:spPr>
            <a:xfrm>
              <a:off x="2476500" y="2489200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2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3C0993-F104-4757-871E-A01F137B949B}"/>
                </a:ext>
              </a:extLst>
            </p:cNvPr>
            <p:cNvSpPr txBox="1"/>
            <p:nvPr/>
          </p:nvSpPr>
          <p:spPr>
            <a:xfrm>
              <a:off x="3505200" y="2519977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err="1" smtClean="0">
                  <a:solidFill>
                    <a:schemeClr val="bg1"/>
                  </a:solidFill>
                </a:rPr>
                <a:t>기능정의서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B03DCCB-313C-41F2-B6B0-067E153FC130}"/>
              </a:ext>
            </a:extLst>
          </p:cNvPr>
          <p:cNvGrpSpPr/>
          <p:nvPr/>
        </p:nvGrpSpPr>
        <p:grpSpPr>
          <a:xfrm>
            <a:off x="2476500" y="4066971"/>
            <a:ext cx="5142327" cy="584775"/>
            <a:chOff x="2476500" y="2489200"/>
            <a:chExt cx="5142327" cy="5847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D06508-9F6D-4894-B480-0610B6D2AD47}"/>
                </a:ext>
              </a:extLst>
            </p:cNvPr>
            <p:cNvSpPr txBox="1"/>
            <p:nvPr/>
          </p:nvSpPr>
          <p:spPr>
            <a:xfrm>
              <a:off x="2476500" y="2489200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3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5B2495-82D5-48A8-8567-08CD38D3B737}"/>
                </a:ext>
              </a:extLst>
            </p:cNvPr>
            <p:cNvSpPr txBox="1"/>
            <p:nvPr/>
          </p:nvSpPr>
          <p:spPr>
            <a:xfrm>
              <a:off x="3505200" y="2519977"/>
              <a:ext cx="41136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solidFill>
                    <a:schemeClr val="bg1"/>
                  </a:solidFill>
                </a:rPr>
                <a:t>ERD </a:t>
              </a:r>
              <a:r>
                <a:rPr lang="ko-KR" altLang="en-US" sz="2800" dirty="0" smtClean="0">
                  <a:solidFill>
                    <a:schemeClr val="bg1"/>
                  </a:solidFill>
                </a:rPr>
                <a:t>데이터 모델링 과정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40E635-550B-4133-B81C-65C75237D071}"/>
              </a:ext>
            </a:extLst>
          </p:cNvPr>
          <p:cNvGrpSpPr/>
          <p:nvPr/>
        </p:nvGrpSpPr>
        <p:grpSpPr>
          <a:xfrm>
            <a:off x="2476500" y="5172043"/>
            <a:ext cx="3207502" cy="584775"/>
            <a:chOff x="2476500" y="2489200"/>
            <a:chExt cx="3207502" cy="58477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CA3916-72E9-418E-97FA-0F4A3917225D}"/>
                </a:ext>
              </a:extLst>
            </p:cNvPr>
            <p:cNvSpPr txBox="1"/>
            <p:nvPr/>
          </p:nvSpPr>
          <p:spPr>
            <a:xfrm>
              <a:off x="2476500" y="2489200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4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3C0993-F104-4757-871E-A01F137B949B}"/>
                </a:ext>
              </a:extLst>
            </p:cNvPr>
            <p:cNvSpPr txBox="1"/>
            <p:nvPr/>
          </p:nvSpPr>
          <p:spPr>
            <a:xfrm>
              <a:off x="3505200" y="2519977"/>
              <a:ext cx="21788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</a:rPr>
                <a:t>화면 및 기능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E40E635-550B-4133-B81C-65C75237D071}"/>
              </a:ext>
            </a:extLst>
          </p:cNvPr>
          <p:cNvGrpSpPr/>
          <p:nvPr/>
        </p:nvGrpSpPr>
        <p:grpSpPr>
          <a:xfrm>
            <a:off x="2479272" y="1856829"/>
            <a:ext cx="2649657" cy="584775"/>
            <a:chOff x="2476500" y="2489200"/>
            <a:chExt cx="2649657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CA3916-72E9-418E-97FA-0F4A3917225D}"/>
                </a:ext>
              </a:extLst>
            </p:cNvPr>
            <p:cNvSpPr txBox="1"/>
            <p:nvPr/>
          </p:nvSpPr>
          <p:spPr>
            <a:xfrm>
              <a:off x="2476500" y="2489200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bg1"/>
                  </a:solidFill>
                </a:rPr>
                <a:t>1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3C0993-F104-4757-871E-A01F137B949B}"/>
                </a:ext>
              </a:extLst>
            </p:cNvPr>
            <p:cNvSpPr txBox="1"/>
            <p:nvPr/>
          </p:nvSpPr>
          <p:spPr>
            <a:xfrm>
              <a:off x="3505200" y="2519977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 smtClean="0">
                  <a:solidFill>
                    <a:schemeClr val="bg1"/>
                  </a:solidFill>
                </a:rPr>
                <a:t>자기소개</a:t>
              </a:r>
              <a:endParaRPr lang="ko-KR" altLang="en-U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14928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결산</a:t>
            </a:r>
            <a:endParaRPr lang="ko-KR" altLang="en-US" sz="3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64" y="1322459"/>
            <a:ext cx="7166711" cy="530278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04979" y="1495576"/>
            <a:ext cx="22408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결산 </a:t>
            </a:r>
            <a:r>
              <a:rPr lang="ko-KR" altLang="en-US" sz="1200" b="1" dirty="0" err="1" smtClean="0"/>
              <a:t>메소드</a:t>
            </a:r>
            <a:endParaRPr lang="ko-KR" altLang="en-US" sz="12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981" y="4267554"/>
            <a:ext cx="4572000" cy="223675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504979" y="1853467"/>
            <a:ext cx="120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en-US" altLang="ko-KR" sz="1200" dirty="0" err="1" smtClean="0"/>
              <a:t>ServiceImpl</a:t>
            </a:r>
            <a:r>
              <a:rPr lang="en-US" altLang="ko-KR" sz="1200" dirty="0" smtClean="0"/>
              <a:t>&gt;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504980" y="3991161"/>
            <a:ext cx="120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&lt;mappers&gt;</a:t>
            </a:r>
            <a:endParaRPr lang="ko-KR" altLang="en-US" sz="12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980" y="2144468"/>
            <a:ext cx="4373593" cy="184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8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299DC3-15F5-4C87-93B2-D9980F453C65}"/>
              </a:ext>
            </a:extLst>
          </p:cNvPr>
          <p:cNvSpPr txBox="1"/>
          <p:nvPr/>
        </p:nvSpPr>
        <p:spPr>
          <a:xfrm>
            <a:off x="4407330" y="2968079"/>
            <a:ext cx="3326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728427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999D014-DB2F-4333-AD6A-84184D849B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270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6A6F9E9-BF3F-4E8B-A23A-FE6EBCE1278D}"/>
              </a:ext>
            </a:extLst>
          </p:cNvPr>
          <p:cNvSpPr/>
          <p:nvPr/>
        </p:nvSpPr>
        <p:spPr>
          <a:xfrm>
            <a:off x="0" y="-23172"/>
            <a:ext cx="12192000" cy="68811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75500">
                <a:schemeClr val="accent4">
                  <a:alpha val="80000"/>
                </a:schemeClr>
              </a:gs>
              <a:gs pos="51000">
                <a:schemeClr val="accent5">
                  <a:alpha val="80000"/>
                </a:schemeClr>
              </a:gs>
              <a:gs pos="25000">
                <a:schemeClr val="accent3">
                  <a:lumMod val="97000"/>
                  <a:lumOff val="3000"/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6F03CF-42D8-4A05-98CB-714E270C48BB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D4F69A-1854-490B-8E2E-34B882CAE9B1}"/>
              </a:ext>
            </a:extLst>
          </p:cNvPr>
          <p:cNvGrpSpPr/>
          <p:nvPr/>
        </p:nvGrpSpPr>
        <p:grpSpPr>
          <a:xfrm>
            <a:off x="3483931" y="2484904"/>
            <a:ext cx="3987061" cy="1520805"/>
            <a:chOff x="3483931" y="2370604"/>
            <a:chExt cx="3987061" cy="152080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CE611B-E53F-4D5F-BE07-C7BF49135EF9}"/>
                </a:ext>
              </a:extLst>
            </p:cNvPr>
            <p:cNvSpPr txBox="1"/>
            <p:nvPr/>
          </p:nvSpPr>
          <p:spPr>
            <a:xfrm>
              <a:off x="4670224" y="2968079"/>
              <a:ext cx="28007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spc="-300" dirty="0" smtClean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자기소개</a:t>
              </a:r>
              <a:endParaRPr lang="ko-KR" altLang="en-US" sz="5400" spc="-3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328AF8-A27E-4C9E-AD97-DBECC59F6CBC}"/>
                </a:ext>
              </a:extLst>
            </p:cNvPr>
            <p:cNvSpPr txBox="1"/>
            <p:nvPr/>
          </p:nvSpPr>
          <p:spPr>
            <a:xfrm>
              <a:off x="3483931" y="2370604"/>
              <a:ext cx="128592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-150" dirty="0">
                  <a:solidFill>
                    <a:schemeClr val="bg1"/>
                  </a:solidFill>
                  <a:latin typeface="+mn-ea"/>
                </a:rPr>
                <a:t>Part </a:t>
              </a:r>
              <a:r>
                <a:rPr lang="en-US" altLang="ko-KR" sz="3200" spc="-150" dirty="0" smtClean="0">
                  <a:solidFill>
                    <a:schemeClr val="bg1"/>
                  </a:solidFill>
                  <a:latin typeface="+mn-ea"/>
                </a:rPr>
                <a:t>1 </a:t>
              </a:r>
              <a:endParaRPr lang="ko-KR" altLang="en-US" sz="3200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0813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자기소개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1</a:t>
            </a:r>
            <a:endParaRPr lang="ko-KR" altLang="en-US" sz="20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82990"/>
            <a:ext cx="11285913" cy="520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50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999D014-DB2F-4333-AD6A-84184D849B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270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6A6F9E9-BF3F-4E8B-A23A-FE6EBCE1278D}"/>
              </a:ext>
            </a:extLst>
          </p:cNvPr>
          <p:cNvSpPr/>
          <p:nvPr/>
        </p:nvSpPr>
        <p:spPr>
          <a:xfrm>
            <a:off x="0" y="-23172"/>
            <a:ext cx="12192000" cy="68811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75500">
                <a:schemeClr val="accent4">
                  <a:alpha val="80000"/>
                </a:schemeClr>
              </a:gs>
              <a:gs pos="51000">
                <a:schemeClr val="accent5">
                  <a:alpha val="80000"/>
                </a:schemeClr>
              </a:gs>
              <a:gs pos="25000">
                <a:schemeClr val="accent3">
                  <a:lumMod val="97000"/>
                  <a:lumOff val="3000"/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6F03CF-42D8-4A05-98CB-714E270C48BB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D4F69A-1854-490B-8E2E-34B882CAE9B1}"/>
              </a:ext>
            </a:extLst>
          </p:cNvPr>
          <p:cNvGrpSpPr/>
          <p:nvPr/>
        </p:nvGrpSpPr>
        <p:grpSpPr>
          <a:xfrm>
            <a:off x="3483931" y="2484904"/>
            <a:ext cx="4314073" cy="1520805"/>
            <a:chOff x="3483931" y="2370604"/>
            <a:chExt cx="4314073" cy="152080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CE611B-E53F-4D5F-BE07-C7BF49135EF9}"/>
                </a:ext>
              </a:extLst>
            </p:cNvPr>
            <p:cNvSpPr txBox="1"/>
            <p:nvPr/>
          </p:nvSpPr>
          <p:spPr>
            <a:xfrm>
              <a:off x="4343211" y="2968079"/>
              <a:ext cx="345479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spc="-300" dirty="0" err="1" smtClean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기능정의서</a:t>
              </a:r>
              <a:endParaRPr lang="ko-KR" altLang="en-US" sz="5400" spc="-3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328AF8-A27E-4C9E-AD97-DBECC59F6CBC}"/>
                </a:ext>
              </a:extLst>
            </p:cNvPr>
            <p:cNvSpPr txBox="1"/>
            <p:nvPr/>
          </p:nvSpPr>
          <p:spPr>
            <a:xfrm>
              <a:off x="3483931" y="2370604"/>
              <a:ext cx="13147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-150" dirty="0">
                  <a:solidFill>
                    <a:schemeClr val="bg1"/>
                  </a:solidFill>
                  <a:latin typeface="+mn-ea"/>
                </a:rPr>
                <a:t>Part 2</a:t>
              </a:r>
              <a:r>
                <a:rPr lang="en-US" altLang="ko-KR" sz="3200" spc="-150" dirty="0" smtClean="0">
                  <a:solidFill>
                    <a:schemeClr val="bg1"/>
                  </a:solidFill>
                  <a:latin typeface="+mn-ea"/>
                </a:rPr>
                <a:t> </a:t>
              </a:r>
              <a:endParaRPr lang="ko-KR" altLang="en-US" sz="3200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3951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367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 smtClean="0"/>
              <a:t>기능정의서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2</a:t>
            </a:r>
            <a:endParaRPr lang="ko-KR" altLang="en-US" sz="2000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6" y="1322458"/>
            <a:ext cx="5410955" cy="543366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322459"/>
            <a:ext cx="5363323" cy="531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89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999D014-DB2F-4333-AD6A-84184D849B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270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6A6F9E9-BF3F-4E8B-A23A-FE6EBCE1278D}"/>
              </a:ext>
            </a:extLst>
          </p:cNvPr>
          <p:cNvSpPr/>
          <p:nvPr/>
        </p:nvSpPr>
        <p:spPr>
          <a:xfrm>
            <a:off x="0" y="-23172"/>
            <a:ext cx="12192000" cy="68811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75500">
                <a:schemeClr val="accent4">
                  <a:alpha val="80000"/>
                </a:schemeClr>
              </a:gs>
              <a:gs pos="51000">
                <a:schemeClr val="accent5">
                  <a:alpha val="80000"/>
                </a:schemeClr>
              </a:gs>
              <a:gs pos="25000">
                <a:schemeClr val="accent3">
                  <a:lumMod val="97000"/>
                  <a:lumOff val="3000"/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6F03CF-42D8-4A05-98CB-714E270C48BB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D4F69A-1854-490B-8E2E-34B882CAE9B1}"/>
              </a:ext>
            </a:extLst>
          </p:cNvPr>
          <p:cNvGrpSpPr/>
          <p:nvPr/>
        </p:nvGrpSpPr>
        <p:grpSpPr>
          <a:xfrm>
            <a:off x="3264395" y="2484904"/>
            <a:ext cx="5612435" cy="1520805"/>
            <a:chOff x="3264395" y="2370604"/>
            <a:chExt cx="5612435" cy="152080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CE611B-E53F-4D5F-BE07-C7BF49135EF9}"/>
                </a:ext>
              </a:extLst>
            </p:cNvPr>
            <p:cNvSpPr txBox="1"/>
            <p:nvPr/>
          </p:nvSpPr>
          <p:spPr>
            <a:xfrm>
              <a:off x="3264395" y="2968079"/>
              <a:ext cx="561243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5400" spc="-300" dirty="0" smtClean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ERD </a:t>
              </a:r>
              <a:r>
                <a:rPr lang="ko-KR" altLang="en-US" sz="5400" spc="-300" dirty="0" smtClean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데이터 모델링</a:t>
              </a:r>
              <a:endParaRPr lang="ko-KR" altLang="en-US" sz="5400" spc="-3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328AF8-A27E-4C9E-AD97-DBECC59F6CBC}"/>
                </a:ext>
              </a:extLst>
            </p:cNvPr>
            <p:cNvSpPr txBox="1"/>
            <p:nvPr/>
          </p:nvSpPr>
          <p:spPr>
            <a:xfrm>
              <a:off x="3483931" y="2370604"/>
              <a:ext cx="13147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-150" dirty="0">
                  <a:solidFill>
                    <a:schemeClr val="bg1"/>
                  </a:solidFill>
                  <a:latin typeface="+mn-ea"/>
                </a:rPr>
                <a:t>Part </a:t>
              </a:r>
              <a:r>
                <a:rPr lang="en-US" altLang="ko-KR" sz="3200" spc="-150" dirty="0" smtClean="0">
                  <a:solidFill>
                    <a:schemeClr val="bg1"/>
                  </a:solidFill>
                  <a:latin typeface="+mn-ea"/>
                </a:rPr>
                <a:t>3 </a:t>
              </a:r>
              <a:endParaRPr lang="ko-KR" altLang="en-US" sz="3200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2571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740E289-5B35-4FF9-A689-D7178FAC3CAA}"/>
              </a:ext>
            </a:extLst>
          </p:cNvPr>
          <p:cNvSpPr/>
          <p:nvPr/>
        </p:nvSpPr>
        <p:spPr>
          <a:xfrm>
            <a:off x="0" y="0"/>
            <a:ext cx="121920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6E1988-8CF8-4E0B-AF80-6847F72ED2CA}"/>
              </a:ext>
            </a:extLst>
          </p:cNvPr>
          <p:cNvSpPr/>
          <p:nvPr/>
        </p:nvSpPr>
        <p:spPr>
          <a:xfrm>
            <a:off x="0" y="0"/>
            <a:ext cx="609600" cy="152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8B80C-9B1F-44C1-854D-C2CE118115DC}"/>
              </a:ext>
            </a:extLst>
          </p:cNvPr>
          <p:cNvSpPr/>
          <p:nvPr/>
        </p:nvSpPr>
        <p:spPr>
          <a:xfrm>
            <a:off x="6096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C0B46F-2472-4E4A-85FD-530AC03FD2A2}"/>
              </a:ext>
            </a:extLst>
          </p:cNvPr>
          <p:cNvSpPr/>
          <p:nvPr/>
        </p:nvSpPr>
        <p:spPr>
          <a:xfrm>
            <a:off x="12192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351AD10-463B-49C2-916D-D40813C4DB9E}"/>
              </a:ext>
            </a:extLst>
          </p:cNvPr>
          <p:cNvSpPr/>
          <p:nvPr/>
        </p:nvSpPr>
        <p:spPr>
          <a:xfrm>
            <a:off x="18288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DF30A8-23AA-494A-A9A4-9C37828808A3}"/>
              </a:ext>
            </a:extLst>
          </p:cNvPr>
          <p:cNvSpPr/>
          <p:nvPr/>
        </p:nvSpPr>
        <p:spPr>
          <a:xfrm>
            <a:off x="2438400" y="0"/>
            <a:ext cx="609600" cy="15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7C6D2DB-6E58-4A3F-B8C6-E9ABE1F65485}"/>
              </a:ext>
            </a:extLst>
          </p:cNvPr>
          <p:cNvCxnSpPr/>
          <p:nvPr/>
        </p:nvCxnSpPr>
        <p:spPr>
          <a:xfrm>
            <a:off x="609600" y="1168400"/>
            <a:ext cx="1158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C0CEF0-63AD-4578-A709-86C36C932443}"/>
              </a:ext>
            </a:extLst>
          </p:cNvPr>
          <p:cNvSpPr txBox="1"/>
          <p:nvPr/>
        </p:nvSpPr>
        <p:spPr>
          <a:xfrm>
            <a:off x="609600" y="368012"/>
            <a:ext cx="4378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mtClean="0"/>
              <a:t>ERD </a:t>
            </a:r>
            <a:r>
              <a:rPr lang="ko-KR" altLang="en-US" sz="3600" dirty="0" smtClean="0"/>
              <a:t>데이터 모델링</a:t>
            </a:r>
            <a:endParaRPr lang="ko-KR" alt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7336D-8A3F-40B0-B3BD-D5600236E81A}"/>
              </a:ext>
            </a:extLst>
          </p:cNvPr>
          <p:cNvSpPr txBox="1"/>
          <p:nvPr/>
        </p:nvSpPr>
        <p:spPr>
          <a:xfrm>
            <a:off x="282266" y="213955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3</a:t>
            </a:r>
            <a:endParaRPr lang="ko-KR" altLang="en-US" sz="20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43" y="1464512"/>
            <a:ext cx="10523913" cy="496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10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999D014-DB2F-4333-AD6A-84184D849B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270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6A6F9E9-BF3F-4E8B-A23A-FE6EBCE1278D}"/>
              </a:ext>
            </a:extLst>
          </p:cNvPr>
          <p:cNvSpPr/>
          <p:nvPr/>
        </p:nvSpPr>
        <p:spPr>
          <a:xfrm>
            <a:off x="0" y="-23172"/>
            <a:ext cx="12192000" cy="68811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80000"/>
                </a:schemeClr>
              </a:gs>
              <a:gs pos="75500">
                <a:schemeClr val="accent4">
                  <a:alpha val="80000"/>
                </a:schemeClr>
              </a:gs>
              <a:gs pos="51000">
                <a:schemeClr val="accent5">
                  <a:alpha val="80000"/>
                </a:schemeClr>
              </a:gs>
              <a:gs pos="25000">
                <a:schemeClr val="accent3">
                  <a:lumMod val="97000"/>
                  <a:lumOff val="3000"/>
                  <a:alpha val="80000"/>
                </a:schemeClr>
              </a:gs>
              <a:gs pos="100000">
                <a:schemeClr val="accent2">
                  <a:alpha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6F03CF-42D8-4A05-98CB-714E270C48BB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</a:rPr>
              <a:t> </a:t>
            </a:r>
            <a:r>
              <a:rPr lang="en-US" altLang="ko-KR" sz="1000" dirty="0">
                <a:solidFill>
                  <a:schemeClr val="bg1"/>
                </a:solidFill>
              </a:rPr>
              <a:t>PowerPoint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D4F69A-1854-490B-8E2E-34B882CAE9B1}"/>
              </a:ext>
            </a:extLst>
          </p:cNvPr>
          <p:cNvGrpSpPr/>
          <p:nvPr/>
        </p:nvGrpSpPr>
        <p:grpSpPr>
          <a:xfrm>
            <a:off x="3483931" y="2484904"/>
            <a:ext cx="4455139" cy="1520805"/>
            <a:chOff x="3483931" y="2370604"/>
            <a:chExt cx="4455139" cy="152080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CE611B-E53F-4D5F-BE07-C7BF49135EF9}"/>
                </a:ext>
              </a:extLst>
            </p:cNvPr>
            <p:cNvSpPr txBox="1"/>
            <p:nvPr/>
          </p:nvSpPr>
          <p:spPr>
            <a:xfrm>
              <a:off x="4202149" y="2968079"/>
              <a:ext cx="373692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spc="-300" dirty="0" smtClean="0">
                  <a:solidFill>
                    <a:schemeClr val="bg1"/>
                  </a:solidFill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화면 및 기능</a:t>
              </a:r>
              <a:endParaRPr lang="ko-KR" altLang="en-US" sz="5400" spc="-3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328AF8-A27E-4C9E-AD97-DBECC59F6CBC}"/>
                </a:ext>
              </a:extLst>
            </p:cNvPr>
            <p:cNvSpPr txBox="1"/>
            <p:nvPr/>
          </p:nvSpPr>
          <p:spPr>
            <a:xfrm>
              <a:off x="3483931" y="2370604"/>
              <a:ext cx="13147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spc="-150" dirty="0">
                  <a:solidFill>
                    <a:schemeClr val="bg1"/>
                  </a:solidFill>
                  <a:latin typeface="+mn-ea"/>
                </a:rPr>
                <a:t>Part </a:t>
              </a:r>
              <a:r>
                <a:rPr lang="en-US" altLang="ko-KR" sz="3200" spc="-150" dirty="0" smtClean="0">
                  <a:solidFill>
                    <a:schemeClr val="bg1"/>
                  </a:solidFill>
                  <a:latin typeface="+mn-ea"/>
                </a:rPr>
                <a:t>4 </a:t>
              </a:r>
              <a:endParaRPr lang="ko-KR" altLang="en-US" sz="3200" spc="-15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1069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200629">
      <a:dk1>
        <a:sysClr val="windowText" lastClr="000000"/>
      </a:dk1>
      <a:lt1>
        <a:sysClr val="window" lastClr="FFFFFF"/>
      </a:lt1>
      <a:dk2>
        <a:srgbClr val="A5A5A5"/>
      </a:dk2>
      <a:lt2>
        <a:srgbClr val="E7E6E6"/>
      </a:lt2>
      <a:accent1>
        <a:srgbClr val="01629B"/>
      </a:accent1>
      <a:accent2>
        <a:srgbClr val="F86238"/>
      </a:accent2>
      <a:accent3>
        <a:srgbClr val="0094AE"/>
      </a:accent3>
      <a:accent4>
        <a:srgbClr val="FD8766"/>
      </a:accent4>
      <a:accent5>
        <a:srgbClr val="CEB6A4"/>
      </a:accent5>
      <a:accent6>
        <a:srgbClr val="75ADBE"/>
      </a:accent6>
      <a:hlink>
        <a:srgbClr val="3F3F3F"/>
      </a:hlink>
      <a:folHlink>
        <a:srgbClr val="3F3F3F"/>
      </a:folHlink>
    </a:clrScheme>
    <a:fontScheme name="Arial_나눔스퀘어">
      <a:majorFont>
        <a:latin typeface="Arial"/>
        <a:ea typeface="나눔스퀘어 ExtraBold"/>
        <a:cs typeface=""/>
      </a:majorFont>
      <a:minorFont>
        <a:latin typeface="Arial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813</Words>
  <Application>Microsoft Office PowerPoint</Application>
  <PresentationFormat>와이드스크린</PresentationFormat>
  <Paragraphs>100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G마켓 산스 TTF Bold</vt:lpstr>
      <vt:lpstr>나눔스퀘어 ExtraBold</vt:lpstr>
      <vt:lpstr>나눔스퀘어 Light</vt:lpstr>
      <vt:lpstr>다음_Regular</vt:lpstr>
      <vt:lpstr>다음_SemiBold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Windows 사용자</cp:lastModifiedBy>
  <cp:revision>78</cp:revision>
  <dcterms:created xsi:type="dcterms:W3CDTF">2020-06-29T00:41:57Z</dcterms:created>
  <dcterms:modified xsi:type="dcterms:W3CDTF">2020-08-10T05:01:46Z</dcterms:modified>
</cp:coreProperties>
</file>